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diagrams/data1.xml" ContentType="application/vnd.openxmlformats-officedocument.drawingml.diagramData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4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15.xml" ContentType="application/vnd.openxmlformats-officedocument.theme+xml"/>
  <Override PartName="/ppt/theme/theme14.xml" ContentType="application/vnd.openxmlformats-officedocument.theme+xml"/>
  <Override PartName="/ppt/theme/theme13.xml" ContentType="application/vnd.openxmlformats-officedocument.theme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app.xml" ContentType="application/vnd.openxmlformats-officedocument.extended-propertie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8128" r:id="rId1"/>
    <p:sldMasterId id="2147488180" r:id="rId2"/>
    <p:sldMasterId id="2147488193" r:id="rId3"/>
    <p:sldMasterId id="2147488199" r:id="rId4"/>
    <p:sldMasterId id="2147488217" r:id="rId5"/>
    <p:sldMasterId id="2147488229" r:id="rId6"/>
    <p:sldMasterId id="2147488255" r:id="rId7"/>
    <p:sldMasterId id="2147488267" r:id="rId8"/>
    <p:sldMasterId id="2147488279" r:id="rId9"/>
    <p:sldMasterId id="2147488292" r:id="rId10"/>
    <p:sldMasterId id="2147488305" r:id="rId11"/>
    <p:sldMasterId id="2147488317" r:id="rId12"/>
    <p:sldMasterId id="2147488331" r:id="rId13"/>
  </p:sldMasterIdLst>
  <p:notesMasterIdLst>
    <p:notesMasterId r:id="rId80"/>
  </p:notesMasterIdLst>
  <p:handoutMasterIdLst>
    <p:handoutMasterId r:id="rId81"/>
  </p:handoutMasterIdLst>
  <p:sldIdLst>
    <p:sldId id="13289" r:id="rId14"/>
    <p:sldId id="13187" r:id="rId15"/>
    <p:sldId id="13193" r:id="rId16"/>
    <p:sldId id="13205" r:id="rId17"/>
    <p:sldId id="13206" r:id="rId18"/>
    <p:sldId id="13432" r:id="rId19"/>
    <p:sldId id="13288" r:id="rId20"/>
    <p:sldId id="13410" r:id="rId21"/>
    <p:sldId id="2135714438" r:id="rId22"/>
    <p:sldId id="2135714460" r:id="rId23"/>
    <p:sldId id="276" r:id="rId24"/>
    <p:sldId id="972" r:id="rId25"/>
    <p:sldId id="971" r:id="rId26"/>
    <p:sldId id="896" r:id="rId27"/>
    <p:sldId id="749" r:id="rId28"/>
    <p:sldId id="721" r:id="rId29"/>
    <p:sldId id="898" r:id="rId30"/>
    <p:sldId id="1708" r:id="rId31"/>
    <p:sldId id="262" r:id="rId32"/>
    <p:sldId id="2135714436" r:id="rId33"/>
    <p:sldId id="2135714464" r:id="rId34"/>
    <p:sldId id="2135714439" r:id="rId35"/>
    <p:sldId id="2135714461" r:id="rId36"/>
    <p:sldId id="2135714462" r:id="rId37"/>
    <p:sldId id="2135714463" r:id="rId38"/>
    <p:sldId id="1079" r:id="rId39"/>
    <p:sldId id="1087" r:id="rId40"/>
    <p:sldId id="1078" r:id="rId41"/>
    <p:sldId id="2135714434" r:id="rId42"/>
    <p:sldId id="1090" r:id="rId43"/>
    <p:sldId id="259" r:id="rId44"/>
    <p:sldId id="267" r:id="rId45"/>
    <p:sldId id="271" r:id="rId46"/>
    <p:sldId id="13411" r:id="rId47"/>
    <p:sldId id="2135714465" r:id="rId48"/>
    <p:sldId id="2135714440" r:id="rId49"/>
    <p:sldId id="2135714406" r:id="rId50"/>
    <p:sldId id="2135714405" r:id="rId51"/>
    <p:sldId id="2135714427" r:id="rId52"/>
    <p:sldId id="257" r:id="rId53"/>
    <p:sldId id="256" r:id="rId54"/>
    <p:sldId id="516" r:id="rId55"/>
    <p:sldId id="2135714428" r:id="rId56"/>
    <p:sldId id="2135714435" r:id="rId57"/>
    <p:sldId id="2135714430" r:id="rId58"/>
    <p:sldId id="2135714431" r:id="rId59"/>
    <p:sldId id="2135714432" r:id="rId60"/>
    <p:sldId id="2135714466" r:id="rId61"/>
    <p:sldId id="2135714441" r:id="rId62"/>
    <p:sldId id="979" r:id="rId63"/>
    <p:sldId id="998" r:id="rId64"/>
    <p:sldId id="1091" r:id="rId65"/>
    <p:sldId id="995" r:id="rId66"/>
    <p:sldId id="1110" r:id="rId67"/>
    <p:sldId id="952" r:id="rId68"/>
    <p:sldId id="1111" r:id="rId69"/>
    <p:sldId id="1108" r:id="rId70"/>
    <p:sldId id="2135714437" r:id="rId71"/>
    <p:sldId id="2135714467" r:id="rId72"/>
    <p:sldId id="2135714442" r:id="rId73"/>
    <p:sldId id="328" r:id="rId74"/>
    <p:sldId id="297" r:id="rId75"/>
    <p:sldId id="298" r:id="rId76"/>
    <p:sldId id="299" r:id="rId77"/>
    <p:sldId id="331" r:id="rId78"/>
    <p:sldId id="13328" r:id="rId7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5190"/>
    <a:srgbClr val="0432FF"/>
    <a:srgbClr val="FF00FF"/>
    <a:srgbClr val="002B50"/>
    <a:srgbClr val="000000"/>
    <a:srgbClr val="F1C73D"/>
    <a:srgbClr val="00001E"/>
    <a:srgbClr val="F8951E"/>
    <a:srgbClr val="203864"/>
    <a:srgbClr val="0000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560" autoAdjust="0"/>
    <p:restoredTop sz="95946" autoAdjust="0"/>
  </p:normalViewPr>
  <p:slideViewPr>
    <p:cSldViewPr>
      <p:cViewPr varScale="1">
        <p:scale>
          <a:sx n="93" d="100"/>
          <a:sy n="93" d="100"/>
        </p:scale>
        <p:origin x="232" y="352"/>
      </p:cViewPr>
      <p:guideLst>
        <p:guide orient="horz" pos="2160"/>
        <p:guide pos="37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56960"/>
    </p:cViewPr>
  </p:sorterViewPr>
  <p:notesViewPr>
    <p:cSldViewPr snapToGrid="0" snapToObjects="1">
      <p:cViewPr varScale="1">
        <p:scale>
          <a:sx n="70" d="100"/>
          <a:sy n="70" d="100"/>
        </p:scale>
        <p:origin x="-292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theme" Target="theme/theme1.xml"/><Relationship Id="rId16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viewProps" Target="viewProps.xml"/><Relationship Id="rId88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handoutMaster" Target="handoutMasters/handoutMaster1.xml"/><Relationship Id="rId86" Type="http://schemas.openxmlformats.org/officeDocument/2006/relationships/customXml" Target="../customXml/item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customXml" Target="../customXml/item2.xml"/><Relationship Id="rId61" Type="http://schemas.openxmlformats.org/officeDocument/2006/relationships/slide" Target="slides/slide48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399678243649072E-2"/>
          <c:y val="4.2561983471074379E-2"/>
          <c:w val="0.89480478510948602"/>
          <c:h val="0.8071167653630073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A69F9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150 × 10⁶
(n=4)</c:v>
                </c:pt>
                <c:pt idx="1">
                  <c:v>300 × 10⁶
(n=70)</c:v>
                </c:pt>
                <c:pt idx="2">
                  <c:v>450 × 10⁶
(n=54)</c:v>
                </c:pt>
                <c:pt idx="3">
                  <c:v>Ide-cel Treated
(N=128)</c:v>
                </c:pt>
              </c:strCache>
            </c:strRef>
          </c:cat>
          <c:val>
            <c:numRef>
              <c:f>Sheet1!$B$2:$B$5</c:f>
              <c:numCache>
                <c:formatCode>0</c:formatCode>
                <c:ptCount val="4"/>
                <c:pt idx="1">
                  <c:v>25.7</c:v>
                </c:pt>
                <c:pt idx="2">
                  <c:v>16.7</c:v>
                </c:pt>
                <c:pt idx="3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0E-4630-8DBB-C038461093A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rgbClr val="DF603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150 × 10⁶
(n=4)</c:v>
                </c:pt>
                <c:pt idx="1">
                  <c:v>300 × 10⁶
(n=70)</c:v>
                </c:pt>
                <c:pt idx="2">
                  <c:v>450 × 10⁶
(n=54)</c:v>
                </c:pt>
                <c:pt idx="3">
                  <c:v>Ide-cel Treated
(N=128)</c:v>
                </c:pt>
              </c:strCache>
            </c:strRef>
          </c:cat>
          <c:val>
            <c:numRef>
              <c:f>Sheet1!$C$2:$C$5</c:f>
              <c:numCache>
                <c:formatCode>0</c:formatCode>
                <c:ptCount val="4"/>
                <c:pt idx="0">
                  <c:v>25</c:v>
                </c:pt>
                <c:pt idx="1">
                  <c:v>14.3</c:v>
                </c:pt>
                <c:pt idx="2">
                  <c:v>25.9</c:v>
                </c:pt>
                <c:pt idx="3">
                  <c:v>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40E-4630-8DBB-C038461093A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CR/sCR</c:v>
                </c:pt>
              </c:strCache>
            </c:strRef>
          </c:tx>
          <c:spPr>
            <a:solidFill>
              <a:srgbClr val="008DA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6.2061749885380702E-17"/>
                  <c:y val="-1.447178002894355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0E-4630-8DBB-C038461093A9}"/>
                </c:ext>
              </c:extLst>
            </c:dLbl>
            <c:dLbl>
              <c:idx val="3"/>
              <c:layout>
                <c:manualLayout>
                  <c:x val="-1.6926127316730358E-3"/>
                  <c:y val="-4.160153506539363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0E-4630-8DBB-C038461093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150 × 10⁶
(n=4)</c:v>
                </c:pt>
                <c:pt idx="1">
                  <c:v>300 × 10⁶
(n=70)</c:v>
                </c:pt>
                <c:pt idx="2">
                  <c:v>450 × 10⁶
(n=54)</c:v>
                </c:pt>
                <c:pt idx="3">
                  <c:v>Ide-cel Treated
(N=128)</c:v>
                </c:pt>
              </c:strCache>
            </c:strRef>
          </c:cat>
          <c:val>
            <c:numRef>
              <c:f>Sheet1!$D$2:$D$5</c:f>
              <c:numCache>
                <c:formatCode>0</c:formatCode>
                <c:ptCount val="4"/>
                <c:pt idx="1">
                  <c:v>4.3000000000000007</c:v>
                </c:pt>
                <c:pt idx="2">
                  <c:v>11.099999999999998</c:v>
                </c:pt>
                <c:pt idx="3">
                  <c:v>6.9999999999999964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40E-4630-8DBB-C038461093A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CR/sCR - MRD–</c:v>
                </c:pt>
              </c:strCache>
            </c:strRef>
          </c:tx>
          <c:spPr>
            <a:solidFill>
              <a:srgbClr val="0EADC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150 × 10⁶
(n=4)</c:v>
                </c:pt>
                <c:pt idx="1">
                  <c:v>300 × 10⁶
(n=70)</c:v>
                </c:pt>
                <c:pt idx="2">
                  <c:v>450 × 10⁶
(n=54)</c:v>
                </c:pt>
                <c:pt idx="3">
                  <c:v>Ide-cel Treated
(N=128)</c:v>
                </c:pt>
              </c:strCache>
            </c:strRef>
          </c:cat>
          <c:val>
            <c:numRef>
              <c:f>Sheet1!$E$2:$E$5</c:f>
              <c:numCache>
                <c:formatCode>0</c:formatCode>
                <c:ptCount val="4"/>
                <c:pt idx="0">
                  <c:v>25</c:v>
                </c:pt>
                <c:pt idx="1">
                  <c:v>24.3</c:v>
                </c:pt>
                <c:pt idx="2">
                  <c:v>27.8</c:v>
                </c:pt>
                <c:pt idx="3">
                  <c:v>25.8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40E-4630-8DBB-C038461093A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100"/>
        <c:axId val="1977542592"/>
        <c:axId val="1977539328"/>
      </c:barChart>
      <c:catAx>
        <c:axId val="1977542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539328"/>
        <c:crosses val="autoZero"/>
        <c:auto val="1"/>
        <c:lblAlgn val="ctr"/>
        <c:lblOffset val="100"/>
        <c:noMultiLvlLbl val="0"/>
      </c:catAx>
      <c:valAx>
        <c:axId val="197753932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/>
                  <a:t>Response, %</a:t>
                </a:r>
              </a:p>
            </c:rich>
          </c:tx>
          <c:layout>
            <c:manualLayout>
              <c:xMode val="edge"/>
              <c:yMode val="edge"/>
              <c:x val="1.1259473133637905E-2"/>
              <c:y val="0.264230131803622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out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77542592"/>
        <c:crosses val="autoZero"/>
        <c:crossBetween val="between"/>
        <c:majorUnit val="20"/>
        <c:min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910410450312157"/>
          <c:y val="0.10962155037458658"/>
          <c:w val="0.79685926059884937"/>
          <c:h val="0.7058347868404076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150 × 10⁶</c:v>
                </c:pt>
              </c:strCache>
            </c:strRef>
          </c:tx>
          <c:spPr>
            <a:ln w="19050" cap="rnd">
              <a:solidFill>
                <a:srgbClr val="59FFB9">
                  <a:lumMod val="50000"/>
                </a:srgbClr>
              </a:solidFill>
              <a:prstDash val="dash"/>
              <a:round/>
            </a:ln>
          </c:spPr>
          <c:marker>
            <c:symbol val="none"/>
          </c:marker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2.7926078028747434</c:v>
                </c:pt>
                <c:pt idx="2">
                  <c:v>2.7926078028747434</c:v>
                </c:pt>
                <c:pt idx="3">
                  <c:v>19.811088295687885</c:v>
                </c:pt>
                <c:pt idx="5">
                  <c:v>3.2854209445585217E-2</c:v>
                </c:pt>
                <c:pt idx="6">
                  <c:v>1.8726899383983573</c:v>
                </c:pt>
                <c:pt idx="7">
                  <c:v>1.8726899383983573</c:v>
                </c:pt>
                <c:pt idx="8">
                  <c:v>1.9712525667351128</c:v>
                </c:pt>
                <c:pt idx="9">
                  <c:v>1.9712525667351128</c:v>
                </c:pt>
                <c:pt idx="10">
                  <c:v>2.1026694045174539</c:v>
                </c:pt>
                <c:pt idx="11">
                  <c:v>2.1026694045174539</c:v>
                </c:pt>
                <c:pt idx="12">
                  <c:v>2.3983572895277208</c:v>
                </c:pt>
                <c:pt idx="13">
                  <c:v>2.3983572895277208</c:v>
                </c:pt>
                <c:pt idx="14">
                  <c:v>2.7268993839835729</c:v>
                </c:pt>
                <c:pt idx="15">
                  <c:v>2.7268993839835729</c:v>
                </c:pt>
                <c:pt idx="16">
                  <c:v>2.8583162217659139</c:v>
                </c:pt>
                <c:pt idx="17">
                  <c:v>2.8583162217659139</c:v>
                </c:pt>
                <c:pt idx="18">
                  <c:v>2.9897330595482545</c:v>
                </c:pt>
                <c:pt idx="19">
                  <c:v>2.9897330595482545</c:v>
                </c:pt>
                <c:pt idx="20">
                  <c:v>3.2525667351129361</c:v>
                </c:pt>
                <c:pt idx="21">
                  <c:v>3.2525667351129361</c:v>
                </c:pt>
                <c:pt idx="22">
                  <c:v>3.2854209445585214</c:v>
                </c:pt>
                <c:pt idx="23">
                  <c:v>3.2854209445585214</c:v>
                </c:pt>
                <c:pt idx="24">
                  <c:v>3.9753593429158109</c:v>
                </c:pt>
                <c:pt idx="25">
                  <c:v>3.9753593429158109</c:v>
                </c:pt>
                <c:pt idx="26">
                  <c:v>4.1067761806981515</c:v>
                </c:pt>
                <c:pt idx="27">
                  <c:v>4.1067761806981515</c:v>
                </c:pt>
                <c:pt idx="28">
                  <c:v>4.4681724845995889</c:v>
                </c:pt>
                <c:pt idx="29">
                  <c:v>4.4681724845995889</c:v>
                </c:pt>
                <c:pt idx="30">
                  <c:v>4.8295687885010263</c:v>
                </c:pt>
                <c:pt idx="31">
                  <c:v>4.8295687885010263</c:v>
                </c:pt>
                <c:pt idx="32">
                  <c:v>5.0924024640657084</c:v>
                </c:pt>
                <c:pt idx="33">
                  <c:v>5.0924024640657084</c:v>
                </c:pt>
                <c:pt idx="34">
                  <c:v>5.3552361396303905</c:v>
                </c:pt>
                <c:pt idx="35">
                  <c:v>5.3552361396303905</c:v>
                </c:pt>
                <c:pt idx="36">
                  <c:v>5.6180698151950716</c:v>
                </c:pt>
                <c:pt idx="37">
                  <c:v>5.6180698151950716</c:v>
                </c:pt>
                <c:pt idx="38">
                  <c:v>6.0451745379876796</c:v>
                </c:pt>
                <c:pt idx="39">
                  <c:v>6.0451745379876796</c:v>
                </c:pt>
                <c:pt idx="40">
                  <c:v>6.9322381930184802</c:v>
                </c:pt>
                <c:pt idx="41">
                  <c:v>6.9322381930184802</c:v>
                </c:pt>
                <c:pt idx="42">
                  <c:v>7.1950718685831623</c:v>
                </c:pt>
                <c:pt idx="43">
                  <c:v>7.1950718685831623</c:v>
                </c:pt>
                <c:pt idx="44">
                  <c:v>7.8850102669404514</c:v>
                </c:pt>
                <c:pt idx="45">
                  <c:v>7.8850102669404514</c:v>
                </c:pt>
                <c:pt idx="46">
                  <c:v>7.9835728952772076</c:v>
                </c:pt>
                <c:pt idx="47">
                  <c:v>7.9835728952772076</c:v>
                </c:pt>
                <c:pt idx="48">
                  <c:v>9.0349075975359341</c:v>
                </c:pt>
                <c:pt idx="49">
                  <c:v>9.0349075975359341</c:v>
                </c:pt>
                <c:pt idx="50">
                  <c:v>9.9219712525667347</c:v>
                </c:pt>
                <c:pt idx="51">
                  <c:v>9.9219712525667347</c:v>
                </c:pt>
                <c:pt idx="52">
                  <c:v>10.020533880903491</c:v>
                </c:pt>
                <c:pt idx="53">
                  <c:v>10.020533880903491</c:v>
                </c:pt>
                <c:pt idx="54">
                  <c:v>10.447638603696099</c:v>
                </c:pt>
                <c:pt idx="55">
                  <c:v>10.447638603696099</c:v>
                </c:pt>
                <c:pt idx="56">
                  <c:v>10.57905544147844</c:v>
                </c:pt>
                <c:pt idx="57">
                  <c:v>10.57905544147844</c:v>
                </c:pt>
                <c:pt idx="58">
                  <c:v>10.677618069815194</c:v>
                </c:pt>
                <c:pt idx="59">
                  <c:v>10.677618069815194</c:v>
                </c:pt>
                <c:pt idx="60">
                  <c:v>10.940451745379876</c:v>
                </c:pt>
                <c:pt idx="61">
                  <c:v>10.940451745379876</c:v>
                </c:pt>
                <c:pt idx="62">
                  <c:v>11.006160164271048</c:v>
                </c:pt>
                <c:pt idx="63">
                  <c:v>11.006160164271048</c:v>
                </c:pt>
                <c:pt idx="64">
                  <c:v>11.039014373716633</c:v>
                </c:pt>
                <c:pt idx="65">
                  <c:v>11.039014373716633</c:v>
                </c:pt>
                <c:pt idx="66">
                  <c:v>12.517453798767967</c:v>
                </c:pt>
                <c:pt idx="67">
                  <c:v>12.517453798767967</c:v>
                </c:pt>
                <c:pt idx="68">
                  <c:v>13.470225872689939</c:v>
                </c:pt>
                <c:pt idx="69">
                  <c:v>13.470225872689939</c:v>
                </c:pt>
                <c:pt idx="70">
                  <c:v>16.689938398357288</c:v>
                </c:pt>
                <c:pt idx="71">
                  <c:v>16.689938398357288</c:v>
                </c:pt>
                <c:pt idx="72">
                  <c:v>16.788501026694046</c:v>
                </c:pt>
                <c:pt idx="73">
                  <c:v>16.788501026694046</c:v>
                </c:pt>
                <c:pt idx="74">
                  <c:v>18.956878850102669</c:v>
                </c:pt>
                <c:pt idx="75">
                  <c:v>18.956878850102669</c:v>
                </c:pt>
                <c:pt idx="76">
                  <c:v>20.041067761806982</c:v>
                </c:pt>
                <c:pt idx="78">
                  <c:v>0</c:v>
                </c:pt>
                <c:pt idx="79">
                  <c:v>1.2484599589322383</c:v>
                </c:pt>
                <c:pt idx="80">
                  <c:v>1.2484599589322383</c:v>
                </c:pt>
                <c:pt idx="81">
                  <c:v>1.9383983572895278</c:v>
                </c:pt>
                <c:pt idx="82">
                  <c:v>1.9383983572895278</c:v>
                </c:pt>
                <c:pt idx="83">
                  <c:v>2.1026694045174539</c:v>
                </c:pt>
                <c:pt idx="84">
                  <c:v>2.1026694045174539</c:v>
                </c:pt>
                <c:pt idx="85">
                  <c:v>3.0225872689938398</c:v>
                </c:pt>
                <c:pt idx="86">
                  <c:v>3.0225872689938398</c:v>
                </c:pt>
                <c:pt idx="87">
                  <c:v>3.8767967145790556</c:v>
                </c:pt>
                <c:pt idx="88">
                  <c:v>3.8767967145790556</c:v>
                </c:pt>
                <c:pt idx="89">
                  <c:v>4.4024640657084193</c:v>
                </c:pt>
                <c:pt idx="90">
                  <c:v>4.4024640657084193</c:v>
                </c:pt>
                <c:pt idx="91">
                  <c:v>4.5338809034907595</c:v>
                </c:pt>
                <c:pt idx="92">
                  <c:v>4.5338809034907595</c:v>
                </c:pt>
                <c:pt idx="93">
                  <c:v>4.6652977412731005</c:v>
                </c:pt>
                <c:pt idx="94">
                  <c:v>4.6652977412731005</c:v>
                </c:pt>
                <c:pt idx="95">
                  <c:v>4.9938398357289531</c:v>
                </c:pt>
                <c:pt idx="96">
                  <c:v>4.9938398357289531</c:v>
                </c:pt>
                <c:pt idx="97">
                  <c:v>6.537987679671458</c:v>
                </c:pt>
                <c:pt idx="98">
                  <c:v>6.537987679671458</c:v>
                </c:pt>
                <c:pt idx="99">
                  <c:v>6.7351129363449695</c:v>
                </c:pt>
                <c:pt idx="100">
                  <c:v>6.7351129363449695</c:v>
                </c:pt>
                <c:pt idx="101">
                  <c:v>6.8993839835728954</c:v>
                </c:pt>
                <c:pt idx="102">
                  <c:v>6.8993839835728954</c:v>
                </c:pt>
                <c:pt idx="103">
                  <c:v>7.9835728952772076</c:v>
                </c:pt>
                <c:pt idx="104">
                  <c:v>7.9835728952772076</c:v>
                </c:pt>
                <c:pt idx="105">
                  <c:v>9.1663244353182751</c:v>
                </c:pt>
                <c:pt idx="106">
                  <c:v>9.1663244353182751</c:v>
                </c:pt>
                <c:pt idx="107">
                  <c:v>10.250513347022586</c:v>
                </c:pt>
                <c:pt idx="108">
                  <c:v>10.250513347022586</c:v>
                </c:pt>
                <c:pt idx="109">
                  <c:v>10.381930184804927</c:v>
                </c:pt>
                <c:pt idx="110">
                  <c:v>10.381930184804927</c:v>
                </c:pt>
                <c:pt idx="111">
                  <c:v>10.57905544147844</c:v>
                </c:pt>
                <c:pt idx="112">
                  <c:v>10.57905544147844</c:v>
                </c:pt>
                <c:pt idx="113">
                  <c:v>11.137577002053389</c:v>
                </c:pt>
                <c:pt idx="114">
                  <c:v>11.137577002053389</c:v>
                </c:pt>
                <c:pt idx="115">
                  <c:v>11.268993839835728</c:v>
                </c:pt>
                <c:pt idx="116">
                  <c:v>11.268993839835728</c:v>
                </c:pt>
                <c:pt idx="117">
                  <c:v>11.301848049281315</c:v>
                </c:pt>
                <c:pt idx="118">
                  <c:v>11.301848049281315</c:v>
                </c:pt>
                <c:pt idx="119">
                  <c:v>11.367556468172484</c:v>
                </c:pt>
                <c:pt idx="120">
                  <c:v>11.367556468172484</c:v>
                </c:pt>
                <c:pt idx="121">
                  <c:v>11.433264887063656</c:v>
                </c:pt>
                <c:pt idx="122">
                  <c:v>11.433264887063656</c:v>
                </c:pt>
                <c:pt idx="123">
                  <c:v>14.521560574948666</c:v>
                </c:pt>
                <c:pt idx="125">
                  <c:v>0</c:v>
                </c:pt>
                <c:pt idx="126">
                  <c:v>19.811088295687899</c:v>
                </c:pt>
                <c:pt idx="128">
                  <c:v>0</c:v>
                </c:pt>
                <c:pt idx="129">
                  <c:v>3.2854209445585217E-2</c:v>
                </c:pt>
                <c:pt idx="130">
                  <c:v>2.8911704312114992</c:v>
                </c:pt>
                <c:pt idx="131">
                  <c:v>8.0164271047227924</c:v>
                </c:pt>
                <c:pt idx="132">
                  <c:v>14.258726899383984</c:v>
                </c:pt>
                <c:pt idx="133">
                  <c:v>16.098562628336754</c:v>
                </c:pt>
                <c:pt idx="134">
                  <c:v>16.657084188911703</c:v>
                </c:pt>
                <c:pt idx="135">
                  <c:v>16.887063655030801</c:v>
                </c:pt>
                <c:pt idx="136">
                  <c:v>17.018480492813143</c:v>
                </c:pt>
                <c:pt idx="137">
                  <c:v>17.281314168377822</c:v>
                </c:pt>
                <c:pt idx="138">
                  <c:v>17.708418891170432</c:v>
                </c:pt>
                <c:pt idx="139">
                  <c:v>19.745379876796715</c:v>
                </c:pt>
                <c:pt idx="140">
                  <c:v>20.041067761806982</c:v>
                </c:pt>
                <c:pt idx="142">
                  <c:v>0</c:v>
                </c:pt>
                <c:pt idx="143">
                  <c:v>9.6262833675564679</c:v>
                </c:pt>
                <c:pt idx="144">
                  <c:v>10.480492813141684</c:v>
                </c:pt>
                <c:pt idx="145">
                  <c:v>10.546201232032855</c:v>
                </c:pt>
                <c:pt idx="146">
                  <c:v>10.677618069815194</c:v>
                </c:pt>
                <c:pt idx="147">
                  <c:v>10.677618069815194</c:v>
                </c:pt>
                <c:pt idx="148">
                  <c:v>10.841889117043122</c:v>
                </c:pt>
                <c:pt idx="149">
                  <c:v>10.841889117043122</c:v>
                </c:pt>
                <c:pt idx="150">
                  <c:v>10.907597535934292</c:v>
                </c:pt>
                <c:pt idx="151">
                  <c:v>10.940451745379876</c:v>
                </c:pt>
                <c:pt idx="152">
                  <c:v>11.071868583162217</c:v>
                </c:pt>
                <c:pt idx="153">
                  <c:v>11.071868583162217</c:v>
                </c:pt>
                <c:pt idx="154">
                  <c:v>11.071868583162217</c:v>
                </c:pt>
                <c:pt idx="155">
                  <c:v>11.236139630390143</c:v>
                </c:pt>
                <c:pt idx="156">
                  <c:v>12.2217659137577</c:v>
                </c:pt>
                <c:pt idx="157">
                  <c:v>12.2217659137577</c:v>
                </c:pt>
                <c:pt idx="158">
                  <c:v>12.878850102669405</c:v>
                </c:pt>
                <c:pt idx="159">
                  <c:v>13.60164271047228</c:v>
                </c:pt>
                <c:pt idx="160">
                  <c:v>13.798767967145791</c:v>
                </c:pt>
                <c:pt idx="161">
                  <c:v>14.028747433264886</c:v>
                </c:pt>
                <c:pt idx="162">
                  <c:v>14.521560574948666</c:v>
                </c:pt>
              </c:numCache>
            </c:numRef>
          </c:xVal>
          <c:yVal>
            <c:numRef>
              <c:f>Sheet1!$B$2:$B$1000</c:f>
              <c:numCache>
                <c:formatCode>General</c:formatCode>
                <c:ptCount val="994"/>
                <c:pt idx="0">
                  <c:v>100</c:v>
                </c:pt>
                <c:pt idx="1">
                  <c:v>100</c:v>
                </c:pt>
                <c:pt idx="2">
                  <c:v>50</c:v>
                </c:pt>
                <c:pt idx="3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5A5-1448-A7AC-648CCFB07FA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300 × 10⁶</c:v>
                </c:pt>
              </c:strCache>
            </c:strRef>
          </c:tx>
          <c:spPr>
            <a:ln w="19050" cap="rnd">
              <a:solidFill>
                <a:srgbClr val="FDA97D">
                  <a:lumMod val="75000"/>
                </a:srgbClr>
              </a:solidFill>
              <a:prstDash val="sysDash"/>
              <a:round/>
            </a:ln>
          </c:spPr>
          <c:marker>
            <c:symbol val="none"/>
          </c:marker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2.7926078028747434</c:v>
                </c:pt>
                <c:pt idx="2">
                  <c:v>2.7926078028747434</c:v>
                </c:pt>
                <c:pt idx="3">
                  <c:v>19.811088295687885</c:v>
                </c:pt>
                <c:pt idx="5">
                  <c:v>3.2854209445585217E-2</c:v>
                </c:pt>
                <c:pt idx="6">
                  <c:v>1.8726899383983573</c:v>
                </c:pt>
                <c:pt idx="7">
                  <c:v>1.8726899383983573</c:v>
                </c:pt>
                <c:pt idx="8">
                  <c:v>1.9712525667351128</c:v>
                </c:pt>
                <c:pt idx="9">
                  <c:v>1.9712525667351128</c:v>
                </c:pt>
                <c:pt idx="10">
                  <c:v>2.1026694045174539</c:v>
                </c:pt>
                <c:pt idx="11">
                  <c:v>2.1026694045174539</c:v>
                </c:pt>
                <c:pt idx="12">
                  <c:v>2.3983572895277208</c:v>
                </c:pt>
                <c:pt idx="13">
                  <c:v>2.3983572895277208</c:v>
                </c:pt>
                <c:pt idx="14">
                  <c:v>2.7268993839835729</c:v>
                </c:pt>
                <c:pt idx="15">
                  <c:v>2.7268993839835729</c:v>
                </c:pt>
                <c:pt idx="16">
                  <c:v>2.8583162217659139</c:v>
                </c:pt>
                <c:pt idx="17">
                  <c:v>2.8583162217659139</c:v>
                </c:pt>
                <c:pt idx="18">
                  <c:v>2.9897330595482545</c:v>
                </c:pt>
                <c:pt idx="19">
                  <c:v>2.9897330595482545</c:v>
                </c:pt>
                <c:pt idx="20">
                  <c:v>3.2525667351129361</c:v>
                </c:pt>
                <c:pt idx="21">
                  <c:v>3.2525667351129361</c:v>
                </c:pt>
                <c:pt idx="22">
                  <c:v>3.2854209445585214</c:v>
                </c:pt>
                <c:pt idx="23">
                  <c:v>3.2854209445585214</c:v>
                </c:pt>
                <c:pt idx="24">
                  <c:v>3.9753593429158109</c:v>
                </c:pt>
                <c:pt idx="25">
                  <c:v>3.9753593429158109</c:v>
                </c:pt>
                <c:pt idx="26">
                  <c:v>4.1067761806981515</c:v>
                </c:pt>
                <c:pt idx="27">
                  <c:v>4.1067761806981515</c:v>
                </c:pt>
                <c:pt idx="28">
                  <c:v>4.4681724845995889</c:v>
                </c:pt>
                <c:pt idx="29">
                  <c:v>4.4681724845995889</c:v>
                </c:pt>
                <c:pt idx="30">
                  <c:v>4.8295687885010263</c:v>
                </c:pt>
                <c:pt idx="31">
                  <c:v>4.8295687885010263</c:v>
                </c:pt>
                <c:pt idx="32">
                  <c:v>5.0924024640657084</c:v>
                </c:pt>
                <c:pt idx="33">
                  <c:v>5.0924024640657084</c:v>
                </c:pt>
                <c:pt idx="34">
                  <c:v>5.3552361396303905</c:v>
                </c:pt>
                <c:pt idx="35">
                  <c:v>5.3552361396303905</c:v>
                </c:pt>
                <c:pt idx="36">
                  <c:v>5.6180698151950716</c:v>
                </c:pt>
                <c:pt idx="37">
                  <c:v>5.6180698151950716</c:v>
                </c:pt>
                <c:pt idx="38">
                  <c:v>6.0451745379876796</c:v>
                </c:pt>
                <c:pt idx="39">
                  <c:v>6.0451745379876796</c:v>
                </c:pt>
                <c:pt idx="40">
                  <c:v>6.9322381930184802</c:v>
                </c:pt>
                <c:pt idx="41">
                  <c:v>6.9322381930184802</c:v>
                </c:pt>
                <c:pt idx="42">
                  <c:v>7.1950718685831623</c:v>
                </c:pt>
                <c:pt idx="43">
                  <c:v>7.1950718685831623</c:v>
                </c:pt>
                <c:pt idx="44">
                  <c:v>7.8850102669404514</c:v>
                </c:pt>
                <c:pt idx="45">
                  <c:v>7.8850102669404514</c:v>
                </c:pt>
                <c:pt idx="46">
                  <c:v>7.9835728952772076</c:v>
                </c:pt>
                <c:pt idx="47">
                  <c:v>7.9835728952772076</c:v>
                </c:pt>
                <c:pt idx="48">
                  <c:v>9.0349075975359341</c:v>
                </c:pt>
                <c:pt idx="49">
                  <c:v>9.0349075975359341</c:v>
                </c:pt>
                <c:pt idx="50">
                  <c:v>9.9219712525667347</c:v>
                </c:pt>
                <c:pt idx="51">
                  <c:v>9.9219712525667347</c:v>
                </c:pt>
                <c:pt idx="52">
                  <c:v>10.020533880903491</c:v>
                </c:pt>
                <c:pt idx="53">
                  <c:v>10.020533880903491</c:v>
                </c:pt>
                <c:pt idx="54">
                  <c:v>10.447638603696099</c:v>
                </c:pt>
                <c:pt idx="55">
                  <c:v>10.447638603696099</c:v>
                </c:pt>
                <c:pt idx="56">
                  <c:v>10.57905544147844</c:v>
                </c:pt>
                <c:pt idx="57">
                  <c:v>10.57905544147844</c:v>
                </c:pt>
                <c:pt idx="58">
                  <c:v>10.677618069815194</c:v>
                </c:pt>
                <c:pt idx="59">
                  <c:v>10.677618069815194</c:v>
                </c:pt>
                <c:pt idx="60">
                  <c:v>10.940451745379876</c:v>
                </c:pt>
                <c:pt idx="61">
                  <c:v>10.940451745379876</c:v>
                </c:pt>
                <c:pt idx="62">
                  <c:v>11.006160164271048</c:v>
                </c:pt>
                <c:pt idx="63">
                  <c:v>11.006160164271048</c:v>
                </c:pt>
                <c:pt idx="64">
                  <c:v>11.039014373716633</c:v>
                </c:pt>
                <c:pt idx="65">
                  <c:v>11.039014373716633</c:v>
                </c:pt>
                <c:pt idx="66">
                  <c:v>12.517453798767967</c:v>
                </c:pt>
                <c:pt idx="67">
                  <c:v>12.517453798767967</c:v>
                </c:pt>
                <c:pt idx="68">
                  <c:v>13.470225872689939</c:v>
                </c:pt>
                <c:pt idx="69">
                  <c:v>13.470225872689939</c:v>
                </c:pt>
                <c:pt idx="70">
                  <c:v>16.689938398357288</c:v>
                </c:pt>
                <c:pt idx="71">
                  <c:v>16.689938398357288</c:v>
                </c:pt>
                <c:pt idx="72">
                  <c:v>16.788501026694046</c:v>
                </c:pt>
                <c:pt idx="73">
                  <c:v>16.788501026694046</c:v>
                </c:pt>
                <c:pt idx="74">
                  <c:v>18.956878850102669</c:v>
                </c:pt>
                <c:pt idx="75">
                  <c:v>18.956878850102669</c:v>
                </c:pt>
                <c:pt idx="76">
                  <c:v>20.041067761806982</c:v>
                </c:pt>
                <c:pt idx="78">
                  <c:v>0</c:v>
                </c:pt>
                <c:pt idx="79">
                  <c:v>1.2484599589322383</c:v>
                </c:pt>
                <c:pt idx="80">
                  <c:v>1.2484599589322383</c:v>
                </c:pt>
                <c:pt idx="81">
                  <c:v>1.9383983572895278</c:v>
                </c:pt>
                <c:pt idx="82">
                  <c:v>1.9383983572895278</c:v>
                </c:pt>
                <c:pt idx="83">
                  <c:v>2.1026694045174539</c:v>
                </c:pt>
                <c:pt idx="84">
                  <c:v>2.1026694045174539</c:v>
                </c:pt>
                <c:pt idx="85">
                  <c:v>3.0225872689938398</c:v>
                </c:pt>
                <c:pt idx="86">
                  <c:v>3.0225872689938398</c:v>
                </c:pt>
                <c:pt idx="87">
                  <c:v>3.8767967145790556</c:v>
                </c:pt>
                <c:pt idx="88">
                  <c:v>3.8767967145790556</c:v>
                </c:pt>
                <c:pt idx="89">
                  <c:v>4.4024640657084193</c:v>
                </c:pt>
                <c:pt idx="90">
                  <c:v>4.4024640657084193</c:v>
                </c:pt>
                <c:pt idx="91">
                  <c:v>4.5338809034907595</c:v>
                </c:pt>
                <c:pt idx="92">
                  <c:v>4.5338809034907595</c:v>
                </c:pt>
                <c:pt idx="93">
                  <c:v>4.6652977412731005</c:v>
                </c:pt>
                <c:pt idx="94">
                  <c:v>4.6652977412731005</c:v>
                </c:pt>
                <c:pt idx="95">
                  <c:v>4.9938398357289531</c:v>
                </c:pt>
                <c:pt idx="96">
                  <c:v>4.9938398357289531</c:v>
                </c:pt>
                <c:pt idx="97">
                  <c:v>6.537987679671458</c:v>
                </c:pt>
                <c:pt idx="98">
                  <c:v>6.537987679671458</c:v>
                </c:pt>
                <c:pt idx="99">
                  <c:v>6.7351129363449695</c:v>
                </c:pt>
                <c:pt idx="100">
                  <c:v>6.7351129363449695</c:v>
                </c:pt>
                <c:pt idx="101">
                  <c:v>6.8993839835728954</c:v>
                </c:pt>
                <c:pt idx="102">
                  <c:v>6.8993839835728954</c:v>
                </c:pt>
                <c:pt idx="103">
                  <c:v>7.9835728952772076</c:v>
                </c:pt>
                <c:pt idx="104">
                  <c:v>7.9835728952772076</c:v>
                </c:pt>
                <c:pt idx="105">
                  <c:v>9.1663244353182751</c:v>
                </c:pt>
                <c:pt idx="106">
                  <c:v>9.1663244353182751</c:v>
                </c:pt>
                <c:pt idx="107">
                  <c:v>10.250513347022586</c:v>
                </c:pt>
                <c:pt idx="108">
                  <c:v>10.250513347022586</c:v>
                </c:pt>
                <c:pt idx="109">
                  <c:v>10.381930184804927</c:v>
                </c:pt>
                <c:pt idx="110">
                  <c:v>10.381930184804927</c:v>
                </c:pt>
                <c:pt idx="111">
                  <c:v>10.57905544147844</c:v>
                </c:pt>
                <c:pt idx="112">
                  <c:v>10.57905544147844</c:v>
                </c:pt>
                <c:pt idx="113">
                  <c:v>11.137577002053389</c:v>
                </c:pt>
                <c:pt idx="114">
                  <c:v>11.137577002053389</c:v>
                </c:pt>
                <c:pt idx="115">
                  <c:v>11.268993839835728</c:v>
                </c:pt>
                <c:pt idx="116">
                  <c:v>11.268993839835728</c:v>
                </c:pt>
                <c:pt idx="117">
                  <c:v>11.301848049281315</c:v>
                </c:pt>
                <c:pt idx="118">
                  <c:v>11.301848049281315</c:v>
                </c:pt>
                <c:pt idx="119">
                  <c:v>11.367556468172484</c:v>
                </c:pt>
                <c:pt idx="120">
                  <c:v>11.367556468172484</c:v>
                </c:pt>
                <c:pt idx="121">
                  <c:v>11.433264887063656</c:v>
                </c:pt>
                <c:pt idx="122">
                  <c:v>11.433264887063656</c:v>
                </c:pt>
                <c:pt idx="123">
                  <c:v>14.521560574948666</c:v>
                </c:pt>
                <c:pt idx="125">
                  <c:v>0</c:v>
                </c:pt>
                <c:pt idx="126">
                  <c:v>19.811088295687899</c:v>
                </c:pt>
                <c:pt idx="128">
                  <c:v>0</c:v>
                </c:pt>
                <c:pt idx="129">
                  <c:v>3.2854209445585217E-2</c:v>
                </c:pt>
                <c:pt idx="130">
                  <c:v>2.8911704312114992</c:v>
                </c:pt>
                <c:pt idx="131">
                  <c:v>8.0164271047227924</c:v>
                </c:pt>
                <c:pt idx="132">
                  <c:v>14.258726899383984</c:v>
                </c:pt>
                <c:pt idx="133">
                  <c:v>16.098562628336754</c:v>
                </c:pt>
                <c:pt idx="134">
                  <c:v>16.657084188911703</c:v>
                </c:pt>
                <c:pt idx="135">
                  <c:v>16.887063655030801</c:v>
                </c:pt>
                <c:pt idx="136">
                  <c:v>17.018480492813143</c:v>
                </c:pt>
                <c:pt idx="137">
                  <c:v>17.281314168377822</c:v>
                </c:pt>
                <c:pt idx="138">
                  <c:v>17.708418891170432</c:v>
                </c:pt>
                <c:pt idx="139">
                  <c:v>19.745379876796715</c:v>
                </c:pt>
                <c:pt idx="140">
                  <c:v>20.041067761806982</c:v>
                </c:pt>
                <c:pt idx="142">
                  <c:v>0</c:v>
                </c:pt>
                <c:pt idx="143">
                  <c:v>9.6262833675564679</c:v>
                </c:pt>
                <c:pt idx="144">
                  <c:v>10.480492813141684</c:v>
                </c:pt>
                <c:pt idx="145">
                  <c:v>10.546201232032855</c:v>
                </c:pt>
                <c:pt idx="146">
                  <c:v>10.677618069815194</c:v>
                </c:pt>
                <c:pt idx="147">
                  <c:v>10.677618069815194</c:v>
                </c:pt>
                <c:pt idx="148">
                  <c:v>10.841889117043122</c:v>
                </c:pt>
                <c:pt idx="149">
                  <c:v>10.841889117043122</c:v>
                </c:pt>
                <c:pt idx="150">
                  <c:v>10.907597535934292</c:v>
                </c:pt>
                <c:pt idx="151">
                  <c:v>10.940451745379876</c:v>
                </c:pt>
                <c:pt idx="152">
                  <c:v>11.071868583162217</c:v>
                </c:pt>
                <c:pt idx="153">
                  <c:v>11.071868583162217</c:v>
                </c:pt>
                <c:pt idx="154">
                  <c:v>11.071868583162217</c:v>
                </c:pt>
                <c:pt idx="155">
                  <c:v>11.236139630390143</c:v>
                </c:pt>
                <c:pt idx="156">
                  <c:v>12.2217659137577</c:v>
                </c:pt>
                <c:pt idx="157">
                  <c:v>12.2217659137577</c:v>
                </c:pt>
                <c:pt idx="158">
                  <c:v>12.878850102669405</c:v>
                </c:pt>
                <c:pt idx="159">
                  <c:v>13.60164271047228</c:v>
                </c:pt>
                <c:pt idx="160">
                  <c:v>13.798767967145791</c:v>
                </c:pt>
                <c:pt idx="161">
                  <c:v>14.028747433264886</c:v>
                </c:pt>
                <c:pt idx="162">
                  <c:v>14.521560574948666</c:v>
                </c:pt>
              </c:numCache>
            </c:numRef>
          </c:xVal>
          <c:yVal>
            <c:numRef>
              <c:f>Sheet1!$C$2:$C$1000</c:f>
              <c:numCache>
                <c:formatCode>General</c:formatCode>
                <c:ptCount val="994"/>
                <c:pt idx="5">
                  <c:v>100</c:v>
                </c:pt>
                <c:pt idx="6">
                  <c:v>100</c:v>
                </c:pt>
                <c:pt idx="7">
                  <c:v>97.872340425531917</c:v>
                </c:pt>
                <c:pt idx="8">
                  <c:v>97.872340425531917</c:v>
                </c:pt>
                <c:pt idx="9">
                  <c:v>95.744680851063819</c:v>
                </c:pt>
                <c:pt idx="10">
                  <c:v>95.744680851063819</c:v>
                </c:pt>
                <c:pt idx="11">
                  <c:v>93.617021276595736</c:v>
                </c:pt>
                <c:pt idx="12">
                  <c:v>93.617021276595736</c:v>
                </c:pt>
                <c:pt idx="13">
                  <c:v>91.489361702127653</c:v>
                </c:pt>
                <c:pt idx="14">
                  <c:v>91.489361702127653</c:v>
                </c:pt>
                <c:pt idx="15">
                  <c:v>89.361702127659555</c:v>
                </c:pt>
                <c:pt idx="16">
                  <c:v>89.361702127659555</c:v>
                </c:pt>
                <c:pt idx="17">
                  <c:v>87.234042553191472</c:v>
                </c:pt>
                <c:pt idx="18">
                  <c:v>87.234042553191472</c:v>
                </c:pt>
                <c:pt idx="19">
                  <c:v>85.05319148936168</c:v>
                </c:pt>
                <c:pt idx="20">
                  <c:v>85.05319148936168</c:v>
                </c:pt>
                <c:pt idx="21">
                  <c:v>82.872340425531888</c:v>
                </c:pt>
                <c:pt idx="22">
                  <c:v>82.872340425531888</c:v>
                </c:pt>
                <c:pt idx="23">
                  <c:v>80.691489361702111</c:v>
                </c:pt>
                <c:pt idx="24">
                  <c:v>80.691489361702111</c:v>
                </c:pt>
                <c:pt idx="25">
                  <c:v>76.329787234042527</c:v>
                </c:pt>
                <c:pt idx="26">
                  <c:v>76.329787234042527</c:v>
                </c:pt>
                <c:pt idx="27">
                  <c:v>74.14893617021275</c:v>
                </c:pt>
                <c:pt idx="28">
                  <c:v>74.14893617021275</c:v>
                </c:pt>
                <c:pt idx="29">
                  <c:v>71.968085106382944</c:v>
                </c:pt>
                <c:pt idx="30">
                  <c:v>71.968085106382944</c:v>
                </c:pt>
                <c:pt idx="31">
                  <c:v>69.787234042553166</c:v>
                </c:pt>
                <c:pt idx="32">
                  <c:v>69.787234042553166</c:v>
                </c:pt>
                <c:pt idx="33">
                  <c:v>67.606382978723374</c:v>
                </c:pt>
                <c:pt idx="34">
                  <c:v>67.606382978723374</c:v>
                </c:pt>
                <c:pt idx="35">
                  <c:v>65.425531914893597</c:v>
                </c:pt>
                <c:pt idx="36">
                  <c:v>65.425531914893597</c:v>
                </c:pt>
                <c:pt idx="37">
                  <c:v>63.244680851063819</c:v>
                </c:pt>
                <c:pt idx="38">
                  <c:v>63.244680851063819</c:v>
                </c:pt>
                <c:pt idx="39">
                  <c:v>61.063829787234035</c:v>
                </c:pt>
                <c:pt idx="40">
                  <c:v>61.063829787234035</c:v>
                </c:pt>
                <c:pt idx="41">
                  <c:v>58.882978723404257</c:v>
                </c:pt>
                <c:pt idx="42">
                  <c:v>58.882978723404257</c:v>
                </c:pt>
                <c:pt idx="43">
                  <c:v>56.702127659574465</c:v>
                </c:pt>
                <c:pt idx="44">
                  <c:v>56.702127659574465</c:v>
                </c:pt>
                <c:pt idx="45">
                  <c:v>54.521276595744681</c:v>
                </c:pt>
                <c:pt idx="46">
                  <c:v>54.521276595744681</c:v>
                </c:pt>
                <c:pt idx="47">
                  <c:v>52.340425531914889</c:v>
                </c:pt>
                <c:pt idx="48">
                  <c:v>52.340425531914889</c:v>
                </c:pt>
                <c:pt idx="49">
                  <c:v>50.064754856614243</c:v>
                </c:pt>
                <c:pt idx="50">
                  <c:v>50.064754856614243</c:v>
                </c:pt>
                <c:pt idx="51">
                  <c:v>47.789084181313598</c:v>
                </c:pt>
                <c:pt idx="52">
                  <c:v>47.789084181313598</c:v>
                </c:pt>
                <c:pt idx="53">
                  <c:v>45.513413506012952</c:v>
                </c:pt>
                <c:pt idx="54">
                  <c:v>45.513413506012952</c:v>
                </c:pt>
                <c:pt idx="55">
                  <c:v>43.2377428307123</c:v>
                </c:pt>
                <c:pt idx="56">
                  <c:v>43.2377428307123</c:v>
                </c:pt>
                <c:pt idx="57">
                  <c:v>40.962072155411647</c:v>
                </c:pt>
                <c:pt idx="58">
                  <c:v>40.962072155411647</c:v>
                </c:pt>
                <c:pt idx="59">
                  <c:v>38.686401480111002</c:v>
                </c:pt>
                <c:pt idx="60">
                  <c:v>38.686401480111002</c:v>
                </c:pt>
                <c:pt idx="61">
                  <c:v>36.410730804810356</c:v>
                </c:pt>
                <c:pt idx="62">
                  <c:v>36.410730804810356</c:v>
                </c:pt>
                <c:pt idx="63">
                  <c:v>34.135060129509711</c:v>
                </c:pt>
                <c:pt idx="64">
                  <c:v>34.135060129509711</c:v>
                </c:pt>
                <c:pt idx="65">
                  <c:v>31.859389454209065</c:v>
                </c:pt>
                <c:pt idx="66">
                  <c:v>31.859389454209065</c:v>
                </c:pt>
                <c:pt idx="67">
                  <c:v>29.58371877890842</c:v>
                </c:pt>
                <c:pt idx="68">
                  <c:v>29.58371877890842</c:v>
                </c:pt>
                <c:pt idx="69">
                  <c:v>27.308048103607774</c:v>
                </c:pt>
                <c:pt idx="70">
                  <c:v>27.308048103607774</c:v>
                </c:pt>
                <c:pt idx="71">
                  <c:v>24.273820536540242</c:v>
                </c:pt>
                <c:pt idx="72">
                  <c:v>24.273820536540242</c:v>
                </c:pt>
                <c:pt idx="73">
                  <c:v>21.239592969472714</c:v>
                </c:pt>
                <c:pt idx="74">
                  <c:v>21.239592969472714</c:v>
                </c:pt>
                <c:pt idx="75">
                  <c:v>14.159728646315139</c:v>
                </c:pt>
                <c:pt idx="76">
                  <c:v>14.159728646315139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5A5-1448-A7AC-648CCFB07FA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450 × 10⁶</c:v>
                </c:pt>
              </c:strCache>
            </c:strRef>
          </c:tx>
          <c:spPr>
            <a:ln w="19050">
              <a:solidFill>
                <a:srgbClr val="33D6F1">
                  <a:lumMod val="75000"/>
                </a:srgbClr>
              </a:solidFill>
              <a:prstDash val="solid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.0000000000000006E-2"/>
            <c:spPr>
              <a:ln w="15875">
                <a:solidFill>
                  <a:schemeClr val="accent2"/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2.7926078028747434</c:v>
                </c:pt>
                <c:pt idx="2">
                  <c:v>2.7926078028747434</c:v>
                </c:pt>
                <c:pt idx="3">
                  <c:v>19.811088295687885</c:v>
                </c:pt>
                <c:pt idx="5">
                  <c:v>3.2854209445585217E-2</c:v>
                </c:pt>
                <c:pt idx="6">
                  <c:v>1.8726899383983573</c:v>
                </c:pt>
                <c:pt idx="7">
                  <c:v>1.8726899383983573</c:v>
                </c:pt>
                <c:pt idx="8">
                  <c:v>1.9712525667351128</c:v>
                </c:pt>
                <c:pt idx="9">
                  <c:v>1.9712525667351128</c:v>
                </c:pt>
                <c:pt idx="10">
                  <c:v>2.1026694045174539</c:v>
                </c:pt>
                <c:pt idx="11">
                  <c:v>2.1026694045174539</c:v>
                </c:pt>
                <c:pt idx="12">
                  <c:v>2.3983572895277208</c:v>
                </c:pt>
                <c:pt idx="13">
                  <c:v>2.3983572895277208</c:v>
                </c:pt>
                <c:pt idx="14">
                  <c:v>2.7268993839835729</c:v>
                </c:pt>
                <c:pt idx="15">
                  <c:v>2.7268993839835729</c:v>
                </c:pt>
                <c:pt idx="16">
                  <c:v>2.8583162217659139</c:v>
                </c:pt>
                <c:pt idx="17">
                  <c:v>2.8583162217659139</c:v>
                </c:pt>
                <c:pt idx="18">
                  <c:v>2.9897330595482545</c:v>
                </c:pt>
                <c:pt idx="19">
                  <c:v>2.9897330595482545</c:v>
                </c:pt>
                <c:pt idx="20">
                  <c:v>3.2525667351129361</c:v>
                </c:pt>
                <c:pt idx="21">
                  <c:v>3.2525667351129361</c:v>
                </c:pt>
                <c:pt idx="22">
                  <c:v>3.2854209445585214</c:v>
                </c:pt>
                <c:pt idx="23">
                  <c:v>3.2854209445585214</c:v>
                </c:pt>
                <c:pt idx="24">
                  <c:v>3.9753593429158109</c:v>
                </c:pt>
                <c:pt idx="25">
                  <c:v>3.9753593429158109</c:v>
                </c:pt>
                <c:pt idx="26">
                  <c:v>4.1067761806981515</c:v>
                </c:pt>
                <c:pt idx="27">
                  <c:v>4.1067761806981515</c:v>
                </c:pt>
                <c:pt idx="28">
                  <c:v>4.4681724845995889</c:v>
                </c:pt>
                <c:pt idx="29">
                  <c:v>4.4681724845995889</c:v>
                </c:pt>
                <c:pt idx="30">
                  <c:v>4.8295687885010263</c:v>
                </c:pt>
                <c:pt idx="31">
                  <c:v>4.8295687885010263</c:v>
                </c:pt>
                <c:pt idx="32">
                  <c:v>5.0924024640657084</c:v>
                </c:pt>
                <c:pt idx="33">
                  <c:v>5.0924024640657084</c:v>
                </c:pt>
                <c:pt idx="34">
                  <c:v>5.3552361396303905</c:v>
                </c:pt>
                <c:pt idx="35">
                  <c:v>5.3552361396303905</c:v>
                </c:pt>
                <c:pt idx="36">
                  <c:v>5.6180698151950716</c:v>
                </c:pt>
                <c:pt idx="37">
                  <c:v>5.6180698151950716</c:v>
                </c:pt>
                <c:pt idx="38">
                  <c:v>6.0451745379876796</c:v>
                </c:pt>
                <c:pt idx="39">
                  <c:v>6.0451745379876796</c:v>
                </c:pt>
                <c:pt idx="40">
                  <c:v>6.9322381930184802</c:v>
                </c:pt>
                <c:pt idx="41">
                  <c:v>6.9322381930184802</c:v>
                </c:pt>
                <c:pt idx="42">
                  <c:v>7.1950718685831623</c:v>
                </c:pt>
                <c:pt idx="43">
                  <c:v>7.1950718685831623</c:v>
                </c:pt>
                <c:pt idx="44">
                  <c:v>7.8850102669404514</c:v>
                </c:pt>
                <c:pt idx="45">
                  <c:v>7.8850102669404514</c:v>
                </c:pt>
                <c:pt idx="46">
                  <c:v>7.9835728952772076</c:v>
                </c:pt>
                <c:pt idx="47">
                  <c:v>7.9835728952772076</c:v>
                </c:pt>
                <c:pt idx="48">
                  <c:v>9.0349075975359341</c:v>
                </c:pt>
                <c:pt idx="49">
                  <c:v>9.0349075975359341</c:v>
                </c:pt>
                <c:pt idx="50">
                  <c:v>9.9219712525667347</c:v>
                </c:pt>
                <c:pt idx="51">
                  <c:v>9.9219712525667347</c:v>
                </c:pt>
                <c:pt idx="52">
                  <c:v>10.020533880903491</c:v>
                </c:pt>
                <c:pt idx="53">
                  <c:v>10.020533880903491</c:v>
                </c:pt>
                <c:pt idx="54">
                  <c:v>10.447638603696099</c:v>
                </c:pt>
                <c:pt idx="55">
                  <c:v>10.447638603696099</c:v>
                </c:pt>
                <c:pt idx="56">
                  <c:v>10.57905544147844</c:v>
                </c:pt>
                <c:pt idx="57">
                  <c:v>10.57905544147844</c:v>
                </c:pt>
                <c:pt idx="58">
                  <c:v>10.677618069815194</c:v>
                </c:pt>
                <c:pt idx="59">
                  <c:v>10.677618069815194</c:v>
                </c:pt>
                <c:pt idx="60">
                  <c:v>10.940451745379876</c:v>
                </c:pt>
                <c:pt idx="61">
                  <c:v>10.940451745379876</c:v>
                </c:pt>
                <c:pt idx="62">
                  <c:v>11.006160164271048</c:v>
                </c:pt>
                <c:pt idx="63">
                  <c:v>11.006160164271048</c:v>
                </c:pt>
                <c:pt idx="64">
                  <c:v>11.039014373716633</c:v>
                </c:pt>
                <c:pt idx="65">
                  <c:v>11.039014373716633</c:v>
                </c:pt>
                <c:pt idx="66">
                  <c:v>12.517453798767967</c:v>
                </c:pt>
                <c:pt idx="67">
                  <c:v>12.517453798767967</c:v>
                </c:pt>
                <c:pt idx="68">
                  <c:v>13.470225872689939</c:v>
                </c:pt>
                <c:pt idx="69">
                  <c:v>13.470225872689939</c:v>
                </c:pt>
                <c:pt idx="70">
                  <c:v>16.689938398357288</c:v>
                </c:pt>
                <c:pt idx="71">
                  <c:v>16.689938398357288</c:v>
                </c:pt>
                <c:pt idx="72">
                  <c:v>16.788501026694046</c:v>
                </c:pt>
                <c:pt idx="73">
                  <c:v>16.788501026694046</c:v>
                </c:pt>
                <c:pt idx="74">
                  <c:v>18.956878850102669</c:v>
                </c:pt>
                <c:pt idx="75">
                  <c:v>18.956878850102669</c:v>
                </c:pt>
                <c:pt idx="76">
                  <c:v>20.041067761806982</c:v>
                </c:pt>
                <c:pt idx="78">
                  <c:v>0</c:v>
                </c:pt>
                <c:pt idx="79">
                  <c:v>1.2484599589322383</c:v>
                </c:pt>
                <c:pt idx="80">
                  <c:v>1.2484599589322383</c:v>
                </c:pt>
                <c:pt idx="81">
                  <c:v>1.9383983572895278</c:v>
                </c:pt>
                <c:pt idx="82">
                  <c:v>1.9383983572895278</c:v>
                </c:pt>
                <c:pt idx="83">
                  <c:v>2.1026694045174539</c:v>
                </c:pt>
                <c:pt idx="84">
                  <c:v>2.1026694045174539</c:v>
                </c:pt>
                <c:pt idx="85">
                  <c:v>3.0225872689938398</c:v>
                </c:pt>
                <c:pt idx="86">
                  <c:v>3.0225872689938398</c:v>
                </c:pt>
                <c:pt idx="87">
                  <c:v>3.8767967145790556</c:v>
                </c:pt>
                <c:pt idx="88">
                  <c:v>3.8767967145790556</c:v>
                </c:pt>
                <c:pt idx="89">
                  <c:v>4.4024640657084193</c:v>
                </c:pt>
                <c:pt idx="90">
                  <c:v>4.4024640657084193</c:v>
                </c:pt>
                <c:pt idx="91">
                  <c:v>4.5338809034907595</c:v>
                </c:pt>
                <c:pt idx="92">
                  <c:v>4.5338809034907595</c:v>
                </c:pt>
                <c:pt idx="93">
                  <c:v>4.6652977412731005</c:v>
                </c:pt>
                <c:pt idx="94">
                  <c:v>4.6652977412731005</c:v>
                </c:pt>
                <c:pt idx="95">
                  <c:v>4.9938398357289531</c:v>
                </c:pt>
                <c:pt idx="96">
                  <c:v>4.9938398357289531</c:v>
                </c:pt>
                <c:pt idx="97">
                  <c:v>6.537987679671458</c:v>
                </c:pt>
                <c:pt idx="98">
                  <c:v>6.537987679671458</c:v>
                </c:pt>
                <c:pt idx="99">
                  <c:v>6.7351129363449695</c:v>
                </c:pt>
                <c:pt idx="100">
                  <c:v>6.7351129363449695</c:v>
                </c:pt>
                <c:pt idx="101">
                  <c:v>6.8993839835728954</c:v>
                </c:pt>
                <c:pt idx="102">
                  <c:v>6.8993839835728954</c:v>
                </c:pt>
                <c:pt idx="103">
                  <c:v>7.9835728952772076</c:v>
                </c:pt>
                <c:pt idx="104">
                  <c:v>7.9835728952772076</c:v>
                </c:pt>
                <c:pt idx="105">
                  <c:v>9.1663244353182751</c:v>
                </c:pt>
                <c:pt idx="106">
                  <c:v>9.1663244353182751</c:v>
                </c:pt>
                <c:pt idx="107">
                  <c:v>10.250513347022586</c:v>
                </c:pt>
                <c:pt idx="108">
                  <c:v>10.250513347022586</c:v>
                </c:pt>
                <c:pt idx="109">
                  <c:v>10.381930184804927</c:v>
                </c:pt>
                <c:pt idx="110">
                  <c:v>10.381930184804927</c:v>
                </c:pt>
                <c:pt idx="111">
                  <c:v>10.57905544147844</c:v>
                </c:pt>
                <c:pt idx="112">
                  <c:v>10.57905544147844</c:v>
                </c:pt>
                <c:pt idx="113">
                  <c:v>11.137577002053389</c:v>
                </c:pt>
                <c:pt idx="114">
                  <c:v>11.137577002053389</c:v>
                </c:pt>
                <c:pt idx="115">
                  <c:v>11.268993839835728</c:v>
                </c:pt>
                <c:pt idx="116">
                  <c:v>11.268993839835728</c:v>
                </c:pt>
                <c:pt idx="117">
                  <c:v>11.301848049281315</c:v>
                </c:pt>
                <c:pt idx="118">
                  <c:v>11.301848049281315</c:v>
                </c:pt>
                <c:pt idx="119">
                  <c:v>11.367556468172484</c:v>
                </c:pt>
                <c:pt idx="120">
                  <c:v>11.367556468172484</c:v>
                </c:pt>
                <c:pt idx="121">
                  <c:v>11.433264887063656</c:v>
                </c:pt>
                <c:pt idx="122">
                  <c:v>11.433264887063656</c:v>
                </c:pt>
                <c:pt idx="123">
                  <c:v>14.521560574948666</c:v>
                </c:pt>
                <c:pt idx="125">
                  <c:v>0</c:v>
                </c:pt>
                <c:pt idx="126">
                  <c:v>19.811088295687899</c:v>
                </c:pt>
                <c:pt idx="128">
                  <c:v>0</c:v>
                </c:pt>
                <c:pt idx="129">
                  <c:v>3.2854209445585217E-2</c:v>
                </c:pt>
                <c:pt idx="130">
                  <c:v>2.8911704312114992</c:v>
                </c:pt>
                <c:pt idx="131">
                  <c:v>8.0164271047227924</c:v>
                </c:pt>
                <c:pt idx="132">
                  <c:v>14.258726899383984</c:v>
                </c:pt>
                <c:pt idx="133">
                  <c:v>16.098562628336754</c:v>
                </c:pt>
                <c:pt idx="134">
                  <c:v>16.657084188911703</c:v>
                </c:pt>
                <c:pt idx="135">
                  <c:v>16.887063655030801</c:v>
                </c:pt>
                <c:pt idx="136">
                  <c:v>17.018480492813143</c:v>
                </c:pt>
                <c:pt idx="137">
                  <c:v>17.281314168377822</c:v>
                </c:pt>
                <c:pt idx="138">
                  <c:v>17.708418891170432</c:v>
                </c:pt>
                <c:pt idx="139">
                  <c:v>19.745379876796715</c:v>
                </c:pt>
                <c:pt idx="140">
                  <c:v>20.041067761806982</c:v>
                </c:pt>
                <c:pt idx="142">
                  <c:v>0</c:v>
                </c:pt>
                <c:pt idx="143">
                  <c:v>9.6262833675564679</c:v>
                </c:pt>
                <c:pt idx="144">
                  <c:v>10.480492813141684</c:v>
                </c:pt>
                <c:pt idx="145">
                  <c:v>10.546201232032855</c:v>
                </c:pt>
                <c:pt idx="146">
                  <c:v>10.677618069815194</c:v>
                </c:pt>
                <c:pt idx="147">
                  <c:v>10.677618069815194</c:v>
                </c:pt>
                <c:pt idx="148">
                  <c:v>10.841889117043122</c:v>
                </c:pt>
                <c:pt idx="149">
                  <c:v>10.841889117043122</c:v>
                </c:pt>
                <c:pt idx="150">
                  <c:v>10.907597535934292</c:v>
                </c:pt>
                <c:pt idx="151">
                  <c:v>10.940451745379876</c:v>
                </c:pt>
                <c:pt idx="152">
                  <c:v>11.071868583162217</c:v>
                </c:pt>
                <c:pt idx="153">
                  <c:v>11.071868583162217</c:v>
                </c:pt>
                <c:pt idx="154">
                  <c:v>11.071868583162217</c:v>
                </c:pt>
                <c:pt idx="155">
                  <c:v>11.236139630390143</c:v>
                </c:pt>
                <c:pt idx="156">
                  <c:v>12.2217659137577</c:v>
                </c:pt>
                <c:pt idx="157">
                  <c:v>12.2217659137577</c:v>
                </c:pt>
                <c:pt idx="158">
                  <c:v>12.878850102669405</c:v>
                </c:pt>
                <c:pt idx="159">
                  <c:v>13.60164271047228</c:v>
                </c:pt>
                <c:pt idx="160">
                  <c:v>13.798767967145791</c:v>
                </c:pt>
                <c:pt idx="161">
                  <c:v>14.028747433264886</c:v>
                </c:pt>
                <c:pt idx="162">
                  <c:v>14.521560574948666</c:v>
                </c:pt>
              </c:numCache>
            </c:numRef>
          </c:xVal>
          <c:yVal>
            <c:numRef>
              <c:f>Sheet1!$D$2:$D$1000</c:f>
              <c:numCache>
                <c:formatCode>General</c:formatCode>
                <c:ptCount val="994"/>
                <c:pt idx="78">
                  <c:v>100</c:v>
                </c:pt>
                <c:pt idx="79">
                  <c:v>100</c:v>
                </c:pt>
                <c:pt idx="80">
                  <c:v>97.727272727272734</c:v>
                </c:pt>
                <c:pt idx="81">
                  <c:v>97.727272727272734</c:v>
                </c:pt>
                <c:pt idx="82">
                  <c:v>95.454545454545453</c:v>
                </c:pt>
                <c:pt idx="83">
                  <c:v>95.454545454545453</c:v>
                </c:pt>
                <c:pt idx="84">
                  <c:v>93.181818181818173</c:v>
                </c:pt>
                <c:pt idx="85">
                  <c:v>93.181818181818173</c:v>
                </c:pt>
                <c:pt idx="86">
                  <c:v>90.909090909090907</c:v>
                </c:pt>
                <c:pt idx="87">
                  <c:v>90.909090909090907</c:v>
                </c:pt>
                <c:pt idx="88">
                  <c:v>88.63636363636364</c:v>
                </c:pt>
                <c:pt idx="89">
                  <c:v>88.63636363636364</c:v>
                </c:pt>
                <c:pt idx="90">
                  <c:v>86.36363636363636</c:v>
                </c:pt>
                <c:pt idx="91">
                  <c:v>86.36363636363636</c:v>
                </c:pt>
                <c:pt idx="92">
                  <c:v>84.090909090909093</c:v>
                </c:pt>
                <c:pt idx="93">
                  <c:v>84.090909090909093</c:v>
                </c:pt>
                <c:pt idx="94">
                  <c:v>81.818181818181827</c:v>
                </c:pt>
                <c:pt idx="95">
                  <c:v>81.818181818181827</c:v>
                </c:pt>
                <c:pt idx="96">
                  <c:v>79.545454545454547</c:v>
                </c:pt>
                <c:pt idx="97">
                  <c:v>79.545454545454547</c:v>
                </c:pt>
                <c:pt idx="98">
                  <c:v>77.27272727272728</c:v>
                </c:pt>
                <c:pt idx="99">
                  <c:v>77.27272727272728</c:v>
                </c:pt>
                <c:pt idx="100">
                  <c:v>75.000000000000014</c:v>
                </c:pt>
                <c:pt idx="101">
                  <c:v>75.000000000000014</c:v>
                </c:pt>
                <c:pt idx="102">
                  <c:v>72.727272727272734</c:v>
                </c:pt>
                <c:pt idx="103">
                  <c:v>72.727272727272734</c:v>
                </c:pt>
                <c:pt idx="104">
                  <c:v>70.454545454545467</c:v>
                </c:pt>
                <c:pt idx="105">
                  <c:v>70.454545454545467</c:v>
                </c:pt>
                <c:pt idx="106">
                  <c:v>68.181818181818201</c:v>
                </c:pt>
                <c:pt idx="107">
                  <c:v>68.181818181818201</c:v>
                </c:pt>
                <c:pt idx="108">
                  <c:v>65.830721003134812</c:v>
                </c:pt>
                <c:pt idx="109">
                  <c:v>65.830721003134812</c:v>
                </c:pt>
                <c:pt idx="110">
                  <c:v>63.479623824451437</c:v>
                </c:pt>
                <c:pt idx="111">
                  <c:v>63.479623824451437</c:v>
                </c:pt>
                <c:pt idx="112">
                  <c:v>60.940438871473376</c:v>
                </c:pt>
                <c:pt idx="113">
                  <c:v>60.940438871473376</c:v>
                </c:pt>
                <c:pt idx="114">
                  <c:v>56.877742946708487</c:v>
                </c:pt>
                <c:pt idx="115">
                  <c:v>56.877742946708487</c:v>
                </c:pt>
                <c:pt idx="116">
                  <c:v>52.502531950807843</c:v>
                </c:pt>
                <c:pt idx="117">
                  <c:v>52.502531950807843</c:v>
                </c:pt>
                <c:pt idx="118">
                  <c:v>39.37689896310588</c:v>
                </c:pt>
                <c:pt idx="119">
                  <c:v>39.37689896310588</c:v>
                </c:pt>
                <c:pt idx="120">
                  <c:v>35.001687967205228</c:v>
                </c:pt>
                <c:pt idx="121">
                  <c:v>35.001687967205228</c:v>
                </c:pt>
                <c:pt idx="122">
                  <c:v>30.626476971304573</c:v>
                </c:pt>
                <c:pt idx="123">
                  <c:v>30.626476971304573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5A5-1448-A7AC-648CCFB07FA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150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dPt>
            <c:idx val="126"/>
            <c:bubble3D val="0"/>
            <c:extLst>
              <c:ext xmlns:c16="http://schemas.microsoft.com/office/drawing/2014/chart" uri="{C3380CC4-5D6E-409C-BE32-E72D297353CC}">
                <c16:uniqueId val="{00000003-75A5-1448-A7AC-648CCFB07FA2}"/>
              </c:ext>
            </c:extLst>
          </c:dPt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chemeClr val="accent3"/>
                </a:solidFill>
                <a:prstDash val="solid"/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2.7926078028747434</c:v>
                </c:pt>
                <c:pt idx="2">
                  <c:v>2.7926078028747434</c:v>
                </c:pt>
                <c:pt idx="3">
                  <c:v>19.811088295687885</c:v>
                </c:pt>
                <c:pt idx="5">
                  <c:v>3.2854209445585217E-2</c:v>
                </c:pt>
                <c:pt idx="6">
                  <c:v>1.8726899383983573</c:v>
                </c:pt>
                <c:pt idx="7">
                  <c:v>1.8726899383983573</c:v>
                </c:pt>
                <c:pt idx="8">
                  <c:v>1.9712525667351128</c:v>
                </c:pt>
                <c:pt idx="9">
                  <c:v>1.9712525667351128</c:v>
                </c:pt>
                <c:pt idx="10">
                  <c:v>2.1026694045174539</c:v>
                </c:pt>
                <c:pt idx="11">
                  <c:v>2.1026694045174539</c:v>
                </c:pt>
                <c:pt idx="12">
                  <c:v>2.3983572895277208</c:v>
                </c:pt>
                <c:pt idx="13">
                  <c:v>2.3983572895277208</c:v>
                </c:pt>
                <c:pt idx="14">
                  <c:v>2.7268993839835729</c:v>
                </c:pt>
                <c:pt idx="15">
                  <c:v>2.7268993839835729</c:v>
                </c:pt>
                <c:pt idx="16">
                  <c:v>2.8583162217659139</c:v>
                </c:pt>
                <c:pt idx="17">
                  <c:v>2.8583162217659139</c:v>
                </c:pt>
                <c:pt idx="18">
                  <c:v>2.9897330595482545</c:v>
                </c:pt>
                <c:pt idx="19">
                  <c:v>2.9897330595482545</c:v>
                </c:pt>
                <c:pt idx="20">
                  <c:v>3.2525667351129361</c:v>
                </c:pt>
                <c:pt idx="21">
                  <c:v>3.2525667351129361</c:v>
                </c:pt>
                <c:pt idx="22">
                  <c:v>3.2854209445585214</c:v>
                </c:pt>
                <c:pt idx="23">
                  <c:v>3.2854209445585214</c:v>
                </c:pt>
                <c:pt idx="24">
                  <c:v>3.9753593429158109</c:v>
                </c:pt>
                <c:pt idx="25">
                  <c:v>3.9753593429158109</c:v>
                </c:pt>
                <c:pt idx="26">
                  <c:v>4.1067761806981515</c:v>
                </c:pt>
                <c:pt idx="27">
                  <c:v>4.1067761806981515</c:v>
                </c:pt>
                <c:pt idx="28">
                  <c:v>4.4681724845995889</c:v>
                </c:pt>
                <c:pt idx="29">
                  <c:v>4.4681724845995889</c:v>
                </c:pt>
                <c:pt idx="30">
                  <c:v>4.8295687885010263</c:v>
                </c:pt>
                <c:pt idx="31">
                  <c:v>4.8295687885010263</c:v>
                </c:pt>
                <c:pt idx="32">
                  <c:v>5.0924024640657084</c:v>
                </c:pt>
                <c:pt idx="33">
                  <c:v>5.0924024640657084</c:v>
                </c:pt>
                <c:pt idx="34">
                  <c:v>5.3552361396303905</c:v>
                </c:pt>
                <c:pt idx="35">
                  <c:v>5.3552361396303905</c:v>
                </c:pt>
                <c:pt idx="36">
                  <c:v>5.6180698151950716</c:v>
                </c:pt>
                <c:pt idx="37">
                  <c:v>5.6180698151950716</c:v>
                </c:pt>
                <c:pt idx="38">
                  <c:v>6.0451745379876796</c:v>
                </c:pt>
                <c:pt idx="39">
                  <c:v>6.0451745379876796</c:v>
                </c:pt>
                <c:pt idx="40">
                  <c:v>6.9322381930184802</c:v>
                </c:pt>
                <c:pt idx="41">
                  <c:v>6.9322381930184802</c:v>
                </c:pt>
                <c:pt idx="42">
                  <c:v>7.1950718685831623</c:v>
                </c:pt>
                <c:pt idx="43">
                  <c:v>7.1950718685831623</c:v>
                </c:pt>
                <c:pt idx="44">
                  <c:v>7.8850102669404514</c:v>
                </c:pt>
                <c:pt idx="45">
                  <c:v>7.8850102669404514</c:v>
                </c:pt>
                <c:pt idx="46">
                  <c:v>7.9835728952772076</c:v>
                </c:pt>
                <c:pt idx="47">
                  <c:v>7.9835728952772076</c:v>
                </c:pt>
                <c:pt idx="48">
                  <c:v>9.0349075975359341</c:v>
                </c:pt>
                <c:pt idx="49">
                  <c:v>9.0349075975359341</c:v>
                </c:pt>
                <c:pt idx="50">
                  <c:v>9.9219712525667347</c:v>
                </c:pt>
                <c:pt idx="51">
                  <c:v>9.9219712525667347</c:v>
                </c:pt>
                <c:pt idx="52">
                  <c:v>10.020533880903491</c:v>
                </c:pt>
                <c:pt idx="53">
                  <c:v>10.020533880903491</c:v>
                </c:pt>
                <c:pt idx="54">
                  <c:v>10.447638603696099</c:v>
                </c:pt>
                <c:pt idx="55">
                  <c:v>10.447638603696099</c:v>
                </c:pt>
                <c:pt idx="56">
                  <c:v>10.57905544147844</c:v>
                </c:pt>
                <c:pt idx="57">
                  <c:v>10.57905544147844</c:v>
                </c:pt>
                <c:pt idx="58">
                  <c:v>10.677618069815194</c:v>
                </c:pt>
                <c:pt idx="59">
                  <c:v>10.677618069815194</c:v>
                </c:pt>
                <c:pt idx="60">
                  <c:v>10.940451745379876</c:v>
                </c:pt>
                <c:pt idx="61">
                  <c:v>10.940451745379876</c:v>
                </c:pt>
                <c:pt idx="62">
                  <c:v>11.006160164271048</c:v>
                </c:pt>
                <c:pt idx="63">
                  <c:v>11.006160164271048</c:v>
                </c:pt>
                <c:pt idx="64">
                  <c:v>11.039014373716633</c:v>
                </c:pt>
                <c:pt idx="65">
                  <c:v>11.039014373716633</c:v>
                </c:pt>
                <c:pt idx="66">
                  <c:v>12.517453798767967</c:v>
                </c:pt>
                <c:pt idx="67">
                  <c:v>12.517453798767967</c:v>
                </c:pt>
                <c:pt idx="68">
                  <c:v>13.470225872689939</c:v>
                </c:pt>
                <c:pt idx="69">
                  <c:v>13.470225872689939</c:v>
                </c:pt>
                <c:pt idx="70">
                  <c:v>16.689938398357288</c:v>
                </c:pt>
                <c:pt idx="71">
                  <c:v>16.689938398357288</c:v>
                </c:pt>
                <c:pt idx="72">
                  <c:v>16.788501026694046</c:v>
                </c:pt>
                <c:pt idx="73">
                  <c:v>16.788501026694046</c:v>
                </c:pt>
                <c:pt idx="74">
                  <c:v>18.956878850102669</c:v>
                </c:pt>
                <c:pt idx="75">
                  <c:v>18.956878850102669</c:v>
                </c:pt>
                <c:pt idx="76">
                  <c:v>20.041067761806982</c:v>
                </c:pt>
                <c:pt idx="78">
                  <c:v>0</c:v>
                </c:pt>
                <c:pt idx="79">
                  <c:v>1.2484599589322383</c:v>
                </c:pt>
                <c:pt idx="80">
                  <c:v>1.2484599589322383</c:v>
                </c:pt>
                <c:pt idx="81">
                  <c:v>1.9383983572895278</c:v>
                </c:pt>
                <c:pt idx="82">
                  <c:v>1.9383983572895278</c:v>
                </c:pt>
                <c:pt idx="83">
                  <c:v>2.1026694045174539</c:v>
                </c:pt>
                <c:pt idx="84">
                  <c:v>2.1026694045174539</c:v>
                </c:pt>
                <c:pt idx="85">
                  <c:v>3.0225872689938398</c:v>
                </c:pt>
                <c:pt idx="86">
                  <c:v>3.0225872689938398</c:v>
                </c:pt>
                <c:pt idx="87">
                  <c:v>3.8767967145790556</c:v>
                </c:pt>
                <c:pt idx="88">
                  <c:v>3.8767967145790556</c:v>
                </c:pt>
                <c:pt idx="89">
                  <c:v>4.4024640657084193</c:v>
                </c:pt>
                <c:pt idx="90">
                  <c:v>4.4024640657084193</c:v>
                </c:pt>
                <c:pt idx="91">
                  <c:v>4.5338809034907595</c:v>
                </c:pt>
                <c:pt idx="92">
                  <c:v>4.5338809034907595</c:v>
                </c:pt>
                <c:pt idx="93">
                  <c:v>4.6652977412731005</c:v>
                </c:pt>
                <c:pt idx="94">
                  <c:v>4.6652977412731005</c:v>
                </c:pt>
                <c:pt idx="95">
                  <c:v>4.9938398357289531</c:v>
                </c:pt>
                <c:pt idx="96">
                  <c:v>4.9938398357289531</c:v>
                </c:pt>
                <c:pt idx="97">
                  <c:v>6.537987679671458</c:v>
                </c:pt>
                <c:pt idx="98">
                  <c:v>6.537987679671458</c:v>
                </c:pt>
                <c:pt idx="99">
                  <c:v>6.7351129363449695</c:v>
                </c:pt>
                <c:pt idx="100">
                  <c:v>6.7351129363449695</c:v>
                </c:pt>
                <c:pt idx="101">
                  <c:v>6.8993839835728954</c:v>
                </c:pt>
                <c:pt idx="102">
                  <c:v>6.8993839835728954</c:v>
                </c:pt>
                <c:pt idx="103">
                  <c:v>7.9835728952772076</c:v>
                </c:pt>
                <c:pt idx="104">
                  <c:v>7.9835728952772076</c:v>
                </c:pt>
                <c:pt idx="105">
                  <c:v>9.1663244353182751</c:v>
                </c:pt>
                <c:pt idx="106">
                  <c:v>9.1663244353182751</c:v>
                </c:pt>
                <c:pt idx="107">
                  <c:v>10.250513347022586</c:v>
                </c:pt>
                <c:pt idx="108">
                  <c:v>10.250513347022586</c:v>
                </c:pt>
                <c:pt idx="109">
                  <c:v>10.381930184804927</c:v>
                </c:pt>
                <c:pt idx="110">
                  <c:v>10.381930184804927</c:v>
                </c:pt>
                <c:pt idx="111">
                  <c:v>10.57905544147844</c:v>
                </c:pt>
                <c:pt idx="112">
                  <c:v>10.57905544147844</c:v>
                </c:pt>
                <c:pt idx="113">
                  <c:v>11.137577002053389</c:v>
                </c:pt>
                <c:pt idx="114">
                  <c:v>11.137577002053389</c:v>
                </c:pt>
                <c:pt idx="115">
                  <c:v>11.268993839835728</c:v>
                </c:pt>
                <c:pt idx="116">
                  <c:v>11.268993839835728</c:v>
                </c:pt>
                <c:pt idx="117">
                  <c:v>11.301848049281315</c:v>
                </c:pt>
                <c:pt idx="118">
                  <c:v>11.301848049281315</c:v>
                </c:pt>
                <c:pt idx="119">
                  <c:v>11.367556468172484</c:v>
                </c:pt>
                <c:pt idx="120">
                  <c:v>11.367556468172484</c:v>
                </c:pt>
                <c:pt idx="121">
                  <c:v>11.433264887063656</c:v>
                </c:pt>
                <c:pt idx="122">
                  <c:v>11.433264887063656</c:v>
                </c:pt>
                <c:pt idx="123">
                  <c:v>14.521560574948666</c:v>
                </c:pt>
                <c:pt idx="125">
                  <c:v>0</c:v>
                </c:pt>
                <c:pt idx="126">
                  <c:v>19.811088295687899</c:v>
                </c:pt>
                <c:pt idx="128">
                  <c:v>0</c:v>
                </c:pt>
                <c:pt idx="129">
                  <c:v>3.2854209445585217E-2</c:v>
                </c:pt>
                <c:pt idx="130">
                  <c:v>2.8911704312114992</c:v>
                </c:pt>
                <c:pt idx="131">
                  <c:v>8.0164271047227924</c:v>
                </c:pt>
                <c:pt idx="132">
                  <c:v>14.258726899383984</c:v>
                </c:pt>
                <c:pt idx="133">
                  <c:v>16.098562628336754</c:v>
                </c:pt>
                <c:pt idx="134">
                  <c:v>16.657084188911703</c:v>
                </c:pt>
                <c:pt idx="135">
                  <c:v>16.887063655030801</c:v>
                </c:pt>
                <c:pt idx="136">
                  <c:v>17.018480492813143</c:v>
                </c:pt>
                <c:pt idx="137">
                  <c:v>17.281314168377822</c:v>
                </c:pt>
                <c:pt idx="138">
                  <c:v>17.708418891170432</c:v>
                </c:pt>
                <c:pt idx="139">
                  <c:v>19.745379876796715</c:v>
                </c:pt>
                <c:pt idx="140">
                  <c:v>20.041067761806982</c:v>
                </c:pt>
                <c:pt idx="142">
                  <c:v>0</c:v>
                </c:pt>
                <c:pt idx="143">
                  <c:v>9.6262833675564679</c:v>
                </c:pt>
                <c:pt idx="144">
                  <c:v>10.480492813141684</c:v>
                </c:pt>
                <c:pt idx="145">
                  <c:v>10.546201232032855</c:v>
                </c:pt>
                <c:pt idx="146">
                  <c:v>10.677618069815194</c:v>
                </c:pt>
                <c:pt idx="147">
                  <c:v>10.677618069815194</c:v>
                </c:pt>
                <c:pt idx="148">
                  <c:v>10.841889117043122</c:v>
                </c:pt>
                <c:pt idx="149">
                  <c:v>10.841889117043122</c:v>
                </c:pt>
                <c:pt idx="150">
                  <c:v>10.907597535934292</c:v>
                </c:pt>
                <c:pt idx="151">
                  <c:v>10.940451745379876</c:v>
                </c:pt>
                <c:pt idx="152">
                  <c:v>11.071868583162217</c:v>
                </c:pt>
                <c:pt idx="153">
                  <c:v>11.071868583162217</c:v>
                </c:pt>
                <c:pt idx="154">
                  <c:v>11.071868583162217</c:v>
                </c:pt>
                <c:pt idx="155">
                  <c:v>11.236139630390143</c:v>
                </c:pt>
                <c:pt idx="156">
                  <c:v>12.2217659137577</c:v>
                </c:pt>
                <c:pt idx="157">
                  <c:v>12.2217659137577</c:v>
                </c:pt>
                <c:pt idx="158">
                  <c:v>12.878850102669405</c:v>
                </c:pt>
                <c:pt idx="159">
                  <c:v>13.60164271047228</c:v>
                </c:pt>
                <c:pt idx="160">
                  <c:v>13.798767967145791</c:v>
                </c:pt>
                <c:pt idx="161">
                  <c:v>14.028747433264886</c:v>
                </c:pt>
                <c:pt idx="162">
                  <c:v>14.521560574948666</c:v>
                </c:pt>
              </c:numCache>
            </c:numRef>
          </c:xVal>
          <c:yVal>
            <c:numRef>
              <c:f>Sheet1!$E$2:$E$1000</c:f>
              <c:numCache>
                <c:formatCode>General</c:formatCode>
                <c:ptCount val="994"/>
                <c:pt idx="125">
                  <c:v>100</c:v>
                </c:pt>
                <c:pt idx="126">
                  <c:v>50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5A5-1448-A7AC-648CCFB07FA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300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chemeClr val="accent6"/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2.7926078028747434</c:v>
                </c:pt>
                <c:pt idx="2">
                  <c:v>2.7926078028747434</c:v>
                </c:pt>
                <c:pt idx="3">
                  <c:v>19.811088295687885</c:v>
                </c:pt>
                <c:pt idx="5">
                  <c:v>3.2854209445585217E-2</c:v>
                </c:pt>
                <c:pt idx="6">
                  <c:v>1.8726899383983573</c:v>
                </c:pt>
                <c:pt idx="7">
                  <c:v>1.8726899383983573</c:v>
                </c:pt>
                <c:pt idx="8">
                  <c:v>1.9712525667351128</c:v>
                </c:pt>
                <c:pt idx="9">
                  <c:v>1.9712525667351128</c:v>
                </c:pt>
                <c:pt idx="10">
                  <c:v>2.1026694045174539</c:v>
                </c:pt>
                <c:pt idx="11">
                  <c:v>2.1026694045174539</c:v>
                </c:pt>
                <c:pt idx="12">
                  <c:v>2.3983572895277208</c:v>
                </c:pt>
                <c:pt idx="13">
                  <c:v>2.3983572895277208</c:v>
                </c:pt>
                <c:pt idx="14">
                  <c:v>2.7268993839835729</c:v>
                </c:pt>
                <c:pt idx="15">
                  <c:v>2.7268993839835729</c:v>
                </c:pt>
                <c:pt idx="16">
                  <c:v>2.8583162217659139</c:v>
                </c:pt>
                <c:pt idx="17">
                  <c:v>2.8583162217659139</c:v>
                </c:pt>
                <c:pt idx="18">
                  <c:v>2.9897330595482545</c:v>
                </c:pt>
                <c:pt idx="19">
                  <c:v>2.9897330595482545</c:v>
                </c:pt>
                <c:pt idx="20">
                  <c:v>3.2525667351129361</c:v>
                </c:pt>
                <c:pt idx="21">
                  <c:v>3.2525667351129361</c:v>
                </c:pt>
                <c:pt idx="22">
                  <c:v>3.2854209445585214</c:v>
                </c:pt>
                <c:pt idx="23">
                  <c:v>3.2854209445585214</c:v>
                </c:pt>
                <c:pt idx="24">
                  <c:v>3.9753593429158109</c:v>
                </c:pt>
                <c:pt idx="25">
                  <c:v>3.9753593429158109</c:v>
                </c:pt>
                <c:pt idx="26">
                  <c:v>4.1067761806981515</c:v>
                </c:pt>
                <c:pt idx="27">
                  <c:v>4.1067761806981515</c:v>
                </c:pt>
                <c:pt idx="28">
                  <c:v>4.4681724845995889</c:v>
                </c:pt>
                <c:pt idx="29">
                  <c:v>4.4681724845995889</c:v>
                </c:pt>
                <c:pt idx="30">
                  <c:v>4.8295687885010263</c:v>
                </c:pt>
                <c:pt idx="31">
                  <c:v>4.8295687885010263</c:v>
                </c:pt>
                <c:pt idx="32">
                  <c:v>5.0924024640657084</c:v>
                </c:pt>
                <c:pt idx="33">
                  <c:v>5.0924024640657084</c:v>
                </c:pt>
                <c:pt idx="34">
                  <c:v>5.3552361396303905</c:v>
                </c:pt>
                <c:pt idx="35">
                  <c:v>5.3552361396303905</c:v>
                </c:pt>
                <c:pt idx="36">
                  <c:v>5.6180698151950716</c:v>
                </c:pt>
                <c:pt idx="37">
                  <c:v>5.6180698151950716</c:v>
                </c:pt>
                <c:pt idx="38">
                  <c:v>6.0451745379876796</c:v>
                </c:pt>
                <c:pt idx="39">
                  <c:v>6.0451745379876796</c:v>
                </c:pt>
                <c:pt idx="40">
                  <c:v>6.9322381930184802</c:v>
                </c:pt>
                <c:pt idx="41">
                  <c:v>6.9322381930184802</c:v>
                </c:pt>
                <c:pt idx="42">
                  <c:v>7.1950718685831623</c:v>
                </c:pt>
                <c:pt idx="43">
                  <c:v>7.1950718685831623</c:v>
                </c:pt>
                <c:pt idx="44">
                  <c:v>7.8850102669404514</c:v>
                </c:pt>
                <c:pt idx="45">
                  <c:v>7.8850102669404514</c:v>
                </c:pt>
                <c:pt idx="46">
                  <c:v>7.9835728952772076</c:v>
                </c:pt>
                <c:pt idx="47">
                  <c:v>7.9835728952772076</c:v>
                </c:pt>
                <c:pt idx="48">
                  <c:v>9.0349075975359341</c:v>
                </c:pt>
                <c:pt idx="49">
                  <c:v>9.0349075975359341</c:v>
                </c:pt>
                <c:pt idx="50">
                  <c:v>9.9219712525667347</c:v>
                </c:pt>
                <c:pt idx="51">
                  <c:v>9.9219712525667347</c:v>
                </c:pt>
                <c:pt idx="52">
                  <c:v>10.020533880903491</c:v>
                </c:pt>
                <c:pt idx="53">
                  <c:v>10.020533880903491</c:v>
                </c:pt>
                <c:pt idx="54">
                  <c:v>10.447638603696099</c:v>
                </c:pt>
                <c:pt idx="55">
                  <c:v>10.447638603696099</c:v>
                </c:pt>
                <c:pt idx="56">
                  <c:v>10.57905544147844</c:v>
                </c:pt>
                <c:pt idx="57">
                  <c:v>10.57905544147844</c:v>
                </c:pt>
                <c:pt idx="58">
                  <c:v>10.677618069815194</c:v>
                </c:pt>
                <c:pt idx="59">
                  <c:v>10.677618069815194</c:v>
                </c:pt>
                <c:pt idx="60">
                  <c:v>10.940451745379876</c:v>
                </c:pt>
                <c:pt idx="61">
                  <c:v>10.940451745379876</c:v>
                </c:pt>
                <c:pt idx="62">
                  <c:v>11.006160164271048</c:v>
                </c:pt>
                <c:pt idx="63">
                  <c:v>11.006160164271048</c:v>
                </c:pt>
                <c:pt idx="64">
                  <c:v>11.039014373716633</c:v>
                </c:pt>
                <c:pt idx="65">
                  <c:v>11.039014373716633</c:v>
                </c:pt>
                <c:pt idx="66">
                  <c:v>12.517453798767967</c:v>
                </c:pt>
                <c:pt idx="67">
                  <c:v>12.517453798767967</c:v>
                </c:pt>
                <c:pt idx="68">
                  <c:v>13.470225872689939</c:v>
                </c:pt>
                <c:pt idx="69">
                  <c:v>13.470225872689939</c:v>
                </c:pt>
                <c:pt idx="70">
                  <c:v>16.689938398357288</c:v>
                </c:pt>
                <c:pt idx="71">
                  <c:v>16.689938398357288</c:v>
                </c:pt>
                <c:pt idx="72">
                  <c:v>16.788501026694046</c:v>
                </c:pt>
                <c:pt idx="73">
                  <c:v>16.788501026694046</c:v>
                </c:pt>
                <c:pt idx="74">
                  <c:v>18.956878850102669</c:v>
                </c:pt>
                <c:pt idx="75">
                  <c:v>18.956878850102669</c:v>
                </c:pt>
                <c:pt idx="76">
                  <c:v>20.041067761806982</c:v>
                </c:pt>
                <c:pt idx="78">
                  <c:v>0</c:v>
                </c:pt>
                <c:pt idx="79">
                  <c:v>1.2484599589322383</c:v>
                </c:pt>
                <c:pt idx="80">
                  <c:v>1.2484599589322383</c:v>
                </c:pt>
                <c:pt idx="81">
                  <c:v>1.9383983572895278</c:v>
                </c:pt>
                <c:pt idx="82">
                  <c:v>1.9383983572895278</c:v>
                </c:pt>
                <c:pt idx="83">
                  <c:v>2.1026694045174539</c:v>
                </c:pt>
                <c:pt idx="84">
                  <c:v>2.1026694045174539</c:v>
                </c:pt>
                <c:pt idx="85">
                  <c:v>3.0225872689938398</c:v>
                </c:pt>
                <c:pt idx="86">
                  <c:v>3.0225872689938398</c:v>
                </c:pt>
                <c:pt idx="87">
                  <c:v>3.8767967145790556</c:v>
                </c:pt>
                <c:pt idx="88">
                  <c:v>3.8767967145790556</c:v>
                </c:pt>
                <c:pt idx="89">
                  <c:v>4.4024640657084193</c:v>
                </c:pt>
                <c:pt idx="90">
                  <c:v>4.4024640657084193</c:v>
                </c:pt>
                <c:pt idx="91">
                  <c:v>4.5338809034907595</c:v>
                </c:pt>
                <c:pt idx="92">
                  <c:v>4.5338809034907595</c:v>
                </c:pt>
                <c:pt idx="93">
                  <c:v>4.6652977412731005</c:v>
                </c:pt>
                <c:pt idx="94">
                  <c:v>4.6652977412731005</c:v>
                </c:pt>
                <c:pt idx="95">
                  <c:v>4.9938398357289531</c:v>
                </c:pt>
                <c:pt idx="96">
                  <c:v>4.9938398357289531</c:v>
                </c:pt>
                <c:pt idx="97">
                  <c:v>6.537987679671458</c:v>
                </c:pt>
                <c:pt idx="98">
                  <c:v>6.537987679671458</c:v>
                </c:pt>
                <c:pt idx="99">
                  <c:v>6.7351129363449695</c:v>
                </c:pt>
                <c:pt idx="100">
                  <c:v>6.7351129363449695</c:v>
                </c:pt>
                <c:pt idx="101">
                  <c:v>6.8993839835728954</c:v>
                </c:pt>
                <c:pt idx="102">
                  <c:v>6.8993839835728954</c:v>
                </c:pt>
                <c:pt idx="103">
                  <c:v>7.9835728952772076</c:v>
                </c:pt>
                <c:pt idx="104">
                  <c:v>7.9835728952772076</c:v>
                </c:pt>
                <c:pt idx="105">
                  <c:v>9.1663244353182751</c:v>
                </c:pt>
                <c:pt idx="106">
                  <c:v>9.1663244353182751</c:v>
                </c:pt>
                <c:pt idx="107">
                  <c:v>10.250513347022586</c:v>
                </c:pt>
                <c:pt idx="108">
                  <c:v>10.250513347022586</c:v>
                </c:pt>
                <c:pt idx="109">
                  <c:v>10.381930184804927</c:v>
                </c:pt>
                <c:pt idx="110">
                  <c:v>10.381930184804927</c:v>
                </c:pt>
                <c:pt idx="111">
                  <c:v>10.57905544147844</c:v>
                </c:pt>
                <c:pt idx="112">
                  <c:v>10.57905544147844</c:v>
                </c:pt>
                <c:pt idx="113">
                  <c:v>11.137577002053389</c:v>
                </c:pt>
                <c:pt idx="114">
                  <c:v>11.137577002053389</c:v>
                </c:pt>
                <c:pt idx="115">
                  <c:v>11.268993839835728</c:v>
                </c:pt>
                <c:pt idx="116">
                  <c:v>11.268993839835728</c:v>
                </c:pt>
                <c:pt idx="117">
                  <c:v>11.301848049281315</c:v>
                </c:pt>
                <c:pt idx="118">
                  <c:v>11.301848049281315</c:v>
                </c:pt>
                <c:pt idx="119">
                  <c:v>11.367556468172484</c:v>
                </c:pt>
                <c:pt idx="120">
                  <c:v>11.367556468172484</c:v>
                </c:pt>
                <c:pt idx="121">
                  <c:v>11.433264887063656</c:v>
                </c:pt>
                <c:pt idx="122">
                  <c:v>11.433264887063656</c:v>
                </c:pt>
                <c:pt idx="123">
                  <c:v>14.521560574948666</c:v>
                </c:pt>
                <c:pt idx="125">
                  <c:v>0</c:v>
                </c:pt>
                <c:pt idx="126">
                  <c:v>19.811088295687899</c:v>
                </c:pt>
                <c:pt idx="128">
                  <c:v>0</c:v>
                </c:pt>
                <c:pt idx="129">
                  <c:v>3.2854209445585217E-2</c:v>
                </c:pt>
                <c:pt idx="130">
                  <c:v>2.8911704312114992</c:v>
                </c:pt>
                <c:pt idx="131">
                  <c:v>8.0164271047227924</c:v>
                </c:pt>
                <c:pt idx="132">
                  <c:v>14.258726899383984</c:v>
                </c:pt>
                <c:pt idx="133">
                  <c:v>16.098562628336754</c:v>
                </c:pt>
                <c:pt idx="134">
                  <c:v>16.657084188911703</c:v>
                </c:pt>
                <c:pt idx="135">
                  <c:v>16.887063655030801</c:v>
                </c:pt>
                <c:pt idx="136">
                  <c:v>17.018480492813143</c:v>
                </c:pt>
                <c:pt idx="137">
                  <c:v>17.281314168377822</c:v>
                </c:pt>
                <c:pt idx="138">
                  <c:v>17.708418891170432</c:v>
                </c:pt>
                <c:pt idx="139">
                  <c:v>19.745379876796715</c:v>
                </c:pt>
                <c:pt idx="140">
                  <c:v>20.041067761806982</c:v>
                </c:pt>
                <c:pt idx="142">
                  <c:v>0</c:v>
                </c:pt>
                <c:pt idx="143">
                  <c:v>9.6262833675564679</c:v>
                </c:pt>
                <c:pt idx="144">
                  <c:v>10.480492813141684</c:v>
                </c:pt>
                <c:pt idx="145">
                  <c:v>10.546201232032855</c:v>
                </c:pt>
                <c:pt idx="146">
                  <c:v>10.677618069815194</c:v>
                </c:pt>
                <c:pt idx="147">
                  <c:v>10.677618069815194</c:v>
                </c:pt>
                <c:pt idx="148">
                  <c:v>10.841889117043122</c:v>
                </c:pt>
                <c:pt idx="149">
                  <c:v>10.841889117043122</c:v>
                </c:pt>
                <c:pt idx="150">
                  <c:v>10.907597535934292</c:v>
                </c:pt>
                <c:pt idx="151">
                  <c:v>10.940451745379876</c:v>
                </c:pt>
                <c:pt idx="152">
                  <c:v>11.071868583162217</c:v>
                </c:pt>
                <c:pt idx="153">
                  <c:v>11.071868583162217</c:v>
                </c:pt>
                <c:pt idx="154">
                  <c:v>11.071868583162217</c:v>
                </c:pt>
                <c:pt idx="155">
                  <c:v>11.236139630390143</c:v>
                </c:pt>
                <c:pt idx="156">
                  <c:v>12.2217659137577</c:v>
                </c:pt>
                <c:pt idx="157">
                  <c:v>12.2217659137577</c:v>
                </c:pt>
                <c:pt idx="158">
                  <c:v>12.878850102669405</c:v>
                </c:pt>
                <c:pt idx="159">
                  <c:v>13.60164271047228</c:v>
                </c:pt>
                <c:pt idx="160">
                  <c:v>13.798767967145791</c:v>
                </c:pt>
                <c:pt idx="161">
                  <c:v>14.028747433264886</c:v>
                </c:pt>
                <c:pt idx="162">
                  <c:v>14.521560574948666</c:v>
                </c:pt>
              </c:numCache>
            </c:numRef>
          </c:xVal>
          <c:yVal>
            <c:numRef>
              <c:f>Sheet1!$F$2:$F$1000</c:f>
              <c:numCache>
                <c:formatCode>General</c:formatCode>
                <c:ptCount val="994"/>
                <c:pt idx="128">
                  <c:v>100</c:v>
                </c:pt>
                <c:pt idx="129">
                  <c:v>100</c:v>
                </c:pt>
                <c:pt idx="130">
                  <c:v>87.234042553191472</c:v>
                </c:pt>
                <c:pt idx="131">
                  <c:v>52.340425531914889</c:v>
                </c:pt>
                <c:pt idx="132">
                  <c:v>27.308048103607774</c:v>
                </c:pt>
                <c:pt idx="133">
                  <c:v>27.308048103607774</c:v>
                </c:pt>
                <c:pt idx="134">
                  <c:v>27.308048103607774</c:v>
                </c:pt>
                <c:pt idx="135">
                  <c:v>21.239592969472714</c:v>
                </c:pt>
                <c:pt idx="136">
                  <c:v>21.239592969472714</c:v>
                </c:pt>
                <c:pt idx="137">
                  <c:v>21.239592969472714</c:v>
                </c:pt>
                <c:pt idx="138">
                  <c:v>21.239592969472714</c:v>
                </c:pt>
                <c:pt idx="139">
                  <c:v>14.159728646315139</c:v>
                </c:pt>
                <c:pt idx="140">
                  <c:v>14.159728646315139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5A5-1448-A7AC-648CCFB07FA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450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chemeClr val="accent5">
                    <a:lumMod val="75000"/>
                  </a:schemeClr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2.7926078028747434</c:v>
                </c:pt>
                <c:pt idx="2">
                  <c:v>2.7926078028747434</c:v>
                </c:pt>
                <c:pt idx="3">
                  <c:v>19.811088295687885</c:v>
                </c:pt>
                <c:pt idx="5">
                  <c:v>3.2854209445585217E-2</c:v>
                </c:pt>
                <c:pt idx="6">
                  <c:v>1.8726899383983573</c:v>
                </c:pt>
                <c:pt idx="7">
                  <c:v>1.8726899383983573</c:v>
                </c:pt>
                <c:pt idx="8">
                  <c:v>1.9712525667351128</c:v>
                </c:pt>
                <c:pt idx="9">
                  <c:v>1.9712525667351128</c:v>
                </c:pt>
                <c:pt idx="10">
                  <c:v>2.1026694045174539</c:v>
                </c:pt>
                <c:pt idx="11">
                  <c:v>2.1026694045174539</c:v>
                </c:pt>
                <c:pt idx="12">
                  <c:v>2.3983572895277208</c:v>
                </c:pt>
                <c:pt idx="13">
                  <c:v>2.3983572895277208</c:v>
                </c:pt>
                <c:pt idx="14">
                  <c:v>2.7268993839835729</c:v>
                </c:pt>
                <c:pt idx="15">
                  <c:v>2.7268993839835729</c:v>
                </c:pt>
                <c:pt idx="16">
                  <c:v>2.8583162217659139</c:v>
                </c:pt>
                <c:pt idx="17">
                  <c:v>2.8583162217659139</c:v>
                </c:pt>
                <c:pt idx="18">
                  <c:v>2.9897330595482545</c:v>
                </c:pt>
                <c:pt idx="19">
                  <c:v>2.9897330595482545</c:v>
                </c:pt>
                <c:pt idx="20">
                  <c:v>3.2525667351129361</c:v>
                </c:pt>
                <c:pt idx="21">
                  <c:v>3.2525667351129361</c:v>
                </c:pt>
                <c:pt idx="22">
                  <c:v>3.2854209445585214</c:v>
                </c:pt>
                <c:pt idx="23">
                  <c:v>3.2854209445585214</c:v>
                </c:pt>
                <c:pt idx="24">
                  <c:v>3.9753593429158109</c:v>
                </c:pt>
                <c:pt idx="25">
                  <c:v>3.9753593429158109</c:v>
                </c:pt>
                <c:pt idx="26">
                  <c:v>4.1067761806981515</c:v>
                </c:pt>
                <c:pt idx="27">
                  <c:v>4.1067761806981515</c:v>
                </c:pt>
                <c:pt idx="28">
                  <c:v>4.4681724845995889</c:v>
                </c:pt>
                <c:pt idx="29">
                  <c:v>4.4681724845995889</c:v>
                </c:pt>
                <c:pt idx="30">
                  <c:v>4.8295687885010263</c:v>
                </c:pt>
                <c:pt idx="31">
                  <c:v>4.8295687885010263</c:v>
                </c:pt>
                <c:pt idx="32">
                  <c:v>5.0924024640657084</c:v>
                </c:pt>
                <c:pt idx="33">
                  <c:v>5.0924024640657084</c:v>
                </c:pt>
                <c:pt idx="34">
                  <c:v>5.3552361396303905</c:v>
                </c:pt>
                <c:pt idx="35">
                  <c:v>5.3552361396303905</c:v>
                </c:pt>
                <c:pt idx="36">
                  <c:v>5.6180698151950716</c:v>
                </c:pt>
                <c:pt idx="37">
                  <c:v>5.6180698151950716</c:v>
                </c:pt>
                <c:pt idx="38">
                  <c:v>6.0451745379876796</c:v>
                </c:pt>
                <c:pt idx="39">
                  <c:v>6.0451745379876796</c:v>
                </c:pt>
                <c:pt idx="40">
                  <c:v>6.9322381930184802</c:v>
                </c:pt>
                <c:pt idx="41">
                  <c:v>6.9322381930184802</c:v>
                </c:pt>
                <c:pt idx="42">
                  <c:v>7.1950718685831623</c:v>
                </c:pt>
                <c:pt idx="43">
                  <c:v>7.1950718685831623</c:v>
                </c:pt>
                <c:pt idx="44">
                  <c:v>7.8850102669404514</c:v>
                </c:pt>
                <c:pt idx="45">
                  <c:v>7.8850102669404514</c:v>
                </c:pt>
                <c:pt idx="46">
                  <c:v>7.9835728952772076</c:v>
                </c:pt>
                <c:pt idx="47">
                  <c:v>7.9835728952772076</c:v>
                </c:pt>
                <c:pt idx="48">
                  <c:v>9.0349075975359341</c:v>
                </c:pt>
                <c:pt idx="49">
                  <c:v>9.0349075975359341</c:v>
                </c:pt>
                <c:pt idx="50">
                  <c:v>9.9219712525667347</c:v>
                </c:pt>
                <c:pt idx="51">
                  <c:v>9.9219712525667347</c:v>
                </c:pt>
                <c:pt idx="52">
                  <c:v>10.020533880903491</c:v>
                </c:pt>
                <c:pt idx="53">
                  <c:v>10.020533880903491</c:v>
                </c:pt>
                <c:pt idx="54">
                  <c:v>10.447638603696099</c:v>
                </c:pt>
                <c:pt idx="55">
                  <c:v>10.447638603696099</c:v>
                </c:pt>
                <c:pt idx="56">
                  <c:v>10.57905544147844</c:v>
                </c:pt>
                <c:pt idx="57">
                  <c:v>10.57905544147844</c:v>
                </c:pt>
                <c:pt idx="58">
                  <c:v>10.677618069815194</c:v>
                </c:pt>
                <c:pt idx="59">
                  <c:v>10.677618069815194</c:v>
                </c:pt>
                <c:pt idx="60">
                  <c:v>10.940451745379876</c:v>
                </c:pt>
                <c:pt idx="61">
                  <c:v>10.940451745379876</c:v>
                </c:pt>
                <c:pt idx="62">
                  <c:v>11.006160164271048</c:v>
                </c:pt>
                <c:pt idx="63">
                  <c:v>11.006160164271048</c:v>
                </c:pt>
                <c:pt idx="64">
                  <c:v>11.039014373716633</c:v>
                </c:pt>
                <c:pt idx="65">
                  <c:v>11.039014373716633</c:v>
                </c:pt>
                <c:pt idx="66">
                  <c:v>12.517453798767967</c:v>
                </c:pt>
                <c:pt idx="67">
                  <c:v>12.517453798767967</c:v>
                </c:pt>
                <c:pt idx="68">
                  <c:v>13.470225872689939</c:v>
                </c:pt>
                <c:pt idx="69">
                  <c:v>13.470225872689939</c:v>
                </c:pt>
                <c:pt idx="70">
                  <c:v>16.689938398357288</c:v>
                </c:pt>
                <c:pt idx="71">
                  <c:v>16.689938398357288</c:v>
                </c:pt>
                <c:pt idx="72">
                  <c:v>16.788501026694046</c:v>
                </c:pt>
                <c:pt idx="73">
                  <c:v>16.788501026694046</c:v>
                </c:pt>
                <c:pt idx="74">
                  <c:v>18.956878850102669</c:v>
                </c:pt>
                <c:pt idx="75">
                  <c:v>18.956878850102669</c:v>
                </c:pt>
                <c:pt idx="76">
                  <c:v>20.041067761806982</c:v>
                </c:pt>
                <c:pt idx="78">
                  <c:v>0</c:v>
                </c:pt>
                <c:pt idx="79">
                  <c:v>1.2484599589322383</c:v>
                </c:pt>
                <c:pt idx="80">
                  <c:v>1.2484599589322383</c:v>
                </c:pt>
                <c:pt idx="81">
                  <c:v>1.9383983572895278</c:v>
                </c:pt>
                <c:pt idx="82">
                  <c:v>1.9383983572895278</c:v>
                </c:pt>
                <c:pt idx="83">
                  <c:v>2.1026694045174539</c:v>
                </c:pt>
                <c:pt idx="84">
                  <c:v>2.1026694045174539</c:v>
                </c:pt>
                <c:pt idx="85">
                  <c:v>3.0225872689938398</c:v>
                </c:pt>
                <c:pt idx="86">
                  <c:v>3.0225872689938398</c:v>
                </c:pt>
                <c:pt idx="87">
                  <c:v>3.8767967145790556</c:v>
                </c:pt>
                <c:pt idx="88">
                  <c:v>3.8767967145790556</c:v>
                </c:pt>
                <c:pt idx="89">
                  <c:v>4.4024640657084193</c:v>
                </c:pt>
                <c:pt idx="90">
                  <c:v>4.4024640657084193</c:v>
                </c:pt>
                <c:pt idx="91">
                  <c:v>4.5338809034907595</c:v>
                </c:pt>
                <c:pt idx="92">
                  <c:v>4.5338809034907595</c:v>
                </c:pt>
                <c:pt idx="93">
                  <c:v>4.6652977412731005</c:v>
                </c:pt>
                <c:pt idx="94">
                  <c:v>4.6652977412731005</c:v>
                </c:pt>
                <c:pt idx="95">
                  <c:v>4.9938398357289531</c:v>
                </c:pt>
                <c:pt idx="96">
                  <c:v>4.9938398357289531</c:v>
                </c:pt>
                <c:pt idx="97">
                  <c:v>6.537987679671458</c:v>
                </c:pt>
                <c:pt idx="98">
                  <c:v>6.537987679671458</c:v>
                </c:pt>
                <c:pt idx="99">
                  <c:v>6.7351129363449695</c:v>
                </c:pt>
                <c:pt idx="100">
                  <c:v>6.7351129363449695</c:v>
                </c:pt>
                <c:pt idx="101">
                  <c:v>6.8993839835728954</c:v>
                </c:pt>
                <c:pt idx="102">
                  <c:v>6.8993839835728954</c:v>
                </c:pt>
                <c:pt idx="103">
                  <c:v>7.9835728952772076</c:v>
                </c:pt>
                <c:pt idx="104">
                  <c:v>7.9835728952772076</c:v>
                </c:pt>
                <c:pt idx="105">
                  <c:v>9.1663244353182751</c:v>
                </c:pt>
                <c:pt idx="106">
                  <c:v>9.1663244353182751</c:v>
                </c:pt>
                <c:pt idx="107">
                  <c:v>10.250513347022586</c:v>
                </c:pt>
                <c:pt idx="108">
                  <c:v>10.250513347022586</c:v>
                </c:pt>
                <c:pt idx="109">
                  <c:v>10.381930184804927</c:v>
                </c:pt>
                <c:pt idx="110">
                  <c:v>10.381930184804927</c:v>
                </c:pt>
                <c:pt idx="111">
                  <c:v>10.57905544147844</c:v>
                </c:pt>
                <c:pt idx="112">
                  <c:v>10.57905544147844</c:v>
                </c:pt>
                <c:pt idx="113">
                  <c:v>11.137577002053389</c:v>
                </c:pt>
                <c:pt idx="114">
                  <c:v>11.137577002053389</c:v>
                </c:pt>
                <c:pt idx="115">
                  <c:v>11.268993839835728</c:v>
                </c:pt>
                <c:pt idx="116">
                  <c:v>11.268993839835728</c:v>
                </c:pt>
                <c:pt idx="117">
                  <c:v>11.301848049281315</c:v>
                </c:pt>
                <c:pt idx="118">
                  <c:v>11.301848049281315</c:v>
                </c:pt>
                <c:pt idx="119">
                  <c:v>11.367556468172484</c:v>
                </c:pt>
                <c:pt idx="120">
                  <c:v>11.367556468172484</c:v>
                </c:pt>
                <c:pt idx="121">
                  <c:v>11.433264887063656</c:v>
                </c:pt>
                <c:pt idx="122">
                  <c:v>11.433264887063656</c:v>
                </c:pt>
                <c:pt idx="123">
                  <c:v>14.521560574948666</c:v>
                </c:pt>
                <c:pt idx="125">
                  <c:v>0</c:v>
                </c:pt>
                <c:pt idx="126">
                  <c:v>19.811088295687899</c:v>
                </c:pt>
                <c:pt idx="128">
                  <c:v>0</c:v>
                </c:pt>
                <c:pt idx="129">
                  <c:v>3.2854209445585217E-2</c:v>
                </c:pt>
                <c:pt idx="130">
                  <c:v>2.8911704312114992</c:v>
                </c:pt>
                <c:pt idx="131">
                  <c:v>8.0164271047227924</c:v>
                </c:pt>
                <c:pt idx="132">
                  <c:v>14.258726899383984</c:v>
                </c:pt>
                <c:pt idx="133">
                  <c:v>16.098562628336754</c:v>
                </c:pt>
                <c:pt idx="134">
                  <c:v>16.657084188911703</c:v>
                </c:pt>
                <c:pt idx="135">
                  <c:v>16.887063655030801</c:v>
                </c:pt>
                <c:pt idx="136">
                  <c:v>17.018480492813143</c:v>
                </c:pt>
                <c:pt idx="137">
                  <c:v>17.281314168377822</c:v>
                </c:pt>
                <c:pt idx="138">
                  <c:v>17.708418891170432</c:v>
                </c:pt>
                <c:pt idx="139">
                  <c:v>19.745379876796715</c:v>
                </c:pt>
                <c:pt idx="140">
                  <c:v>20.041067761806982</c:v>
                </c:pt>
                <c:pt idx="142">
                  <c:v>0</c:v>
                </c:pt>
                <c:pt idx="143">
                  <c:v>9.6262833675564679</c:v>
                </c:pt>
                <c:pt idx="144">
                  <c:v>10.480492813141684</c:v>
                </c:pt>
                <c:pt idx="145">
                  <c:v>10.546201232032855</c:v>
                </c:pt>
                <c:pt idx="146">
                  <c:v>10.677618069815194</c:v>
                </c:pt>
                <c:pt idx="147">
                  <c:v>10.677618069815194</c:v>
                </c:pt>
                <c:pt idx="148">
                  <c:v>10.841889117043122</c:v>
                </c:pt>
                <c:pt idx="149">
                  <c:v>10.841889117043122</c:v>
                </c:pt>
                <c:pt idx="150">
                  <c:v>10.907597535934292</c:v>
                </c:pt>
                <c:pt idx="151">
                  <c:v>10.940451745379876</c:v>
                </c:pt>
                <c:pt idx="152">
                  <c:v>11.071868583162217</c:v>
                </c:pt>
                <c:pt idx="153">
                  <c:v>11.071868583162217</c:v>
                </c:pt>
                <c:pt idx="154">
                  <c:v>11.071868583162217</c:v>
                </c:pt>
                <c:pt idx="155">
                  <c:v>11.236139630390143</c:v>
                </c:pt>
                <c:pt idx="156">
                  <c:v>12.2217659137577</c:v>
                </c:pt>
                <c:pt idx="157">
                  <c:v>12.2217659137577</c:v>
                </c:pt>
                <c:pt idx="158">
                  <c:v>12.878850102669405</c:v>
                </c:pt>
                <c:pt idx="159">
                  <c:v>13.60164271047228</c:v>
                </c:pt>
                <c:pt idx="160">
                  <c:v>13.798767967145791</c:v>
                </c:pt>
                <c:pt idx="161">
                  <c:v>14.028747433264886</c:v>
                </c:pt>
                <c:pt idx="162">
                  <c:v>14.521560574948666</c:v>
                </c:pt>
              </c:numCache>
            </c:numRef>
          </c:xVal>
          <c:yVal>
            <c:numRef>
              <c:f>Sheet1!$G$2:$G$1000</c:f>
              <c:numCache>
                <c:formatCode>General</c:formatCode>
                <c:ptCount val="994"/>
                <c:pt idx="142">
                  <c:v>100</c:v>
                </c:pt>
                <c:pt idx="143">
                  <c:v>68.181818181818201</c:v>
                </c:pt>
                <c:pt idx="144">
                  <c:v>63.479623824451437</c:v>
                </c:pt>
                <c:pt idx="145">
                  <c:v>63.479623824451437</c:v>
                </c:pt>
                <c:pt idx="146">
                  <c:v>60.940438871473376</c:v>
                </c:pt>
                <c:pt idx="147">
                  <c:v>60.940438871473376</c:v>
                </c:pt>
                <c:pt idx="148">
                  <c:v>60.940438871473376</c:v>
                </c:pt>
                <c:pt idx="149">
                  <c:v>60.940438871473376</c:v>
                </c:pt>
                <c:pt idx="150">
                  <c:v>60.940438871473376</c:v>
                </c:pt>
                <c:pt idx="151">
                  <c:v>60.940438871473376</c:v>
                </c:pt>
                <c:pt idx="152">
                  <c:v>60.940438871473376</c:v>
                </c:pt>
                <c:pt idx="153">
                  <c:v>60.940438871473376</c:v>
                </c:pt>
                <c:pt idx="154">
                  <c:v>60.940438871473376</c:v>
                </c:pt>
                <c:pt idx="155">
                  <c:v>56.877742946708487</c:v>
                </c:pt>
                <c:pt idx="156">
                  <c:v>30.626476971304573</c:v>
                </c:pt>
                <c:pt idx="157">
                  <c:v>30.626476971304573</c:v>
                </c:pt>
                <c:pt idx="158">
                  <c:v>30.626476971304573</c:v>
                </c:pt>
                <c:pt idx="159">
                  <c:v>30.626476971304573</c:v>
                </c:pt>
                <c:pt idx="160">
                  <c:v>30.626476971304573</c:v>
                </c:pt>
                <c:pt idx="161">
                  <c:v>30.626476971304573</c:v>
                </c:pt>
                <c:pt idx="162">
                  <c:v>30.626476971304573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5A5-1448-A7AC-648CCFB07F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07432"/>
        <c:axId val="132412920"/>
      </c:scatterChart>
      <c:valAx>
        <c:axId val="132407432"/>
        <c:scaling>
          <c:orientation val="minMax"/>
          <c:max val="2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dirty="0"/>
                  <a:t>Time, months</a:t>
                </a:r>
              </a:p>
            </c:rich>
          </c:tx>
          <c:layout>
            <c:manualLayout>
              <c:xMode val="edge"/>
              <c:yMode val="edge"/>
              <c:x val="0.442434324877856"/>
              <c:y val="0.88356118977272768"/>
            </c:manualLayout>
          </c:layout>
          <c:overlay val="0"/>
          <c:spPr>
            <a:noFill/>
            <a:ln w="23463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9525">
            <a:solidFill>
              <a:srgbClr val="595454"/>
            </a:solidFill>
            <a:prstDash val="solid"/>
          </a:ln>
        </c:spPr>
        <c:txPr>
          <a:bodyPr rot="0" vert="horz"/>
          <a:lstStyle/>
          <a:p>
            <a:pPr>
              <a:defRPr sz="800" b="0">
                <a:solidFill>
                  <a:srgbClr val="595454"/>
                </a:solidFill>
              </a:defRPr>
            </a:pPr>
            <a:endParaRPr lang="en-US"/>
          </a:p>
        </c:txPr>
        <c:crossAx val="132412920"/>
        <c:crosses val="autoZero"/>
        <c:crossBetween val="midCat"/>
        <c:majorUnit val="2"/>
        <c:minorUnit val="2"/>
      </c:valAx>
      <c:valAx>
        <c:axId val="132412920"/>
        <c:scaling>
          <c:orientation val="minMax"/>
          <c:max val="1"/>
          <c:min val="0"/>
        </c:scaling>
        <c:delete val="0"/>
        <c:axPos val="l"/>
        <c:numFmt formatCode="General" sourceLinked="0"/>
        <c:majorTickMark val="out"/>
        <c:minorTickMark val="out"/>
        <c:tickLblPos val="nextTo"/>
        <c:spPr>
          <a:ln w="9525">
            <a:solidFill>
              <a:srgbClr val="595454"/>
            </a:solidFill>
            <a:prstDash val="solid"/>
          </a:ln>
        </c:spPr>
        <c:txPr>
          <a:bodyPr rot="0" vert="horz"/>
          <a:lstStyle/>
          <a:p>
            <a:pPr>
              <a:defRPr sz="800" b="0">
                <a:solidFill>
                  <a:srgbClr val="595454"/>
                </a:solidFill>
              </a:defRPr>
            </a:pPr>
            <a:endParaRPr lang="en-US"/>
          </a:p>
        </c:txPr>
        <c:crossAx val="132407432"/>
        <c:crosses val="autoZero"/>
        <c:crossBetween val="midCat"/>
        <c:majorUnit val="0.2"/>
      </c:valAx>
      <c:spPr>
        <a:noFill/>
        <a:ln w="25377">
          <a:noFill/>
        </a:ln>
      </c:spPr>
    </c:plotArea>
    <c:plotVisOnly val="1"/>
    <c:dispBlanksAs val="span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+mn-lt"/>
          <a:ea typeface="Arial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748168602283281"/>
          <c:y val="3.0100139153952897E-2"/>
          <c:w val="0.82628441105310424"/>
          <c:h val="0.7049618110549199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150 × 10⁶</c:v>
                </c:pt>
              </c:strCache>
            </c:strRef>
          </c:tx>
          <c:spPr>
            <a:ln w="38100" cap="rnd">
              <a:solidFill>
                <a:schemeClr val="accent3"/>
              </a:solidFill>
              <a:prstDash val="dash"/>
              <a:round/>
            </a:ln>
          </c:spPr>
          <c:marker>
            <c:symbol val="none"/>
          </c:marker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Sheet1!$B$2:$B$1000</c:f>
              <c:numCache>
                <c:formatCode>General</c:formatCode>
                <c:ptCount val="994"/>
                <c:pt idx="0">
                  <c:v>100</c:v>
                </c:pt>
                <c:pt idx="1">
                  <c:v>100</c:v>
                </c:pt>
                <c:pt idx="2">
                  <c:v>75</c:v>
                </c:pt>
                <c:pt idx="3">
                  <c:v>75</c:v>
                </c:pt>
                <c:pt idx="4">
                  <c:v>50</c:v>
                </c:pt>
                <c:pt idx="5">
                  <c:v>50</c:v>
                </c:pt>
                <c:pt idx="6">
                  <c:v>25</c:v>
                </c:pt>
                <c:pt idx="7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1F-7D41-A606-C79CB99EDB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300 × 10⁶</c:v>
                </c:pt>
              </c:strCache>
            </c:strRef>
          </c:tx>
          <c:spPr>
            <a:ln w="38100" cap="rnd">
              <a:solidFill>
                <a:schemeClr val="accent6"/>
              </a:solidFill>
              <a:prstDash val="sysDash"/>
              <a:round/>
            </a:ln>
          </c:spPr>
          <c:marker>
            <c:symbol val="none"/>
          </c:marker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Sheet1!$C$2:$C$1000</c:f>
              <c:numCache>
                <c:formatCode>General</c:formatCode>
                <c:ptCount val="994"/>
                <c:pt idx="9">
                  <c:v>100</c:v>
                </c:pt>
                <c:pt idx="10">
                  <c:v>100</c:v>
                </c:pt>
                <c:pt idx="11">
                  <c:v>98.571428571428584</c:v>
                </c:pt>
                <c:pt idx="12">
                  <c:v>98.571428571428584</c:v>
                </c:pt>
                <c:pt idx="13">
                  <c:v>97.142857142857153</c:v>
                </c:pt>
                <c:pt idx="14">
                  <c:v>97.142857142857153</c:v>
                </c:pt>
                <c:pt idx="15">
                  <c:v>95.714285714285722</c:v>
                </c:pt>
                <c:pt idx="16">
                  <c:v>95.714285714285722</c:v>
                </c:pt>
                <c:pt idx="17">
                  <c:v>88.571428571428584</c:v>
                </c:pt>
                <c:pt idx="18">
                  <c:v>88.571428571428584</c:v>
                </c:pt>
                <c:pt idx="19">
                  <c:v>87.142857142857167</c:v>
                </c:pt>
                <c:pt idx="20">
                  <c:v>87.142857142857167</c:v>
                </c:pt>
                <c:pt idx="21">
                  <c:v>85.714285714285737</c:v>
                </c:pt>
                <c:pt idx="22">
                  <c:v>85.714285714285737</c:v>
                </c:pt>
                <c:pt idx="23">
                  <c:v>84.285714285714292</c:v>
                </c:pt>
                <c:pt idx="24">
                  <c:v>84.285714285714292</c:v>
                </c:pt>
                <c:pt idx="25">
                  <c:v>80.000000000000014</c:v>
                </c:pt>
                <c:pt idx="26">
                  <c:v>80.000000000000014</c:v>
                </c:pt>
                <c:pt idx="27">
                  <c:v>77.090909090909108</c:v>
                </c:pt>
                <c:pt idx="28">
                  <c:v>77.090909090909108</c:v>
                </c:pt>
                <c:pt idx="29">
                  <c:v>72.727272727272748</c:v>
                </c:pt>
                <c:pt idx="30">
                  <c:v>72.727272727272748</c:v>
                </c:pt>
                <c:pt idx="31">
                  <c:v>71.272727272727295</c:v>
                </c:pt>
                <c:pt idx="32">
                  <c:v>71.272727272727295</c:v>
                </c:pt>
                <c:pt idx="33">
                  <c:v>69.818181818181841</c:v>
                </c:pt>
                <c:pt idx="34">
                  <c:v>69.818181818181841</c:v>
                </c:pt>
                <c:pt idx="35">
                  <c:v>68.363636363636388</c:v>
                </c:pt>
                <c:pt idx="36">
                  <c:v>68.363636363636388</c:v>
                </c:pt>
                <c:pt idx="37">
                  <c:v>66.909090909090935</c:v>
                </c:pt>
                <c:pt idx="38">
                  <c:v>66.909090909090935</c:v>
                </c:pt>
                <c:pt idx="39">
                  <c:v>65.454545454545482</c:v>
                </c:pt>
                <c:pt idx="40">
                  <c:v>65.454545454545482</c:v>
                </c:pt>
                <c:pt idx="41">
                  <c:v>64.000000000000028</c:v>
                </c:pt>
                <c:pt idx="42">
                  <c:v>64.000000000000028</c:v>
                </c:pt>
                <c:pt idx="43">
                  <c:v>62.545454545454582</c:v>
                </c:pt>
                <c:pt idx="44">
                  <c:v>62.545454545454582</c:v>
                </c:pt>
                <c:pt idx="45">
                  <c:v>61.056277056277089</c:v>
                </c:pt>
                <c:pt idx="46">
                  <c:v>61.056277056277089</c:v>
                </c:pt>
                <c:pt idx="47">
                  <c:v>59.567099567099589</c:v>
                </c:pt>
                <c:pt idx="48">
                  <c:v>59.567099567099589</c:v>
                </c:pt>
                <c:pt idx="49">
                  <c:v>58.077922077922096</c:v>
                </c:pt>
                <c:pt idx="50">
                  <c:v>58.077922077922096</c:v>
                </c:pt>
                <c:pt idx="51">
                  <c:v>55.099567099567118</c:v>
                </c:pt>
                <c:pt idx="52">
                  <c:v>55.099567099567118</c:v>
                </c:pt>
                <c:pt idx="53">
                  <c:v>53.610389610389632</c:v>
                </c:pt>
                <c:pt idx="54">
                  <c:v>53.610389610389632</c:v>
                </c:pt>
                <c:pt idx="55">
                  <c:v>52.121212121212132</c:v>
                </c:pt>
                <c:pt idx="56">
                  <c:v>52.121212121212132</c:v>
                </c:pt>
                <c:pt idx="57">
                  <c:v>50.632034632034639</c:v>
                </c:pt>
                <c:pt idx="58">
                  <c:v>50.632034632034639</c:v>
                </c:pt>
                <c:pt idx="59">
                  <c:v>49.142857142857146</c:v>
                </c:pt>
                <c:pt idx="60">
                  <c:v>49.142857142857146</c:v>
                </c:pt>
                <c:pt idx="61">
                  <c:v>47.65367965367966</c:v>
                </c:pt>
                <c:pt idx="62">
                  <c:v>47.65367965367966</c:v>
                </c:pt>
                <c:pt idx="63">
                  <c:v>46.164502164502167</c:v>
                </c:pt>
                <c:pt idx="64">
                  <c:v>46.164502164502167</c:v>
                </c:pt>
                <c:pt idx="65">
                  <c:v>44.675324675324681</c:v>
                </c:pt>
                <c:pt idx="66">
                  <c:v>44.675324675324681</c:v>
                </c:pt>
                <c:pt idx="67">
                  <c:v>43.186147186147188</c:v>
                </c:pt>
                <c:pt idx="68">
                  <c:v>43.186147186147188</c:v>
                </c:pt>
                <c:pt idx="69">
                  <c:v>41.696969696969703</c:v>
                </c:pt>
                <c:pt idx="70">
                  <c:v>41.696969696969703</c:v>
                </c:pt>
                <c:pt idx="71">
                  <c:v>40.20779220779221</c:v>
                </c:pt>
                <c:pt idx="72">
                  <c:v>40.20779220779221</c:v>
                </c:pt>
                <c:pt idx="73">
                  <c:v>38.718614718614717</c:v>
                </c:pt>
                <c:pt idx="74">
                  <c:v>38.718614718614717</c:v>
                </c:pt>
                <c:pt idx="75">
                  <c:v>37.229437229437231</c:v>
                </c:pt>
                <c:pt idx="76">
                  <c:v>37.229437229437231</c:v>
                </c:pt>
                <c:pt idx="77">
                  <c:v>35.678210678210682</c:v>
                </c:pt>
                <c:pt idx="78">
                  <c:v>35.678210678210682</c:v>
                </c:pt>
                <c:pt idx="79">
                  <c:v>34.126984126984134</c:v>
                </c:pt>
                <c:pt idx="80">
                  <c:v>34.126984126984134</c:v>
                </c:pt>
                <c:pt idx="81">
                  <c:v>32.575757575757585</c:v>
                </c:pt>
                <c:pt idx="82">
                  <c:v>32.575757575757585</c:v>
                </c:pt>
                <c:pt idx="83">
                  <c:v>31.024531024531033</c:v>
                </c:pt>
                <c:pt idx="84">
                  <c:v>31.024531024531033</c:v>
                </c:pt>
                <c:pt idx="85">
                  <c:v>27.922077922077932</c:v>
                </c:pt>
                <c:pt idx="86">
                  <c:v>27.922077922077932</c:v>
                </c:pt>
                <c:pt idx="87">
                  <c:v>26.370851370851376</c:v>
                </c:pt>
                <c:pt idx="88">
                  <c:v>26.370851370851376</c:v>
                </c:pt>
                <c:pt idx="89">
                  <c:v>24.819624819624824</c:v>
                </c:pt>
                <c:pt idx="90">
                  <c:v>24.819624819624824</c:v>
                </c:pt>
                <c:pt idx="91">
                  <c:v>23.268398268398276</c:v>
                </c:pt>
                <c:pt idx="92">
                  <c:v>23.268398268398276</c:v>
                </c:pt>
                <c:pt idx="93">
                  <c:v>21.717171717171723</c:v>
                </c:pt>
                <c:pt idx="94">
                  <c:v>21.717171717171723</c:v>
                </c:pt>
                <c:pt idx="95">
                  <c:v>20.165945165945175</c:v>
                </c:pt>
                <c:pt idx="96">
                  <c:v>20.165945165945175</c:v>
                </c:pt>
                <c:pt idx="97">
                  <c:v>18.614718614718623</c:v>
                </c:pt>
                <c:pt idx="98">
                  <c:v>18.614718614718623</c:v>
                </c:pt>
                <c:pt idx="99">
                  <c:v>16.75324675324676</c:v>
                </c:pt>
                <c:pt idx="100">
                  <c:v>16.75324675324676</c:v>
                </c:pt>
                <c:pt idx="101">
                  <c:v>14.891774891774897</c:v>
                </c:pt>
                <c:pt idx="102">
                  <c:v>14.891774891774897</c:v>
                </c:pt>
                <c:pt idx="103">
                  <c:v>9.9278499278499321</c:v>
                </c:pt>
                <c:pt idx="104">
                  <c:v>9.9278499278499321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B1F-7D41-A606-C79CB99EDB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450 × 10⁶</c:v>
                </c:pt>
              </c:strCache>
            </c:strRef>
          </c:tx>
          <c:spPr>
            <a:ln w="38100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.0000000000000006E-2"/>
            <c:spPr>
              <a:ln w="15875">
                <a:solidFill>
                  <a:schemeClr val="accent2"/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Sheet1!$D$2:$D$1000</c:f>
              <c:numCache>
                <c:formatCode>General</c:formatCode>
                <c:ptCount val="994"/>
                <c:pt idx="106">
                  <c:v>100</c:v>
                </c:pt>
                <c:pt idx="107">
                  <c:v>100</c:v>
                </c:pt>
                <c:pt idx="108">
                  <c:v>98.113207547169807</c:v>
                </c:pt>
                <c:pt idx="109">
                  <c:v>98.113207547169807</c:v>
                </c:pt>
                <c:pt idx="110">
                  <c:v>96.189419163891969</c:v>
                </c:pt>
                <c:pt idx="111">
                  <c:v>96.189419163891969</c:v>
                </c:pt>
                <c:pt idx="112">
                  <c:v>94.265630780614131</c:v>
                </c:pt>
                <c:pt idx="113">
                  <c:v>94.265630780614131</c:v>
                </c:pt>
                <c:pt idx="114">
                  <c:v>92.341842397336279</c:v>
                </c:pt>
                <c:pt idx="115">
                  <c:v>92.341842397336279</c:v>
                </c:pt>
                <c:pt idx="116">
                  <c:v>90.418054014058441</c:v>
                </c:pt>
                <c:pt idx="117">
                  <c:v>90.418054014058441</c:v>
                </c:pt>
                <c:pt idx="118">
                  <c:v>88.494265630780589</c:v>
                </c:pt>
                <c:pt idx="119">
                  <c:v>88.494265630780589</c:v>
                </c:pt>
                <c:pt idx="120">
                  <c:v>86.570477247502751</c:v>
                </c:pt>
                <c:pt idx="121">
                  <c:v>86.570477247502751</c:v>
                </c:pt>
                <c:pt idx="122">
                  <c:v>84.602966400968597</c:v>
                </c:pt>
                <c:pt idx="123">
                  <c:v>84.602966400968597</c:v>
                </c:pt>
                <c:pt idx="124">
                  <c:v>82.635455554434444</c:v>
                </c:pt>
                <c:pt idx="125">
                  <c:v>82.635455554434444</c:v>
                </c:pt>
                <c:pt idx="126">
                  <c:v>80.66794470790029</c:v>
                </c:pt>
                <c:pt idx="127">
                  <c:v>80.66794470790029</c:v>
                </c:pt>
                <c:pt idx="128">
                  <c:v>78.700433861366122</c:v>
                </c:pt>
                <c:pt idx="129">
                  <c:v>78.700433861366122</c:v>
                </c:pt>
                <c:pt idx="130">
                  <c:v>76.732923014831968</c:v>
                </c:pt>
                <c:pt idx="131">
                  <c:v>76.732923014831968</c:v>
                </c:pt>
                <c:pt idx="132">
                  <c:v>74.7654121682978</c:v>
                </c:pt>
                <c:pt idx="133">
                  <c:v>74.7654121682978</c:v>
                </c:pt>
                <c:pt idx="134">
                  <c:v>72.797901321763661</c:v>
                </c:pt>
                <c:pt idx="135">
                  <c:v>72.797901321763661</c:v>
                </c:pt>
                <c:pt idx="136">
                  <c:v>70.830390475229507</c:v>
                </c:pt>
                <c:pt idx="137">
                  <c:v>70.830390475229507</c:v>
                </c:pt>
                <c:pt idx="138">
                  <c:v>68.862879628695367</c:v>
                </c:pt>
                <c:pt idx="139">
                  <c:v>68.862879628695367</c:v>
                </c:pt>
                <c:pt idx="140">
                  <c:v>66.895368782161214</c:v>
                </c:pt>
                <c:pt idx="141">
                  <c:v>66.895368782161214</c:v>
                </c:pt>
                <c:pt idx="142">
                  <c:v>64.92785793562706</c:v>
                </c:pt>
                <c:pt idx="143">
                  <c:v>64.92785793562706</c:v>
                </c:pt>
                <c:pt idx="144">
                  <c:v>62.960347089092913</c:v>
                </c:pt>
                <c:pt idx="145">
                  <c:v>62.960347089092913</c:v>
                </c:pt>
                <c:pt idx="146">
                  <c:v>60.992836242558766</c:v>
                </c:pt>
                <c:pt idx="147">
                  <c:v>60.992836242558766</c:v>
                </c:pt>
                <c:pt idx="148">
                  <c:v>59.02532539602462</c:v>
                </c:pt>
                <c:pt idx="149">
                  <c:v>59.02532539602462</c:v>
                </c:pt>
                <c:pt idx="150">
                  <c:v>57.057814549490473</c:v>
                </c:pt>
                <c:pt idx="151">
                  <c:v>57.057814549490473</c:v>
                </c:pt>
                <c:pt idx="152">
                  <c:v>55.090303702956319</c:v>
                </c:pt>
                <c:pt idx="153">
                  <c:v>55.090303702956319</c:v>
                </c:pt>
                <c:pt idx="154">
                  <c:v>52.886691554838073</c:v>
                </c:pt>
                <c:pt idx="155">
                  <c:v>52.886691554838073</c:v>
                </c:pt>
                <c:pt idx="156">
                  <c:v>49.581273332660693</c:v>
                </c:pt>
                <c:pt idx="157">
                  <c:v>49.581273332660693</c:v>
                </c:pt>
                <c:pt idx="158">
                  <c:v>38.956714761376254</c:v>
                </c:pt>
                <c:pt idx="159">
                  <c:v>38.956714761376254</c:v>
                </c:pt>
                <c:pt idx="160">
                  <c:v>31.873675713853299</c:v>
                </c:pt>
                <c:pt idx="161">
                  <c:v>31.873675713853299</c:v>
                </c:pt>
                <c:pt idx="162">
                  <c:v>28.332156190091823</c:v>
                </c:pt>
                <c:pt idx="163">
                  <c:v>28.332156190091823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B1F-7D41-A606-C79CB99EDB8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150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dPt>
            <c:idx val="126"/>
            <c:bubble3D val="0"/>
            <c:extLst>
              <c:ext xmlns:c16="http://schemas.microsoft.com/office/drawing/2014/chart" uri="{C3380CC4-5D6E-409C-BE32-E72D297353CC}">
                <c16:uniqueId val="{00000003-CB1F-7D41-A606-C79CB99EDB88}"/>
              </c:ext>
            </c:extLst>
          </c:dPt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chemeClr val="accent3"/>
                </a:solidFill>
                <a:prstDash val="solid"/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Sheet1!$E$2:$E$1000</c:f>
              <c:numCache>
                <c:formatCode>General</c:formatCode>
                <c:ptCount val="994"/>
                <c:pt idx="0">
                  <c:v>100</c:v>
                </c:pt>
                <c:pt idx="7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CB1F-7D41-A606-C79CB99EDB8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300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chemeClr val="accent6"/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Sheet1!$F$2:$F$1000</c:f>
              <c:numCache>
                <c:formatCode>General</c:formatCode>
                <c:ptCount val="994"/>
                <c:pt idx="165">
                  <c:v>100</c:v>
                </c:pt>
                <c:pt idx="166">
                  <c:v>80.000000000000014</c:v>
                </c:pt>
                <c:pt idx="167">
                  <c:v>62.545454545454582</c:v>
                </c:pt>
                <c:pt idx="168">
                  <c:v>37.229437229437231</c:v>
                </c:pt>
                <c:pt idx="169">
                  <c:v>18.614718614718623</c:v>
                </c:pt>
                <c:pt idx="170">
                  <c:v>18.614718614718623</c:v>
                </c:pt>
                <c:pt idx="171">
                  <c:v>14.891774891774897</c:v>
                </c:pt>
                <c:pt idx="172">
                  <c:v>14.891774891774897</c:v>
                </c:pt>
                <c:pt idx="173">
                  <c:v>14.891774891774897</c:v>
                </c:pt>
                <c:pt idx="174">
                  <c:v>14.891774891774897</c:v>
                </c:pt>
                <c:pt idx="175">
                  <c:v>14.891774891774897</c:v>
                </c:pt>
                <c:pt idx="176">
                  <c:v>9.9278499278499321</c:v>
                </c:pt>
                <c:pt idx="177">
                  <c:v>9.9278499278499321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CB1F-7D41-A606-C79CB99EDB8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450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chemeClr val="accent5">
                    <a:lumMod val="75000"/>
                  </a:schemeClr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Sheet1!$G$2:$G$1000</c:f>
              <c:numCache>
                <c:formatCode>General</c:formatCode>
                <c:ptCount val="994"/>
                <c:pt idx="179">
                  <c:v>100</c:v>
                </c:pt>
                <c:pt idx="180">
                  <c:v>100</c:v>
                </c:pt>
                <c:pt idx="181">
                  <c:v>98.113207547169807</c:v>
                </c:pt>
                <c:pt idx="182">
                  <c:v>86.570477247502751</c:v>
                </c:pt>
                <c:pt idx="183">
                  <c:v>55.090303702956319</c:v>
                </c:pt>
                <c:pt idx="184">
                  <c:v>55.090303702956319</c:v>
                </c:pt>
                <c:pt idx="185">
                  <c:v>55.090303702956319</c:v>
                </c:pt>
                <c:pt idx="186">
                  <c:v>52.886691554838073</c:v>
                </c:pt>
                <c:pt idx="187">
                  <c:v>52.886691554838073</c:v>
                </c:pt>
                <c:pt idx="188">
                  <c:v>52.886691554838073</c:v>
                </c:pt>
                <c:pt idx="189">
                  <c:v>52.886691554838073</c:v>
                </c:pt>
                <c:pt idx="190">
                  <c:v>52.886691554838073</c:v>
                </c:pt>
                <c:pt idx="191">
                  <c:v>52.886691554838073</c:v>
                </c:pt>
                <c:pt idx="192">
                  <c:v>52.886691554838073</c:v>
                </c:pt>
                <c:pt idx="193">
                  <c:v>52.886691554838073</c:v>
                </c:pt>
                <c:pt idx="194">
                  <c:v>49.581273332660693</c:v>
                </c:pt>
                <c:pt idx="195">
                  <c:v>28.332156190091823</c:v>
                </c:pt>
                <c:pt idx="196">
                  <c:v>28.332156190091823</c:v>
                </c:pt>
                <c:pt idx="197">
                  <c:v>28.332156190091823</c:v>
                </c:pt>
                <c:pt idx="198">
                  <c:v>28.332156190091823</c:v>
                </c:pt>
                <c:pt idx="199">
                  <c:v>28.332156190091823</c:v>
                </c:pt>
                <c:pt idx="200">
                  <c:v>28.332156190091823</c:v>
                </c:pt>
                <c:pt idx="201">
                  <c:v>28.332156190091823</c:v>
                </c:pt>
                <c:pt idx="202">
                  <c:v>28.332156190091823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CB1F-7D41-A606-C79CB99EDB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07432"/>
        <c:axId val="132412920"/>
      </c:scatterChart>
      <c:valAx>
        <c:axId val="132407432"/>
        <c:scaling>
          <c:orientation val="minMax"/>
          <c:max val="2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 dirty="0"/>
                  <a:t>Time, months</a:t>
                </a:r>
              </a:p>
            </c:rich>
          </c:tx>
          <c:layout>
            <c:manualLayout>
              <c:xMode val="edge"/>
              <c:yMode val="edge"/>
              <c:x val="0.43616176559423131"/>
              <c:y val="0.80345663307038173"/>
            </c:manualLayout>
          </c:layout>
          <c:overlay val="0"/>
          <c:spPr>
            <a:noFill/>
            <a:ln w="23463">
              <a:noFill/>
            </a:ln>
          </c:spPr>
        </c:title>
        <c:numFmt formatCode="General" sourceLinked="1"/>
        <c:majorTickMark val="out"/>
        <c:minorTickMark val="out"/>
        <c:tickLblPos val="nextTo"/>
        <c:spPr>
          <a:ln w="9525">
            <a:solidFill>
              <a:srgbClr val="595454"/>
            </a:solidFill>
            <a:prstDash val="solid"/>
          </a:ln>
        </c:spPr>
        <c:txPr>
          <a:bodyPr rot="0" vert="horz"/>
          <a:lstStyle/>
          <a:p>
            <a:pPr>
              <a:defRPr sz="800" b="0"/>
            </a:pPr>
            <a:endParaRPr lang="en-US"/>
          </a:p>
        </c:txPr>
        <c:crossAx val="132412920"/>
        <c:crosses val="autoZero"/>
        <c:crossBetween val="midCat"/>
        <c:majorUnit val="2"/>
        <c:minorUnit val="2"/>
      </c:valAx>
      <c:valAx>
        <c:axId val="132412920"/>
        <c:scaling>
          <c:orientation val="minMax"/>
          <c:max val="1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050"/>
                </a:pPr>
                <a:r>
                  <a:rPr lang="en-US" sz="1050" dirty="0"/>
                  <a:t>PFS Probability</a:t>
                </a:r>
              </a:p>
            </c:rich>
          </c:tx>
          <c:layout>
            <c:manualLayout>
              <c:xMode val="edge"/>
              <c:yMode val="edge"/>
              <c:x val="1.7761861236348968E-2"/>
              <c:y val="0.22766694681388669"/>
            </c:manualLayout>
          </c:layout>
          <c:overlay val="0"/>
          <c:spPr>
            <a:noFill/>
            <a:ln w="23463">
              <a:noFill/>
            </a:ln>
          </c:spPr>
        </c:title>
        <c:numFmt formatCode="General" sourceLinked="0"/>
        <c:majorTickMark val="out"/>
        <c:minorTickMark val="out"/>
        <c:tickLblPos val="nextTo"/>
        <c:spPr>
          <a:ln w="9525">
            <a:solidFill>
              <a:srgbClr val="595454"/>
            </a:solidFill>
            <a:prstDash val="solid"/>
          </a:ln>
        </c:spPr>
        <c:txPr>
          <a:bodyPr rot="0" vert="horz"/>
          <a:lstStyle/>
          <a:p>
            <a:pPr>
              <a:defRPr sz="800" b="0"/>
            </a:pPr>
            <a:endParaRPr lang="en-US"/>
          </a:p>
        </c:txPr>
        <c:crossAx val="132407432"/>
        <c:crosses val="autoZero"/>
        <c:crossBetween val="midCat"/>
        <c:majorUnit val="0.2"/>
      </c:valAx>
      <c:spPr>
        <a:noFill/>
        <a:ln w="25377">
          <a:noFill/>
        </a:ln>
      </c:spPr>
    </c:plotArea>
    <c:plotVisOnly val="1"/>
    <c:dispBlanksAs val="span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+mn-lt"/>
          <a:ea typeface="Arial"/>
          <a:cs typeface="Arial" pitchFamily="34" charset="0"/>
        </a:defRPr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400724266020112"/>
          <c:y val="6.6755550158664389E-3"/>
          <c:w val="0.87599275733979887"/>
          <c:h val="0.7772731271583261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150 × 10⁶</c:v>
                </c:pt>
              </c:strCache>
            </c:strRef>
          </c:tx>
          <c:spPr>
            <a:ln w="19050" cap="rnd">
              <a:solidFill>
                <a:srgbClr val="A69F9F"/>
              </a:solidFill>
              <a:prstDash val="dash"/>
              <a:round/>
            </a:ln>
          </c:spPr>
          <c:marker>
            <c:symbol val="none"/>
          </c:marker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Sheet1!$B$2:$B$1000</c:f>
              <c:numCache>
                <c:formatCode>General</c:formatCode>
                <c:ptCount val="994"/>
                <c:pt idx="0">
                  <c:v>100</c:v>
                </c:pt>
                <c:pt idx="1">
                  <c:v>100</c:v>
                </c:pt>
                <c:pt idx="2">
                  <c:v>75</c:v>
                </c:pt>
                <c:pt idx="3">
                  <c:v>75</c:v>
                </c:pt>
                <c:pt idx="4">
                  <c:v>50</c:v>
                </c:pt>
                <c:pt idx="5">
                  <c:v>50</c:v>
                </c:pt>
                <c:pt idx="6">
                  <c:v>25</c:v>
                </c:pt>
                <c:pt idx="7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88A-1A4A-84E0-4E03408BC3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300 × 10⁶</c:v>
                </c:pt>
              </c:strCache>
            </c:strRef>
          </c:tx>
          <c:spPr>
            <a:ln w="19050" cap="rnd">
              <a:solidFill>
                <a:srgbClr val="33D6F1"/>
              </a:solidFill>
              <a:prstDash val="sysDash"/>
              <a:round/>
            </a:ln>
          </c:spPr>
          <c:marker>
            <c:symbol val="none"/>
          </c:marker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Sheet1!$C$2:$C$1000</c:f>
              <c:numCache>
                <c:formatCode>General</c:formatCode>
                <c:ptCount val="994"/>
                <c:pt idx="9">
                  <c:v>100</c:v>
                </c:pt>
                <c:pt idx="10">
                  <c:v>100</c:v>
                </c:pt>
                <c:pt idx="11">
                  <c:v>98.571428571428584</c:v>
                </c:pt>
                <c:pt idx="12">
                  <c:v>98.571428571428584</c:v>
                </c:pt>
                <c:pt idx="13">
                  <c:v>97.142857142857153</c:v>
                </c:pt>
                <c:pt idx="14">
                  <c:v>97.142857142857153</c:v>
                </c:pt>
                <c:pt idx="15">
                  <c:v>95.714285714285722</c:v>
                </c:pt>
                <c:pt idx="16">
                  <c:v>95.714285714285722</c:v>
                </c:pt>
                <c:pt idx="17">
                  <c:v>88.571428571428584</c:v>
                </c:pt>
                <c:pt idx="18">
                  <c:v>88.571428571428584</c:v>
                </c:pt>
                <c:pt idx="19">
                  <c:v>87.142857142857167</c:v>
                </c:pt>
                <c:pt idx="20">
                  <c:v>87.142857142857167</c:v>
                </c:pt>
                <c:pt idx="21">
                  <c:v>85.714285714285737</c:v>
                </c:pt>
                <c:pt idx="22">
                  <c:v>85.714285714285737</c:v>
                </c:pt>
                <c:pt idx="23">
                  <c:v>84.285714285714292</c:v>
                </c:pt>
                <c:pt idx="24">
                  <c:v>84.285714285714292</c:v>
                </c:pt>
                <c:pt idx="25">
                  <c:v>80.000000000000014</c:v>
                </c:pt>
                <c:pt idx="26">
                  <c:v>80.000000000000014</c:v>
                </c:pt>
                <c:pt idx="27">
                  <c:v>77.090909090909108</c:v>
                </c:pt>
                <c:pt idx="28">
                  <c:v>77.090909090909108</c:v>
                </c:pt>
                <c:pt idx="29">
                  <c:v>72.727272727272748</c:v>
                </c:pt>
                <c:pt idx="30">
                  <c:v>72.727272727272748</c:v>
                </c:pt>
                <c:pt idx="31">
                  <c:v>71.272727272727295</c:v>
                </c:pt>
                <c:pt idx="32">
                  <c:v>71.272727272727295</c:v>
                </c:pt>
                <c:pt idx="33">
                  <c:v>69.818181818181841</c:v>
                </c:pt>
                <c:pt idx="34">
                  <c:v>69.818181818181841</c:v>
                </c:pt>
                <c:pt idx="35">
                  <c:v>68.363636363636388</c:v>
                </c:pt>
                <c:pt idx="36">
                  <c:v>68.363636363636388</c:v>
                </c:pt>
                <c:pt idx="37">
                  <c:v>66.909090909090935</c:v>
                </c:pt>
                <c:pt idx="38">
                  <c:v>66.909090909090935</c:v>
                </c:pt>
                <c:pt idx="39">
                  <c:v>65.454545454545482</c:v>
                </c:pt>
                <c:pt idx="40">
                  <c:v>65.454545454545482</c:v>
                </c:pt>
                <c:pt idx="41">
                  <c:v>64.000000000000028</c:v>
                </c:pt>
                <c:pt idx="42">
                  <c:v>64.000000000000028</c:v>
                </c:pt>
                <c:pt idx="43">
                  <c:v>62.545454545454582</c:v>
                </c:pt>
                <c:pt idx="44">
                  <c:v>62.545454545454582</c:v>
                </c:pt>
                <c:pt idx="45">
                  <c:v>61.056277056277089</c:v>
                </c:pt>
                <c:pt idx="46">
                  <c:v>61.056277056277089</c:v>
                </c:pt>
                <c:pt idx="47">
                  <c:v>59.567099567099589</c:v>
                </c:pt>
                <c:pt idx="48">
                  <c:v>59.567099567099589</c:v>
                </c:pt>
                <c:pt idx="49">
                  <c:v>58.077922077922096</c:v>
                </c:pt>
                <c:pt idx="50">
                  <c:v>58.077922077922096</c:v>
                </c:pt>
                <c:pt idx="51">
                  <c:v>55.099567099567118</c:v>
                </c:pt>
                <c:pt idx="52">
                  <c:v>55.099567099567118</c:v>
                </c:pt>
                <c:pt idx="53">
                  <c:v>53.610389610389632</c:v>
                </c:pt>
                <c:pt idx="54">
                  <c:v>53.610389610389632</c:v>
                </c:pt>
                <c:pt idx="55">
                  <c:v>52.121212121212132</c:v>
                </c:pt>
                <c:pt idx="56">
                  <c:v>52.121212121212132</c:v>
                </c:pt>
                <c:pt idx="57">
                  <c:v>50.632034632034639</c:v>
                </c:pt>
                <c:pt idx="58">
                  <c:v>50.632034632034639</c:v>
                </c:pt>
                <c:pt idx="59">
                  <c:v>49.142857142857146</c:v>
                </c:pt>
                <c:pt idx="60">
                  <c:v>49.142857142857146</c:v>
                </c:pt>
                <c:pt idx="61">
                  <c:v>47.65367965367966</c:v>
                </c:pt>
                <c:pt idx="62">
                  <c:v>47.65367965367966</c:v>
                </c:pt>
                <c:pt idx="63">
                  <c:v>46.164502164502167</c:v>
                </c:pt>
                <c:pt idx="64">
                  <c:v>46.164502164502167</c:v>
                </c:pt>
                <c:pt idx="65">
                  <c:v>44.675324675324681</c:v>
                </c:pt>
                <c:pt idx="66">
                  <c:v>44.675324675324681</c:v>
                </c:pt>
                <c:pt idx="67">
                  <c:v>43.186147186147188</c:v>
                </c:pt>
                <c:pt idx="68">
                  <c:v>43.186147186147188</c:v>
                </c:pt>
                <c:pt idx="69">
                  <c:v>41.696969696969703</c:v>
                </c:pt>
                <c:pt idx="70">
                  <c:v>41.696969696969703</c:v>
                </c:pt>
                <c:pt idx="71">
                  <c:v>40.20779220779221</c:v>
                </c:pt>
                <c:pt idx="72">
                  <c:v>40.20779220779221</c:v>
                </c:pt>
                <c:pt idx="73">
                  <c:v>38.718614718614717</c:v>
                </c:pt>
                <c:pt idx="74">
                  <c:v>38.718614718614717</c:v>
                </c:pt>
                <c:pt idx="75">
                  <c:v>37.229437229437231</c:v>
                </c:pt>
                <c:pt idx="76">
                  <c:v>37.229437229437231</c:v>
                </c:pt>
                <c:pt idx="77">
                  <c:v>35.678210678210682</c:v>
                </c:pt>
                <c:pt idx="78">
                  <c:v>35.678210678210682</c:v>
                </c:pt>
                <c:pt idx="79">
                  <c:v>34.126984126984134</c:v>
                </c:pt>
                <c:pt idx="80">
                  <c:v>34.126984126984134</c:v>
                </c:pt>
                <c:pt idx="81">
                  <c:v>32.575757575757585</c:v>
                </c:pt>
                <c:pt idx="82">
                  <c:v>32.575757575757585</c:v>
                </c:pt>
                <c:pt idx="83">
                  <c:v>31.024531024531033</c:v>
                </c:pt>
                <c:pt idx="84">
                  <c:v>31.024531024531033</c:v>
                </c:pt>
                <c:pt idx="85">
                  <c:v>27.922077922077932</c:v>
                </c:pt>
                <c:pt idx="86">
                  <c:v>27.922077922077932</c:v>
                </c:pt>
                <c:pt idx="87">
                  <c:v>26.370851370851376</c:v>
                </c:pt>
                <c:pt idx="88">
                  <c:v>26.370851370851376</c:v>
                </c:pt>
                <c:pt idx="89">
                  <c:v>24.819624819624824</c:v>
                </c:pt>
                <c:pt idx="90">
                  <c:v>24.819624819624824</c:v>
                </c:pt>
                <c:pt idx="91">
                  <c:v>23.268398268398276</c:v>
                </c:pt>
                <c:pt idx="92">
                  <c:v>23.268398268398276</c:v>
                </c:pt>
                <c:pt idx="93">
                  <c:v>21.717171717171723</c:v>
                </c:pt>
                <c:pt idx="94">
                  <c:v>21.717171717171723</c:v>
                </c:pt>
                <c:pt idx="95">
                  <c:v>20.165945165945175</c:v>
                </c:pt>
                <c:pt idx="96">
                  <c:v>20.165945165945175</c:v>
                </c:pt>
                <c:pt idx="97">
                  <c:v>18.614718614718623</c:v>
                </c:pt>
                <c:pt idx="98">
                  <c:v>18.614718614718623</c:v>
                </c:pt>
                <c:pt idx="99">
                  <c:v>16.75324675324676</c:v>
                </c:pt>
                <c:pt idx="100">
                  <c:v>16.75324675324676</c:v>
                </c:pt>
                <c:pt idx="101">
                  <c:v>14.891774891774897</c:v>
                </c:pt>
                <c:pt idx="102">
                  <c:v>14.891774891774897</c:v>
                </c:pt>
                <c:pt idx="103">
                  <c:v>9.9278499278499321</c:v>
                </c:pt>
                <c:pt idx="104">
                  <c:v>9.9278499278499321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88A-1A4A-84E0-4E03408BC3E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 450 × 10⁶</c:v>
                </c:pt>
              </c:strCache>
            </c:strRef>
          </c:tx>
          <c:spPr>
            <a:ln w="19050">
              <a:solidFill>
                <a:srgbClr val="33D6F1">
                  <a:lumMod val="50000"/>
                </a:srgbClr>
              </a:solidFill>
              <a:prstDash val="solid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.0000000000000006E-2"/>
            <c:spPr>
              <a:ln w="15875">
                <a:solidFill>
                  <a:schemeClr val="accent2"/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Sheet1!$D$2:$D$1000</c:f>
              <c:numCache>
                <c:formatCode>General</c:formatCode>
                <c:ptCount val="994"/>
                <c:pt idx="106">
                  <c:v>100</c:v>
                </c:pt>
                <c:pt idx="107">
                  <c:v>100</c:v>
                </c:pt>
                <c:pt idx="108">
                  <c:v>98.113207547169807</c:v>
                </c:pt>
                <c:pt idx="109">
                  <c:v>98.113207547169807</c:v>
                </c:pt>
                <c:pt idx="110">
                  <c:v>96.189419163891969</c:v>
                </c:pt>
                <c:pt idx="111">
                  <c:v>96.189419163891969</c:v>
                </c:pt>
                <c:pt idx="112">
                  <c:v>94.265630780614131</c:v>
                </c:pt>
                <c:pt idx="113">
                  <c:v>94.265630780614131</c:v>
                </c:pt>
                <c:pt idx="114">
                  <c:v>92.341842397336279</c:v>
                </c:pt>
                <c:pt idx="115">
                  <c:v>92.341842397336279</c:v>
                </c:pt>
                <c:pt idx="116">
                  <c:v>90.418054014058441</c:v>
                </c:pt>
                <c:pt idx="117">
                  <c:v>90.418054014058441</c:v>
                </c:pt>
                <c:pt idx="118">
                  <c:v>88.494265630780589</c:v>
                </c:pt>
                <c:pt idx="119">
                  <c:v>88.494265630780589</c:v>
                </c:pt>
                <c:pt idx="120">
                  <c:v>86.570477247502751</c:v>
                </c:pt>
                <c:pt idx="121">
                  <c:v>86.570477247502751</c:v>
                </c:pt>
                <c:pt idx="122">
                  <c:v>84.602966400968597</c:v>
                </c:pt>
                <c:pt idx="123">
                  <c:v>84.602966400968597</c:v>
                </c:pt>
                <c:pt idx="124">
                  <c:v>82.635455554434444</c:v>
                </c:pt>
                <c:pt idx="125">
                  <c:v>82.635455554434444</c:v>
                </c:pt>
                <c:pt idx="126">
                  <c:v>80.66794470790029</c:v>
                </c:pt>
                <c:pt idx="127">
                  <c:v>80.66794470790029</c:v>
                </c:pt>
                <c:pt idx="128">
                  <c:v>78.700433861366122</c:v>
                </c:pt>
                <c:pt idx="129">
                  <c:v>78.700433861366122</c:v>
                </c:pt>
                <c:pt idx="130">
                  <c:v>76.732923014831968</c:v>
                </c:pt>
                <c:pt idx="131">
                  <c:v>76.732923014831968</c:v>
                </c:pt>
                <c:pt idx="132">
                  <c:v>74.7654121682978</c:v>
                </c:pt>
                <c:pt idx="133">
                  <c:v>74.7654121682978</c:v>
                </c:pt>
                <c:pt idx="134">
                  <c:v>72.797901321763661</c:v>
                </c:pt>
                <c:pt idx="135">
                  <c:v>72.797901321763661</c:v>
                </c:pt>
                <c:pt idx="136">
                  <c:v>70.830390475229507</c:v>
                </c:pt>
                <c:pt idx="137">
                  <c:v>70.830390475229507</c:v>
                </c:pt>
                <c:pt idx="138">
                  <c:v>68.862879628695367</c:v>
                </c:pt>
                <c:pt idx="139">
                  <c:v>68.862879628695367</c:v>
                </c:pt>
                <c:pt idx="140">
                  <c:v>66.895368782161214</c:v>
                </c:pt>
                <c:pt idx="141">
                  <c:v>66.895368782161214</c:v>
                </c:pt>
                <c:pt idx="142">
                  <c:v>64.92785793562706</c:v>
                </c:pt>
                <c:pt idx="143">
                  <c:v>64.92785793562706</c:v>
                </c:pt>
                <c:pt idx="144">
                  <c:v>62.960347089092913</c:v>
                </c:pt>
                <c:pt idx="145">
                  <c:v>62.960347089092913</c:v>
                </c:pt>
                <c:pt idx="146">
                  <c:v>60.992836242558766</c:v>
                </c:pt>
                <c:pt idx="147">
                  <c:v>60.992836242558766</c:v>
                </c:pt>
                <c:pt idx="148">
                  <c:v>59.02532539602462</c:v>
                </c:pt>
                <c:pt idx="149">
                  <c:v>59.02532539602462</c:v>
                </c:pt>
                <c:pt idx="150">
                  <c:v>57.057814549490473</c:v>
                </c:pt>
                <c:pt idx="151">
                  <c:v>57.057814549490473</c:v>
                </c:pt>
                <c:pt idx="152">
                  <c:v>55.090303702956319</c:v>
                </c:pt>
                <c:pt idx="153">
                  <c:v>55.090303702956319</c:v>
                </c:pt>
                <c:pt idx="154">
                  <c:v>52.886691554838073</c:v>
                </c:pt>
                <c:pt idx="155">
                  <c:v>52.886691554838073</c:v>
                </c:pt>
                <c:pt idx="156">
                  <c:v>49.581273332660693</c:v>
                </c:pt>
                <c:pt idx="157">
                  <c:v>49.581273332660693</c:v>
                </c:pt>
                <c:pt idx="158">
                  <c:v>38.956714761376254</c:v>
                </c:pt>
                <c:pt idx="159">
                  <c:v>38.956714761376254</c:v>
                </c:pt>
                <c:pt idx="160">
                  <c:v>31.873675713853299</c:v>
                </c:pt>
                <c:pt idx="161">
                  <c:v>31.873675713853299</c:v>
                </c:pt>
                <c:pt idx="162">
                  <c:v>28.332156190091823</c:v>
                </c:pt>
                <c:pt idx="163">
                  <c:v>28.332156190091823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88A-1A4A-84E0-4E03408BC3E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150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dPt>
            <c:idx val="126"/>
            <c:bubble3D val="0"/>
            <c:extLst>
              <c:ext xmlns:c16="http://schemas.microsoft.com/office/drawing/2014/chart" uri="{C3380CC4-5D6E-409C-BE32-E72D297353CC}">
                <c16:uniqueId val="{00000003-288A-1A4A-84E0-4E03408BC3E8}"/>
              </c:ext>
            </c:extLst>
          </c:dPt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rgbClr val="A69F9F"/>
                </a:solidFill>
                <a:prstDash val="solid"/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Sheet1!$E$2:$E$1000</c:f>
              <c:numCache>
                <c:formatCode>General</c:formatCode>
                <c:ptCount val="994"/>
                <c:pt idx="0">
                  <c:v>100</c:v>
                </c:pt>
                <c:pt idx="7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288A-1A4A-84E0-4E03408BC3E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300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rgbClr val="33D6F1"/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Sheet1!$F$2:$F$1000</c:f>
              <c:numCache>
                <c:formatCode>General</c:formatCode>
                <c:ptCount val="994"/>
                <c:pt idx="165">
                  <c:v>100</c:v>
                </c:pt>
                <c:pt idx="166">
                  <c:v>80.000000000000014</c:v>
                </c:pt>
                <c:pt idx="167">
                  <c:v>62.545454545454582</c:v>
                </c:pt>
                <c:pt idx="168">
                  <c:v>37.229437229437231</c:v>
                </c:pt>
                <c:pt idx="169">
                  <c:v>18.614718614718623</c:v>
                </c:pt>
                <c:pt idx="170">
                  <c:v>18.614718614718623</c:v>
                </c:pt>
                <c:pt idx="171">
                  <c:v>14.891774891774897</c:v>
                </c:pt>
                <c:pt idx="172">
                  <c:v>14.891774891774897</c:v>
                </c:pt>
                <c:pt idx="173">
                  <c:v>14.891774891774897</c:v>
                </c:pt>
                <c:pt idx="174">
                  <c:v>14.891774891774897</c:v>
                </c:pt>
                <c:pt idx="175">
                  <c:v>14.891774891774897</c:v>
                </c:pt>
                <c:pt idx="176">
                  <c:v>9.9278499278499321</c:v>
                </c:pt>
                <c:pt idx="177">
                  <c:v>9.9278499278499321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288A-1A4A-84E0-4E03408BC3E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450 cen</c:v>
                </c:pt>
              </c:strCache>
            </c:strRef>
          </c:tx>
          <c:spPr>
            <a:ln w="12700">
              <a:noFill/>
              <a:prstDash val="dash"/>
            </a:ln>
          </c:spPr>
          <c:marker>
            <c:symbol val="none"/>
          </c:marker>
          <c:errBars>
            <c:errDir val="y"/>
            <c:errBarType val="plus"/>
            <c:errValType val="fixedVal"/>
            <c:noEndCap val="1"/>
            <c:val val="3"/>
            <c:spPr>
              <a:ln w="15875">
                <a:solidFill>
                  <a:srgbClr val="33D6F1">
                    <a:lumMod val="50000"/>
                  </a:srgbClr>
                </a:solidFill>
              </a:ln>
            </c:spPr>
          </c:errBars>
          <c:xVal>
            <c:numRef>
              <c:f>Sheet1!$A$2:$A$1000</c:f>
              <c:numCache>
                <c:formatCode>General</c:formatCode>
                <c:ptCount val="994"/>
                <c:pt idx="0">
                  <c:v>0</c:v>
                </c:pt>
                <c:pt idx="1">
                  <c:v>0.98562628336755642</c:v>
                </c:pt>
                <c:pt idx="2">
                  <c:v>0.98562628336755642</c:v>
                </c:pt>
                <c:pt idx="3">
                  <c:v>1.8726899383983573</c:v>
                </c:pt>
                <c:pt idx="4">
                  <c:v>1.8726899383983573</c:v>
                </c:pt>
                <c:pt idx="5">
                  <c:v>3.7782340862422998</c:v>
                </c:pt>
                <c:pt idx="6">
                  <c:v>3.7782340862422998</c:v>
                </c:pt>
                <c:pt idx="7">
                  <c:v>20.731010000000001</c:v>
                </c:pt>
                <c:pt idx="9">
                  <c:v>0</c:v>
                </c:pt>
                <c:pt idx="10">
                  <c:v>0.16427104722792607</c:v>
                </c:pt>
                <c:pt idx="11">
                  <c:v>0.16427104722792607</c:v>
                </c:pt>
                <c:pt idx="12">
                  <c:v>0.75564681724845995</c:v>
                </c:pt>
                <c:pt idx="13">
                  <c:v>0.75564681724845995</c:v>
                </c:pt>
                <c:pt idx="14">
                  <c:v>0.95277207392197127</c:v>
                </c:pt>
                <c:pt idx="15">
                  <c:v>0.95277207392197127</c:v>
                </c:pt>
                <c:pt idx="16">
                  <c:v>0.98562628336755642</c:v>
                </c:pt>
                <c:pt idx="17">
                  <c:v>0.98562628336755642</c:v>
                </c:pt>
                <c:pt idx="18">
                  <c:v>1.2484599589322383</c:v>
                </c:pt>
                <c:pt idx="19">
                  <c:v>1.2484599589322383</c:v>
                </c:pt>
                <c:pt idx="20">
                  <c:v>1.5112936344969199</c:v>
                </c:pt>
                <c:pt idx="21">
                  <c:v>1.5112936344969199</c:v>
                </c:pt>
                <c:pt idx="22">
                  <c:v>1.839835728952772</c:v>
                </c:pt>
                <c:pt idx="23">
                  <c:v>1.839835728952772</c:v>
                </c:pt>
                <c:pt idx="24">
                  <c:v>1.9383983572895278</c:v>
                </c:pt>
                <c:pt idx="25">
                  <c:v>1.9383983572895278</c:v>
                </c:pt>
                <c:pt idx="26">
                  <c:v>2.8583162217659139</c:v>
                </c:pt>
                <c:pt idx="27">
                  <c:v>2.8583162217659139</c:v>
                </c:pt>
                <c:pt idx="28">
                  <c:v>2.8911704312114992</c:v>
                </c:pt>
                <c:pt idx="29">
                  <c:v>2.8911704312114992</c:v>
                </c:pt>
                <c:pt idx="30">
                  <c:v>2.924024640657084</c:v>
                </c:pt>
                <c:pt idx="31">
                  <c:v>2.924024640657084</c:v>
                </c:pt>
                <c:pt idx="32">
                  <c:v>3.0225872689938398</c:v>
                </c:pt>
                <c:pt idx="33">
                  <c:v>3.0225872689938398</c:v>
                </c:pt>
                <c:pt idx="34">
                  <c:v>3.1540041067761808</c:v>
                </c:pt>
                <c:pt idx="35">
                  <c:v>3.1540041067761808</c:v>
                </c:pt>
                <c:pt idx="36">
                  <c:v>3.3839835728952772</c:v>
                </c:pt>
                <c:pt idx="37">
                  <c:v>3.3839835728952772</c:v>
                </c:pt>
                <c:pt idx="38">
                  <c:v>3.7125256673511293</c:v>
                </c:pt>
                <c:pt idx="39">
                  <c:v>3.7125256673511293</c:v>
                </c:pt>
                <c:pt idx="40">
                  <c:v>3.8439425051334704</c:v>
                </c:pt>
                <c:pt idx="41">
                  <c:v>3.8439425051334704</c:v>
                </c:pt>
                <c:pt idx="42">
                  <c:v>3.9753593429158109</c:v>
                </c:pt>
                <c:pt idx="43">
                  <c:v>3.9753593429158109</c:v>
                </c:pt>
                <c:pt idx="44">
                  <c:v>4.2053388090349078</c:v>
                </c:pt>
                <c:pt idx="45">
                  <c:v>4.2053388090349078</c:v>
                </c:pt>
                <c:pt idx="46">
                  <c:v>4.7638603696098567</c:v>
                </c:pt>
                <c:pt idx="47">
                  <c:v>4.7638603696098567</c:v>
                </c:pt>
                <c:pt idx="48">
                  <c:v>4.862422997946612</c:v>
                </c:pt>
                <c:pt idx="49">
                  <c:v>4.862422997946612</c:v>
                </c:pt>
                <c:pt idx="50">
                  <c:v>4.9281314168377826</c:v>
                </c:pt>
                <c:pt idx="51">
                  <c:v>4.9281314168377826</c:v>
                </c:pt>
                <c:pt idx="52">
                  <c:v>5.1252566735112932</c:v>
                </c:pt>
                <c:pt idx="53">
                  <c:v>5.1252566735112932</c:v>
                </c:pt>
                <c:pt idx="54">
                  <c:v>5.420944558521561</c:v>
                </c:pt>
                <c:pt idx="55">
                  <c:v>5.420944558521561</c:v>
                </c:pt>
                <c:pt idx="56">
                  <c:v>5.4537987679671458</c:v>
                </c:pt>
                <c:pt idx="57">
                  <c:v>5.4537987679671458</c:v>
                </c:pt>
                <c:pt idx="58">
                  <c:v>5.7823408624229984</c:v>
                </c:pt>
                <c:pt idx="59">
                  <c:v>5.7823408624229984</c:v>
                </c:pt>
                <c:pt idx="60">
                  <c:v>6.0780287474332653</c:v>
                </c:pt>
                <c:pt idx="61">
                  <c:v>6.0780287474332653</c:v>
                </c:pt>
                <c:pt idx="62">
                  <c:v>6.1108829568788501</c:v>
                </c:pt>
                <c:pt idx="63">
                  <c:v>6.1108829568788501</c:v>
                </c:pt>
                <c:pt idx="64">
                  <c:v>7.0636550308008212</c:v>
                </c:pt>
                <c:pt idx="65">
                  <c:v>7.0636550308008212</c:v>
                </c:pt>
                <c:pt idx="66">
                  <c:v>7.9178644763860371</c:v>
                </c:pt>
                <c:pt idx="67">
                  <c:v>7.9178644763860371</c:v>
                </c:pt>
                <c:pt idx="68">
                  <c:v>8.1149897330595486</c:v>
                </c:pt>
                <c:pt idx="69">
                  <c:v>8.1149897330595486</c:v>
                </c:pt>
                <c:pt idx="70">
                  <c:v>8.1478439425051334</c:v>
                </c:pt>
                <c:pt idx="71">
                  <c:v>8.1478439425051334</c:v>
                </c:pt>
                <c:pt idx="72">
                  <c:v>8.8706365503080082</c:v>
                </c:pt>
                <c:pt idx="73">
                  <c:v>8.8706365503080082</c:v>
                </c:pt>
                <c:pt idx="74">
                  <c:v>8.9363449691991779</c:v>
                </c:pt>
                <c:pt idx="75">
                  <c:v>8.9363449691991779</c:v>
                </c:pt>
                <c:pt idx="76">
                  <c:v>10.381930184804927</c:v>
                </c:pt>
                <c:pt idx="77">
                  <c:v>10.381930184804927</c:v>
                </c:pt>
                <c:pt idx="78">
                  <c:v>10.907597535934292</c:v>
                </c:pt>
                <c:pt idx="79">
                  <c:v>10.907597535934292</c:v>
                </c:pt>
                <c:pt idx="80">
                  <c:v>10.973305954825461</c:v>
                </c:pt>
                <c:pt idx="81">
                  <c:v>10.973305954825461</c:v>
                </c:pt>
                <c:pt idx="82">
                  <c:v>11.564681724845997</c:v>
                </c:pt>
                <c:pt idx="83">
                  <c:v>11.564681724845997</c:v>
                </c:pt>
                <c:pt idx="84">
                  <c:v>11.860369609856264</c:v>
                </c:pt>
                <c:pt idx="85">
                  <c:v>11.860369609856264</c:v>
                </c:pt>
                <c:pt idx="86">
                  <c:v>11.991786447638603</c:v>
                </c:pt>
                <c:pt idx="87">
                  <c:v>11.991786447638603</c:v>
                </c:pt>
                <c:pt idx="88">
                  <c:v>12.090349075975359</c:v>
                </c:pt>
                <c:pt idx="89">
                  <c:v>12.090349075975359</c:v>
                </c:pt>
                <c:pt idx="90">
                  <c:v>12.517453798767967</c:v>
                </c:pt>
                <c:pt idx="91">
                  <c:v>12.517453798767967</c:v>
                </c:pt>
                <c:pt idx="92">
                  <c:v>13.503080082135524</c:v>
                </c:pt>
                <c:pt idx="93">
                  <c:v>13.503080082135524</c:v>
                </c:pt>
                <c:pt idx="94">
                  <c:v>14.35728952772074</c:v>
                </c:pt>
                <c:pt idx="95">
                  <c:v>14.35728952772074</c:v>
                </c:pt>
                <c:pt idx="96">
                  <c:v>14.390143737166325</c:v>
                </c:pt>
                <c:pt idx="97">
                  <c:v>14.390143737166325</c:v>
                </c:pt>
                <c:pt idx="98">
                  <c:v>17.609856262833677</c:v>
                </c:pt>
                <c:pt idx="99">
                  <c:v>17.609856262833677</c:v>
                </c:pt>
                <c:pt idx="100">
                  <c:v>17.741273100616016</c:v>
                </c:pt>
                <c:pt idx="101">
                  <c:v>17.741273100616016</c:v>
                </c:pt>
                <c:pt idx="102">
                  <c:v>20.238193018480494</c:v>
                </c:pt>
                <c:pt idx="103">
                  <c:v>20.238193018480494</c:v>
                </c:pt>
                <c:pt idx="104">
                  <c:v>21.059548254620122</c:v>
                </c:pt>
                <c:pt idx="106">
                  <c:v>0</c:v>
                </c:pt>
                <c:pt idx="107">
                  <c:v>0.95277207392197127</c:v>
                </c:pt>
                <c:pt idx="108">
                  <c:v>0.95277207392197127</c:v>
                </c:pt>
                <c:pt idx="109">
                  <c:v>1.1827515400410678</c:v>
                </c:pt>
                <c:pt idx="110">
                  <c:v>1.1827515400410678</c:v>
                </c:pt>
                <c:pt idx="111">
                  <c:v>1.7412731006160165</c:v>
                </c:pt>
                <c:pt idx="112">
                  <c:v>1.7412731006160165</c:v>
                </c:pt>
                <c:pt idx="113">
                  <c:v>1.7741273100616017</c:v>
                </c:pt>
                <c:pt idx="114">
                  <c:v>1.7741273100616017</c:v>
                </c:pt>
                <c:pt idx="115">
                  <c:v>1.8069815195071868</c:v>
                </c:pt>
                <c:pt idx="116">
                  <c:v>1.8069815195071868</c:v>
                </c:pt>
                <c:pt idx="117">
                  <c:v>1.8726899383983573</c:v>
                </c:pt>
                <c:pt idx="118">
                  <c:v>1.8726899383983573</c:v>
                </c:pt>
                <c:pt idx="119">
                  <c:v>1.9383983572895278</c:v>
                </c:pt>
                <c:pt idx="120">
                  <c:v>1.9383983572895278</c:v>
                </c:pt>
                <c:pt idx="121">
                  <c:v>2.2012320328542097</c:v>
                </c:pt>
                <c:pt idx="122">
                  <c:v>2.2012320328542097</c:v>
                </c:pt>
                <c:pt idx="123">
                  <c:v>2.924024640657084</c:v>
                </c:pt>
                <c:pt idx="124">
                  <c:v>2.924024640657084</c:v>
                </c:pt>
                <c:pt idx="125">
                  <c:v>3.055441478439425</c:v>
                </c:pt>
                <c:pt idx="126">
                  <c:v>3.055441478439425</c:v>
                </c:pt>
                <c:pt idx="127">
                  <c:v>3.9425051334702257</c:v>
                </c:pt>
                <c:pt idx="128">
                  <c:v>3.9425051334702257</c:v>
                </c:pt>
                <c:pt idx="129">
                  <c:v>4.8952772073921968</c:v>
                </c:pt>
                <c:pt idx="130">
                  <c:v>4.8952772073921968</c:v>
                </c:pt>
                <c:pt idx="131">
                  <c:v>5.3552361396303905</c:v>
                </c:pt>
                <c:pt idx="132">
                  <c:v>5.3552361396303905</c:v>
                </c:pt>
                <c:pt idx="133">
                  <c:v>5.5523613963039011</c:v>
                </c:pt>
                <c:pt idx="134">
                  <c:v>5.5523613963039011</c:v>
                </c:pt>
                <c:pt idx="135">
                  <c:v>5.6509240246406574</c:v>
                </c:pt>
                <c:pt idx="136">
                  <c:v>5.6509240246406574</c:v>
                </c:pt>
                <c:pt idx="137">
                  <c:v>6.0123203285420947</c:v>
                </c:pt>
                <c:pt idx="138">
                  <c:v>6.0123203285420947</c:v>
                </c:pt>
                <c:pt idx="139">
                  <c:v>7.4579055441478443</c:v>
                </c:pt>
                <c:pt idx="140">
                  <c:v>7.4579055441478443</c:v>
                </c:pt>
                <c:pt idx="141">
                  <c:v>8.5749486652977414</c:v>
                </c:pt>
                <c:pt idx="142">
                  <c:v>8.5749486652977414</c:v>
                </c:pt>
                <c:pt idx="143">
                  <c:v>8.8377823408624234</c:v>
                </c:pt>
                <c:pt idx="144">
                  <c:v>8.8377823408624234</c:v>
                </c:pt>
                <c:pt idx="145">
                  <c:v>8.9034907597535931</c:v>
                </c:pt>
                <c:pt idx="146">
                  <c:v>8.9034907597535931</c:v>
                </c:pt>
                <c:pt idx="147">
                  <c:v>10.381930184804927</c:v>
                </c:pt>
                <c:pt idx="148">
                  <c:v>10.381930184804927</c:v>
                </c:pt>
                <c:pt idx="149">
                  <c:v>11.104722792607802</c:v>
                </c:pt>
                <c:pt idx="150">
                  <c:v>11.104722792607802</c:v>
                </c:pt>
                <c:pt idx="151">
                  <c:v>11.301848049281315</c:v>
                </c:pt>
                <c:pt idx="152">
                  <c:v>11.301848049281315</c:v>
                </c:pt>
                <c:pt idx="153">
                  <c:v>11.597535934291582</c:v>
                </c:pt>
                <c:pt idx="154">
                  <c:v>11.597535934291582</c:v>
                </c:pt>
                <c:pt idx="155">
                  <c:v>12.057494866529774</c:v>
                </c:pt>
                <c:pt idx="156">
                  <c:v>12.057494866529774</c:v>
                </c:pt>
                <c:pt idx="157">
                  <c:v>12.2217659137577</c:v>
                </c:pt>
                <c:pt idx="158">
                  <c:v>12.2217659137577</c:v>
                </c:pt>
                <c:pt idx="159">
                  <c:v>12.28747433264887</c:v>
                </c:pt>
                <c:pt idx="160">
                  <c:v>12.28747433264887</c:v>
                </c:pt>
                <c:pt idx="161">
                  <c:v>12.353182751540041</c:v>
                </c:pt>
                <c:pt idx="162">
                  <c:v>12.353182751540041</c:v>
                </c:pt>
                <c:pt idx="163">
                  <c:v>16.459958932238195</c:v>
                </c:pt>
                <c:pt idx="165">
                  <c:v>0</c:v>
                </c:pt>
                <c:pt idx="166">
                  <c:v>2.0041067761806981</c:v>
                </c:pt>
                <c:pt idx="167">
                  <c:v>3.9753593429158109</c:v>
                </c:pt>
                <c:pt idx="168">
                  <c:v>8.9691991786447645</c:v>
                </c:pt>
                <c:pt idx="169">
                  <c:v>15.211498973305956</c:v>
                </c:pt>
                <c:pt idx="170">
                  <c:v>17.577002053388089</c:v>
                </c:pt>
                <c:pt idx="171">
                  <c:v>17.839835728952771</c:v>
                </c:pt>
                <c:pt idx="172">
                  <c:v>18.004106776180699</c:v>
                </c:pt>
                <c:pt idx="173">
                  <c:v>18.069815195071868</c:v>
                </c:pt>
                <c:pt idx="174">
                  <c:v>18.266940451745381</c:v>
                </c:pt>
                <c:pt idx="175">
                  <c:v>18.694045174537987</c:v>
                </c:pt>
                <c:pt idx="176">
                  <c:v>20.73100616016427</c:v>
                </c:pt>
                <c:pt idx="177">
                  <c:v>21.059548254620122</c:v>
                </c:pt>
                <c:pt idx="179">
                  <c:v>0</c:v>
                </c:pt>
                <c:pt idx="180">
                  <c:v>3.2854209445585217E-2</c:v>
                </c:pt>
                <c:pt idx="181">
                  <c:v>0.98562628336755642</c:v>
                </c:pt>
                <c:pt idx="182">
                  <c:v>1.9383983572895278</c:v>
                </c:pt>
                <c:pt idx="183">
                  <c:v>11.433264887063656</c:v>
                </c:pt>
                <c:pt idx="184">
                  <c:v>11.53182751540041</c:v>
                </c:pt>
                <c:pt idx="185">
                  <c:v>11.564681724845997</c:v>
                </c:pt>
                <c:pt idx="186">
                  <c:v>11.630390143737166</c:v>
                </c:pt>
                <c:pt idx="187">
                  <c:v>11.630390143737166</c:v>
                </c:pt>
                <c:pt idx="188">
                  <c:v>11.761806981519507</c:v>
                </c:pt>
                <c:pt idx="189">
                  <c:v>11.827515400410677</c:v>
                </c:pt>
                <c:pt idx="190">
                  <c:v>11.827515400410677</c:v>
                </c:pt>
                <c:pt idx="191">
                  <c:v>11.860369609856264</c:v>
                </c:pt>
                <c:pt idx="192">
                  <c:v>11.991786447638603</c:v>
                </c:pt>
                <c:pt idx="193">
                  <c:v>12.024640657084189</c:v>
                </c:pt>
                <c:pt idx="194">
                  <c:v>12.057494866529774</c:v>
                </c:pt>
                <c:pt idx="195">
                  <c:v>12.944558521560575</c:v>
                </c:pt>
                <c:pt idx="196">
                  <c:v>13.141683778234086</c:v>
                </c:pt>
                <c:pt idx="197">
                  <c:v>13.207392197125257</c:v>
                </c:pt>
                <c:pt idx="198">
                  <c:v>13.798767967145791</c:v>
                </c:pt>
                <c:pt idx="199">
                  <c:v>14.587268993839835</c:v>
                </c:pt>
                <c:pt idx="200">
                  <c:v>14.751540041067761</c:v>
                </c:pt>
                <c:pt idx="201">
                  <c:v>14.981519507186858</c:v>
                </c:pt>
                <c:pt idx="202">
                  <c:v>16.459958932238195</c:v>
                </c:pt>
              </c:numCache>
            </c:numRef>
          </c:xVal>
          <c:yVal>
            <c:numRef>
              <c:f>Sheet1!$G$2:$G$1000</c:f>
              <c:numCache>
                <c:formatCode>General</c:formatCode>
                <c:ptCount val="994"/>
                <c:pt idx="179">
                  <c:v>100</c:v>
                </c:pt>
                <c:pt idx="180">
                  <c:v>100</c:v>
                </c:pt>
                <c:pt idx="181">
                  <c:v>98.113207547169807</c:v>
                </c:pt>
                <c:pt idx="182">
                  <c:v>86.570477247502751</c:v>
                </c:pt>
                <c:pt idx="183">
                  <c:v>55.090303702956319</c:v>
                </c:pt>
                <c:pt idx="184">
                  <c:v>55.090303702956319</c:v>
                </c:pt>
                <c:pt idx="185">
                  <c:v>55.090303702956319</c:v>
                </c:pt>
                <c:pt idx="186">
                  <c:v>52.886691554838073</c:v>
                </c:pt>
                <c:pt idx="187">
                  <c:v>52.886691554838073</c:v>
                </c:pt>
                <c:pt idx="188">
                  <c:v>52.886691554838073</c:v>
                </c:pt>
                <c:pt idx="189">
                  <c:v>52.886691554838073</c:v>
                </c:pt>
                <c:pt idx="190">
                  <c:v>52.886691554838073</c:v>
                </c:pt>
                <c:pt idx="191">
                  <c:v>52.886691554838073</c:v>
                </c:pt>
                <c:pt idx="192">
                  <c:v>52.886691554838073</c:v>
                </c:pt>
                <c:pt idx="193">
                  <c:v>52.886691554838073</c:v>
                </c:pt>
                <c:pt idx="194">
                  <c:v>49.581273332660693</c:v>
                </c:pt>
                <c:pt idx="195">
                  <c:v>28.332156190091823</c:v>
                </c:pt>
                <c:pt idx="196">
                  <c:v>28.332156190091823</c:v>
                </c:pt>
                <c:pt idx="197">
                  <c:v>28.332156190091823</c:v>
                </c:pt>
                <c:pt idx="198">
                  <c:v>28.332156190091823</c:v>
                </c:pt>
                <c:pt idx="199">
                  <c:v>28.332156190091823</c:v>
                </c:pt>
                <c:pt idx="200">
                  <c:v>28.332156190091823</c:v>
                </c:pt>
                <c:pt idx="201">
                  <c:v>28.332156190091823</c:v>
                </c:pt>
                <c:pt idx="202">
                  <c:v>28.332156190091823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288A-1A4A-84E0-4E03408BC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407432"/>
        <c:axId val="132412920"/>
      </c:scatterChart>
      <c:valAx>
        <c:axId val="132407432"/>
        <c:scaling>
          <c:orientation val="minMax"/>
          <c:max val="22"/>
          <c:min val="0"/>
        </c:scaling>
        <c:delete val="1"/>
        <c:axPos val="b"/>
        <c:numFmt formatCode="General" sourceLinked="1"/>
        <c:majorTickMark val="out"/>
        <c:minorTickMark val="out"/>
        <c:tickLblPos val="nextTo"/>
        <c:crossAx val="132412920"/>
        <c:crosses val="autoZero"/>
        <c:crossBetween val="midCat"/>
        <c:majorUnit val="2"/>
        <c:minorUnit val="2"/>
      </c:valAx>
      <c:valAx>
        <c:axId val="132412920"/>
        <c:scaling>
          <c:orientation val="minMax"/>
          <c:max val="103"/>
          <c:min val="0"/>
        </c:scaling>
        <c:delete val="1"/>
        <c:axPos val="l"/>
        <c:numFmt formatCode="General" sourceLinked="0"/>
        <c:majorTickMark val="out"/>
        <c:minorTickMark val="out"/>
        <c:tickLblPos val="nextTo"/>
        <c:crossAx val="132407432"/>
        <c:crosses val="autoZero"/>
        <c:crossBetween val="midCat"/>
        <c:majorUnit val="20"/>
        <c:minorUnit val="10"/>
      </c:valAx>
      <c:spPr>
        <a:noFill/>
        <a:ln w="25377">
          <a:noFill/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4698631116426602"/>
          <c:y val="1.6120835916869584E-2"/>
          <c:w val="0.23550227835509438"/>
          <c:h val="0.15130822912171191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span"/>
    <c:showDLblsOverMax val="0"/>
  </c:chart>
  <c:spPr>
    <a:noFill/>
    <a:ln>
      <a:noFill/>
    </a:ln>
  </c:spPr>
  <c:txPr>
    <a:bodyPr/>
    <a:lstStyle/>
    <a:p>
      <a:pPr>
        <a:defRPr sz="900" b="1" i="0" u="none" strike="noStrike" baseline="0">
          <a:solidFill>
            <a:schemeClr val="tx1"/>
          </a:solidFill>
          <a:latin typeface="+mn-lt"/>
          <a:ea typeface="Arial"/>
          <a:cs typeface="Arial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E89CDA-3416-DC4D-B19B-83C81CD186ED}" type="doc">
      <dgm:prSet loTypeId="urn:microsoft.com/office/officeart/2005/8/layout/hList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B2A677B-6148-A840-8CBC-577B77215781}">
      <dgm:prSet phldrT="[Text]"/>
      <dgm:spPr/>
      <dgm:t>
        <a:bodyPr/>
        <a:lstStyle/>
        <a:p>
          <a:r>
            <a:rPr lang="en-US" dirty="0"/>
            <a:t>CRS</a:t>
          </a:r>
        </a:p>
      </dgm:t>
    </dgm:pt>
    <dgm:pt modelId="{CF09430C-CC20-9346-B218-6CE7A0FD579A}" type="parTrans" cxnId="{7F55D76F-5F6C-E14B-8973-516DF22B6ADD}">
      <dgm:prSet/>
      <dgm:spPr/>
      <dgm:t>
        <a:bodyPr/>
        <a:lstStyle/>
        <a:p>
          <a:endParaRPr lang="en-US"/>
        </a:p>
      </dgm:t>
    </dgm:pt>
    <dgm:pt modelId="{5B325883-928C-0F41-B976-917C4C23BE7D}" type="sibTrans" cxnId="{7F55D76F-5F6C-E14B-8973-516DF22B6ADD}">
      <dgm:prSet/>
      <dgm:spPr/>
      <dgm:t>
        <a:bodyPr/>
        <a:lstStyle/>
        <a:p>
          <a:endParaRPr lang="en-US"/>
        </a:p>
      </dgm:t>
    </dgm:pt>
    <dgm:pt modelId="{FC90D0B9-8FF9-3B46-B8B5-9B64E191934A}">
      <dgm:prSet phldrT="[Text]"/>
      <dgm:spPr/>
      <dgm:t>
        <a:bodyPr/>
        <a:lstStyle/>
        <a:p>
          <a:r>
            <a:rPr lang="en-US" dirty="0"/>
            <a:t>Fever</a:t>
          </a:r>
        </a:p>
      </dgm:t>
    </dgm:pt>
    <dgm:pt modelId="{89035E68-9FD1-D340-BADC-87A1C8A97B50}" type="parTrans" cxnId="{E2E2A497-63EB-5B41-A5E3-4862F3099288}">
      <dgm:prSet/>
      <dgm:spPr/>
      <dgm:t>
        <a:bodyPr/>
        <a:lstStyle/>
        <a:p>
          <a:endParaRPr lang="en-US"/>
        </a:p>
      </dgm:t>
    </dgm:pt>
    <dgm:pt modelId="{11105BAD-D7B9-3143-BA2C-79275E915133}" type="sibTrans" cxnId="{E2E2A497-63EB-5B41-A5E3-4862F3099288}">
      <dgm:prSet/>
      <dgm:spPr/>
      <dgm:t>
        <a:bodyPr/>
        <a:lstStyle/>
        <a:p>
          <a:endParaRPr lang="en-US"/>
        </a:p>
      </dgm:t>
    </dgm:pt>
    <dgm:pt modelId="{64F89B6E-B72F-2C4C-BA84-0917DAD26A0A}">
      <dgm:prSet phldrT="[Text]"/>
      <dgm:spPr/>
      <dgm:t>
        <a:bodyPr/>
        <a:lstStyle/>
        <a:p>
          <a:r>
            <a:rPr lang="en-US" dirty="0"/>
            <a:t>Neurotoxicity</a:t>
          </a:r>
        </a:p>
      </dgm:t>
    </dgm:pt>
    <dgm:pt modelId="{F887048A-E7F4-F54D-B5EF-57619A2E0664}" type="parTrans" cxnId="{4C4DB340-A00F-7347-AFC2-BC96FE7C886B}">
      <dgm:prSet/>
      <dgm:spPr/>
      <dgm:t>
        <a:bodyPr/>
        <a:lstStyle/>
        <a:p>
          <a:endParaRPr lang="en-US"/>
        </a:p>
      </dgm:t>
    </dgm:pt>
    <dgm:pt modelId="{8A7A087A-3C16-A24D-AD1D-E26909D87B5C}" type="sibTrans" cxnId="{4C4DB340-A00F-7347-AFC2-BC96FE7C886B}">
      <dgm:prSet/>
      <dgm:spPr/>
      <dgm:t>
        <a:bodyPr/>
        <a:lstStyle/>
        <a:p>
          <a:endParaRPr lang="en-US"/>
        </a:p>
      </dgm:t>
    </dgm:pt>
    <dgm:pt modelId="{68092C3A-1E91-7A4F-ACAF-7EAA61D9FBA5}">
      <dgm:prSet phldrT="[Text]"/>
      <dgm:spPr/>
      <dgm:t>
        <a:bodyPr/>
        <a:lstStyle/>
        <a:p>
          <a:r>
            <a:rPr lang="en-US" dirty="0"/>
            <a:t>Tremors</a:t>
          </a:r>
        </a:p>
      </dgm:t>
    </dgm:pt>
    <dgm:pt modelId="{51FBB076-45C6-E745-A857-BA98C132DEEE}" type="parTrans" cxnId="{F116BC26-3969-B745-B2DC-C8B40B016CA8}">
      <dgm:prSet/>
      <dgm:spPr/>
      <dgm:t>
        <a:bodyPr/>
        <a:lstStyle/>
        <a:p>
          <a:endParaRPr lang="en-US"/>
        </a:p>
      </dgm:t>
    </dgm:pt>
    <dgm:pt modelId="{A9219110-5994-FA45-AF35-33DCB4B5D0D5}" type="sibTrans" cxnId="{F116BC26-3969-B745-B2DC-C8B40B016CA8}">
      <dgm:prSet/>
      <dgm:spPr/>
      <dgm:t>
        <a:bodyPr/>
        <a:lstStyle/>
        <a:p>
          <a:endParaRPr lang="en-US"/>
        </a:p>
      </dgm:t>
    </dgm:pt>
    <dgm:pt modelId="{135B0939-84AF-D542-9C37-5D37D655D0AD}">
      <dgm:prSet phldrT="[Text]"/>
      <dgm:spPr/>
      <dgm:t>
        <a:bodyPr/>
        <a:lstStyle/>
        <a:p>
          <a:r>
            <a:rPr lang="en-US" dirty="0"/>
            <a:t>Management of Toxicities</a:t>
          </a:r>
        </a:p>
      </dgm:t>
    </dgm:pt>
    <dgm:pt modelId="{2F875439-8D14-E047-9D35-2140985AB2D7}" type="parTrans" cxnId="{CB538060-6F8F-974C-A875-7C14DB264E16}">
      <dgm:prSet/>
      <dgm:spPr/>
      <dgm:t>
        <a:bodyPr/>
        <a:lstStyle/>
        <a:p>
          <a:endParaRPr lang="en-US"/>
        </a:p>
      </dgm:t>
    </dgm:pt>
    <dgm:pt modelId="{A3851840-3F12-734B-992C-32842C2D5E12}" type="sibTrans" cxnId="{CB538060-6F8F-974C-A875-7C14DB264E16}">
      <dgm:prSet/>
      <dgm:spPr/>
      <dgm:t>
        <a:bodyPr/>
        <a:lstStyle/>
        <a:p>
          <a:endParaRPr lang="en-US"/>
        </a:p>
      </dgm:t>
    </dgm:pt>
    <dgm:pt modelId="{F707EE0C-3131-DC49-B829-3B9216A4B8C6}">
      <dgm:prSet phldrT="[Text]"/>
      <dgm:spPr/>
      <dgm:t>
        <a:bodyPr/>
        <a:lstStyle/>
        <a:p>
          <a:r>
            <a:rPr lang="en-US" dirty="0"/>
            <a:t>Tocilizumab</a:t>
          </a:r>
        </a:p>
      </dgm:t>
    </dgm:pt>
    <dgm:pt modelId="{426BE174-7751-C946-8D42-4B30EB455142}" type="parTrans" cxnId="{18BE17A3-5367-D847-9689-CD17432A4675}">
      <dgm:prSet/>
      <dgm:spPr/>
      <dgm:t>
        <a:bodyPr/>
        <a:lstStyle/>
        <a:p>
          <a:endParaRPr lang="en-US"/>
        </a:p>
      </dgm:t>
    </dgm:pt>
    <dgm:pt modelId="{F07BBD1E-FD93-9645-B25C-A66CC314CE30}" type="sibTrans" cxnId="{18BE17A3-5367-D847-9689-CD17432A4675}">
      <dgm:prSet/>
      <dgm:spPr/>
      <dgm:t>
        <a:bodyPr/>
        <a:lstStyle/>
        <a:p>
          <a:endParaRPr lang="en-US"/>
        </a:p>
      </dgm:t>
    </dgm:pt>
    <dgm:pt modelId="{A9E18A36-7856-7B40-A8EB-E0D084417AD7}">
      <dgm:prSet phldrT="[Text]"/>
      <dgm:spPr/>
      <dgm:t>
        <a:bodyPr/>
        <a:lstStyle/>
        <a:p>
          <a:r>
            <a:rPr lang="en-US" dirty="0"/>
            <a:t>Steroids</a:t>
          </a:r>
        </a:p>
      </dgm:t>
    </dgm:pt>
    <dgm:pt modelId="{CDA1DC80-5DD6-6146-A1A7-75DC401977A4}" type="parTrans" cxnId="{FC99BB10-F3F0-4947-AABA-D391AEC39E17}">
      <dgm:prSet/>
      <dgm:spPr/>
      <dgm:t>
        <a:bodyPr/>
        <a:lstStyle/>
        <a:p>
          <a:endParaRPr lang="en-US"/>
        </a:p>
      </dgm:t>
    </dgm:pt>
    <dgm:pt modelId="{02C5BD7D-C1B6-424A-AF23-3CB065E454E7}" type="sibTrans" cxnId="{FC99BB10-F3F0-4947-AABA-D391AEC39E17}">
      <dgm:prSet/>
      <dgm:spPr/>
      <dgm:t>
        <a:bodyPr/>
        <a:lstStyle/>
        <a:p>
          <a:endParaRPr lang="en-US"/>
        </a:p>
      </dgm:t>
    </dgm:pt>
    <dgm:pt modelId="{092D48AF-2E86-5340-9701-2600D6A796F8}">
      <dgm:prSet phldrT="[Text]"/>
      <dgm:spPr/>
      <dgm:t>
        <a:bodyPr/>
        <a:lstStyle/>
        <a:p>
          <a:r>
            <a:rPr lang="en-US" dirty="0"/>
            <a:t>Hypotension</a:t>
          </a:r>
        </a:p>
      </dgm:t>
    </dgm:pt>
    <dgm:pt modelId="{DE508EE0-5249-BF4F-873F-982BC4364328}" type="parTrans" cxnId="{88BCBF6B-9C00-5C4C-88C5-A011142D4C3A}">
      <dgm:prSet/>
      <dgm:spPr/>
      <dgm:t>
        <a:bodyPr/>
        <a:lstStyle/>
        <a:p>
          <a:endParaRPr lang="en-US"/>
        </a:p>
      </dgm:t>
    </dgm:pt>
    <dgm:pt modelId="{71BAF386-7688-E24D-AE98-C90F6A8A62AB}" type="sibTrans" cxnId="{88BCBF6B-9C00-5C4C-88C5-A011142D4C3A}">
      <dgm:prSet/>
      <dgm:spPr/>
      <dgm:t>
        <a:bodyPr/>
        <a:lstStyle/>
        <a:p>
          <a:endParaRPr lang="en-US"/>
        </a:p>
      </dgm:t>
    </dgm:pt>
    <dgm:pt modelId="{2E30FF07-42B0-CD42-96DA-27ECFFBD1D11}">
      <dgm:prSet phldrT="[Text]"/>
      <dgm:spPr/>
      <dgm:t>
        <a:bodyPr/>
        <a:lstStyle/>
        <a:p>
          <a:r>
            <a:rPr lang="en-US" dirty="0"/>
            <a:t>Tachycardia</a:t>
          </a:r>
        </a:p>
      </dgm:t>
    </dgm:pt>
    <dgm:pt modelId="{A1523AE9-D336-1A40-95A3-A044FEECFA60}" type="parTrans" cxnId="{CBFDEAFD-ED57-D74A-8C9F-8E98F149A6AF}">
      <dgm:prSet/>
      <dgm:spPr/>
      <dgm:t>
        <a:bodyPr/>
        <a:lstStyle/>
        <a:p>
          <a:endParaRPr lang="en-US"/>
        </a:p>
      </dgm:t>
    </dgm:pt>
    <dgm:pt modelId="{52AF4241-41B8-984E-B767-EE433C277BF1}" type="sibTrans" cxnId="{CBFDEAFD-ED57-D74A-8C9F-8E98F149A6AF}">
      <dgm:prSet/>
      <dgm:spPr/>
      <dgm:t>
        <a:bodyPr/>
        <a:lstStyle/>
        <a:p>
          <a:endParaRPr lang="en-US"/>
        </a:p>
      </dgm:t>
    </dgm:pt>
    <dgm:pt modelId="{46598A67-F4D8-D541-927C-878B5AD86437}">
      <dgm:prSet phldrT="[Text]"/>
      <dgm:spPr/>
      <dgm:t>
        <a:bodyPr/>
        <a:lstStyle/>
        <a:p>
          <a:r>
            <a:rPr lang="en-US" dirty="0"/>
            <a:t>Hypoxia</a:t>
          </a:r>
        </a:p>
      </dgm:t>
    </dgm:pt>
    <dgm:pt modelId="{1A73BA94-8741-3546-BF23-4CEA9625C091}" type="parTrans" cxnId="{DA00FD23-07A1-E149-A422-370606F24CE6}">
      <dgm:prSet/>
      <dgm:spPr/>
      <dgm:t>
        <a:bodyPr/>
        <a:lstStyle/>
        <a:p>
          <a:endParaRPr lang="en-US"/>
        </a:p>
      </dgm:t>
    </dgm:pt>
    <dgm:pt modelId="{A6290EE4-1F5C-1D45-83D5-06FA71815232}" type="sibTrans" cxnId="{DA00FD23-07A1-E149-A422-370606F24CE6}">
      <dgm:prSet/>
      <dgm:spPr/>
      <dgm:t>
        <a:bodyPr/>
        <a:lstStyle/>
        <a:p>
          <a:endParaRPr lang="en-US"/>
        </a:p>
      </dgm:t>
    </dgm:pt>
    <dgm:pt modelId="{4A2F4EA7-F57D-FB4E-B555-1387494CC325}">
      <dgm:prSet phldrT="[Text]"/>
      <dgm:spPr/>
      <dgm:t>
        <a:bodyPr/>
        <a:lstStyle/>
        <a:p>
          <a:r>
            <a:rPr lang="en-US" dirty="0"/>
            <a:t>Chills</a:t>
          </a:r>
        </a:p>
      </dgm:t>
    </dgm:pt>
    <dgm:pt modelId="{9796CE3B-462E-EE43-9539-D924B54946DA}" type="parTrans" cxnId="{D2CA1CCD-334B-1844-9EA9-E1B4458EE1D8}">
      <dgm:prSet/>
      <dgm:spPr/>
      <dgm:t>
        <a:bodyPr/>
        <a:lstStyle/>
        <a:p>
          <a:endParaRPr lang="en-US"/>
        </a:p>
      </dgm:t>
    </dgm:pt>
    <dgm:pt modelId="{BF1E4FB1-630C-FE41-A62A-83027D9B4ECE}" type="sibTrans" cxnId="{D2CA1CCD-334B-1844-9EA9-E1B4458EE1D8}">
      <dgm:prSet/>
      <dgm:spPr/>
      <dgm:t>
        <a:bodyPr/>
        <a:lstStyle/>
        <a:p>
          <a:endParaRPr lang="en-US"/>
        </a:p>
      </dgm:t>
    </dgm:pt>
    <dgm:pt modelId="{83101B7C-3DC1-9B4D-A892-2A2981841CD3}">
      <dgm:prSet phldrT="[Text]"/>
      <dgm:spPr/>
      <dgm:t>
        <a:bodyPr/>
        <a:lstStyle/>
        <a:p>
          <a:r>
            <a:rPr lang="en-US" dirty="0"/>
            <a:t>Dizziness</a:t>
          </a:r>
        </a:p>
      </dgm:t>
    </dgm:pt>
    <dgm:pt modelId="{206D572A-EE17-E647-9E7D-4DAD46568518}" type="parTrans" cxnId="{6C3CCC7C-8AB7-F94B-9FA4-FA63286437CB}">
      <dgm:prSet/>
      <dgm:spPr/>
      <dgm:t>
        <a:bodyPr/>
        <a:lstStyle/>
        <a:p>
          <a:endParaRPr lang="en-US"/>
        </a:p>
      </dgm:t>
    </dgm:pt>
    <dgm:pt modelId="{2665F55A-8DE2-0C42-9168-3F7C63C5488E}" type="sibTrans" cxnId="{6C3CCC7C-8AB7-F94B-9FA4-FA63286437CB}">
      <dgm:prSet/>
      <dgm:spPr/>
      <dgm:t>
        <a:bodyPr/>
        <a:lstStyle/>
        <a:p>
          <a:endParaRPr lang="en-US"/>
        </a:p>
      </dgm:t>
    </dgm:pt>
    <dgm:pt modelId="{B49A6548-6808-F446-86E1-6D924B110308}">
      <dgm:prSet phldrT="[Text]"/>
      <dgm:spPr/>
      <dgm:t>
        <a:bodyPr/>
        <a:lstStyle/>
        <a:p>
          <a:r>
            <a:rPr lang="en-US" dirty="0"/>
            <a:t>Delirium</a:t>
          </a:r>
        </a:p>
      </dgm:t>
    </dgm:pt>
    <dgm:pt modelId="{36797579-C7B5-B04B-8805-34A3EAB9A3C3}" type="parTrans" cxnId="{4961367D-22B9-584C-9A3E-D58189868E54}">
      <dgm:prSet/>
      <dgm:spPr/>
      <dgm:t>
        <a:bodyPr/>
        <a:lstStyle/>
        <a:p>
          <a:endParaRPr lang="en-US"/>
        </a:p>
      </dgm:t>
    </dgm:pt>
    <dgm:pt modelId="{0BD5B975-475E-B249-98EA-A93F8EA1CE8A}" type="sibTrans" cxnId="{4961367D-22B9-584C-9A3E-D58189868E54}">
      <dgm:prSet/>
      <dgm:spPr/>
      <dgm:t>
        <a:bodyPr/>
        <a:lstStyle/>
        <a:p>
          <a:endParaRPr lang="en-US"/>
        </a:p>
      </dgm:t>
    </dgm:pt>
    <dgm:pt modelId="{F5498D36-5357-894B-9A14-842250D29C47}">
      <dgm:prSet phldrT="[Text]"/>
      <dgm:spPr/>
      <dgm:t>
        <a:bodyPr/>
        <a:lstStyle/>
        <a:p>
          <a:r>
            <a:rPr lang="en-US" dirty="0"/>
            <a:t>Confusion</a:t>
          </a:r>
        </a:p>
      </dgm:t>
    </dgm:pt>
    <dgm:pt modelId="{5CC52541-9EF5-894F-A42F-8116187C01B0}" type="parTrans" cxnId="{6FA709BC-24D2-8F4E-B0C0-277C9315280B}">
      <dgm:prSet/>
      <dgm:spPr/>
      <dgm:t>
        <a:bodyPr/>
        <a:lstStyle/>
        <a:p>
          <a:endParaRPr lang="en-US"/>
        </a:p>
      </dgm:t>
    </dgm:pt>
    <dgm:pt modelId="{0DA4C504-1129-A347-A5D6-E0D1F9FC8E41}" type="sibTrans" cxnId="{6FA709BC-24D2-8F4E-B0C0-277C9315280B}">
      <dgm:prSet/>
      <dgm:spPr/>
      <dgm:t>
        <a:bodyPr/>
        <a:lstStyle/>
        <a:p>
          <a:endParaRPr lang="en-US"/>
        </a:p>
      </dgm:t>
    </dgm:pt>
    <dgm:pt modelId="{730FDB32-0598-0446-8E60-EB657975AE06}">
      <dgm:prSet phldrT="[Text]"/>
      <dgm:spPr/>
      <dgm:t>
        <a:bodyPr/>
        <a:lstStyle/>
        <a:p>
          <a:r>
            <a:rPr lang="en-US" dirty="0"/>
            <a:t>Agitation</a:t>
          </a:r>
        </a:p>
      </dgm:t>
    </dgm:pt>
    <dgm:pt modelId="{C8086DF3-4C0B-7048-A736-68B16BE3F5D2}" type="parTrans" cxnId="{20FA0C62-D142-0E4B-A9FC-66B7675AA76A}">
      <dgm:prSet/>
      <dgm:spPr/>
      <dgm:t>
        <a:bodyPr/>
        <a:lstStyle/>
        <a:p>
          <a:endParaRPr lang="en-US"/>
        </a:p>
      </dgm:t>
    </dgm:pt>
    <dgm:pt modelId="{E8CD8C8C-6300-D843-8017-3B80EB387732}" type="sibTrans" cxnId="{20FA0C62-D142-0E4B-A9FC-66B7675AA76A}">
      <dgm:prSet/>
      <dgm:spPr/>
      <dgm:t>
        <a:bodyPr/>
        <a:lstStyle/>
        <a:p>
          <a:endParaRPr lang="en-US"/>
        </a:p>
      </dgm:t>
    </dgm:pt>
    <dgm:pt modelId="{1190125B-C278-8643-8665-8E08B4744270}">
      <dgm:prSet phldrT="[Text]"/>
      <dgm:spPr/>
      <dgm:t>
        <a:bodyPr/>
        <a:lstStyle/>
        <a:p>
          <a:r>
            <a:rPr lang="en-US" dirty="0"/>
            <a:t>Cerebral Edema</a:t>
          </a:r>
        </a:p>
      </dgm:t>
    </dgm:pt>
    <dgm:pt modelId="{45A213DF-4491-0048-9B3B-FBEF7F7D0FDB}" type="parTrans" cxnId="{5F4C34B2-10D9-9244-8F32-9442105FAF03}">
      <dgm:prSet/>
      <dgm:spPr/>
      <dgm:t>
        <a:bodyPr/>
        <a:lstStyle/>
        <a:p>
          <a:endParaRPr lang="en-US"/>
        </a:p>
      </dgm:t>
    </dgm:pt>
    <dgm:pt modelId="{432C20BF-52A6-CB4D-881F-4AA919AC8654}" type="sibTrans" cxnId="{5F4C34B2-10D9-9244-8F32-9442105FAF03}">
      <dgm:prSet/>
      <dgm:spPr/>
      <dgm:t>
        <a:bodyPr/>
        <a:lstStyle/>
        <a:p>
          <a:endParaRPr lang="en-US"/>
        </a:p>
      </dgm:t>
    </dgm:pt>
    <dgm:pt modelId="{146E68FA-21CC-EB44-93CA-DC604D8BD85C}" type="pres">
      <dgm:prSet presAssocID="{27E89CDA-3416-DC4D-B19B-83C81CD186ED}" presName="Name0" presStyleCnt="0">
        <dgm:presLayoutVars>
          <dgm:dir/>
          <dgm:animLvl val="lvl"/>
          <dgm:resizeHandles val="exact"/>
        </dgm:presLayoutVars>
      </dgm:prSet>
      <dgm:spPr/>
    </dgm:pt>
    <dgm:pt modelId="{5F2256A2-4AD0-644B-9C23-E9011C3B825C}" type="pres">
      <dgm:prSet presAssocID="{BB2A677B-6148-A840-8CBC-577B77215781}" presName="composite" presStyleCnt="0"/>
      <dgm:spPr/>
    </dgm:pt>
    <dgm:pt modelId="{B6AD92CF-8F62-9F4F-8FF5-98E2B22F5481}" type="pres">
      <dgm:prSet presAssocID="{BB2A677B-6148-A840-8CBC-577B7721578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93C25CD-6072-F64B-9E84-FE7A3457FE9E}" type="pres">
      <dgm:prSet presAssocID="{BB2A677B-6148-A840-8CBC-577B77215781}" presName="desTx" presStyleLbl="alignAccFollowNode1" presStyleIdx="0" presStyleCnt="3">
        <dgm:presLayoutVars>
          <dgm:bulletEnabled val="1"/>
        </dgm:presLayoutVars>
      </dgm:prSet>
      <dgm:spPr/>
    </dgm:pt>
    <dgm:pt modelId="{1F097B43-1817-2047-AFCE-D5304962DCD7}" type="pres">
      <dgm:prSet presAssocID="{5B325883-928C-0F41-B976-917C4C23BE7D}" presName="space" presStyleCnt="0"/>
      <dgm:spPr/>
    </dgm:pt>
    <dgm:pt modelId="{EDC0EC4F-B651-F643-A876-E3C7FE607122}" type="pres">
      <dgm:prSet presAssocID="{64F89B6E-B72F-2C4C-BA84-0917DAD26A0A}" presName="composite" presStyleCnt="0"/>
      <dgm:spPr/>
    </dgm:pt>
    <dgm:pt modelId="{073E845A-7E97-9C41-BF4C-C72385DE84A0}" type="pres">
      <dgm:prSet presAssocID="{64F89B6E-B72F-2C4C-BA84-0917DAD26A0A}" presName="parTx" presStyleLbl="alignNode1" presStyleIdx="1" presStyleCnt="3" custLinFactNeighborY="1485">
        <dgm:presLayoutVars>
          <dgm:chMax val="0"/>
          <dgm:chPref val="0"/>
          <dgm:bulletEnabled val="1"/>
        </dgm:presLayoutVars>
      </dgm:prSet>
      <dgm:spPr/>
    </dgm:pt>
    <dgm:pt modelId="{CD72BB18-F24C-204D-9AF5-3A31611E955C}" type="pres">
      <dgm:prSet presAssocID="{64F89B6E-B72F-2C4C-BA84-0917DAD26A0A}" presName="desTx" presStyleLbl="alignAccFollowNode1" presStyleIdx="1" presStyleCnt="3">
        <dgm:presLayoutVars>
          <dgm:bulletEnabled val="1"/>
        </dgm:presLayoutVars>
      </dgm:prSet>
      <dgm:spPr/>
    </dgm:pt>
    <dgm:pt modelId="{FED7C35F-3BDC-DC46-84D3-A1C3845A88C3}" type="pres">
      <dgm:prSet presAssocID="{8A7A087A-3C16-A24D-AD1D-E26909D87B5C}" presName="space" presStyleCnt="0"/>
      <dgm:spPr/>
    </dgm:pt>
    <dgm:pt modelId="{72CD2065-9E2C-4E47-9FB7-1E91E11C9C74}" type="pres">
      <dgm:prSet presAssocID="{135B0939-84AF-D542-9C37-5D37D655D0AD}" presName="composite" presStyleCnt="0"/>
      <dgm:spPr/>
    </dgm:pt>
    <dgm:pt modelId="{B26A0580-E8BD-634E-8767-2DAE38A088F2}" type="pres">
      <dgm:prSet presAssocID="{135B0939-84AF-D542-9C37-5D37D655D0A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B8B6C7F-85CD-CB48-82C1-C7666BCAAD14}" type="pres">
      <dgm:prSet presAssocID="{135B0939-84AF-D542-9C37-5D37D655D0A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C99BB10-F3F0-4947-AABA-D391AEC39E17}" srcId="{135B0939-84AF-D542-9C37-5D37D655D0AD}" destId="{A9E18A36-7856-7B40-A8EB-E0D084417AD7}" srcOrd="1" destOrd="0" parTransId="{CDA1DC80-5DD6-6146-A1A7-75DC401977A4}" sibTransId="{02C5BD7D-C1B6-424A-AF23-3CB065E454E7}"/>
    <dgm:cxn modelId="{DA00FD23-07A1-E149-A422-370606F24CE6}" srcId="{BB2A677B-6148-A840-8CBC-577B77215781}" destId="{46598A67-F4D8-D541-927C-878B5AD86437}" srcOrd="3" destOrd="0" parTransId="{1A73BA94-8741-3546-BF23-4CEA9625C091}" sibTransId="{A6290EE4-1F5C-1D45-83D5-06FA71815232}"/>
    <dgm:cxn modelId="{F116BC26-3969-B745-B2DC-C8B40B016CA8}" srcId="{64F89B6E-B72F-2C4C-BA84-0917DAD26A0A}" destId="{68092C3A-1E91-7A4F-ACAF-7EAA61D9FBA5}" srcOrd="0" destOrd="0" parTransId="{51FBB076-45C6-E745-A857-BA98C132DEEE}" sibTransId="{A9219110-5994-FA45-AF35-33DCB4B5D0D5}"/>
    <dgm:cxn modelId="{DEF66327-6EBF-8D4B-A728-93335E4DF34B}" type="presOf" srcId="{83101B7C-3DC1-9B4D-A892-2A2981841CD3}" destId="{CD72BB18-F24C-204D-9AF5-3A31611E955C}" srcOrd="0" destOrd="1" presId="urn:microsoft.com/office/officeart/2005/8/layout/hList1"/>
    <dgm:cxn modelId="{75117A2D-7504-2544-9BFB-C811578FDBEB}" type="presOf" srcId="{FC90D0B9-8FF9-3B46-B8B5-9B64E191934A}" destId="{A93C25CD-6072-F64B-9E84-FE7A3457FE9E}" srcOrd="0" destOrd="0" presId="urn:microsoft.com/office/officeart/2005/8/layout/hList1"/>
    <dgm:cxn modelId="{14669F2F-CAD6-4E43-B93F-F3E0EF154DB6}" type="presOf" srcId="{B49A6548-6808-F446-86E1-6D924B110308}" destId="{CD72BB18-F24C-204D-9AF5-3A31611E955C}" srcOrd="0" destOrd="2" presId="urn:microsoft.com/office/officeart/2005/8/layout/hList1"/>
    <dgm:cxn modelId="{9E6D0236-351D-A847-8F09-B0706CBAB761}" type="presOf" srcId="{68092C3A-1E91-7A4F-ACAF-7EAA61D9FBA5}" destId="{CD72BB18-F24C-204D-9AF5-3A31611E955C}" srcOrd="0" destOrd="0" presId="urn:microsoft.com/office/officeart/2005/8/layout/hList1"/>
    <dgm:cxn modelId="{4C4DB340-A00F-7347-AFC2-BC96FE7C886B}" srcId="{27E89CDA-3416-DC4D-B19B-83C81CD186ED}" destId="{64F89B6E-B72F-2C4C-BA84-0917DAD26A0A}" srcOrd="1" destOrd="0" parTransId="{F887048A-E7F4-F54D-B5EF-57619A2E0664}" sibTransId="{8A7A087A-3C16-A24D-AD1D-E26909D87B5C}"/>
    <dgm:cxn modelId="{30ABFE42-7C23-6A4C-BE11-0C8357E19093}" type="presOf" srcId="{4A2F4EA7-F57D-FB4E-B555-1387494CC325}" destId="{A93C25CD-6072-F64B-9E84-FE7A3457FE9E}" srcOrd="0" destOrd="4" presId="urn:microsoft.com/office/officeart/2005/8/layout/hList1"/>
    <dgm:cxn modelId="{49B10043-43B6-8B43-AEDC-A529F53F8391}" type="presOf" srcId="{46598A67-F4D8-D541-927C-878B5AD86437}" destId="{A93C25CD-6072-F64B-9E84-FE7A3457FE9E}" srcOrd="0" destOrd="3" presId="urn:microsoft.com/office/officeart/2005/8/layout/hList1"/>
    <dgm:cxn modelId="{CF14B65A-5230-0F4B-B653-A5A69561E77C}" type="presOf" srcId="{A9E18A36-7856-7B40-A8EB-E0D084417AD7}" destId="{EB8B6C7F-85CD-CB48-82C1-C7666BCAAD14}" srcOrd="0" destOrd="1" presId="urn:microsoft.com/office/officeart/2005/8/layout/hList1"/>
    <dgm:cxn modelId="{CB538060-6F8F-974C-A875-7C14DB264E16}" srcId="{27E89CDA-3416-DC4D-B19B-83C81CD186ED}" destId="{135B0939-84AF-D542-9C37-5D37D655D0AD}" srcOrd="2" destOrd="0" parTransId="{2F875439-8D14-E047-9D35-2140985AB2D7}" sibTransId="{A3851840-3F12-734B-992C-32842C2D5E12}"/>
    <dgm:cxn modelId="{20FA0C62-D142-0E4B-A9FC-66B7675AA76A}" srcId="{64F89B6E-B72F-2C4C-BA84-0917DAD26A0A}" destId="{730FDB32-0598-0446-8E60-EB657975AE06}" srcOrd="4" destOrd="0" parTransId="{C8086DF3-4C0B-7048-A736-68B16BE3F5D2}" sibTransId="{E8CD8C8C-6300-D843-8017-3B80EB387732}"/>
    <dgm:cxn modelId="{88BCBF6B-9C00-5C4C-88C5-A011142D4C3A}" srcId="{BB2A677B-6148-A840-8CBC-577B77215781}" destId="{092D48AF-2E86-5340-9701-2600D6A796F8}" srcOrd="1" destOrd="0" parTransId="{DE508EE0-5249-BF4F-873F-982BC4364328}" sibTransId="{71BAF386-7688-E24D-AE98-C90F6A8A62AB}"/>
    <dgm:cxn modelId="{7F55D76F-5F6C-E14B-8973-516DF22B6ADD}" srcId="{27E89CDA-3416-DC4D-B19B-83C81CD186ED}" destId="{BB2A677B-6148-A840-8CBC-577B77215781}" srcOrd="0" destOrd="0" parTransId="{CF09430C-CC20-9346-B218-6CE7A0FD579A}" sibTransId="{5B325883-928C-0F41-B976-917C4C23BE7D}"/>
    <dgm:cxn modelId="{6447A172-F8CF-8145-8D9C-AC6A10434559}" type="presOf" srcId="{BB2A677B-6148-A840-8CBC-577B77215781}" destId="{B6AD92CF-8F62-9F4F-8FF5-98E2B22F5481}" srcOrd="0" destOrd="0" presId="urn:microsoft.com/office/officeart/2005/8/layout/hList1"/>
    <dgm:cxn modelId="{6C3CCC7C-8AB7-F94B-9FA4-FA63286437CB}" srcId="{64F89B6E-B72F-2C4C-BA84-0917DAD26A0A}" destId="{83101B7C-3DC1-9B4D-A892-2A2981841CD3}" srcOrd="1" destOrd="0" parTransId="{206D572A-EE17-E647-9E7D-4DAD46568518}" sibTransId="{2665F55A-8DE2-0C42-9168-3F7C63C5488E}"/>
    <dgm:cxn modelId="{4961367D-22B9-584C-9A3E-D58189868E54}" srcId="{64F89B6E-B72F-2C4C-BA84-0917DAD26A0A}" destId="{B49A6548-6808-F446-86E1-6D924B110308}" srcOrd="2" destOrd="0" parTransId="{36797579-C7B5-B04B-8805-34A3EAB9A3C3}" sibTransId="{0BD5B975-475E-B249-98EA-A93F8EA1CE8A}"/>
    <dgm:cxn modelId="{9BC86C82-9B94-1543-B20C-93F737B4E570}" type="presOf" srcId="{64F89B6E-B72F-2C4C-BA84-0917DAD26A0A}" destId="{073E845A-7E97-9C41-BF4C-C72385DE84A0}" srcOrd="0" destOrd="0" presId="urn:microsoft.com/office/officeart/2005/8/layout/hList1"/>
    <dgm:cxn modelId="{7F15B786-5A53-DE4B-8A38-2DA8AAD5E30E}" type="presOf" srcId="{1190125B-C278-8643-8665-8E08B4744270}" destId="{CD72BB18-F24C-204D-9AF5-3A31611E955C}" srcOrd="0" destOrd="5" presId="urn:microsoft.com/office/officeart/2005/8/layout/hList1"/>
    <dgm:cxn modelId="{E2E2A497-63EB-5B41-A5E3-4862F3099288}" srcId="{BB2A677B-6148-A840-8CBC-577B77215781}" destId="{FC90D0B9-8FF9-3B46-B8B5-9B64E191934A}" srcOrd="0" destOrd="0" parTransId="{89035E68-9FD1-D340-BADC-87A1C8A97B50}" sibTransId="{11105BAD-D7B9-3143-BA2C-79275E915133}"/>
    <dgm:cxn modelId="{F356639D-AB3D-C647-9129-70FED471719D}" type="presOf" srcId="{2E30FF07-42B0-CD42-96DA-27ECFFBD1D11}" destId="{A93C25CD-6072-F64B-9E84-FE7A3457FE9E}" srcOrd="0" destOrd="2" presId="urn:microsoft.com/office/officeart/2005/8/layout/hList1"/>
    <dgm:cxn modelId="{4B9A0AA3-83FD-E449-85BC-7FF2C4F3715B}" type="presOf" srcId="{F5498D36-5357-894B-9A14-842250D29C47}" destId="{CD72BB18-F24C-204D-9AF5-3A31611E955C}" srcOrd="0" destOrd="3" presId="urn:microsoft.com/office/officeart/2005/8/layout/hList1"/>
    <dgm:cxn modelId="{18BE17A3-5367-D847-9689-CD17432A4675}" srcId="{135B0939-84AF-D542-9C37-5D37D655D0AD}" destId="{F707EE0C-3131-DC49-B829-3B9216A4B8C6}" srcOrd="0" destOrd="0" parTransId="{426BE174-7751-C946-8D42-4B30EB455142}" sibTransId="{F07BBD1E-FD93-9645-B25C-A66CC314CE30}"/>
    <dgm:cxn modelId="{66C6BFAB-EE95-984E-BB66-C3B51AB8906B}" type="presOf" srcId="{F707EE0C-3131-DC49-B829-3B9216A4B8C6}" destId="{EB8B6C7F-85CD-CB48-82C1-C7666BCAAD14}" srcOrd="0" destOrd="0" presId="urn:microsoft.com/office/officeart/2005/8/layout/hList1"/>
    <dgm:cxn modelId="{5F4C34B2-10D9-9244-8F32-9442105FAF03}" srcId="{64F89B6E-B72F-2C4C-BA84-0917DAD26A0A}" destId="{1190125B-C278-8643-8665-8E08B4744270}" srcOrd="5" destOrd="0" parTransId="{45A213DF-4491-0048-9B3B-FBEF7F7D0FDB}" sibTransId="{432C20BF-52A6-CB4D-881F-4AA919AC8654}"/>
    <dgm:cxn modelId="{6FA709BC-24D2-8F4E-B0C0-277C9315280B}" srcId="{64F89B6E-B72F-2C4C-BA84-0917DAD26A0A}" destId="{F5498D36-5357-894B-9A14-842250D29C47}" srcOrd="3" destOrd="0" parTransId="{5CC52541-9EF5-894F-A42F-8116187C01B0}" sibTransId="{0DA4C504-1129-A347-A5D6-E0D1F9FC8E41}"/>
    <dgm:cxn modelId="{10B5F0BE-50A2-7B41-948D-0E89FDDECBE9}" type="presOf" srcId="{27E89CDA-3416-DC4D-B19B-83C81CD186ED}" destId="{146E68FA-21CC-EB44-93CA-DC604D8BD85C}" srcOrd="0" destOrd="0" presId="urn:microsoft.com/office/officeart/2005/8/layout/hList1"/>
    <dgm:cxn modelId="{D2CA1CCD-334B-1844-9EA9-E1B4458EE1D8}" srcId="{BB2A677B-6148-A840-8CBC-577B77215781}" destId="{4A2F4EA7-F57D-FB4E-B555-1387494CC325}" srcOrd="4" destOrd="0" parTransId="{9796CE3B-462E-EE43-9539-D924B54946DA}" sibTransId="{BF1E4FB1-630C-FE41-A62A-83027D9B4ECE}"/>
    <dgm:cxn modelId="{B18F90D1-A412-8542-BC8D-33728AC6EE41}" type="presOf" srcId="{092D48AF-2E86-5340-9701-2600D6A796F8}" destId="{A93C25CD-6072-F64B-9E84-FE7A3457FE9E}" srcOrd="0" destOrd="1" presId="urn:microsoft.com/office/officeart/2005/8/layout/hList1"/>
    <dgm:cxn modelId="{6A1C9BE6-CF74-C640-A734-1CA6FAABA646}" type="presOf" srcId="{730FDB32-0598-0446-8E60-EB657975AE06}" destId="{CD72BB18-F24C-204D-9AF5-3A31611E955C}" srcOrd="0" destOrd="4" presId="urn:microsoft.com/office/officeart/2005/8/layout/hList1"/>
    <dgm:cxn modelId="{993632F8-0A8A-334D-BF44-7945A373EC53}" type="presOf" srcId="{135B0939-84AF-D542-9C37-5D37D655D0AD}" destId="{B26A0580-E8BD-634E-8767-2DAE38A088F2}" srcOrd="0" destOrd="0" presId="urn:microsoft.com/office/officeart/2005/8/layout/hList1"/>
    <dgm:cxn modelId="{CBFDEAFD-ED57-D74A-8C9F-8E98F149A6AF}" srcId="{BB2A677B-6148-A840-8CBC-577B77215781}" destId="{2E30FF07-42B0-CD42-96DA-27ECFFBD1D11}" srcOrd="2" destOrd="0" parTransId="{A1523AE9-D336-1A40-95A3-A044FEECFA60}" sibTransId="{52AF4241-41B8-984E-B767-EE433C277BF1}"/>
    <dgm:cxn modelId="{9944E135-C73B-1C44-A581-DECC032B9D2B}" type="presParOf" srcId="{146E68FA-21CC-EB44-93CA-DC604D8BD85C}" destId="{5F2256A2-4AD0-644B-9C23-E9011C3B825C}" srcOrd="0" destOrd="0" presId="urn:microsoft.com/office/officeart/2005/8/layout/hList1"/>
    <dgm:cxn modelId="{02D6C85A-CBB1-E949-8743-761A3409F8A9}" type="presParOf" srcId="{5F2256A2-4AD0-644B-9C23-E9011C3B825C}" destId="{B6AD92CF-8F62-9F4F-8FF5-98E2B22F5481}" srcOrd="0" destOrd="0" presId="urn:microsoft.com/office/officeart/2005/8/layout/hList1"/>
    <dgm:cxn modelId="{70E46FB4-10B0-D148-8715-9A3F5C335413}" type="presParOf" srcId="{5F2256A2-4AD0-644B-9C23-E9011C3B825C}" destId="{A93C25CD-6072-F64B-9E84-FE7A3457FE9E}" srcOrd="1" destOrd="0" presId="urn:microsoft.com/office/officeart/2005/8/layout/hList1"/>
    <dgm:cxn modelId="{D3502CEE-01BC-D947-8B9D-B82F22D43EDF}" type="presParOf" srcId="{146E68FA-21CC-EB44-93CA-DC604D8BD85C}" destId="{1F097B43-1817-2047-AFCE-D5304962DCD7}" srcOrd="1" destOrd="0" presId="urn:microsoft.com/office/officeart/2005/8/layout/hList1"/>
    <dgm:cxn modelId="{CECDD66D-31C6-6C47-8C2C-BFFDF6175362}" type="presParOf" srcId="{146E68FA-21CC-EB44-93CA-DC604D8BD85C}" destId="{EDC0EC4F-B651-F643-A876-E3C7FE607122}" srcOrd="2" destOrd="0" presId="urn:microsoft.com/office/officeart/2005/8/layout/hList1"/>
    <dgm:cxn modelId="{113423C9-9B4E-CC4E-923D-5892A64A5FDE}" type="presParOf" srcId="{EDC0EC4F-B651-F643-A876-E3C7FE607122}" destId="{073E845A-7E97-9C41-BF4C-C72385DE84A0}" srcOrd="0" destOrd="0" presId="urn:microsoft.com/office/officeart/2005/8/layout/hList1"/>
    <dgm:cxn modelId="{822DCBBB-671E-F949-AE56-C649CEF889F5}" type="presParOf" srcId="{EDC0EC4F-B651-F643-A876-E3C7FE607122}" destId="{CD72BB18-F24C-204D-9AF5-3A31611E955C}" srcOrd="1" destOrd="0" presId="urn:microsoft.com/office/officeart/2005/8/layout/hList1"/>
    <dgm:cxn modelId="{CD002372-054C-2847-A2BD-714B7D0EFDC7}" type="presParOf" srcId="{146E68FA-21CC-EB44-93CA-DC604D8BD85C}" destId="{FED7C35F-3BDC-DC46-84D3-A1C3845A88C3}" srcOrd="3" destOrd="0" presId="urn:microsoft.com/office/officeart/2005/8/layout/hList1"/>
    <dgm:cxn modelId="{95760C4B-CB9F-2848-9729-0058CD28A9F0}" type="presParOf" srcId="{146E68FA-21CC-EB44-93CA-DC604D8BD85C}" destId="{72CD2065-9E2C-4E47-9FB7-1E91E11C9C74}" srcOrd="4" destOrd="0" presId="urn:microsoft.com/office/officeart/2005/8/layout/hList1"/>
    <dgm:cxn modelId="{1424DC08-4185-6648-BEE8-52E12BF3C1BB}" type="presParOf" srcId="{72CD2065-9E2C-4E47-9FB7-1E91E11C9C74}" destId="{B26A0580-E8BD-634E-8767-2DAE38A088F2}" srcOrd="0" destOrd="0" presId="urn:microsoft.com/office/officeart/2005/8/layout/hList1"/>
    <dgm:cxn modelId="{49BB1F5D-F6FF-4D43-968F-E0FA87DFC1D9}" type="presParOf" srcId="{72CD2065-9E2C-4E47-9FB7-1E91E11C9C74}" destId="{EB8B6C7F-85CD-CB48-82C1-C7666BCAAD1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E89CDA-3416-DC4D-B19B-83C81CD186ED}" type="doc">
      <dgm:prSet loTypeId="urn:microsoft.com/office/officeart/2005/8/layout/hList1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B2A677B-6148-A840-8CBC-577B77215781}">
      <dgm:prSet phldrT="[Text]"/>
      <dgm:spPr/>
      <dgm:t>
        <a:bodyPr/>
        <a:lstStyle/>
        <a:p>
          <a:r>
            <a:rPr lang="en-US" dirty="0"/>
            <a:t>Logistics</a:t>
          </a:r>
        </a:p>
      </dgm:t>
    </dgm:pt>
    <dgm:pt modelId="{CF09430C-CC20-9346-B218-6CE7A0FD579A}" type="parTrans" cxnId="{7F55D76F-5F6C-E14B-8973-516DF22B6ADD}">
      <dgm:prSet/>
      <dgm:spPr/>
      <dgm:t>
        <a:bodyPr/>
        <a:lstStyle/>
        <a:p>
          <a:endParaRPr lang="en-US"/>
        </a:p>
      </dgm:t>
    </dgm:pt>
    <dgm:pt modelId="{5B325883-928C-0F41-B976-917C4C23BE7D}" type="sibTrans" cxnId="{7F55D76F-5F6C-E14B-8973-516DF22B6ADD}">
      <dgm:prSet/>
      <dgm:spPr/>
      <dgm:t>
        <a:bodyPr/>
        <a:lstStyle/>
        <a:p>
          <a:endParaRPr lang="en-US"/>
        </a:p>
      </dgm:t>
    </dgm:pt>
    <dgm:pt modelId="{FC90D0B9-8FF9-3B46-B8B5-9B64E191934A}">
      <dgm:prSet phldrT="[Text]"/>
      <dgm:spPr/>
      <dgm:t>
        <a:bodyPr/>
        <a:lstStyle/>
        <a:p>
          <a:r>
            <a:rPr lang="en-US" dirty="0"/>
            <a:t>Stay locally for 30 days</a:t>
          </a:r>
        </a:p>
      </dgm:t>
    </dgm:pt>
    <dgm:pt modelId="{89035E68-9FD1-D340-BADC-87A1C8A97B50}" type="parTrans" cxnId="{E2E2A497-63EB-5B41-A5E3-4862F3099288}">
      <dgm:prSet/>
      <dgm:spPr/>
      <dgm:t>
        <a:bodyPr/>
        <a:lstStyle/>
        <a:p>
          <a:endParaRPr lang="en-US"/>
        </a:p>
      </dgm:t>
    </dgm:pt>
    <dgm:pt modelId="{11105BAD-D7B9-3143-BA2C-79275E915133}" type="sibTrans" cxnId="{E2E2A497-63EB-5B41-A5E3-4862F3099288}">
      <dgm:prSet/>
      <dgm:spPr/>
      <dgm:t>
        <a:bodyPr/>
        <a:lstStyle/>
        <a:p>
          <a:endParaRPr lang="en-US"/>
        </a:p>
      </dgm:t>
    </dgm:pt>
    <dgm:pt modelId="{64F89B6E-B72F-2C4C-BA84-0917DAD26A0A}">
      <dgm:prSet phldrT="[Text]"/>
      <dgm:spPr/>
      <dgm:t>
        <a:bodyPr/>
        <a:lstStyle/>
        <a:p>
          <a:r>
            <a:rPr lang="en-US" dirty="0"/>
            <a:t>Pancytopenia</a:t>
          </a:r>
        </a:p>
      </dgm:t>
    </dgm:pt>
    <dgm:pt modelId="{F887048A-E7F4-F54D-B5EF-57619A2E0664}" type="parTrans" cxnId="{4C4DB340-A00F-7347-AFC2-BC96FE7C886B}">
      <dgm:prSet/>
      <dgm:spPr/>
      <dgm:t>
        <a:bodyPr/>
        <a:lstStyle/>
        <a:p>
          <a:endParaRPr lang="en-US"/>
        </a:p>
      </dgm:t>
    </dgm:pt>
    <dgm:pt modelId="{8A7A087A-3C16-A24D-AD1D-E26909D87B5C}" type="sibTrans" cxnId="{4C4DB340-A00F-7347-AFC2-BC96FE7C886B}">
      <dgm:prSet/>
      <dgm:spPr/>
      <dgm:t>
        <a:bodyPr/>
        <a:lstStyle/>
        <a:p>
          <a:endParaRPr lang="en-US"/>
        </a:p>
      </dgm:t>
    </dgm:pt>
    <dgm:pt modelId="{F707EE0C-3131-DC49-B829-3B9216A4B8C6}">
      <dgm:prSet phldrT="[Text]"/>
      <dgm:spPr/>
      <dgm:t>
        <a:bodyPr/>
        <a:lstStyle/>
        <a:p>
          <a:r>
            <a:rPr lang="en-US" dirty="0"/>
            <a:t>When to come to ER</a:t>
          </a:r>
        </a:p>
      </dgm:t>
    </dgm:pt>
    <dgm:pt modelId="{426BE174-7751-C946-8D42-4B30EB455142}" type="parTrans" cxnId="{18BE17A3-5367-D847-9689-CD17432A4675}">
      <dgm:prSet/>
      <dgm:spPr/>
      <dgm:t>
        <a:bodyPr/>
        <a:lstStyle/>
        <a:p>
          <a:endParaRPr lang="en-US"/>
        </a:p>
      </dgm:t>
    </dgm:pt>
    <dgm:pt modelId="{F07BBD1E-FD93-9645-B25C-A66CC314CE30}" type="sibTrans" cxnId="{18BE17A3-5367-D847-9689-CD17432A4675}">
      <dgm:prSet/>
      <dgm:spPr/>
      <dgm:t>
        <a:bodyPr/>
        <a:lstStyle/>
        <a:p>
          <a:endParaRPr lang="en-US"/>
        </a:p>
      </dgm:t>
    </dgm:pt>
    <dgm:pt modelId="{53441BD9-37E8-4DF9-B2EA-557E58A73F82}">
      <dgm:prSet phldrT="[Text]"/>
      <dgm:spPr/>
      <dgm:t>
        <a:bodyPr/>
        <a:lstStyle/>
        <a:p>
          <a:r>
            <a:rPr lang="en-US" dirty="0"/>
            <a:t>Inpatient vs outpatient</a:t>
          </a:r>
        </a:p>
      </dgm:t>
    </dgm:pt>
    <dgm:pt modelId="{501994F4-2A88-4F30-B560-E7CF6E56CB10}" type="parTrans" cxnId="{0CD8482A-5382-49B9-BC81-2015A4D6F1B0}">
      <dgm:prSet/>
      <dgm:spPr/>
      <dgm:t>
        <a:bodyPr/>
        <a:lstStyle/>
        <a:p>
          <a:endParaRPr lang="en-US"/>
        </a:p>
      </dgm:t>
    </dgm:pt>
    <dgm:pt modelId="{8B4168C2-2364-4A9F-B179-A40514236CAB}" type="sibTrans" cxnId="{0CD8482A-5382-49B9-BC81-2015A4D6F1B0}">
      <dgm:prSet/>
      <dgm:spPr/>
      <dgm:t>
        <a:bodyPr/>
        <a:lstStyle/>
        <a:p>
          <a:endParaRPr lang="en-US"/>
        </a:p>
      </dgm:t>
    </dgm:pt>
    <dgm:pt modelId="{13BBD5AD-010B-4688-9109-F6297745E3FA}">
      <dgm:prSet phldrT="[Text]"/>
      <dgm:spPr/>
      <dgm:t>
        <a:bodyPr/>
        <a:lstStyle/>
        <a:p>
          <a:r>
            <a:rPr lang="en-US" dirty="0"/>
            <a:t>Frequent visits to hospital</a:t>
          </a:r>
        </a:p>
      </dgm:t>
    </dgm:pt>
    <dgm:pt modelId="{EEA9B5B6-6D76-4F6B-9809-3912ABD41678}" type="parTrans" cxnId="{0AD63D98-53FC-4931-ACC6-3A8406E3696A}">
      <dgm:prSet/>
      <dgm:spPr/>
      <dgm:t>
        <a:bodyPr/>
        <a:lstStyle/>
        <a:p>
          <a:endParaRPr lang="en-US"/>
        </a:p>
      </dgm:t>
    </dgm:pt>
    <dgm:pt modelId="{770EFE53-5AB4-47A4-96D8-12AEA6A9E053}" type="sibTrans" cxnId="{0AD63D98-53FC-4931-ACC6-3A8406E3696A}">
      <dgm:prSet/>
      <dgm:spPr/>
      <dgm:t>
        <a:bodyPr/>
        <a:lstStyle/>
        <a:p>
          <a:endParaRPr lang="en-US"/>
        </a:p>
      </dgm:t>
    </dgm:pt>
    <dgm:pt modelId="{11BAE286-0B05-4989-80FB-34BAE1FC44E8}">
      <dgm:prSet phldrT="[Text]"/>
      <dgm:spPr/>
      <dgm:t>
        <a:bodyPr/>
        <a:lstStyle/>
        <a:p>
          <a:r>
            <a:rPr lang="en-US" dirty="0"/>
            <a:t>Local Oncologist to coordinate care</a:t>
          </a:r>
        </a:p>
      </dgm:t>
    </dgm:pt>
    <dgm:pt modelId="{BD8AB6D8-D9F8-4D15-8F94-C49842DA37F7}" type="parTrans" cxnId="{34B69F6A-611E-4AA5-A7CC-73D3CAEAAB15}">
      <dgm:prSet/>
      <dgm:spPr/>
      <dgm:t>
        <a:bodyPr/>
        <a:lstStyle/>
        <a:p>
          <a:endParaRPr lang="en-US"/>
        </a:p>
      </dgm:t>
    </dgm:pt>
    <dgm:pt modelId="{8E49E991-7882-4CB2-B2F2-201270D69267}" type="sibTrans" cxnId="{34B69F6A-611E-4AA5-A7CC-73D3CAEAAB15}">
      <dgm:prSet/>
      <dgm:spPr/>
      <dgm:t>
        <a:bodyPr/>
        <a:lstStyle/>
        <a:p>
          <a:endParaRPr lang="en-US"/>
        </a:p>
      </dgm:t>
    </dgm:pt>
    <dgm:pt modelId="{68092C3A-1E91-7A4F-ACAF-7EAA61D9FBA5}">
      <dgm:prSet phldrT="[Text]"/>
      <dgm:spPr/>
      <dgm:t>
        <a:bodyPr/>
        <a:lstStyle/>
        <a:p>
          <a:r>
            <a:rPr lang="en-US" dirty="0"/>
            <a:t>Decreased blood counts</a:t>
          </a:r>
        </a:p>
      </dgm:t>
    </dgm:pt>
    <dgm:pt modelId="{A9219110-5994-FA45-AF35-33DCB4B5D0D5}" type="sibTrans" cxnId="{F116BC26-3969-B745-B2DC-C8B40B016CA8}">
      <dgm:prSet/>
      <dgm:spPr/>
      <dgm:t>
        <a:bodyPr/>
        <a:lstStyle/>
        <a:p>
          <a:endParaRPr lang="en-US"/>
        </a:p>
      </dgm:t>
    </dgm:pt>
    <dgm:pt modelId="{51FBB076-45C6-E745-A857-BA98C132DEEE}" type="parTrans" cxnId="{F116BC26-3969-B745-B2DC-C8B40B016CA8}">
      <dgm:prSet/>
      <dgm:spPr/>
      <dgm:t>
        <a:bodyPr/>
        <a:lstStyle/>
        <a:p>
          <a:endParaRPr lang="en-US"/>
        </a:p>
      </dgm:t>
    </dgm:pt>
    <dgm:pt modelId="{DB3CF3EC-5C74-49A0-A5B3-B975426D557C}">
      <dgm:prSet phldrT="[Text]"/>
      <dgm:spPr/>
      <dgm:t>
        <a:bodyPr/>
        <a:lstStyle/>
        <a:p>
          <a:r>
            <a:rPr lang="en-US" dirty="0"/>
            <a:t>Blood and Platelet Transfusions</a:t>
          </a:r>
        </a:p>
      </dgm:t>
    </dgm:pt>
    <dgm:pt modelId="{7E92E398-6E69-42A6-A5F4-00A2FA78F0C7}" type="sibTrans" cxnId="{3DEEB438-423C-445B-9BDC-FCACF01E4934}">
      <dgm:prSet/>
      <dgm:spPr/>
      <dgm:t>
        <a:bodyPr/>
        <a:lstStyle/>
        <a:p>
          <a:endParaRPr lang="en-US"/>
        </a:p>
      </dgm:t>
    </dgm:pt>
    <dgm:pt modelId="{919FD242-D5E2-4344-9419-2F90007D0B87}" type="parTrans" cxnId="{3DEEB438-423C-445B-9BDC-FCACF01E4934}">
      <dgm:prSet/>
      <dgm:spPr/>
      <dgm:t>
        <a:bodyPr/>
        <a:lstStyle/>
        <a:p>
          <a:endParaRPr lang="en-US"/>
        </a:p>
      </dgm:t>
    </dgm:pt>
    <dgm:pt modelId="{F31B17F3-05A4-4257-8329-26084DC90E8D}">
      <dgm:prSet phldrT="[Text]"/>
      <dgm:spPr/>
      <dgm:t>
        <a:bodyPr/>
        <a:lstStyle/>
        <a:p>
          <a:r>
            <a:rPr lang="en-US" dirty="0"/>
            <a:t>Growth Factor Support</a:t>
          </a:r>
        </a:p>
      </dgm:t>
    </dgm:pt>
    <dgm:pt modelId="{1374C2F5-89A1-4204-9150-B8EA99574345}" type="sibTrans" cxnId="{18735C37-9FE9-4A90-ADDE-0BCE226BA85E}">
      <dgm:prSet/>
      <dgm:spPr/>
      <dgm:t>
        <a:bodyPr/>
        <a:lstStyle/>
        <a:p>
          <a:endParaRPr lang="en-US"/>
        </a:p>
      </dgm:t>
    </dgm:pt>
    <dgm:pt modelId="{14ABAD8D-2965-467A-9563-FE4FBCF3EC4E}" type="parTrans" cxnId="{18735C37-9FE9-4A90-ADDE-0BCE226BA85E}">
      <dgm:prSet/>
      <dgm:spPr/>
      <dgm:t>
        <a:bodyPr/>
        <a:lstStyle/>
        <a:p>
          <a:endParaRPr lang="en-US"/>
        </a:p>
      </dgm:t>
    </dgm:pt>
    <dgm:pt modelId="{EBBAA6AD-FDD2-47BD-86B0-B48D4068D8B9}">
      <dgm:prSet phldrT="[Text]"/>
      <dgm:spPr/>
      <dgm:t>
        <a:bodyPr/>
        <a:lstStyle/>
        <a:p>
          <a:r>
            <a:rPr lang="en-US" dirty="0"/>
            <a:t>Infections</a:t>
          </a:r>
        </a:p>
      </dgm:t>
    </dgm:pt>
    <dgm:pt modelId="{CC164B19-17D1-477A-8A1F-5E3D48034BD0}" type="sibTrans" cxnId="{BC8F9189-8024-45FE-B4F1-6B65E9FAF378}">
      <dgm:prSet/>
      <dgm:spPr/>
      <dgm:t>
        <a:bodyPr/>
        <a:lstStyle/>
        <a:p>
          <a:endParaRPr lang="en-US"/>
        </a:p>
      </dgm:t>
    </dgm:pt>
    <dgm:pt modelId="{78D5ACB4-3437-42B5-9C70-9CFD576E578C}" type="parTrans" cxnId="{BC8F9189-8024-45FE-B4F1-6B65E9FAF378}">
      <dgm:prSet/>
      <dgm:spPr/>
      <dgm:t>
        <a:bodyPr/>
        <a:lstStyle/>
        <a:p>
          <a:endParaRPr lang="en-US"/>
        </a:p>
      </dgm:t>
    </dgm:pt>
    <dgm:pt modelId="{080BBD00-7DDE-426D-960F-0FBC505B6A1F}">
      <dgm:prSet phldrT="[Text]"/>
      <dgm:spPr/>
      <dgm:t>
        <a:bodyPr/>
        <a:lstStyle/>
        <a:p>
          <a:r>
            <a:rPr lang="en-US" dirty="0"/>
            <a:t>Prophylactic Antibiotics</a:t>
          </a:r>
        </a:p>
      </dgm:t>
    </dgm:pt>
    <dgm:pt modelId="{31B1285F-8514-48BB-B9CA-7F148A504DF8}" type="sibTrans" cxnId="{546F12F0-B1F9-4BB3-A835-F51D0373FE01}">
      <dgm:prSet/>
      <dgm:spPr/>
      <dgm:t>
        <a:bodyPr/>
        <a:lstStyle/>
        <a:p>
          <a:endParaRPr lang="en-US"/>
        </a:p>
      </dgm:t>
    </dgm:pt>
    <dgm:pt modelId="{7FCAB55B-4EA4-4664-8F61-8B278B29F328}" type="parTrans" cxnId="{546F12F0-B1F9-4BB3-A835-F51D0373FE01}">
      <dgm:prSet/>
      <dgm:spPr/>
      <dgm:t>
        <a:bodyPr/>
        <a:lstStyle/>
        <a:p>
          <a:endParaRPr lang="en-US"/>
        </a:p>
      </dgm:t>
    </dgm:pt>
    <dgm:pt modelId="{135B0939-84AF-D542-9C37-5D37D655D0AD}">
      <dgm:prSet phldrT="[Text]"/>
      <dgm:spPr/>
      <dgm:t>
        <a:bodyPr/>
        <a:lstStyle/>
        <a:p>
          <a:r>
            <a:rPr lang="en-US" dirty="0"/>
            <a:t>Other</a:t>
          </a:r>
        </a:p>
      </dgm:t>
    </dgm:pt>
    <dgm:pt modelId="{A3851840-3F12-734B-992C-32842C2D5E12}" type="sibTrans" cxnId="{CB538060-6F8F-974C-A875-7C14DB264E16}">
      <dgm:prSet/>
      <dgm:spPr/>
      <dgm:t>
        <a:bodyPr/>
        <a:lstStyle/>
        <a:p>
          <a:endParaRPr lang="en-US"/>
        </a:p>
      </dgm:t>
    </dgm:pt>
    <dgm:pt modelId="{2F875439-8D14-E047-9D35-2140985AB2D7}" type="parTrans" cxnId="{CB538060-6F8F-974C-A875-7C14DB264E16}">
      <dgm:prSet/>
      <dgm:spPr/>
      <dgm:t>
        <a:bodyPr/>
        <a:lstStyle/>
        <a:p>
          <a:endParaRPr lang="en-US"/>
        </a:p>
      </dgm:t>
    </dgm:pt>
    <dgm:pt modelId="{9E9C02F5-81E1-45D3-81B5-DBBBC0AE4A9F}">
      <dgm:prSet phldrT="[Text]"/>
      <dgm:spPr/>
      <dgm:t>
        <a:bodyPr/>
        <a:lstStyle/>
        <a:p>
          <a:r>
            <a:rPr lang="en-US" dirty="0"/>
            <a:t>When to call the clinic</a:t>
          </a:r>
        </a:p>
      </dgm:t>
    </dgm:pt>
    <dgm:pt modelId="{C64097C6-4561-4062-9BAD-E97C24A1FFBB}" type="parTrans" cxnId="{78957EAA-E30A-4364-9345-0651834B0298}">
      <dgm:prSet/>
      <dgm:spPr/>
      <dgm:t>
        <a:bodyPr/>
        <a:lstStyle/>
        <a:p>
          <a:endParaRPr lang="en-US"/>
        </a:p>
      </dgm:t>
    </dgm:pt>
    <dgm:pt modelId="{093C07AE-531D-4B93-9B79-58D1C2A8E808}" type="sibTrans" cxnId="{78957EAA-E30A-4364-9345-0651834B0298}">
      <dgm:prSet/>
      <dgm:spPr/>
      <dgm:t>
        <a:bodyPr/>
        <a:lstStyle/>
        <a:p>
          <a:endParaRPr lang="en-US"/>
        </a:p>
      </dgm:t>
    </dgm:pt>
    <dgm:pt modelId="{44D9A2CD-B8E9-4FDB-AAD9-C96181D50AAF}">
      <dgm:prSet phldrT="[Text]"/>
      <dgm:spPr/>
      <dgm:t>
        <a:bodyPr/>
        <a:lstStyle/>
        <a:p>
          <a:r>
            <a:rPr lang="en-US" dirty="0"/>
            <a:t>Caregiver 24 hours a day</a:t>
          </a:r>
        </a:p>
      </dgm:t>
    </dgm:pt>
    <dgm:pt modelId="{3C20571B-C32F-48C2-8CFA-C55AACB41BB7}" type="parTrans" cxnId="{649E77E3-7EB0-4AA0-98E6-7541E270ACF1}">
      <dgm:prSet/>
      <dgm:spPr/>
      <dgm:t>
        <a:bodyPr/>
        <a:lstStyle/>
        <a:p>
          <a:endParaRPr lang="en-US"/>
        </a:p>
      </dgm:t>
    </dgm:pt>
    <dgm:pt modelId="{A6CD3A22-62BE-4848-9AA4-73DB788C5E47}" type="sibTrans" cxnId="{649E77E3-7EB0-4AA0-98E6-7541E270ACF1}">
      <dgm:prSet/>
      <dgm:spPr/>
      <dgm:t>
        <a:bodyPr/>
        <a:lstStyle/>
        <a:p>
          <a:endParaRPr lang="en-US"/>
        </a:p>
      </dgm:t>
    </dgm:pt>
    <dgm:pt modelId="{8248318A-78D2-482B-96C8-CEE5987916D2}">
      <dgm:prSet phldrT="[Text]"/>
      <dgm:spPr/>
      <dgm:t>
        <a:bodyPr/>
        <a:lstStyle/>
        <a:p>
          <a:r>
            <a:rPr lang="en-US" dirty="0"/>
            <a:t>Ensure caregivers are present</a:t>
          </a:r>
        </a:p>
      </dgm:t>
    </dgm:pt>
    <dgm:pt modelId="{EA6D96C8-C3AF-42F5-9CAC-FABBF82A4E56}" type="parTrans" cxnId="{3CD7F8E0-0604-4758-927E-5988E74E12A9}">
      <dgm:prSet/>
      <dgm:spPr/>
      <dgm:t>
        <a:bodyPr/>
        <a:lstStyle/>
        <a:p>
          <a:endParaRPr lang="en-US"/>
        </a:p>
      </dgm:t>
    </dgm:pt>
    <dgm:pt modelId="{7B877603-54F4-4B62-B537-B38F294E8E4C}" type="sibTrans" cxnId="{3CD7F8E0-0604-4758-927E-5988E74E12A9}">
      <dgm:prSet/>
      <dgm:spPr/>
      <dgm:t>
        <a:bodyPr/>
        <a:lstStyle/>
        <a:p>
          <a:endParaRPr lang="en-US"/>
        </a:p>
      </dgm:t>
    </dgm:pt>
    <dgm:pt modelId="{1BC855FB-35EC-4A3F-A385-CF0838C7E8A5}">
      <dgm:prSet phldrT="[Text]"/>
      <dgm:spPr/>
      <dgm:t>
        <a:bodyPr/>
        <a:lstStyle/>
        <a:p>
          <a:r>
            <a:rPr lang="en-US" dirty="0"/>
            <a:t>Contact local oncologist</a:t>
          </a:r>
        </a:p>
      </dgm:t>
    </dgm:pt>
    <dgm:pt modelId="{0C7F51D9-6C81-4F2F-A615-A0899773F7F4}" type="parTrans" cxnId="{5A7E0782-C58D-4820-A0AC-48E2AA35078C}">
      <dgm:prSet/>
      <dgm:spPr/>
      <dgm:t>
        <a:bodyPr/>
        <a:lstStyle/>
        <a:p>
          <a:endParaRPr lang="en-US"/>
        </a:p>
      </dgm:t>
    </dgm:pt>
    <dgm:pt modelId="{1BD787FC-E7EB-401B-B0D0-E2BE2E191341}" type="sibTrans" cxnId="{5A7E0782-C58D-4820-A0AC-48E2AA35078C}">
      <dgm:prSet/>
      <dgm:spPr/>
      <dgm:t>
        <a:bodyPr/>
        <a:lstStyle/>
        <a:p>
          <a:endParaRPr lang="en-US"/>
        </a:p>
      </dgm:t>
    </dgm:pt>
    <dgm:pt modelId="{146E68FA-21CC-EB44-93CA-DC604D8BD85C}" type="pres">
      <dgm:prSet presAssocID="{27E89CDA-3416-DC4D-B19B-83C81CD186ED}" presName="Name0" presStyleCnt="0">
        <dgm:presLayoutVars>
          <dgm:dir/>
          <dgm:animLvl val="lvl"/>
          <dgm:resizeHandles val="exact"/>
        </dgm:presLayoutVars>
      </dgm:prSet>
      <dgm:spPr/>
    </dgm:pt>
    <dgm:pt modelId="{5F2256A2-4AD0-644B-9C23-E9011C3B825C}" type="pres">
      <dgm:prSet presAssocID="{BB2A677B-6148-A840-8CBC-577B77215781}" presName="composite" presStyleCnt="0"/>
      <dgm:spPr/>
    </dgm:pt>
    <dgm:pt modelId="{B6AD92CF-8F62-9F4F-8FF5-98E2B22F5481}" type="pres">
      <dgm:prSet presAssocID="{BB2A677B-6148-A840-8CBC-577B77215781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A93C25CD-6072-F64B-9E84-FE7A3457FE9E}" type="pres">
      <dgm:prSet presAssocID="{BB2A677B-6148-A840-8CBC-577B77215781}" presName="desTx" presStyleLbl="alignAccFollowNode1" presStyleIdx="0" presStyleCnt="3">
        <dgm:presLayoutVars>
          <dgm:bulletEnabled val="1"/>
        </dgm:presLayoutVars>
      </dgm:prSet>
      <dgm:spPr/>
    </dgm:pt>
    <dgm:pt modelId="{1F097B43-1817-2047-AFCE-D5304962DCD7}" type="pres">
      <dgm:prSet presAssocID="{5B325883-928C-0F41-B976-917C4C23BE7D}" presName="space" presStyleCnt="0"/>
      <dgm:spPr/>
    </dgm:pt>
    <dgm:pt modelId="{EDC0EC4F-B651-F643-A876-E3C7FE607122}" type="pres">
      <dgm:prSet presAssocID="{64F89B6E-B72F-2C4C-BA84-0917DAD26A0A}" presName="composite" presStyleCnt="0"/>
      <dgm:spPr/>
    </dgm:pt>
    <dgm:pt modelId="{073E845A-7E97-9C41-BF4C-C72385DE84A0}" type="pres">
      <dgm:prSet presAssocID="{64F89B6E-B72F-2C4C-BA84-0917DAD26A0A}" presName="parTx" presStyleLbl="alignNode1" presStyleIdx="1" presStyleCnt="3" custLinFactNeighborY="1485">
        <dgm:presLayoutVars>
          <dgm:chMax val="0"/>
          <dgm:chPref val="0"/>
          <dgm:bulletEnabled val="1"/>
        </dgm:presLayoutVars>
      </dgm:prSet>
      <dgm:spPr/>
    </dgm:pt>
    <dgm:pt modelId="{CD72BB18-F24C-204D-9AF5-3A31611E955C}" type="pres">
      <dgm:prSet presAssocID="{64F89B6E-B72F-2C4C-BA84-0917DAD26A0A}" presName="desTx" presStyleLbl="alignAccFollowNode1" presStyleIdx="1" presStyleCnt="3">
        <dgm:presLayoutVars>
          <dgm:bulletEnabled val="1"/>
        </dgm:presLayoutVars>
      </dgm:prSet>
      <dgm:spPr/>
    </dgm:pt>
    <dgm:pt modelId="{FED7C35F-3BDC-DC46-84D3-A1C3845A88C3}" type="pres">
      <dgm:prSet presAssocID="{8A7A087A-3C16-A24D-AD1D-E26909D87B5C}" presName="space" presStyleCnt="0"/>
      <dgm:spPr/>
    </dgm:pt>
    <dgm:pt modelId="{72CD2065-9E2C-4E47-9FB7-1E91E11C9C74}" type="pres">
      <dgm:prSet presAssocID="{135B0939-84AF-D542-9C37-5D37D655D0AD}" presName="composite" presStyleCnt="0"/>
      <dgm:spPr/>
    </dgm:pt>
    <dgm:pt modelId="{B26A0580-E8BD-634E-8767-2DAE38A088F2}" type="pres">
      <dgm:prSet presAssocID="{135B0939-84AF-D542-9C37-5D37D655D0A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EB8B6C7F-85CD-CB48-82C1-C7666BCAAD14}" type="pres">
      <dgm:prSet presAssocID="{135B0939-84AF-D542-9C37-5D37D655D0A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53EDB0B-40D7-479A-806A-8BF3A974A12C}" type="presOf" srcId="{F31B17F3-05A4-4257-8329-26084DC90E8D}" destId="{CD72BB18-F24C-204D-9AF5-3A31611E955C}" srcOrd="0" destOrd="2" presId="urn:microsoft.com/office/officeart/2005/8/layout/hList1"/>
    <dgm:cxn modelId="{F116BC26-3969-B745-B2DC-C8B40B016CA8}" srcId="{64F89B6E-B72F-2C4C-BA84-0917DAD26A0A}" destId="{68092C3A-1E91-7A4F-ACAF-7EAA61D9FBA5}" srcOrd="0" destOrd="0" parTransId="{51FBB076-45C6-E745-A857-BA98C132DEEE}" sibTransId="{A9219110-5994-FA45-AF35-33DCB4B5D0D5}"/>
    <dgm:cxn modelId="{0CD8482A-5382-49B9-BC81-2015A4D6F1B0}" srcId="{BB2A677B-6148-A840-8CBC-577B77215781}" destId="{53441BD9-37E8-4DF9-B2EA-557E58A73F82}" srcOrd="1" destOrd="0" parTransId="{501994F4-2A88-4F30-B560-E7CF6E56CB10}" sibTransId="{8B4168C2-2364-4A9F-B179-A40514236CAB}"/>
    <dgm:cxn modelId="{75117A2D-7504-2544-9BFB-C811578FDBEB}" type="presOf" srcId="{FC90D0B9-8FF9-3B46-B8B5-9B64E191934A}" destId="{A93C25CD-6072-F64B-9E84-FE7A3457FE9E}" srcOrd="0" destOrd="0" presId="urn:microsoft.com/office/officeart/2005/8/layout/hList1"/>
    <dgm:cxn modelId="{9E6D0236-351D-A847-8F09-B0706CBAB761}" type="presOf" srcId="{68092C3A-1E91-7A4F-ACAF-7EAA61D9FBA5}" destId="{CD72BB18-F24C-204D-9AF5-3A31611E955C}" srcOrd="0" destOrd="0" presId="urn:microsoft.com/office/officeart/2005/8/layout/hList1"/>
    <dgm:cxn modelId="{18735C37-9FE9-4A90-ADDE-0BCE226BA85E}" srcId="{64F89B6E-B72F-2C4C-BA84-0917DAD26A0A}" destId="{F31B17F3-05A4-4257-8329-26084DC90E8D}" srcOrd="2" destOrd="0" parTransId="{14ABAD8D-2965-467A-9563-FE4FBCF3EC4E}" sibTransId="{1374C2F5-89A1-4204-9150-B8EA99574345}"/>
    <dgm:cxn modelId="{3DEEB438-423C-445B-9BDC-FCACF01E4934}" srcId="{64F89B6E-B72F-2C4C-BA84-0917DAD26A0A}" destId="{DB3CF3EC-5C74-49A0-A5B3-B975426D557C}" srcOrd="1" destOrd="0" parTransId="{919FD242-D5E2-4344-9419-2F90007D0B87}" sibTransId="{7E92E398-6E69-42A6-A5F4-00A2FA78F0C7}"/>
    <dgm:cxn modelId="{78DF083B-2DCB-4F31-895E-21E9FE5289D4}" type="presOf" srcId="{53441BD9-37E8-4DF9-B2EA-557E58A73F82}" destId="{A93C25CD-6072-F64B-9E84-FE7A3457FE9E}" srcOrd="0" destOrd="1" presId="urn:microsoft.com/office/officeart/2005/8/layout/hList1"/>
    <dgm:cxn modelId="{0DDFFB3E-D169-4E20-A63B-944439EBDAA6}" type="presOf" srcId="{44D9A2CD-B8E9-4FDB-AAD9-C96181D50AAF}" destId="{A93C25CD-6072-F64B-9E84-FE7A3457FE9E}" srcOrd="0" destOrd="4" presId="urn:microsoft.com/office/officeart/2005/8/layout/hList1"/>
    <dgm:cxn modelId="{4C4DB340-A00F-7347-AFC2-BC96FE7C886B}" srcId="{27E89CDA-3416-DC4D-B19B-83C81CD186ED}" destId="{64F89B6E-B72F-2C4C-BA84-0917DAD26A0A}" srcOrd="1" destOrd="0" parTransId="{F887048A-E7F4-F54D-B5EF-57619A2E0664}" sibTransId="{8A7A087A-3C16-A24D-AD1D-E26909D87B5C}"/>
    <dgm:cxn modelId="{CB538060-6F8F-974C-A875-7C14DB264E16}" srcId="{27E89CDA-3416-DC4D-B19B-83C81CD186ED}" destId="{135B0939-84AF-D542-9C37-5D37D655D0AD}" srcOrd="2" destOrd="0" parTransId="{2F875439-8D14-E047-9D35-2140985AB2D7}" sibTransId="{A3851840-3F12-734B-992C-32842C2D5E12}"/>
    <dgm:cxn modelId="{34B69F6A-611E-4AA5-A7CC-73D3CAEAAB15}" srcId="{BB2A677B-6148-A840-8CBC-577B77215781}" destId="{11BAE286-0B05-4989-80FB-34BAE1FC44E8}" srcOrd="3" destOrd="0" parTransId="{BD8AB6D8-D9F8-4D15-8F94-C49842DA37F7}" sibTransId="{8E49E991-7882-4CB2-B2F2-201270D69267}"/>
    <dgm:cxn modelId="{7F55D76F-5F6C-E14B-8973-516DF22B6ADD}" srcId="{27E89CDA-3416-DC4D-B19B-83C81CD186ED}" destId="{BB2A677B-6148-A840-8CBC-577B77215781}" srcOrd="0" destOrd="0" parTransId="{CF09430C-CC20-9346-B218-6CE7A0FD579A}" sibTransId="{5B325883-928C-0F41-B976-917C4C23BE7D}"/>
    <dgm:cxn modelId="{6447A172-F8CF-8145-8D9C-AC6A10434559}" type="presOf" srcId="{BB2A677B-6148-A840-8CBC-577B77215781}" destId="{B6AD92CF-8F62-9F4F-8FF5-98E2B22F5481}" srcOrd="0" destOrd="0" presId="urn:microsoft.com/office/officeart/2005/8/layout/hList1"/>
    <dgm:cxn modelId="{C0A94279-E37E-426B-97CA-C405BE11DFBA}" type="presOf" srcId="{DB3CF3EC-5C74-49A0-A5B3-B975426D557C}" destId="{CD72BB18-F24C-204D-9AF5-3A31611E955C}" srcOrd="0" destOrd="1" presId="urn:microsoft.com/office/officeart/2005/8/layout/hList1"/>
    <dgm:cxn modelId="{5A7E0782-C58D-4820-A0AC-48E2AA35078C}" srcId="{135B0939-84AF-D542-9C37-5D37D655D0AD}" destId="{1BC855FB-35EC-4A3F-A385-CF0838C7E8A5}" srcOrd="3" destOrd="0" parTransId="{0C7F51D9-6C81-4F2F-A615-A0899773F7F4}" sibTransId="{1BD787FC-E7EB-401B-B0D0-E2BE2E191341}"/>
    <dgm:cxn modelId="{9BC86C82-9B94-1543-B20C-93F737B4E570}" type="presOf" srcId="{64F89B6E-B72F-2C4C-BA84-0917DAD26A0A}" destId="{073E845A-7E97-9C41-BF4C-C72385DE84A0}" srcOrd="0" destOrd="0" presId="urn:microsoft.com/office/officeart/2005/8/layout/hList1"/>
    <dgm:cxn modelId="{BC8F9189-8024-45FE-B4F1-6B65E9FAF378}" srcId="{64F89B6E-B72F-2C4C-BA84-0917DAD26A0A}" destId="{EBBAA6AD-FDD2-47BD-86B0-B48D4068D8B9}" srcOrd="3" destOrd="0" parTransId="{78D5ACB4-3437-42B5-9C70-9CFD576E578C}" sibTransId="{CC164B19-17D1-477A-8A1F-5E3D48034BD0}"/>
    <dgm:cxn modelId="{59086A93-288E-410C-9AFB-9918DBD4D6CD}" type="presOf" srcId="{13BBD5AD-010B-4688-9109-F6297745E3FA}" destId="{A93C25CD-6072-F64B-9E84-FE7A3457FE9E}" srcOrd="0" destOrd="2" presId="urn:microsoft.com/office/officeart/2005/8/layout/hList1"/>
    <dgm:cxn modelId="{E2E2A497-63EB-5B41-A5E3-4862F3099288}" srcId="{BB2A677B-6148-A840-8CBC-577B77215781}" destId="{FC90D0B9-8FF9-3B46-B8B5-9B64E191934A}" srcOrd="0" destOrd="0" parTransId="{89035E68-9FD1-D340-BADC-87A1C8A97B50}" sibTransId="{11105BAD-D7B9-3143-BA2C-79275E915133}"/>
    <dgm:cxn modelId="{0AD63D98-53FC-4931-ACC6-3A8406E3696A}" srcId="{BB2A677B-6148-A840-8CBC-577B77215781}" destId="{13BBD5AD-010B-4688-9109-F6297745E3FA}" srcOrd="2" destOrd="0" parTransId="{EEA9B5B6-6D76-4F6B-9809-3912ABD41678}" sibTransId="{770EFE53-5AB4-47A4-96D8-12AEA6A9E053}"/>
    <dgm:cxn modelId="{18BE17A3-5367-D847-9689-CD17432A4675}" srcId="{135B0939-84AF-D542-9C37-5D37D655D0AD}" destId="{F707EE0C-3131-DC49-B829-3B9216A4B8C6}" srcOrd="0" destOrd="0" parTransId="{426BE174-7751-C946-8D42-4B30EB455142}" sibTransId="{F07BBD1E-FD93-9645-B25C-A66CC314CE30}"/>
    <dgm:cxn modelId="{6B6D84A6-8392-4C93-81C0-DE2FC5883936}" type="presOf" srcId="{8248318A-78D2-482B-96C8-CEE5987916D2}" destId="{EB8B6C7F-85CD-CB48-82C1-C7666BCAAD14}" srcOrd="0" destOrd="2" presId="urn:microsoft.com/office/officeart/2005/8/layout/hList1"/>
    <dgm:cxn modelId="{EC668FA9-7A4A-4DC4-8C13-93ED525297E6}" type="presOf" srcId="{EBBAA6AD-FDD2-47BD-86B0-B48D4068D8B9}" destId="{CD72BB18-F24C-204D-9AF5-3A31611E955C}" srcOrd="0" destOrd="3" presId="urn:microsoft.com/office/officeart/2005/8/layout/hList1"/>
    <dgm:cxn modelId="{78957EAA-E30A-4364-9345-0651834B0298}" srcId="{135B0939-84AF-D542-9C37-5D37D655D0AD}" destId="{9E9C02F5-81E1-45D3-81B5-DBBBC0AE4A9F}" srcOrd="1" destOrd="0" parTransId="{C64097C6-4561-4062-9BAD-E97C24A1FFBB}" sibTransId="{093C07AE-531D-4B93-9B79-58D1C2A8E808}"/>
    <dgm:cxn modelId="{66C6BFAB-EE95-984E-BB66-C3B51AB8906B}" type="presOf" srcId="{F707EE0C-3131-DC49-B829-3B9216A4B8C6}" destId="{EB8B6C7F-85CD-CB48-82C1-C7666BCAAD14}" srcOrd="0" destOrd="0" presId="urn:microsoft.com/office/officeart/2005/8/layout/hList1"/>
    <dgm:cxn modelId="{A4B888B4-D4DB-40D0-938F-76DF8E61740D}" type="presOf" srcId="{11BAE286-0B05-4989-80FB-34BAE1FC44E8}" destId="{A93C25CD-6072-F64B-9E84-FE7A3457FE9E}" srcOrd="0" destOrd="3" presId="urn:microsoft.com/office/officeart/2005/8/layout/hList1"/>
    <dgm:cxn modelId="{CADE16B8-174D-47CD-941D-F4E6E42C043D}" type="presOf" srcId="{1BC855FB-35EC-4A3F-A385-CF0838C7E8A5}" destId="{EB8B6C7F-85CD-CB48-82C1-C7666BCAAD14}" srcOrd="0" destOrd="3" presId="urn:microsoft.com/office/officeart/2005/8/layout/hList1"/>
    <dgm:cxn modelId="{10B5F0BE-50A2-7B41-948D-0E89FDDECBE9}" type="presOf" srcId="{27E89CDA-3416-DC4D-B19B-83C81CD186ED}" destId="{146E68FA-21CC-EB44-93CA-DC604D8BD85C}" srcOrd="0" destOrd="0" presId="urn:microsoft.com/office/officeart/2005/8/layout/hList1"/>
    <dgm:cxn modelId="{B9F003D7-BA6E-4AD0-A53F-DF1FADFB97AB}" type="presOf" srcId="{9E9C02F5-81E1-45D3-81B5-DBBBC0AE4A9F}" destId="{EB8B6C7F-85CD-CB48-82C1-C7666BCAAD14}" srcOrd="0" destOrd="1" presId="urn:microsoft.com/office/officeart/2005/8/layout/hList1"/>
    <dgm:cxn modelId="{3CD7F8E0-0604-4758-927E-5988E74E12A9}" srcId="{135B0939-84AF-D542-9C37-5D37D655D0AD}" destId="{8248318A-78D2-482B-96C8-CEE5987916D2}" srcOrd="2" destOrd="0" parTransId="{EA6D96C8-C3AF-42F5-9CAC-FABBF82A4E56}" sibTransId="{7B877603-54F4-4B62-B537-B38F294E8E4C}"/>
    <dgm:cxn modelId="{649E77E3-7EB0-4AA0-98E6-7541E270ACF1}" srcId="{BB2A677B-6148-A840-8CBC-577B77215781}" destId="{44D9A2CD-B8E9-4FDB-AAD9-C96181D50AAF}" srcOrd="4" destOrd="0" parTransId="{3C20571B-C32F-48C2-8CFA-C55AACB41BB7}" sibTransId="{A6CD3A22-62BE-4848-9AA4-73DB788C5E47}"/>
    <dgm:cxn modelId="{546F12F0-B1F9-4BB3-A835-F51D0373FE01}" srcId="{64F89B6E-B72F-2C4C-BA84-0917DAD26A0A}" destId="{080BBD00-7DDE-426D-960F-0FBC505B6A1F}" srcOrd="4" destOrd="0" parTransId="{7FCAB55B-4EA4-4664-8F61-8B278B29F328}" sibTransId="{31B1285F-8514-48BB-B9CA-7F148A504DF8}"/>
    <dgm:cxn modelId="{01D8F9F4-D84E-4FC1-BDC6-23178FF192E2}" type="presOf" srcId="{080BBD00-7DDE-426D-960F-0FBC505B6A1F}" destId="{CD72BB18-F24C-204D-9AF5-3A31611E955C}" srcOrd="0" destOrd="4" presId="urn:microsoft.com/office/officeart/2005/8/layout/hList1"/>
    <dgm:cxn modelId="{993632F8-0A8A-334D-BF44-7945A373EC53}" type="presOf" srcId="{135B0939-84AF-D542-9C37-5D37D655D0AD}" destId="{B26A0580-E8BD-634E-8767-2DAE38A088F2}" srcOrd="0" destOrd="0" presId="urn:microsoft.com/office/officeart/2005/8/layout/hList1"/>
    <dgm:cxn modelId="{9944E135-C73B-1C44-A581-DECC032B9D2B}" type="presParOf" srcId="{146E68FA-21CC-EB44-93CA-DC604D8BD85C}" destId="{5F2256A2-4AD0-644B-9C23-E9011C3B825C}" srcOrd="0" destOrd="0" presId="urn:microsoft.com/office/officeart/2005/8/layout/hList1"/>
    <dgm:cxn modelId="{02D6C85A-CBB1-E949-8743-761A3409F8A9}" type="presParOf" srcId="{5F2256A2-4AD0-644B-9C23-E9011C3B825C}" destId="{B6AD92CF-8F62-9F4F-8FF5-98E2B22F5481}" srcOrd="0" destOrd="0" presId="urn:microsoft.com/office/officeart/2005/8/layout/hList1"/>
    <dgm:cxn modelId="{70E46FB4-10B0-D148-8715-9A3F5C335413}" type="presParOf" srcId="{5F2256A2-4AD0-644B-9C23-E9011C3B825C}" destId="{A93C25CD-6072-F64B-9E84-FE7A3457FE9E}" srcOrd="1" destOrd="0" presId="urn:microsoft.com/office/officeart/2005/8/layout/hList1"/>
    <dgm:cxn modelId="{D3502CEE-01BC-D947-8B9D-B82F22D43EDF}" type="presParOf" srcId="{146E68FA-21CC-EB44-93CA-DC604D8BD85C}" destId="{1F097B43-1817-2047-AFCE-D5304962DCD7}" srcOrd="1" destOrd="0" presId="urn:microsoft.com/office/officeart/2005/8/layout/hList1"/>
    <dgm:cxn modelId="{CECDD66D-31C6-6C47-8C2C-BFFDF6175362}" type="presParOf" srcId="{146E68FA-21CC-EB44-93CA-DC604D8BD85C}" destId="{EDC0EC4F-B651-F643-A876-E3C7FE607122}" srcOrd="2" destOrd="0" presId="urn:microsoft.com/office/officeart/2005/8/layout/hList1"/>
    <dgm:cxn modelId="{113423C9-9B4E-CC4E-923D-5892A64A5FDE}" type="presParOf" srcId="{EDC0EC4F-B651-F643-A876-E3C7FE607122}" destId="{073E845A-7E97-9C41-BF4C-C72385DE84A0}" srcOrd="0" destOrd="0" presId="urn:microsoft.com/office/officeart/2005/8/layout/hList1"/>
    <dgm:cxn modelId="{822DCBBB-671E-F949-AE56-C649CEF889F5}" type="presParOf" srcId="{EDC0EC4F-B651-F643-A876-E3C7FE607122}" destId="{CD72BB18-F24C-204D-9AF5-3A31611E955C}" srcOrd="1" destOrd="0" presId="urn:microsoft.com/office/officeart/2005/8/layout/hList1"/>
    <dgm:cxn modelId="{CD002372-054C-2847-A2BD-714B7D0EFDC7}" type="presParOf" srcId="{146E68FA-21CC-EB44-93CA-DC604D8BD85C}" destId="{FED7C35F-3BDC-DC46-84D3-A1C3845A88C3}" srcOrd="3" destOrd="0" presId="urn:microsoft.com/office/officeart/2005/8/layout/hList1"/>
    <dgm:cxn modelId="{95760C4B-CB9F-2848-9729-0058CD28A9F0}" type="presParOf" srcId="{146E68FA-21CC-EB44-93CA-DC604D8BD85C}" destId="{72CD2065-9E2C-4E47-9FB7-1E91E11C9C74}" srcOrd="4" destOrd="0" presId="urn:microsoft.com/office/officeart/2005/8/layout/hList1"/>
    <dgm:cxn modelId="{1424DC08-4185-6648-BEE8-52E12BF3C1BB}" type="presParOf" srcId="{72CD2065-9E2C-4E47-9FB7-1E91E11C9C74}" destId="{B26A0580-E8BD-634E-8767-2DAE38A088F2}" srcOrd="0" destOrd="0" presId="urn:microsoft.com/office/officeart/2005/8/layout/hList1"/>
    <dgm:cxn modelId="{49BB1F5D-F6FF-4D43-968F-E0FA87DFC1D9}" type="presParOf" srcId="{72CD2065-9E2C-4E47-9FB7-1E91E11C9C74}" destId="{EB8B6C7F-85CD-CB48-82C1-C7666BCAAD1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D92CF-8F62-9F4F-8FF5-98E2B22F5481}">
      <dsp:nvSpPr>
        <dsp:cNvPr id="0" name=""/>
        <dsp:cNvSpPr/>
      </dsp:nvSpPr>
      <dsp:spPr>
        <a:xfrm>
          <a:off x="2540" y="527625"/>
          <a:ext cx="2476500" cy="9772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CRS</a:t>
          </a:r>
        </a:p>
      </dsp:txBody>
      <dsp:txXfrm>
        <a:off x="2540" y="527625"/>
        <a:ext cx="2476500" cy="977287"/>
      </dsp:txXfrm>
    </dsp:sp>
    <dsp:sp modelId="{A93C25CD-6072-F64B-9E84-FE7A3457FE9E}">
      <dsp:nvSpPr>
        <dsp:cNvPr id="0" name=""/>
        <dsp:cNvSpPr/>
      </dsp:nvSpPr>
      <dsp:spPr>
        <a:xfrm>
          <a:off x="2540" y="1504912"/>
          <a:ext cx="2476500" cy="33861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Fever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Hypotension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Tachycardia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Hypoxia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Chills</a:t>
          </a:r>
        </a:p>
      </dsp:txBody>
      <dsp:txXfrm>
        <a:off x="2540" y="1504912"/>
        <a:ext cx="2476500" cy="3386129"/>
      </dsp:txXfrm>
    </dsp:sp>
    <dsp:sp modelId="{073E845A-7E97-9C41-BF4C-C72385DE84A0}">
      <dsp:nvSpPr>
        <dsp:cNvPr id="0" name=""/>
        <dsp:cNvSpPr/>
      </dsp:nvSpPr>
      <dsp:spPr>
        <a:xfrm>
          <a:off x="2825750" y="542137"/>
          <a:ext cx="2476500" cy="9772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Neurotoxicity</a:t>
          </a:r>
        </a:p>
      </dsp:txBody>
      <dsp:txXfrm>
        <a:off x="2825750" y="542137"/>
        <a:ext cx="2476500" cy="977287"/>
      </dsp:txXfrm>
    </dsp:sp>
    <dsp:sp modelId="{CD72BB18-F24C-204D-9AF5-3A31611E955C}">
      <dsp:nvSpPr>
        <dsp:cNvPr id="0" name=""/>
        <dsp:cNvSpPr/>
      </dsp:nvSpPr>
      <dsp:spPr>
        <a:xfrm>
          <a:off x="2825750" y="1504912"/>
          <a:ext cx="2476500" cy="33861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Tremors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Dizziness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Delirium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Confusion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Agitation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Cerebral Edema</a:t>
          </a:r>
        </a:p>
      </dsp:txBody>
      <dsp:txXfrm>
        <a:off x="2825750" y="1504912"/>
        <a:ext cx="2476500" cy="3386129"/>
      </dsp:txXfrm>
    </dsp:sp>
    <dsp:sp modelId="{B26A0580-E8BD-634E-8767-2DAE38A088F2}">
      <dsp:nvSpPr>
        <dsp:cNvPr id="0" name=""/>
        <dsp:cNvSpPr/>
      </dsp:nvSpPr>
      <dsp:spPr>
        <a:xfrm>
          <a:off x="5648960" y="527625"/>
          <a:ext cx="2476500" cy="9772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Management of Toxicities</a:t>
          </a:r>
        </a:p>
      </dsp:txBody>
      <dsp:txXfrm>
        <a:off x="5648960" y="527625"/>
        <a:ext cx="2476500" cy="977287"/>
      </dsp:txXfrm>
    </dsp:sp>
    <dsp:sp modelId="{EB8B6C7F-85CD-CB48-82C1-C7666BCAAD14}">
      <dsp:nvSpPr>
        <dsp:cNvPr id="0" name=""/>
        <dsp:cNvSpPr/>
      </dsp:nvSpPr>
      <dsp:spPr>
        <a:xfrm>
          <a:off x="5648960" y="1504912"/>
          <a:ext cx="2476500" cy="3386129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18" tIns="144018" rIns="192024" bIns="216027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Tocilizumab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700" kern="1200" dirty="0"/>
            <a:t>Steroids</a:t>
          </a:r>
        </a:p>
      </dsp:txBody>
      <dsp:txXfrm>
        <a:off x="5648960" y="1504912"/>
        <a:ext cx="2476500" cy="33861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D92CF-8F62-9F4F-8FF5-98E2B22F5481}">
      <dsp:nvSpPr>
        <dsp:cNvPr id="0" name=""/>
        <dsp:cNvSpPr/>
      </dsp:nvSpPr>
      <dsp:spPr>
        <a:xfrm>
          <a:off x="2540" y="189693"/>
          <a:ext cx="2476500" cy="691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Logistics</a:t>
          </a:r>
        </a:p>
      </dsp:txBody>
      <dsp:txXfrm>
        <a:off x="2540" y="189693"/>
        <a:ext cx="2476500" cy="691200"/>
      </dsp:txXfrm>
    </dsp:sp>
    <dsp:sp modelId="{A93C25CD-6072-F64B-9E84-FE7A3457FE9E}">
      <dsp:nvSpPr>
        <dsp:cNvPr id="0" name=""/>
        <dsp:cNvSpPr/>
      </dsp:nvSpPr>
      <dsp:spPr>
        <a:xfrm>
          <a:off x="2540" y="880893"/>
          <a:ext cx="2476500" cy="43480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Stay locally for 30 days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Inpatient vs outpatient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Frequent visits to hospital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Local Oncologist to coordinate care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Caregiver 24 hours a day</a:t>
          </a:r>
        </a:p>
      </dsp:txBody>
      <dsp:txXfrm>
        <a:off x="2540" y="880893"/>
        <a:ext cx="2476500" cy="4348080"/>
      </dsp:txXfrm>
    </dsp:sp>
    <dsp:sp modelId="{073E845A-7E97-9C41-BF4C-C72385DE84A0}">
      <dsp:nvSpPr>
        <dsp:cNvPr id="0" name=""/>
        <dsp:cNvSpPr/>
      </dsp:nvSpPr>
      <dsp:spPr>
        <a:xfrm>
          <a:off x="2825750" y="199957"/>
          <a:ext cx="2476500" cy="691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Pancytopenia</a:t>
          </a:r>
        </a:p>
      </dsp:txBody>
      <dsp:txXfrm>
        <a:off x="2825750" y="199957"/>
        <a:ext cx="2476500" cy="691200"/>
      </dsp:txXfrm>
    </dsp:sp>
    <dsp:sp modelId="{CD72BB18-F24C-204D-9AF5-3A31611E955C}">
      <dsp:nvSpPr>
        <dsp:cNvPr id="0" name=""/>
        <dsp:cNvSpPr/>
      </dsp:nvSpPr>
      <dsp:spPr>
        <a:xfrm>
          <a:off x="2825750" y="880893"/>
          <a:ext cx="2476500" cy="43480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Decreased blood counts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Blood and Platelet Transfusions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Growth Factor Support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Infections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Prophylactic Antibiotics</a:t>
          </a:r>
        </a:p>
      </dsp:txBody>
      <dsp:txXfrm>
        <a:off x="2825750" y="880893"/>
        <a:ext cx="2476500" cy="4348080"/>
      </dsp:txXfrm>
    </dsp:sp>
    <dsp:sp modelId="{B26A0580-E8BD-634E-8767-2DAE38A088F2}">
      <dsp:nvSpPr>
        <dsp:cNvPr id="0" name=""/>
        <dsp:cNvSpPr/>
      </dsp:nvSpPr>
      <dsp:spPr>
        <a:xfrm>
          <a:off x="5648960" y="189693"/>
          <a:ext cx="2476500" cy="69120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Other</a:t>
          </a:r>
        </a:p>
      </dsp:txBody>
      <dsp:txXfrm>
        <a:off x="5648960" y="189693"/>
        <a:ext cx="2476500" cy="691200"/>
      </dsp:txXfrm>
    </dsp:sp>
    <dsp:sp modelId="{EB8B6C7F-85CD-CB48-82C1-C7666BCAAD14}">
      <dsp:nvSpPr>
        <dsp:cNvPr id="0" name=""/>
        <dsp:cNvSpPr/>
      </dsp:nvSpPr>
      <dsp:spPr>
        <a:xfrm>
          <a:off x="5648960" y="880893"/>
          <a:ext cx="2476500" cy="4348080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When to come to ER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When to call the clinic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Ensure caregivers are present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Contact local oncologist</a:t>
          </a:r>
        </a:p>
      </dsp:txBody>
      <dsp:txXfrm>
        <a:off x="5648960" y="880893"/>
        <a:ext cx="2476500" cy="4348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0.46903</cdr:x>
      <cdr:y>0.0087</cdr:y>
    </cdr:from>
    <cdr:to>
      <cdr:x>0.70144</cdr:x>
      <cdr:y>0.19897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33DBD400-725F-3E4F-960E-0D7F65560DAB}"/>
            </a:ext>
          </a:extLst>
        </cdr:cNvPr>
        <cdr:cNvSpPr/>
      </cdr:nvSpPr>
      <cdr:spPr>
        <a:xfrm xmlns:a="http://schemas.openxmlformats.org/drawingml/2006/main">
          <a:off x="1876160" y="20225"/>
          <a:ext cx="929640" cy="442183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rtlCol="0" anchor="ctr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F231094E-EE1B-DC4C-9055-4A48FF0273CD}" type="datetimeFigureOut">
              <a:rPr lang="en-US"/>
              <a:pPr>
                <a:defRPr/>
              </a:pPr>
              <a:t>6/25/20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047A620-AB8F-CF46-A88D-87A30D4E5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3916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F50E98-AC92-C54A-ACBD-9B80212AD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99176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FDB787-9FB4-DC4A-80AA-DB3AF5C8F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00A_ONS-GI-17-NL-Intro-Slides_v35rak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Gastrointestinal</a:t>
            </a:r>
          </a:p>
        </p:txBody>
      </p:sp>
    </p:spTree>
    <p:extLst>
      <p:ext uri="{BB962C8B-B14F-4D97-AF65-F5344CB8AC3E}">
        <p14:creationId xmlns:p14="http://schemas.microsoft.com/office/powerpoint/2010/main" val="473265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552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18932-933C-449D-984C-C1F15FCAA65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 pitchFamily="18" charset="0"/>
                <a:ea typeface="Osaka" pitchFamily="1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" pitchFamily="18" charset="0"/>
              <a:ea typeface="Osaka" pitchFamily="1" charset="-128"/>
              <a:cs typeface="+mn-cs"/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 pitchFamily="18" charset="0"/>
                <a:ea typeface="Osaka" pitchFamily="1" charset="-128"/>
                <a:cs typeface="+mn-cs"/>
              </a:rPr>
              <a:t>MMRF Patient Summit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" pitchFamily="18" charset="0"/>
              <a:ea typeface="Osaka" pitchFamily="1" charset="-128"/>
              <a:cs typeface="+mn-c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 pitchFamily="18" charset="0"/>
                <a:ea typeface="Osaka" pitchFamily="1" charset="-128"/>
                <a:cs typeface="+mn-cs"/>
              </a:rPr>
              <a:t>2017 DRAFT FOR REVIEW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" pitchFamily="18" charset="0"/>
              <a:ea typeface="Osaka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86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58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14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471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9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70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8C6F2-EA8E-614C-BD79-C3B780A17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073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24CEB3-BCC2-4168-8612-37E2989B2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819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D5D54-0181-4E15-B8E4-C6EF6E94A0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82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9" name="Shape 5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Slide created by E Squared Communications</a:t>
            </a:r>
          </a:p>
        </p:txBody>
      </p:sp>
    </p:spTree>
    <p:extLst>
      <p:ext uri="{BB962C8B-B14F-4D97-AF65-F5344CB8AC3E}">
        <p14:creationId xmlns:p14="http://schemas.microsoft.com/office/powerpoint/2010/main" val="1439969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AD5D54-0181-4E15-B8E4-C6EF6E94A0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6142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8C6F2-EA8E-614C-BD79-C3B780A17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5592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8C6F2-EA8E-614C-BD79-C3B780A17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446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8C6F2-EA8E-614C-BD79-C3B780A17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7338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215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7" name="Shape 7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response </a:t>
            </a:r>
            <a:r>
              <a:rPr>
                <a:solidFill>
                  <a:srgbClr val="FF0000"/>
                </a:solidFill>
              </a:rPr>
              <a:t>in</a:t>
            </a:r>
            <a:r>
              <a:t> 6 </a:t>
            </a:r>
            <a:r>
              <a:rPr>
                <a:solidFill>
                  <a:srgbClr val="FF0000"/>
                </a:solidFill>
              </a:rPr>
              <a:t>patients</a:t>
            </a:r>
            <a:r>
              <a:t> (10%) was unknown (2 patients died before assessment [ALL and cerebral hemorrhage], 1 patient with remission at the day 28 assessment died prior to the 3-month assessment [encephalitis], 1 patient with indeterminate bone marrow remission </a:t>
            </a:r>
            <a:r>
              <a:rPr>
                <a:solidFill>
                  <a:srgbClr val="FF0000"/>
                </a:solidFill>
              </a:rPr>
              <a:t>died</a:t>
            </a:r>
            <a:r>
              <a:t> [systemic mycosis], 1 patient with unconfirmed remission proceeded to allo-SCT, and 1 patient achieved bone marrow remission but did not have a </a:t>
            </a:r>
            <a:r>
              <a:rPr>
                <a:solidFill>
                  <a:srgbClr val="FF0000"/>
                </a:solidFill>
              </a:rPr>
              <a:t>cerebrospinal fluid </a:t>
            </a:r>
            <a:r>
              <a:t>assessment by lumbar puncture postinfusion).</a:t>
            </a:r>
          </a:p>
        </p:txBody>
      </p:sp>
    </p:spTree>
    <p:extLst>
      <p:ext uri="{BB962C8B-B14F-4D97-AF65-F5344CB8AC3E}">
        <p14:creationId xmlns:p14="http://schemas.microsoft.com/office/powerpoint/2010/main" val="834548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99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8FB94E-C3F2-470E-8B9A-DCB7A760C1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1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2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56CB7-75B7-904C-996F-81CB966641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09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105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8C6F2-EA8E-614C-BD79-C3B780A17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1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Breast Cancer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00A_ONS-Breast-17-NL-Intro-Slides_v34fr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F50E98-AC92-C54A-ACBD-9B80212ADB1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07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kumimoji="0" lang="en-US" sz="800" b="0" i="0" u="none" strike="noStrike" kern="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253411-8C2A-4963-85EE-13D20AFB64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35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4953F-501C-498F-811F-52E153962C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322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07FC10B-46EF-D342-A4AC-AB1F54F04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783235"/>
      </p:ext>
    </p:extLst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7390043"/>
      </p:ext>
    </p:extLst>
  </p:cSld>
  <p:clrMapOvr>
    <a:masterClrMapping/>
  </p:clrMapOvr>
  <p:transition spd="slow" advClick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5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171" indent="0" algn="ctr">
              <a:buNone/>
              <a:defRPr/>
            </a:lvl2pPr>
            <a:lvl3pPr marL="1218388" indent="0" algn="ctr">
              <a:buNone/>
              <a:defRPr/>
            </a:lvl3pPr>
            <a:lvl4pPr marL="1827576" indent="0" algn="ctr">
              <a:buNone/>
              <a:defRPr/>
            </a:lvl4pPr>
            <a:lvl5pPr marL="2436778" indent="0" algn="ctr">
              <a:buNone/>
              <a:defRPr/>
            </a:lvl5pPr>
            <a:lvl6pPr marL="3045948" indent="0" algn="ctr">
              <a:buNone/>
              <a:defRPr/>
            </a:lvl6pPr>
            <a:lvl7pPr marL="3655119" indent="0" algn="ctr">
              <a:buNone/>
              <a:defRPr/>
            </a:lvl7pPr>
            <a:lvl8pPr marL="4264320" indent="0" algn="ctr">
              <a:buNone/>
              <a:defRPr/>
            </a:lvl8pPr>
            <a:lvl9pPr marL="487350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120722EE-C222-0E40-AD33-1EC99FB124D2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12727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D6F68E78-4CFA-074D-B575-FF9BD17D9FBB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157647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5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609171" indent="0">
              <a:buNone/>
              <a:defRPr sz="2500"/>
            </a:lvl2pPr>
            <a:lvl3pPr marL="1218388" indent="0">
              <a:buNone/>
              <a:defRPr sz="2100"/>
            </a:lvl3pPr>
            <a:lvl4pPr marL="1827576" indent="0">
              <a:buNone/>
              <a:defRPr sz="2000"/>
            </a:lvl4pPr>
            <a:lvl5pPr marL="2436778" indent="0">
              <a:buNone/>
              <a:defRPr sz="2000"/>
            </a:lvl5pPr>
            <a:lvl6pPr marL="3045948" indent="0">
              <a:buNone/>
              <a:defRPr sz="2000"/>
            </a:lvl6pPr>
            <a:lvl7pPr marL="3655119" indent="0">
              <a:buNone/>
              <a:defRPr sz="2000"/>
            </a:lvl7pPr>
            <a:lvl8pPr marL="4264320" indent="0">
              <a:buNone/>
              <a:defRPr sz="2000"/>
            </a:lvl8pPr>
            <a:lvl9pPr marL="4873507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A0D1490D-DD48-A145-A29C-11106FC231BC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4569982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E4940A69-50BE-6448-BBC5-0CC592DDEA66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1667740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1" indent="0">
              <a:buNone/>
              <a:defRPr sz="2700" b="1"/>
            </a:lvl2pPr>
            <a:lvl3pPr marL="1218388" indent="0">
              <a:buNone/>
              <a:defRPr sz="2500" b="1"/>
            </a:lvl3pPr>
            <a:lvl4pPr marL="1827576" indent="0">
              <a:buNone/>
              <a:defRPr sz="2100" b="1"/>
            </a:lvl4pPr>
            <a:lvl5pPr marL="2436778" indent="0">
              <a:buNone/>
              <a:defRPr sz="2100" b="1"/>
            </a:lvl5pPr>
            <a:lvl6pPr marL="3045948" indent="0">
              <a:buNone/>
              <a:defRPr sz="2100" b="1"/>
            </a:lvl6pPr>
            <a:lvl7pPr marL="3655119" indent="0">
              <a:buNone/>
              <a:defRPr sz="2100" b="1"/>
            </a:lvl7pPr>
            <a:lvl8pPr marL="4264320" indent="0">
              <a:buNone/>
              <a:defRPr sz="2100" b="1"/>
            </a:lvl8pPr>
            <a:lvl9pPr marL="487350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0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171" indent="0">
              <a:buNone/>
              <a:defRPr sz="2700" b="1"/>
            </a:lvl2pPr>
            <a:lvl3pPr marL="1218388" indent="0">
              <a:buNone/>
              <a:defRPr sz="2500" b="1"/>
            </a:lvl3pPr>
            <a:lvl4pPr marL="1827576" indent="0">
              <a:buNone/>
              <a:defRPr sz="2100" b="1"/>
            </a:lvl4pPr>
            <a:lvl5pPr marL="2436778" indent="0">
              <a:buNone/>
              <a:defRPr sz="2100" b="1"/>
            </a:lvl5pPr>
            <a:lvl6pPr marL="3045948" indent="0">
              <a:buNone/>
              <a:defRPr sz="2100" b="1"/>
            </a:lvl6pPr>
            <a:lvl7pPr marL="3655119" indent="0">
              <a:buNone/>
              <a:defRPr sz="2100" b="1"/>
            </a:lvl7pPr>
            <a:lvl8pPr marL="4264320" indent="0">
              <a:buNone/>
              <a:defRPr sz="2100" b="1"/>
            </a:lvl8pPr>
            <a:lvl9pPr marL="487350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0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6271CE5-3156-6948-A6DB-943666412425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47713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321583C8-35C3-E445-BD76-8CE668E061A7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7045982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509A3F95-6459-974D-A693-9BB7FDDBCF33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63432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8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9" y="273280"/>
            <a:ext cx="6815668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2000"/>
            </a:lvl1pPr>
            <a:lvl2pPr marL="609171" indent="0">
              <a:buNone/>
              <a:defRPr sz="1600"/>
            </a:lvl2pPr>
            <a:lvl3pPr marL="1218388" indent="0">
              <a:buNone/>
              <a:defRPr sz="1500"/>
            </a:lvl3pPr>
            <a:lvl4pPr marL="1827576" indent="0">
              <a:buNone/>
              <a:defRPr sz="1200"/>
            </a:lvl4pPr>
            <a:lvl5pPr marL="2436778" indent="0">
              <a:buNone/>
              <a:defRPr sz="1200"/>
            </a:lvl5pPr>
            <a:lvl6pPr marL="3045948" indent="0">
              <a:buNone/>
              <a:defRPr sz="1200"/>
            </a:lvl6pPr>
            <a:lvl7pPr marL="3655119" indent="0">
              <a:buNone/>
              <a:defRPr sz="1200"/>
            </a:lvl7pPr>
            <a:lvl8pPr marL="4264320" indent="0">
              <a:buNone/>
              <a:defRPr sz="1200"/>
            </a:lvl8pPr>
            <a:lvl9pPr marL="487350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27617E9-5F0D-644A-A33B-B53A823DAEF8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718867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35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171" indent="0">
              <a:buNone/>
              <a:defRPr sz="3700"/>
            </a:lvl2pPr>
            <a:lvl3pPr marL="1218388" indent="0">
              <a:buNone/>
              <a:defRPr sz="3200"/>
            </a:lvl3pPr>
            <a:lvl4pPr marL="1827576" indent="0">
              <a:buNone/>
              <a:defRPr sz="2700"/>
            </a:lvl4pPr>
            <a:lvl5pPr marL="2436778" indent="0">
              <a:buNone/>
              <a:defRPr sz="2700"/>
            </a:lvl5pPr>
            <a:lvl6pPr marL="3045948" indent="0">
              <a:buNone/>
              <a:defRPr sz="2700"/>
            </a:lvl6pPr>
            <a:lvl7pPr marL="3655119" indent="0">
              <a:buNone/>
              <a:defRPr sz="2700"/>
            </a:lvl7pPr>
            <a:lvl8pPr marL="4264320" indent="0">
              <a:buNone/>
              <a:defRPr sz="2700"/>
            </a:lvl8pPr>
            <a:lvl9pPr marL="4873507" indent="0">
              <a:buNone/>
              <a:defRPr sz="2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67"/>
            <a:ext cx="7315200" cy="804863"/>
          </a:xfrm>
        </p:spPr>
        <p:txBody>
          <a:bodyPr/>
          <a:lstStyle>
            <a:lvl1pPr marL="0" indent="0">
              <a:buNone/>
              <a:defRPr sz="2000"/>
            </a:lvl1pPr>
            <a:lvl2pPr marL="609171" indent="0">
              <a:buNone/>
              <a:defRPr sz="1600"/>
            </a:lvl2pPr>
            <a:lvl3pPr marL="1218388" indent="0">
              <a:buNone/>
              <a:defRPr sz="1500"/>
            </a:lvl3pPr>
            <a:lvl4pPr marL="1827576" indent="0">
              <a:buNone/>
              <a:defRPr sz="1200"/>
            </a:lvl4pPr>
            <a:lvl5pPr marL="2436778" indent="0">
              <a:buNone/>
              <a:defRPr sz="1200"/>
            </a:lvl5pPr>
            <a:lvl6pPr marL="3045948" indent="0">
              <a:buNone/>
              <a:defRPr sz="1200"/>
            </a:lvl6pPr>
            <a:lvl7pPr marL="3655119" indent="0">
              <a:buNone/>
              <a:defRPr sz="1200"/>
            </a:lvl7pPr>
            <a:lvl8pPr marL="4264320" indent="0">
              <a:buNone/>
              <a:defRPr sz="1200"/>
            </a:lvl8pPr>
            <a:lvl9pPr marL="487350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267A687D-A173-7A43-9735-173C3E291AE0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80733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0B9AD52A-1B0E-AA48-845F-B7594C2C7D69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42809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218186"/>
      </p:ext>
    </p:extLst>
  </p:cSld>
  <p:clrMapOvr>
    <a:masterClrMapping/>
  </p:clrMapOvr>
  <p:transition spd="slow" advClick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6C723A2-3F9E-A241-A67F-69951A47577A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09662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34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48" charset="-128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34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48" charset="-128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347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37138-61CB-476A-AB02-1C5B76192A00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pPr marL="0" marR="0" lvl="0" indent="0" algn="r" defTabSz="9134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1266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120722EE-C222-0E40-AD33-1EC99FB124D2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843013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D6F68E78-4CFA-074D-B575-FF9BD17D9FBB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260238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900"/>
            </a:lvl2pPr>
            <a:lvl3pPr marL="914377" indent="0">
              <a:buNone/>
              <a:defRPr sz="1600"/>
            </a:lvl3pPr>
            <a:lvl4pPr marL="1371566" indent="0">
              <a:buNone/>
              <a:defRPr sz="1500"/>
            </a:lvl4pPr>
            <a:lvl5pPr marL="1828754" indent="0">
              <a:buNone/>
              <a:defRPr sz="1500"/>
            </a:lvl5pPr>
            <a:lvl6pPr marL="2285943" indent="0">
              <a:buNone/>
              <a:defRPr sz="1500"/>
            </a:lvl6pPr>
            <a:lvl7pPr marL="2743131" indent="0">
              <a:buNone/>
              <a:defRPr sz="1500"/>
            </a:lvl7pPr>
            <a:lvl8pPr marL="3200320" indent="0">
              <a:buNone/>
              <a:defRPr sz="1500"/>
            </a:lvl8pPr>
            <a:lvl9pPr marL="3657509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A0D1490D-DD48-A145-A29C-11106FC231BC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40314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E4940A69-50BE-6448-BBC5-0CC592DDEA66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1956276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6271CE5-3156-6948-A6DB-943666412425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567059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321583C8-35C3-E445-BD76-8CE668E061A7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8691455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509A3F95-6459-974D-A693-9BB7FDDBCF33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2308924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1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155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27617E9-5F0D-644A-A33B-B53A823DAEF8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01851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54944429"/>
      </p:ext>
    </p:extLst>
  </p:cSld>
  <p:clrMapOvr>
    <a:masterClrMapping/>
  </p:clrMapOvr>
  <p:transition spd="slow" advClick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267A687D-A173-7A43-9735-173C3E291AE0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39711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0B9AD52A-1B0E-AA48-845F-B7594C2C7D69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5059316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1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6C723A2-3F9E-A241-A67F-69951A47577A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6062174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52A33-9A3C-8343-AB03-8F1446766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862B02-A064-7C4D-B403-6B728FD32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703C8-50F1-E648-B7F8-C6A96611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4A52-4499-2946-858D-DD4B50CA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51904-F83C-E748-B0AD-6B3AFE6B5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6681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6498-7B03-4C44-B23F-D238306C3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5257F-3E1A-FA4F-A6AA-B36606270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ED215-EF74-AA4B-9F0C-3C9DE2F80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4A3E3E-24AC-774B-BBD7-9948104FB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F6188-4FD7-C64B-9863-61F2D04D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687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F56DC-A6F2-AF44-874D-56B3E8F9D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32D17-CFD6-A54C-BE8C-5207732ED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F5A12-EF86-0A41-8FD2-1AB62296E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396F36-D2C9-1641-B3CD-EA477B072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7AB57-5744-3A4E-8790-463020564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374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24128-188F-044B-8646-2338FA0A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C8994F-FDE1-5B41-ABA8-80AA37C0AC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ECF934-4030-D342-B9AD-EF242AD6D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04043-F409-494B-A337-ECBB413D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4F8BF-AA6B-FE4A-B82A-46886BF7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6489B3-5896-0347-9874-869A3BA49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74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4F16-3BEE-F746-8B6E-2F27D9C36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F3F28-BBC5-EB47-80DB-C8CA6F2CF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30D1C-D18E-0344-AF6A-D3E5DB9DF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7FE25-6145-9441-926F-B173F9A08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424345-6BBB-DF4E-8195-9E4A498035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FA94A6-2E62-B94E-99B2-5529A04BD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23C37E-0EA7-6248-90F4-C3C0E37F0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4D7B3-DACF-1B4E-8CD2-963A357D8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6393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84ACA-B5B9-934C-94A6-DE6D3ABE5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3D2C07-1867-4E41-A16E-9EEE1C39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359C2F-17B9-B14E-AB7E-4D527DEC0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E568D8-0DA1-F74C-8050-DA3ADC36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8835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7FD404-255A-2640-8915-F128FD2F9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768253-3D40-8943-ACFC-33A6DCDDE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9A73B-20EA-5D48-B33D-242D93B6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47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40885"/>
      </p:ext>
    </p:extLst>
  </p:cSld>
  <p:clrMapOvr>
    <a:masterClrMapping/>
  </p:clrMapOvr>
  <p:transition spd="slow" advClick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B383D-2494-3545-B72E-33C981C64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FF9AB-D632-EF47-B4F7-17F010A01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3EED09-C6EE-254A-B492-47EE84C1A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B4A3D3-422F-D44C-BA79-41905FE5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762004-EC02-6E45-8C58-8F5FE4ADA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AA342-9728-F347-B141-9539340F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5042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A4801-17FF-A140-85C9-1AE60DD3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FFAB55-FF62-9E4F-9F2D-0009C95947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9C850-83A4-9343-AB75-211D09FC7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CBD91-4160-AD4E-8B28-1EEB09068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1F3F86-B0D7-0E4D-9CE6-7D8FEC64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26BBBF-FAF6-8346-9B6C-42ADAFB9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6670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E5F51-6618-3A49-B6ED-3873FC046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37FE54-AD46-0C4C-A960-BFA195C87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78BAE-80F6-7B4B-9830-28E25F331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1119C-7C50-B544-9FEA-450B9B3CE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9FB68-5F1C-9A4B-9DE9-89FB9C3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5373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B07576-848D-8A45-86C1-BD09D5E2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BF80F-82F8-664E-8E86-E6883BAB7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99970-BA8C-3548-B5F0-7FD12B8D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983DC-01DB-B745-96CC-1171AEEE0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BFABF-C441-2A4D-A7EA-3B23D1B2B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3988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73A8-9A06-1246-BB9F-39182F2FC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9ACBB2-5874-5842-A08D-DE33EBBFD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460BF-EEB6-7448-8C7C-1F2324609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98C04-870D-9C4B-A163-DA45DA28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7AD48-4542-6A4D-975C-87B420DF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12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5BF9B-72D3-7546-8AD2-832E0CF5A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43645-8BEE-2246-B9B4-C1813B181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1DCA7-40C8-5741-9CE1-84A77BF52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AEC8-A224-4546-B746-DE44422DE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A17C5-FE49-994E-A363-2374AB62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9226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FAEB4-8416-E848-AC9F-D5D57CFA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D8A6CC-43E8-464B-80BF-F951E67CA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11D1A-3B48-3A4F-8BFA-A6FCDF7D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82F42-9800-AB49-B293-6AB579A9F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F557A-359A-5D4F-A592-FF32F992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367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E4B5-3CE0-2147-8125-180F02C6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1E48-2D58-B64E-91C4-14A7DBDF5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CF09B-F9F2-7A49-B3BC-83525F278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64BEC-6D74-5948-9118-81CF5713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282B34-01FE-3D48-A7EB-7FBCE58AF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4D2EBC-E0F4-1445-B185-268AA9B88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0922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BEDF-0CE9-6540-B45A-0A914BA7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9C7EA-4699-6E49-90FD-E6A3A3A590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7236D0-7A87-3745-901B-ADFAB3320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FB2C81-B9C6-6F4C-8C06-0531BCFC0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250C8-96CF-4C4D-A3CB-0A399DDAF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4CD6B6-9BA0-984C-BB28-82C5B851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1E60EE-E70C-4B48-AA02-5699E6E7B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56E41F-1114-2A4D-B42D-B4CF84A3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915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B1685-3907-944E-A7DC-3A2E18E1D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E83F0-2CE3-CE44-AB5E-8C109256B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B1E77-6B30-AD43-8116-6B7DB9C9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2CCE3-A578-0440-9C8D-9264DC54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8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2898886"/>
      </p:ext>
    </p:extLst>
  </p:cSld>
  <p:clrMapOvr>
    <a:masterClrMapping/>
  </p:clrMapOvr>
  <p:transition spd="slow" advClick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88D244-6228-2D4F-9A88-F1DE4D338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62ABA4-827E-2843-BE80-98BA3C0AC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7DEB9-B682-9B47-884F-DB261333D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6977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7931-1E42-B247-BDA5-6C0D4FDA1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DC3A4-9714-1646-9AEB-2E17A2FFE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05650-B516-2F42-8E85-3E7678FBA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50AF0-94F5-F846-9DEC-B2CB4B89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65219-9C1F-4349-9591-C7A443784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EB8B45-1B94-5F46-A195-360B35888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9317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CB6A-DDDF-C645-A289-AFDDC0B32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DB1EB-14EC-934C-9EA9-549249F4A7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88FFF-0D66-CC47-84FC-BFE0263F5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BB247B-442F-8E46-99B6-C0D2370FA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0B3AD-1858-B54C-840E-A8B80715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0A82B5-FCE3-F748-9E84-3676CEBE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349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10FFB-8578-D348-B5A2-0AA23A72E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97DCF-2DFE-0749-8CDE-5682C711E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2CAE7-2F1A-F64F-828F-D9D1FEB46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DE51C-913D-3E4A-913B-C4B431EC6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C3266-0AE5-B34B-AD09-1215948F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269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A1CC45-F118-9441-8A72-DC980190B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70D78A-B04A-E246-BFAE-F743D721B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C4CCA-716D-8249-B130-64A2F27F3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5B6B-6139-E94B-8D28-04373EA9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553F60-862D-4B42-A6B1-3E90CDEA7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390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243838" y="101599"/>
            <a:ext cx="11704324" cy="990601"/>
          </a:xfrm>
          <a:prstGeom prst="rect">
            <a:avLst/>
          </a:prstGeom>
        </p:spPr>
        <p:txBody>
          <a:bodyPr lIns="60958" tIns="60958" rIns="60958" bIns="60958"/>
          <a:lstStyle>
            <a:lvl1pPr algn="ctr" defTabSz="1219200">
              <a:lnSpc>
                <a:spcPct val="100000"/>
              </a:lnSpc>
              <a:defRPr sz="3600">
                <a:solidFill>
                  <a:srgbClr val="161A2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376961" y="6184414"/>
            <a:ext cx="360640" cy="343871"/>
          </a:xfrm>
          <a:prstGeom prst="rect">
            <a:avLst/>
          </a:prstGeom>
        </p:spPr>
        <p:txBody>
          <a:bodyPr lIns="60958" tIns="60958" rIns="60958" bIns="60958"/>
          <a:lstStyle>
            <a:lvl1pPr defTabSz="121920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177343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8"/>
          <p:cNvSpPr/>
          <p:nvPr/>
        </p:nvSpPr>
        <p:spPr>
          <a:xfrm>
            <a:off x="838200" y="-1"/>
            <a:ext cx="10515600" cy="462789"/>
          </a:xfrm>
          <a:prstGeom prst="rect">
            <a:avLst/>
          </a:prstGeom>
          <a:solidFill>
            <a:srgbClr val="E2F0D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8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0" indent="457189">
              <a:buSzTx/>
              <a:buFontTx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2pPr>
            <a:lvl3pPr marL="0" indent="914377">
              <a:buSzTx/>
              <a:buFontTx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3pPr>
            <a:lvl4pPr marL="0" indent="1371565">
              <a:buSzTx/>
              <a:buFontTx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4pPr>
            <a:lvl5pPr marL="0" indent="1828754">
              <a:buSzTx/>
              <a:buFontTx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2201" y="1681163"/>
            <a:ext cx="5183189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1" name="Title Text"/>
          <p:cNvSpPr txBox="1">
            <a:spLocks noGrp="1"/>
          </p:cNvSpPr>
          <p:nvPr>
            <p:ph type="title"/>
          </p:nvPr>
        </p:nvSpPr>
        <p:spPr>
          <a:xfrm>
            <a:off x="838200" y="505328"/>
            <a:ext cx="10515600" cy="1105594"/>
          </a:xfrm>
          <a:prstGeom prst="rect">
            <a:avLst/>
          </a:prstGeom>
        </p:spPr>
        <p:txBody>
          <a:bodyPr anchor="t"/>
          <a:lstStyle>
            <a:lvl1pPr>
              <a:defRPr sz="22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42" name="TextBox 17"/>
          <p:cNvSpPr txBox="1"/>
          <p:nvPr/>
        </p:nvSpPr>
        <p:spPr>
          <a:xfrm>
            <a:off x="870286" y="224590"/>
            <a:ext cx="3365151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000" b="1">
                <a:solidFill>
                  <a:srgbClr val="406325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t>FoCUS</a:t>
            </a:r>
            <a:r>
              <a:rPr b="0"/>
              <a:t> Financing and Reimbursement of Cures in the US</a:t>
            </a:r>
          </a:p>
        </p:txBody>
      </p:sp>
      <p:sp>
        <p:nvSpPr>
          <p:cNvPr id="143" name="Straight Connector 3"/>
          <p:cNvSpPr/>
          <p:nvPr/>
        </p:nvSpPr>
        <p:spPr>
          <a:xfrm>
            <a:off x="963244" y="6389075"/>
            <a:ext cx="10390556" cy="1"/>
          </a:xfrm>
          <a:prstGeom prst="line">
            <a:avLst/>
          </a:prstGeom>
          <a:ln w="6350">
            <a:solidFill>
              <a:srgbClr val="40632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99838" y="6500449"/>
            <a:ext cx="153963" cy="135546"/>
          </a:xfrm>
          <a:prstGeom prst="rect">
            <a:avLst/>
          </a:prstGeom>
        </p:spPr>
        <p:txBody>
          <a:bodyPr lIns="0" tIns="0" rIns="0" bIns="0"/>
          <a:lstStyle>
            <a:lvl1pPr>
              <a:defRPr sz="1000" b="1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293998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E3B35F47-10FB-9847-9588-D5BB5F112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981200"/>
            <a:ext cx="10363200" cy="1143000"/>
          </a:xfrm>
        </p:spPr>
        <p:txBody>
          <a:bodyPr/>
          <a:lstStyle>
            <a:lvl1pPr algn="ctr">
              <a:defRPr sz="23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002060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767226"/>
      </p:ext>
    </p:extLst>
  </p:cSld>
  <p:clrMapOvr>
    <a:masterClrMapping/>
  </p:clrMapOvr>
  <p:transition spd="slow" advClick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974523"/>
      </p:ext>
    </p:extLst>
  </p:cSld>
  <p:clrMapOvr>
    <a:masterClrMapping/>
  </p:clrMapOvr>
  <p:transition spd="slow" advClick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393418"/>
      </p:ext>
    </p:extLst>
  </p:cSld>
  <p:clrMapOvr>
    <a:masterClrMapping/>
  </p:clrMapOvr>
  <p:transition spd="slow"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572732"/>
      </p:ext>
    </p:extLst>
  </p:cSld>
  <p:clrMapOvr>
    <a:masterClrMapping/>
  </p:clrMapOvr>
  <p:transition spd="slow" advClick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1411771"/>
      </p:ext>
    </p:extLst>
  </p:cSld>
  <p:clrMapOvr>
    <a:masterClrMapping/>
  </p:clrMapOvr>
  <p:transition spd="slow" advClick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885793"/>
      </p:ext>
    </p:extLst>
  </p:cSld>
  <p:clrMapOvr>
    <a:masterClrMapping/>
  </p:clrMapOvr>
  <p:transition spd="slow" advClick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3103058"/>
      </p:ext>
    </p:extLst>
  </p:cSld>
  <p:clrMapOvr>
    <a:masterClrMapping/>
  </p:clrMapOvr>
  <p:transition spd="slow" advClick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1530827"/>
      </p:ext>
    </p:extLst>
  </p:cSld>
  <p:clrMapOvr>
    <a:masterClrMapping/>
  </p:clrMapOvr>
  <p:transition spd="slow" advClick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4575566"/>
      </p:ext>
    </p:extLst>
  </p:cSld>
  <p:clrMapOvr>
    <a:masterClrMapping/>
  </p:clrMapOvr>
  <p:transition spd="slow" advClick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56725"/>
      </p:ext>
    </p:extLst>
  </p:cSld>
  <p:clrMapOvr>
    <a:masterClrMapping/>
  </p:clrMapOvr>
  <p:transition spd="slow" advClick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734835"/>
      </p:ext>
    </p:extLst>
  </p:cSld>
  <p:clrMapOvr>
    <a:masterClrMapping/>
  </p:clrMapOvr>
  <p:transition spd="slow" advClick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0"/>
            <a:ext cx="2590800" cy="648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0"/>
            <a:ext cx="7569200" cy="648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3128709"/>
      </p:ext>
    </p:extLst>
  </p:cSld>
  <p:clrMapOvr>
    <a:masterClrMapping/>
  </p:clrMapOvr>
  <p:transition spd="slow" advClick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52667960"/>
      </p:ext>
    </p:extLst>
  </p:cSld>
  <p:clrMapOvr>
    <a:masterClrMapping/>
  </p:clrMapOvr>
  <p:transition spd="slow" advClick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6" y="115890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3" y="6289942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8" indent="0">
              <a:buNone/>
              <a:defRPr/>
            </a:lvl2pPr>
            <a:lvl3pPr marL="914415" indent="0">
              <a:buNone/>
              <a:defRPr/>
            </a:lvl3pPr>
            <a:lvl4pPr marL="1371623" indent="0">
              <a:buNone/>
              <a:defRPr/>
            </a:lvl4pPr>
            <a:lvl5pPr marL="182883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8" y="649129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9977"/>
      </p:ext>
    </p:extLst>
  </p:cSld>
  <p:clrMapOvr>
    <a:masterClrMapping/>
  </p:clrMapOvr>
  <p:transition spd="slow" advClick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82590"/>
      </p:ext>
    </p:extLst>
  </p:cSld>
  <p:clrMapOvr>
    <a:masterClrMapping/>
  </p:clrMapOvr>
  <p:transition spd="slow" advClick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984919"/>
      </p:ext>
    </p:extLst>
  </p:cSld>
  <p:clrMapOvr>
    <a:masterClrMapping/>
  </p:clrMapOvr>
  <p:transition spd="slow" advClick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352398"/>
      </p:ext>
    </p:extLst>
  </p:cSld>
  <p:clrMapOvr>
    <a:masterClrMapping/>
  </p:clrMapOvr>
  <p:transition spd="slow" advClick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232307"/>
      </p:ext>
    </p:extLst>
  </p:cSld>
  <p:clrMapOvr>
    <a:masterClrMapping/>
  </p:clrMapOvr>
  <p:transition spd="slow" advClick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34943"/>
      </p:ext>
    </p:extLst>
  </p:cSld>
  <p:clrMapOvr>
    <a:masterClrMapping/>
  </p:clrMapOvr>
  <p:transition spd="slow" advClick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639969595"/>
      </p:ext>
    </p:extLst>
  </p:cSld>
  <p:clrMapOvr>
    <a:masterClrMapping/>
  </p:clrMapOvr>
  <p:transition spd="slow" advClick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068982"/>
      </p:ext>
    </p:extLst>
  </p:cSld>
  <p:clrMapOvr>
    <a:masterClrMapping/>
  </p:clrMapOvr>
  <p:transition spd="slow" advClick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49904"/>
      </p:ext>
    </p:extLst>
  </p:cSld>
  <p:clrMapOvr>
    <a:masterClrMapping/>
  </p:clrMapOvr>
  <p:transition spd="slow" advClick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10371938"/>
      </p:ext>
    </p:extLst>
  </p:cSld>
  <p:clrMapOvr>
    <a:masterClrMapping/>
  </p:clrMapOvr>
  <p:transition spd="slow" advClick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421978"/>
      </p:ext>
    </p:extLst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6919440"/>
      </p:ext>
    </p:extLst>
  </p:cSld>
  <p:clrMapOvr>
    <a:masterClrMapping/>
  </p:clrMapOvr>
  <p:transition spd="slow" advClick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69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20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75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4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19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25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18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95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350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8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8" indent="0">
              <a:buNone/>
              <a:defRPr sz="1800"/>
            </a:lvl2pPr>
            <a:lvl3pPr marL="914415" indent="0">
              <a:buNone/>
              <a:defRPr sz="1600"/>
            </a:lvl3pPr>
            <a:lvl4pPr marL="1371623" indent="0">
              <a:buNone/>
              <a:defRPr sz="1400"/>
            </a:lvl4pPr>
            <a:lvl5pPr marL="1828830" indent="0">
              <a:buNone/>
              <a:defRPr sz="1400"/>
            </a:lvl5pPr>
            <a:lvl6pPr marL="2286038" indent="0">
              <a:buNone/>
              <a:defRPr sz="1400"/>
            </a:lvl6pPr>
            <a:lvl7pPr marL="2743246" indent="0">
              <a:buNone/>
              <a:defRPr sz="1400"/>
            </a:lvl7pPr>
            <a:lvl8pPr marL="3200453" indent="0">
              <a:buNone/>
              <a:defRPr sz="1400"/>
            </a:lvl8pPr>
            <a:lvl9pPr marL="365766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262790"/>
      </p:ext>
    </p:extLst>
  </p:cSld>
  <p:clrMapOvr>
    <a:masterClrMapping/>
  </p:clrMapOvr>
  <p:transition spd="slow" advClick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178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140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7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803"/>
            <a:ext cx="12201408" cy="6872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216981"/>
            <a:ext cx="10363200" cy="1023408"/>
          </a:xfrm>
        </p:spPr>
        <p:txBody>
          <a:bodyPr anchor="ctr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67393"/>
            <a:ext cx="8534400" cy="699911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7014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1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461" y="6638656"/>
            <a:ext cx="526815" cy="1841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257175"/>
            <a:fld id="{6B312CD2-6EA9-46B2-893C-73296E2B74A8}" type="slidenum">
              <a:rPr lang="en-US" smtClean="0"/>
              <a:pPr defTabSz="25717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24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5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461" y="6638656"/>
            <a:ext cx="526815" cy="1841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257175"/>
            <a:fld id="{6B312CD2-6EA9-46B2-893C-73296E2B74A8}" type="slidenum">
              <a:rPr lang="en-US" smtClean="0"/>
              <a:pPr defTabSz="25717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93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9" name="think-cell Slide" r:id="rId4" imgW="6350000" imgH="6350000" progId="">
                  <p:embed/>
                </p:oleObj>
              </mc:Choice>
              <mc:Fallback>
                <p:oleObj name="think-cell Slide" r:id="rId4" imgW="6350000" imgH="635000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461" y="6638656"/>
            <a:ext cx="526815" cy="1841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257175"/>
            <a:fld id="{6B312CD2-6EA9-46B2-893C-73296E2B74A8}" type="slidenum">
              <a:rPr lang="en-US" smtClean="0"/>
              <a:pPr defTabSz="257175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513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" y="-20106"/>
            <a:ext cx="12191999" cy="6878108"/>
          </a:xfrm>
          <a:prstGeom prst="rect">
            <a:avLst/>
          </a:prstGeom>
          <a:gradFill flip="none" rotWithShape="1">
            <a:gsLst>
              <a:gs pos="100000">
                <a:srgbClr val="062434"/>
              </a:gs>
              <a:gs pos="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5" tIns="34292" rIns="68585" bIns="34292" rtlCol="0" anchor="ctr"/>
          <a:lstStyle/>
          <a:p>
            <a:pPr algn="ctr" defTabSz="685646"/>
            <a:endParaRPr lang="en-US" sz="1426">
              <a:solidFill>
                <a:srgbClr val="FFFFFF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143147" y="6492877"/>
            <a:ext cx="1539736" cy="365125"/>
          </a:xfrm>
          <a:prstGeom prst="rect">
            <a:avLst/>
          </a:prstGeom>
        </p:spPr>
        <p:txBody>
          <a:bodyPr vert="horz" lIns="91423" tIns="45711" rIns="91423" bIns="45711" rtlCol="0" anchor="ctr"/>
          <a:lstStyle>
            <a:defPPr>
              <a:defRPr lang="en-US"/>
            </a:defPPr>
            <a:lvl1pPr marL="0" algn="l" defTabSz="685663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832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63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95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26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57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988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20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652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rgbClr val="62C3F2"/>
                </a:solidFill>
              </a:rPr>
              <a:t>NASDAQ: BLUE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252201" y="6492877"/>
            <a:ext cx="785296" cy="365125"/>
          </a:xfrm>
          <a:prstGeom prst="rect">
            <a:avLst/>
          </a:prstGeom>
        </p:spPr>
        <p:txBody>
          <a:bodyPr vert="horz" lIns="91423" tIns="45711" rIns="91423" bIns="45711" rtlCol="0" anchor="ctr"/>
          <a:lstStyle>
            <a:defPPr>
              <a:defRPr lang="en-US"/>
            </a:defPPr>
            <a:lvl1pPr marL="0" algn="r" defTabSz="685663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342832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663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495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326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157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6988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9820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652" algn="l" defTabSz="685663" rtl="0" eaLnBrk="1" latinLnBrk="0" hangingPunct="1">
              <a:defRPr sz="14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2E028E5-6FE4-4436-927F-7A38546E9898}" type="slidenum">
              <a:rPr lang="en-US" sz="900" smtClean="0">
                <a:solidFill>
                  <a:srgbClr val="62C3F2"/>
                </a:solidFill>
              </a:rPr>
              <a:pPr/>
              <a:t>‹#›</a:t>
            </a:fld>
            <a:endParaRPr lang="en-US" sz="900" dirty="0">
              <a:solidFill>
                <a:srgbClr val="62C3F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186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2"/>
            <a:ext cx="2340864" cy="267175"/>
          </a:xfrm>
        </p:spPr>
        <p:txBody>
          <a:bodyPr/>
          <a:lstStyle>
            <a:lvl1pPr algn="r"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2FE6E3-A06C-45E8-B6D7-98992BE91393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CD64E7F1-99DF-44BC-AB1D-46A6A8CDB9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0" y="2062806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2800" b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BF6F45-2C4D-4D26-B263-FD2054C354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5600" y="3601149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401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05">
          <p15:clr>
            <a:srgbClr val="FBAE40"/>
          </p15:clr>
        </p15:guide>
        <p15:guide id="2" pos="611">
          <p15:clr>
            <a:srgbClr val="FBAE40"/>
          </p15:clr>
        </p15:guide>
        <p15:guide id="3" pos="1075">
          <p15:clr>
            <a:srgbClr val="FBAE40"/>
          </p15:clr>
        </p15:guide>
        <p15:guide id="4" orient="horz" pos="32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ral or Po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55600" y="1889870"/>
            <a:ext cx="10363200" cy="14700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>
              <a:defRPr lang="en-US" sz="2800" b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5600" y="3428213"/>
            <a:ext cx="10363200" cy="41961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ED57D8-0216-4E00-A170-28372EC4083A}"/>
              </a:ext>
            </a:extLst>
          </p:cNvPr>
          <p:cNvCxnSpPr>
            <a:cxnSpLocks/>
          </p:cNvCxnSpPr>
          <p:nvPr userDrawn="1"/>
        </p:nvCxnSpPr>
        <p:spPr>
          <a:xfrm>
            <a:off x="164290" y="6415343"/>
            <a:ext cx="1174236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9851136" y="2"/>
            <a:ext cx="2340864" cy="267175"/>
          </a:xfrm>
        </p:spPr>
        <p:txBody>
          <a:bodyPr/>
          <a:lstStyle>
            <a:lvl1pPr algn="r">
              <a:defRPr sz="105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HIGHLY CONFIDENTIAL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59C5DE1-313A-450F-97EA-4C57989FB60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600" y="3916150"/>
            <a:ext cx="10363200" cy="353043"/>
          </a:xfrm>
        </p:spPr>
        <p:txBody>
          <a:bodyPr/>
          <a:lstStyle>
            <a:lvl2pPr marL="0" indent="0">
              <a:spcAft>
                <a:spcPts val="0"/>
              </a:spcAft>
              <a:buNone/>
              <a:defRPr sz="1200">
                <a:solidFill>
                  <a:schemeClr val="tx2"/>
                </a:solidFill>
              </a:defRPr>
            </a:lvl2pPr>
          </a:lstStyle>
          <a:p>
            <a:pPr lvl="1"/>
            <a:r>
              <a:rPr lang="en-US" dirty="0"/>
              <a:t>Click to add affiliations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7725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2" y="1397000"/>
            <a:ext cx="11435077" cy="46228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192024" indent="-192024">
              <a:buFont typeface="Arial" panose="020B0604020202020204" pitchFamily="34" charset="0"/>
              <a:buChar char="•"/>
              <a:defRPr/>
            </a:lvl2pPr>
            <a:lvl3pPr marL="566928" indent="-256032">
              <a:buFont typeface="Arial" panose="020B0604020202020204" pitchFamily="34" charset="0"/>
              <a:buChar char="–"/>
              <a:defRPr/>
            </a:lvl3pPr>
            <a:lvl4pPr marL="886968" indent="-201168">
              <a:buFont typeface="Arial" panose="020B0604020202020204" pitchFamily="34" charset="0"/>
              <a:buChar char="•"/>
              <a:defRPr/>
            </a:lvl4pPr>
            <a:lvl5pPr marL="1207008" indent="-228600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2E2F5A-EE32-40FD-9E13-94FB2D8C7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7628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62088"/>
            <a:ext cx="5080000" cy="5027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772058"/>
      </p:ext>
    </p:extLst>
  </p:cSld>
  <p:clrMapOvr>
    <a:masterClrMapping/>
  </p:clrMapOvr>
  <p:transition spd="slow" advClick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78461" y="1396999"/>
            <a:ext cx="5552016" cy="47286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266179" y="1397002"/>
            <a:ext cx="5547360" cy="47286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5FF2DF9-E67F-4853-9BD0-F0F1BB221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005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200" y="1397001"/>
            <a:ext cx="5553600" cy="561109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8800" y="1397001"/>
            <a:ext cx="5553600" cy="561109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79200" y="2022766"/>
            <a:ext cx="5553600" cy="40428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 marL="457200" indent="-146050">
              <a:defRPr sz="1200"/>
            </a:lvl3pPr>
            <a:lvl4pPr marL="803275" indent="-117475">
              <a:defRPr sz="1100"/>
            </a:lvl4pPr>
            <a:lvl5pPr marL="1143000" indent="-165100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268800" y="2022766"/>
            <a:ext cx="5553600" cy="40428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 marL="457200" indent="-146050">
              <a:defRPr sz="1200"/>
            </a:lvl3pPr>
            <a:lvl4pPr marL="803275" indent="-117475">
              <a:defRPr sz="1100"/>
            </a:lvl4pPr>
            <a:lvl5pPr marL="1143000" indent="-165100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0DB65F-7682-4805-8361-1E79BA91FE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9176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B5667D-A342-4371-83E1-1B3F886DE9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750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C23E7B2-40DE-40C1-B922-214517BFBE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51876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AAD0-2F7B-48E9-B1B2-8213583B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230B0B-564C-42AF-A753-A794D0E37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FE638-E0E5-4623-B203-CA7342924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32673-A7A7-4814-9DBD-6288397D848A}" type="datetimeFigureOut">
              <a:rPr lang="en-GB" smtClean="0"/>
              <a:t>25/06/2020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BA1AA-C6E5-460C-8EC7-97C0A31B1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C7928-371B-4122-BCA5-DB322503B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2DD71A-E537-40DF-BD57-F24A24102C9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2190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1F783-C0FF-4228-AEF9-60097379A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" y="6641018"/>
            <a:ext cx="5027084" cy="21698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4E0EA9-952D-4348-AE95-47ACFCD8D5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4918" y="6641018"/>
            <a:ext cx="5027084" cy="216982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81387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Footer for Disclaimer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3ED3-111B-4842-9D2D-918F903AB2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67515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1552576"/>
            <a:ext cx="9956800" cy="1727139"/>
          </a:xfrm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 sz="2100">
                <a:solidFill>
                  <a:schemeClr val="tx2">
                    <a:lumMod val="75000"/>
                  </a:schemeClr>
                </a:solidFill>
              </a:defRPr>
            </a:lvl1pPr>
            <a:lvl2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9"/>
          <p:cNvSpPr>
            <a:spLocks noGrp="1"/>
          </p:cNvSpPr>
          <p:nvPr>
            <p:ph type="title"/>
          </p:nvPr>
        </p:nvSpPr>
        <p:spPr>
          <a:xfrm>
            <a:off x="504637" y="422715"/>
            <a:ext cx="11666345" cy="487056"/>
          </a:xfrm>
          <a:prstGeom prst="rect">
            <a:avLst/>
          </a:prstGeom>
        </p:spPr>
        <p:txBody>
          <a:bodyPr vert="horz" wrap="square" lIns="45720" tIns="45720" rIns="45720" bIns="45720" rtlCol="0" anchor="t" anchorCtr="0">
            <a:spAutoFit/>
          </a:bodyPr>
          <a:lstStyle>
            <a:lvl1pPr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kumimoji="0" lang="en-US" sz="2850" b="1" i="0" u="none" strike="noStrike" kern="0" cap="none" spc="0" normalizeH="0" baseline="0" noProof="0" dirty="0">
                <a:ln>
                  <a:noFill/>
                </a:ln>
                <a:solidFill>
                  <a:srgbClr val="0069B0"/>
                </a:solidFill>
                <a:effectLst/>
                <a:uLnTx/>
                <a:uFillTx/>
                <a:latin typeface="Century Gothic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2298610"/>
      </p:ext>
    </p:extLst>
  </p:cSld>
  <p:clrMapOvr>
    <a:masterClrMapping/>
  </p:clrMapOvr>
  <p:transition spd="med"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462" y="1397000"/>
            <a:ext cx="11435077" cy="4622800"/>
          </a:xfrm>
        </p:spPr>
        <p:txBody>
          <a:bodyPr/>
          <a:lstStyle>
            <a:lvl1pPr marL="0" indent="0">
              <a:buNone/>
              <a:defRPr b="0">
                <a:solidFill>
                  <a:schemeClr val="tx2"/>
                </a:solidFill>
              </a:defRPr>
            </a:lvl1pPr>
            <a:lvl2pPr marL="192024" indent="-192024">
              <a:buFont typeface="Arial" panose="020B0604020202020204" pitchFamily="34" charset="0"/>
              <a:buChar char="•"/>
              <a:defRPr/>
            </a:lvl2pPr>
            <a:lvl3pPr marL="566928" indent="-256032">
              <a:buFont typeface="Arial" panose="020B0604020202020204" pitchFamily="34" charset="0"/>
              <a:buChar char="–"/>
              <a:defRPr/>
            </a:lvl3pPr>
            <a:lvl4pPr marL="886968" indent="-201168">
              <a:buFont typeface="Arial" panose="020B0604020202020204" pitchFamily="34" charset="0"/>
              <a:buChar char="•"/>
              <a:defRPr/>
            </a:lvl4pPr>
            <a:lvl5pPr marL="1207008" indent="-228600">
              <a:buFont typeface="Arial" panose="020B0604020202020204" pitchFamily="34" charset="0"/>
              <a:buChar char="–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FF35D68-BD5C-4938-8F96-1A4179232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754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378461" y="1396999"/>
            <a:ext cx="5552016" cy="47286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6266179" y="1397002"/>
            <a:ext cx="5547360" cy="472863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7807C49-483B-41DE-9A19-4BCF82BDC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2096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8" indent="0">
              <a:buNone/>
              <a:defRPr sz="2000" b="1"/>
            </a:lvl2pPr>
            <a:lvl3pPr marL="914415" indent="0">
              <a:buNone/>
              <a:defRPr sz="1800" b="1"/>
            </a:lvl3pPr>
            <a:lvl4pPr marL="1371623" indent="0">
              <a:buNone/>
              <a:defRPr sz="1600" b="1"/>
            </a:lvl4pPr>
            <a:lvl5pPr marL="1828830" indent="0">
              <a:buNone/>
              <a:defRPr sz="1600" b="1"/>
            </a:lvl5pPr>
            <a:lvl6pPr marL="2286038" indent="0">
              <a:buNone/>
              <a:defRPr sz="1600" b="1"/>
            </a:lvl6pPr>
            <a:lvl7pPr marL="2743246" indent="0">
              <a:buNone/>
              <a:defRPr sz="1600" b="1"/>
            </a:lvl7pPr>
            <a:lvl8pPr marL="3200453" indent="0">
              <a:buNone/>
              <a:defRPr sz="1600" b="1"/>
            </a:lvl8pPr>
            <a:lvl9pPr marL="365766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948629"/>
      </p:ext>
    </p:extLst>
  </p:cSld>
  <p:clrMapOvr>
    <a:masterClrMapping/>
  </p:clrMapOvr>
  <p:transition spd="slow" advClick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200" y="1397001"/>
            <a:ext cx="5553600" cy="561109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8800" y="1397001"/>
            <a:ext cx="5553600" cy="561109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379200" y="2022766"/>
            <a:ext cx="5553600" cy="40428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 marL="457200" indent="-146050">
              <a:defRPr sz="1200"/>
            </a:lvl3pPr>
            <a:lvl4pPr marL="803275" indent="-117475">
              <a:defRPr sz="1100"/>
            </a:lvl4pPr>
            <a:lvl5pPr marL="1143000" indent="-165100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6268800" y="2022766"/>
            <a:ext cx="5553600" cy="4042833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 marL="457200" indent="-146050">
              <a:defRPr sz="1200"/>
            </a:lvl3pPr>
            <a:lvl4pPr marL="803275" indent="-117475">
              <a:defRPr sz="1100"/>
            </a:lvl4pPr>
            <a:lvl5pPr marL="1143000" indent="-165100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822A8A4-ADE6-491E-8961-CBC290734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4985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786BF69-6D8D-4373-98C8-BA60C0076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53722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6A14913-52C0-49F0-AC6D-0EA7359E39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1841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31F783-C0FF-4228-AEF9-60097379A7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" y="6641018"/>
            <a:ext cx="5027084" cy="216982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24E0EA9-952D-4348-AE95-47ACFCD8D5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64918" y="6641018"/>
            <a:ext cx="5027084" cy="216982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0173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26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1028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632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11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7600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1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9937661"/>
      </p:ext>
    </p:extLst>
  </p:cSld>
  <p:clrMapOvr>
    <a:masterClrMapping/>
  </p:clrMapOvr>
  <p:transition spd="slow" advClick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8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2333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41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66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A4A75-AC8A-4370-AC35-D2A7C200AA6F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A4333-6ED9-46C6-B57B-9BEEBEAD5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5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203" indent="0" algn="ctr">
              <a:buNone/>
              <a:defRPr/>
            </a:lvl2pPr>
            <a:lvl3pPr marL="912411" indent="0" algn="ctr">
              <a:buNone/>
              <a:defRPr/>
            </a:lvl3pPr>
            <a:lvl4pPr marL="1368618" indent="0" algn="ctr">
              <a:buNone/>
              <a:defRPr/>
            </a:lvl4pPr>
            <a:lvl5pPr marL="1824823" indent="0" algn="ctr">
              <a:buNone/>
              <a:defRPr/>
            </a:lvl5pPr>
            <a:lvl6pPr marL="2281031" indent="0" algn="ctr">
              <a:buNone/>
              <a:defRPr/>
            </a:lvl6pPr>
            <a:lvl7pPr marL="2737234" indent="0" algn="ctr">
              <a:buNone/>
              <a:defRPr/>
            </a:lvl7pPr>
            <a:lvl8pPr marL="3193433" indent="0" algn="ctr">
              <a:buNone/>
              <a:defRPr/>
            </a:lvl8pPr>
            <a:lvl9pPr marL="364964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689048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2115866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203" indent="0">
              <a:buNone/>
              <a:defRPr sz="1800"/>
            </a:lvl2pPr>
            <a:lvl3pPr marL="912411" indent="0">
              <a:buNone/>
              <a:defRPr sz="1600"/>
            </a:lvl3pPr>
            <a:lvl4pPr marL="1368618" indent="0">
              <a:buNone/>
              <a:defRPr sz="1400"/>
            </a:lvl4pPr>
            <a:lvl5pPr marL="1824823" indent="0">
              <a:buNone/>
              <a:defRPr sz="1400"/>
            </a:lvl5pPr>
            <a:lvl6pPr marL="2281031" indent="0">
              <a:buNone/>
              <a:defRPr sz="1400"/>
            </a:lvl6pPr>
            <a:lvl7pPr marL="2737234" indent="0">
              <a:buNone/>
              <a:defRPr sz="1400"/>
            </a:lvl7pPr>
            <a:lvl8pPr marL="3193433" indent="0">
              <a:buNone/>
              <a:defRPr sz="1400"/>
            </a:lvl8pPr>
            <a:lvl9pPr marL="364964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8974356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2068" y="1628779"/>
            <a:ext cx="5334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9269" y="1628779"/>
            <a:ext cx="5334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577456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3" indent="0">
              <a:buNone/>
              <a:defRPr sz="2000" b="1"/>
            </a:lvl2pPr>
            <a:lvl3pPr marL="912411" indent="0">
              <a:buNone/>
              <a:defRPr sz="1800" b="1"/>
            </a:lvl3pPr>
            <a:lvl4pPr marL="1368618" indent="0">
              <a:buNone/>
              <a:defRPr sz="1600" b="1"/>
            </a:lvl4pPr>
            <a:lvl5pPr marL="1824823" indent="0">
              <a:buNone/>
              <a:defRPr sz="1600" b="1"/>
            </a:lvl5pPr>
            <a:lvl6pPr marL="2281031" indent="0">
              <a:buNone/>
              <a:defRPr sz="1600" b="1"/>
            </a:lvl6pPr>
            <a:lvl7pPr marL="2737234" indent="0">
              <a:buNone/>
              <a:defRPr sz="1600" b="1"/>
            </a:lvl7pPr>
            <a:lvl8pPr marL="3193433" indent="0">
              <a:buNone/>
              <a:defRPr sz="1600" b="1"/>
            </a:lvl8pPr>
            <a:lvl9pPr marL="3649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2857347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395968"/>
      </p:ext>
    </p:extLst>
  </p:cSld>
  <p:clrMapOvr>
    <a:masterClrMapping/>
  </p:clrMapOvr>
  <p:transition spd="slow" advClick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68626"/>
      </p:ext>
    </p:extLst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934760"/>
      </p:ext>
    </p:extLst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9" y="2731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268792"/>
      </p:ext>
    </p:extLst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03" indent="0">
              <a:buNone/>
              <a:defRPr sz="2800"/>
            </a:lvl2pPr>
            <a:lvl3pPr marL="912411" indent="0">
              <a:buNone/>
              <a:defRPr sz="2400"/>
            </a:lvl3pPr>
            <a:lvl4pPr marL="1368618" indent="0">
              <a:buNone/>
              <a:defRPr sz="2000"/>
            </a:lvl4pPr>
            <a:lvl5pPr marL="1824823" indent="0">
              <a:buNone/>
              <a:defRPr sz="2000"/>
            </a:lvl5pPr>
            <a:lvl6pPr marL="2281031" indent="0">
              <a:buNone/>
              <a:defRPr sz="2000"/>
            </a:lvl6pPr>
            <a:lvl7pPr marL="2737234" indent="0">
              <a:buNone/>
              <a:defRPr sz="2000"/>
            </a:lvl7pPr>
            <a:lvl8pPr marL="3193433" indent="0">
              <a:buNone/>
              <a:defRPr sz="2000"/>
            </a:lvl8pPr>
            <a:lvl9pPr marL="364964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203" indent="0">
              <a:buNone/>
              <a:defRPr sz="1200"/>
            </a:lvl2pPr>
            <a:lvl3pPr marL="912411" indent="0">
              <a:buNone/>
              <a:defRPr sz="1000"/>
            </a:lvl3pPr>
            <a:lvl4pPr marL="1368618" indent="0">
              <a:buNone/>
              <a:defRPr sz="900"/>
            </a:lvl4pPr>
            <a:lvl5pPr marL="1824823" indent="0">
              <a:buNone/>
              <a:defRPr sz="900"/>
            </a:lvl5pPr>
            <a:lvl6pPr marL="2281031" indent="0">
              <a:buNone/>
              <a:defRPr sz="900"/>
            </a:lvl6pPr>
            <a:lvl7pPr marL="2737234" indent="0">
              <a:buNone/>
              <a:defRPr sz="900"/>
            </a:lvl7pPr>
            <a:lvl8pPr marL="3193433" indent="0">
              <a:buNone/>
              <a:defRPr sz="900"/>
            </a:lvl8pPr>
            <a:lvl9pPr marL="3649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0723013"/>
      </p:ext>
    </p:extLst>
  </p:cSld>
  <p:clrMapOvr>
    <a:masterClrMapping/>
  </p:clrMapOvr>
  <p:transition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47441464"/>
      </p:ext>
    </p:extLst>
  </p:cSld>
  <p:clrMapOvr>
    <a:masterClrMapping/>
  </p:clrMapOvr>
  <p:transition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2833" y="196873"/>
            <a:ext cx="3048000" cy="6232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21167" y="196873"/>
            <a:ext cx="8940800" cy="6232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44756"/>
      </p:ext>
    </p:extLst>
  </p:cSld>
  <p:clrMapOvr>
    <a:masterClrMapping/>
  </p:clrMapOvr>
  <p:transition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165" y="196851"/>
            <a:ext cx="121920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72068" y="1628779"/>
            <a:ext cx="10871200" cy="4800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2005957"/>
      </p:ext>
    </p:extLst>
  </p:cSld>
  <p:clrMapOvr>
    <a:masterClrMapping/>
  </p:clrMapOvr>
  <p:transition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0" y="5918203"/>
            <a:ext cx="12192000" cy="939800"/>
          </a:xfrm>
        </p:spPr>
        <p:txBody>
          <a:bodyPr anchor="b"/>
          <a:lstStyle>
            <a:lvl1pPr marL="0" indent="0" algn="l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1671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7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679" indent="0" algn="ctr">
              <a:buNone/>
              <a:defRPr/>
            </a:lvl2pPr>
            <a:lvl3pPr marL="911407" indent="0" algn="ctr">
              <a:buNone/>
              <a:defRPr/>
            </a:lvl3pPr>
            <a:lvl4pPr marL="1367110" indent="0" algn="ctr">
              <a:buNone/>
              <a:defRPr/>
            </a:lvl4pPr>
            <a:lvl5pPr marL="1822812" indent="0" algn="ctr">
              <a:buNone/>
              <a:defRPr/>
            </a:lvl5pPr>
            <a:lvl6pPr marL="2278538" indent="0" algn="ctr">
              <a:buNone/>
              <a:defRPr/>
            </a:lvl6pPr>
            <a:lvl7pPr marL="2734218" indent="0" algn="ctr">
              <a:buNone/>
              <a:defRPr/>
            </a:lvl7pPr>
            <a:lvl8pPr marL="3189891" indent="0" algn="ctr">
              <a:buNone/>
              <a:defRPr/>
            </a:lvl8pPr>
            <a:lvl9pPr marL="364559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120722EE-C222-0E40-AD33-1EC99FB124D2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667603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D6F68E78-4CFA-074D-B575-FF9BD17D9FBB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3029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144804"/>
      </p:ext>
    </p:extLst>
  </p:cSld>
  <p:clrMapOvr>
    <a:masterClrMapping/>
  </p:clrMapOvr>
  <p:transition spd="slow" advClick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679" indent="0">
              <a:buNone/>
              <a:defRPr sz="1900"/>
            </a:lvl2pPr>
            <a:lvl3pPr marL="911407" indent="0">
              <a:buNone/>
              <a:defRPr sz="1600"/>
            </a:lvl3pPr>
            <a:lvl4pPr marL="1367110" indent="0">
              <a:buNone/>
              <a:defRPr sz="1500"/>
            </a:lvl4pPr>
            <a:lvl5pPr marL="1822812" indent="0">
              <a:buNone/>
              <a:defRPr sz="1500"/>
            </a:lvl5pPr>
            <a:lvl6pPr marL="2278538" indent="0">
              <a:buNone/>
              <a:defRPr sz="1500"/>
            </a:lvl6pPr>
            <a:lvl7pPr marL="2734218" indent="0">
              <a:buNone/>
              <a:defRPr sz="1500"/>
            </a:lvl7pPr>
            <a:lvl8pPr marL="3189891" indent="0">
              <a:buNone/>
              <a:defRPr sz="1500"/>
            </a:lvl8pPr>
            <a:lvl9pPr marL="364559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A0D1490D-DD48-A145-A29C-11106FC231BC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90026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E4940A69-50BE-6448-BBC5-0CC592DDEA66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130274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9" indent="0">
              <a:buNone/>
              <a:defRPr sz="2000" b="1"/>
            </a:lvl2pPr>
            <a:lvl3pPr marL="911407" indent="0">
              <a:buNone/>
              <a:defRPr sz="1900" b="1"/>
            </a:lvl3pPr>
            <a:lvl4pPr marL="1367110" indent="0">
              <a:buNone/>
              <a:defRPr sz="1600" b="1"/>
            </a:lvl4pPr>
            <a:lvl5pPr marL="1822812" indent="0">
              <a:buNone/>
              <a:defRPr sz="1600" b="1"/>
            </a:lvl5pPr>
            <a:lvl6pPr marL="2278538" indent="0">
              <a:buNone/>
              <a:defRPr sz="1600" b="1"/>
            </a:lvl6pPr>
            <a:lvl7pPr marL="2734218" indent="0">
              <a:buNone/>
              <a:defRPr sz="1600" b="1"/>
            </a:lvl7pPr>
            <a:lvl8pPr marL="3189891" indent="0">
              <a:buNone/>
              <a:defRPr sz="1600" b="1"/>
            </a:lvl8pPr>
            <a:lvl9pPr marL="364559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1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679" indent="0">
              <a:buNone/>
              <a:defRPr sz="2000" b="1"/>
            </a:lvl2pPr>
            <a:lvl3pPr marL="911407" indent="0">
              <a:buNone/>
              <a:defRPr sz="1900" b="1"/>
            </a:lvl3pPr>
            <a:lvl4pPr marL="1367110" indent="0">
              <a:buNone/>
              <a:defRPr sz="1600" b="1"/>
            </a:lvl4pPr>
            <a:lvl5pPr marL="1822812" indent="0">
              <a:buNone/>
              <a:defRPr sz="1600" b="1"/>
            </a:lvl5pPr>
            <a:lvl6pPr marL="2278538" indent="0">
              <a:buNone/>
              <a:defRPr sz="1600" b="1"/>
            </a:lvl6pPr>
            <a:lvl7pPr marL="2734218" indent="0">
              <a:buNone/>
              <a:defRPr sz="1600" b="1"/>
            </a:lvl7pPr>
            <a:lvl8pPr marL="3189891" indent="0">
              <a:buNone/>
              <a:defRPr sz="1600" b="1"/>
            </a:lvl8pPr>
            <a:lvl9pPr marL="364559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1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6271CE5-3156-6948-A6DB-943666412425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404070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321583C8-35C3-E445-BD76-8CE668E061A7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823838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509A3F95-6459-974D-A693-9BB7FDDBCF33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848334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83" y="27316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815" y="273323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8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5679" indent="0">
              <a:buNone/>
              <a:defRPr sz="1200"/>
            </a:lvl2pPr>
            <a:lvl3pPr marL="911407" indent="0">
              <a:buNone/>
              <a:defRPr sz="1100"/>
            </a:lvl3pPr>
            <a:lvl4pPr marL="1367110" indent="0">
              <a:buNone/>
              <a:defRPr sz="900"/>
            </a:lvl4pPr>
            <a:lvl5pPr marL="1822812" indent="0">
              <a:buNone/>
              <a:defRPr sz="900"/>
            </a:lvl5pPr>
            <a:lvl6pPr marL="2278538" indent="0">
              <a:buNone/>
              <a:defRPr sz="900"/>
            </a:lvl6pPr>
            <a:lvl7pPr marL="2734218" indent="0">
              <a:buNone/>
              <a:defRPr sz="900"/>
            </a:lvl7pPr>
            <a:lvl8pPr marL="3189891" indent="0">
              <a:buNone/>
              <a:defRPr sz="900"/>
            </a:lvl8pPr>
            <a:lvl9pPr marL="364559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27617E9-5F0D-644A-A33B-B53A823DAEF8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11228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679" indent="0">
              <a:buNone/>
              <a:defRPr sz="2800"/>
            </a:lvl2pPr>
            <a:lvl3pPr marL="911407" indent="0">
              <a:buNone/>
              <a:defRPr sz="2400"/>
            </a:lvl3pPr>
            <a:lvl4pPr marL="1367110" indent="0">
              <a:buNone/>
              <a:defRPr sz="2000"/>
            </a:lvl4pPr>
            <a:lvl5pPr marL="1822812" indent="0">
              <a:buNone/>
              <a:defRPr sz="2000"/>
            </a:lvl5pPr>
            <a:lvl6pPr marL="2278538" indent="0">
              <a:buNone/>
              <a:defRPr sz="2000"/>
            </a:lvl6pPr>
            <a:lvl7pPr marL="2734218" indent="0">
              <a:buNone/>
              <a:defRPr sz="2000"/>
            </a:lvl7pPr>
            <a:lvl8pPr marL="3189891" indent="0">
              <a:buNone/>
              <a:defRPr sz="2000"/>
            </a:lvl8pPr>
            <a:lvl9pPr marL="364559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58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5679" indent="0">
              <a:buNone/>
              <a:defRPr sz="1200"/>
            </a:lvl2pPr>
            <a:lvl3pPr marL="911407" indent="0">
              <a:buNone/>
              <a:defRPr sz="1100"/>
            </a:lvl3pPr>
            <a:lvl4pPr marL="1367110" indent="0">
              <a:buNone/>
              <a:defRPr sz="900"/>
            </a:lvl4pPr>
            <a:lvl5pPr marL="1822812" indent="0">
              <a:buNone/>
              <a:defRPr sz="900"/>
            </a:lvl5pPr>
            <a:lvl6pPr marL="2278538" indent="0">
              <a:buNone/>
              <a:defRPr sz="900"/>
            </a:lvl6pPr>
            <a:lvl7pPr marL="2734218" indent="0">
              <a:buNone/>
              <a:defRPr sz="900"/>
            </a:lvl7pPr>
            <a:lvl8pPr marL="3189891" indent="0">
              <a:buNone/>
              <a:defRPr sz="900"/>
            </a:lvl8pPr>
            <a:lvl9pPr marL="364559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267A687D-A173-7A43-9735-173C3E291AE0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770564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0B9AD52A-1B0E-AA48-845F-B7594C2C7D69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7676349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4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4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 eaLnBrk="1" hangingPunct="1">
              <a:defRPr b="1" i="1"/>
            </a:lvl1pPr>
          </a:lstStyle>
          <a:p>
            <a:pPr defTabSz="455999">
              <a:defRPr/>
            </a:pPr>
            <a:endParaRPr lang="en-US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 b="1" i="1"/>
            </a:lvl1pPr>
          </a:lstStyle>
          <a:p>
            <a:fld id="{76C723A2-3F9E-A241-A67F-69951A47577A}" type="slidenum">
              <a:rPr lang="en-US">
                <a:latin typeface="Arial"/>
                <a:ea typeface="ＭＳ Ｐゴシック"/>
              </a:rPr>
              <a:pPr/>
              <a:t>‹#›</a:t>
            </a:fld>
            <a:endParaRPr lang="en-US"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7977678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FF2323AD-D8DB-41AD-A215-F42155CDC97E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A26BA9-9A75-5E4D-884C-8CD1D49710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2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8" indent="0">
              <a:buNone/>
              <a:defRPr sz="2800"/>
            </a:lvl2pPr>
            <a:lvl3pPr marL="914415" indent="0">
              <a:buNone/>
              <a:defRPr sz="2400"/>
            </a:lvl3pPr>
            <a:lvl4pPr marL="1371623" indent="0">
              <a:buNone/>
              <a:defRPr sz="2000"/>
            </a:lvl4pPr>
            <a:lvl5pPr marL="1828830" indent="0">
              <a:buNone/>
              <a:defRPr sz="2000"/>
            </a:lvl5pPr>
            <a:lvl6pPr marL="2286038" indent="0">
              <a:buNone/>
              <a:defRPr sz="2000"/>
            </a:lvl6pPr>
            <a:lvl7pPr marL="2743246" indent="0">
              <a:buNone/>
              <a:defRPr sz="2000"/>
            </a:lvl7pPr>
            <a:lvl8pPr marL="3200453" indent="0">
              <a:buNone/>
              <a:defRPr sz="2000"/>
            </a:lvl8pPr>
            <a:lvl9pPr marL="365766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8" indent="0">
              <a:buNone/>
              <a:defRPr sz="1200"/>
            </a:lvl2pPr>
            <a:lvl3pPr marL="914415" indent="0">
              <a:buNone/>
              <a:defRPr sz="1000"/>
            </a:lvl3pPr>
            <a:lvl4pPr marL="1371623" indent="0">
              <a:buNone/>
              <a:defRPr sz="900"/>
            </a:lvl4pPr>
            <a:lvl5pPr marL="1828830" indent="0">
              <a:buNone/>
              <a:defRPr sz="900"/>
            </a:lvl5pPr>
            <a:lvl6pPr marL="2286038" indent="0">
              <a:buNone/>
              <a:defRPr sz="900"/>
            </a:lvl6pPr>
            <a:lvl7pPr marL="2743246" indent="0">
              <a:buNone/>
              <a:defRPr sz="900"/>
            </a:lvl7pPr>
            <a:lvl8pPr marL="3200453" indent="0">
              <a:buNone/>
              <a:defRPr sz="900"/>
            </a:lvl8pPr>
            <a:lvl9pPr marL="365766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615636"/>
      </p:ext>
    </p:extLst>
  </p:cSld>
  <p:clrMapOvr>
    <a:masterClrMapping/>
  </p:clrMapOvr>
  <p:transition spd="slow" advClick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50B12FA-E0CF-4C87-9407-78DDEBD1E2FE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4FCAC-9FE6-1042-888D-334B1E5723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3169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4A0D23B3-E1C5-409C-97AA-C6FCDFF41DCD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D483A8-5FC7-D147-8CC1-A6B165AC06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876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3961AB1B-E6BC-471B-8565-8F0FFFC142C3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5768D9-A409-E44D-A586-7BCE56C1CC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1472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4190500-55F8-472D-8BD5-F85448A186DD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15AC8D-50AC-704F-AE12-3578115251C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710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58439922-94FF-4D4A-B88C-635C4FD443A1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24D1E-73B6-4E41-AE84-67A683EF419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9068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17434F4B-0ADA-44D8-BCBE-3CCB9539D67C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DD019-0C2F-FF4D-9525-FE19844D23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09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89C3720-8C12-4F5D-B95A-5D0AB791FE45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C122C-6CF1-6A4F-804A-CC63440B69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1138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7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E16E076B-39A8-499B-82C6-175E04340A6F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3EDE8-24FC-234B-997B-551B60306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2819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E2F097E-20B2-49B0-AFAD-8F5E976976D8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B5699-270A-0749-AF10-63E33928BE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3182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86FC9E32-1031-499E-AAA0-5548E86FAF4F}" type="datetime1">
              <a:rPr lang="en-US" smtClean="0">
                <a:latin typeface="Arial"/>
              </a:rPr>
              <a:pPr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085DC-1999-E44C-AAA9-768BF4050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9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4.xml"/><Relationship Id="rId7" Type="http://schemas.openxmlformats.org/officeDocument/2006/relationships/vmlDrawing" Target="../drawings/vmlDrawing1.v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theme" Target="../theme/theme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36.xml"/><Relationship Id="rId10" Type="http://schemas.openxmlformats.org/officeDocument/2006/relationships/image" Target="../media/image4.emf"/><Relationship Id="rId4" Type="http://schemas.openxmlformats.org/officeDocument/2006/relationships/slideLayout" Target="../slideLayouts/slideLayout35.xml"/><Relationship Id="rId9" Type="http://schemas.openxmlformats.org/officeDocument/2006/relationships/oleObject" Target="../embeddings/oleObject1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ags" Target="../tags/tag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7393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29" r:id="rId1"/>
    <p:sldLayoutId id="2147488130" r:id="rId2"/>
    <p:sldLayoutId id="2147488131" r:id="rId3"/>
    <p:sldLayoutId id="2147488132" r:id="rId4"/>
    <p:sldLayoutId id="2147488133" r:id="rId5"/>
    <p:sldLayoutId id="2147488134" r:id="rId6"/>
    <p:sldLayoutId id="2147488135" r:id="rId7"/>
    <p:sldLayoutId id="2147488136" r:id="rId8"/>
    <p:sldLayoutId id="2147488137" r:id="rId9"/>
    <p:sldLayoutId id="2147488138" r:id="rId10"/>
    <p:sldLayoutId id="2147488139" r:id="rId11"/>
    <p:sldLayoutId id="2147488140" r:id="rId12"/>
    <p:sldLayoutId id="2147488141" r:id="rId13"/>
    <p:sldLayoutId id="2147488142" r:id="rId14"/>
    <p:sldLayoutId id="2147488143" r:id="rId15"/>
    <p:sldLayoutId id="2147488144" r:id="rId16"/>
    <p:sldLayoutId id="2147488145" r:id="rId17"/>
    <p:sldLayoutId id="2147488146" r:id="rId18"/>
    <p:sldLayoutId id="2147488147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500" b="0" i="0">
                <a:solidFill>
                  <a:srgbClr val="000000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500" b="0" i="0">
                <a:solidFill>
                  <a:srgbClr val="000000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 b="0" i="0">
                <a:solidFill>
                  <a:srgbClr val="000000"/>
                </a:solidFill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74339043-B465-3A4A-BF88-78ED508CBB07}" type="slidenum"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93" r:id="rId1"/>
    <p:sldLayoutId id="2147488294" r:id="rId2"/>
    <p:sldLayoutId id="2147488295" r:id="rId3"/>
    <p:sldLayoutId id="2147488296" r:id="rId4"/>
    <p:sldLayoutId id="2147488297" r:id="rId5"/>
    <p:sldLayoutId id="2147488298" r:id="rId6"/>
    <p:sldLayoutId id="2147488299" r:id="rId7"/>
    <p:sldLayoutId id="2147488300" r:id="rId8"/>
    <p:sldLayoutId id="2147488301" r:id="rId9"/>
    <p:sldLayoutId id="2147488302" r:id="rId10"/>
    <p:sldLayoutId id="21474883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7E6C4A-33D8-074F-99C4-61539F3C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CF72A-BA0C-DD4F-B2CC-142ED997E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15613-42FB-3545-93E9-5C4B802F4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BE86-13B0-EA49-963B-7E1BD44EB1A9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AD180-B01B-E241-939C-84FF7D507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2A26B-9B17-D944-9172-C5CCBA548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4703A-1130-9048-A4A4-B26DB1EC0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2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06" r:id="rId1"/>
    <p:sldLayoutId id="2147488307" r:id="rId2"/>
    <p:sldLayoutId id="2147488308" r:id="rId3"/>
    <p:sldLayoutId id="2147488309" r:id="rId4"/>
    <p:sldLayoutId id="2147488310" r:id="rId5"/>
    <p:sldLayoutId id="2147488311" r:id="rId6"/>
    <p:sldLayoutId id="2147488312" r:id="rId7"/>
    <p:sldLayoutId id="2147488313" r:id="rId8"/>
    <p:sldLayoutId id="2147488314" r:id="rId9"/>
    <p:sldLayoutId id="2147488315" r:id="rId10"/>
    <p:sldLayoutId id="21474883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A24FBD-B148-3440-A95F-2E7920F3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6ABBE-DD3A-8647-9638-96A438DAF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6DE42-F8F9-D145-9F13-B316B4866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47FD-C986-A04E-AC33-4723DB9C221D}" type="datetimeFigureOut">
              <a:rPr lang="en-US" smtClean="0"/>
              <a:t>6/25/20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95228A-AF5A-5347-B245-1FABE7193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63F67-60B8-C841-98AD-5E161ACDF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8456-A9B0-E748-9D9A-D864621AC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2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8" r:id="rId1"/>
    <p:sldLayoutId id="2147488319" r:id="rId2"/>
    <p:sldLayoutId id="2147488320" r:id="rId3"/>
    <p:sldLayoutId id="2147488321" r:id="rId4"/>
    <p:sldLayoutId id="2147488322" r:id="rId5"/>
    <p:sldLayoutId id="2147488323" r:id="rId6"/>
    <p:sldLayoutId id="2147488324" r:id="rId7"/>
    <p:sldLayoutId id="2147488325" r:id="rId8"/>
    <p:sldLayoutId id="2147488326" r:id="rId9"/>
    <p:sldLayoutId id="2147488327" r:id="rId10"/>
    <p:sldLayoutId id="2147488328" r:id="rId11"/>
    <p:sldLayoutId id="2147488329" r:id="rId12"/>
    <p:sldLayoutId id="214748833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AB0FB4E-0B98-D14C-8FFE-6B84020301A7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10972800" cy="5029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56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32" r:id="rId1"/>
    <p:sldLayoutId id="2147488333" r:id="rId2"/>
    <p:sldLayoutId id="2147488334" r:id="rId3"/>
    <p:sldLayoutId id="2147488335" r:id="rId4"/>
    <p:sldLayoutId id="2147488336" r:id="rId5"/>
    <p:sldLayoutId id="2147488337" r:id="rId6"/>
    <p:sldLayoutId id="2147488338" r:id="rId7"/>
    <p:sldLayoutId id="2147488339" r:id="rId8"/>
    <p:sldLayoutId id="2147488340" r:id="rId9"/>
    <p:sldLayoutId id="2147488341" r:id="rId10"/>
    <p:sldLayoutId id="2147488342" r:id="rId11"/>
    <p:sldLayoutId id="2147488343" r:id="rId12"/>
    <p:sldLayoutId id="2147488344" r:id="rId13"/>
    <p:sldLayoutId id="2147488345" r:id="rId14"/>
    <p:sldLayoutId id="2147488346" r:id="rId15"/>
    <p:sldLayoutId id="2147488347" r:id="rId16"/>
    <p:sldLayoutId id="2147488348" r:id="rId17"/>
    <p:sldLayoutId id="2147488349" r:id="rId18"/>
    <p:sldLayoutId id="2147488350" r:id="rId19"/>
  </p:sldLayoutIdLst>
  <p:transition spd="slow" advClick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432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5pPr>
      <a:lvl6pPr marL="457208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6pPr>
      <a:lvl7pPr marL="914415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7pPr>
      <a:lvl8pPr marL="1371623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8pPr>
      <a:lvl9pPr marL="1828830" algn="l" rtl="0" fontAlgn="base">
        <a:spcBef>
          <a:spcPct val="0"/>
        </a:spcBef>
        <a:spcAft>
          <a:spcPct val="0"/>
        </a:spcAft>
        <a:defRPr sz="2600" b="1">
          <a:solidFill>
            <a:srgbClr val="EFC53D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6" indent="-342906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  <a:cs typeface="+mn-cs"/>
        </a:defRPr>
      </a:lvl1pPr>
      <a:lvl2pPr marL="742962" indent="-285755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2pPr>
      <a:lvl3pPr marL="1143019" indent="-228604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rgbClr val="002060"/>
          </a:solidFill>
          <a:latin typeface="+mn-lt"/>
          <a:ea typeface="+mn-ea"/>
        </a:defRPr>
      </a:lvl3pPr>
      <a:lvl4pPr marL="1600227" indent="-228604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rgbClr val="002060"/>
          </a:solidFill>
          <a:latin typeface="+mn-lt"/>
          <a:ea typeface="+mn-ea"/>
        </a:defRPr>
      </a:lvl4pPr>
      <a:lvl5pPr marL="2057434" indent="-228604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rgbClr val="002060"/>
          </a:solidFill>
          <a:latin typeface="+mn-lt"/>
          <a:ea typeface="+mn-ea"/>
        </a:defRPr>
      </a:lvl5pPr>
      <a:lvl6pPr marL="2514642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6pPr>
      <a:lvl7pPr marL="2971849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7pPr>
      <a:lvl8pPr marL="3429057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8pPr>
      <a:lvl9pPr marL="3886265" indent="-228604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0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60EDF-01D4-45EF-A56A-E8C1369883BD}" type="datetimeFigureOut">
              <a:rPr lang="en-US" smtClean="0"/>
              <a:pPr/>
              <a:t>6/25/20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A8A81-9069-4419-B075-97BBDE1E54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32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81" r:id="rId1"/>
    <p:sldLayoutId id="2147488182" r:id="rId2"/>
    <p:sldLayoutId id="2147488183" r:id="rId3"/>
    <p:sldLayoutId id="2147488184" r:id="rId4"/>
    <p:sldLayoutId id="2147488185" r:id="rId5"/>
    <p:sldLayoutId id="2147488186" r:id="rId6"/>
    <p:sldLayoutId id="2147488187" r:id="rId7"/>
    <p:sldLayoutId id="2147488188" r:id="rId8"/>
    <p:sldLayoutId id="2147488189" r:id="rId9"/>
    <p:sldLayoutId id="2147488190" r:id="rId10"/>
    <p:sldLayoutId id="2147488191" r:id="rId11"/>
    <p:sldLayoutId id="214748819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8"/>
            </p:custData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3" name="think-cell Slide" r:id="rId9" imgW="6350000" imgH="6350000" progId="">
                  <p:embed/>
                </p:oleObj>
              </mc:Choice>
              <mc:Fallback>
                <p:oleObj name="think-cell Slide" r:id="rId9" imgW="6350000" imgH="6350000" progId="">
                  <p:embed/>
                  <p:pic>
                    <p:nvPicPr>
                      <p:cNvPr id="4" name="Object 3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 userDrawn="1"/>
        </p:nvSpPr>
        <p:spPr>
          <a:xfrm>
            <a:off x="0" y="6576308"/>
            <a:ext cx="12192000" cy="281692"/>
          </a:xfrm>
          <a:prstGeom prst="rect">
            <a:avLst/>
          </a:prstGeom>
          <a:gradFill flip="none" rotWithShape="1">
            <a:gsLst>
              <a:gs pos="0">
                <a:srgbClr val="006CA2"/>
              </a:gs>
              <a:gs pos="100000">
                <a:srgbClr val="62C3F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57175"/>
            <a:endParaRPr lang="en-US" sz="1013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150056"/>
          </a:xfrm>
          <a:prstGeom prst="rect">
            <a:avLst/>
          </a:prstGeom>
          <a:gradFill flip="none" rotWithShape="1">
            <a:gsLst>
              <a:gs pos="0">
                <a:srgbClr val="006CA2"/>
              </a:gs>
              <a:gs pos="100000">
                <a:srgbClr val="62C3F2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257175"/>
            <a:endParaRPr lang="en-US" sz="1013">
              <a:solidFill>
                <a:prstClr val="white"/>
              </a:solidFill>
            </a:endParaRPr>
          </a:p>
        </p:txBody>
      </p:sp>
      <p:pic>
        <p:nvPicPr>
          <p:cNvPr id="8" name="Picture 7" descr="blue-gradient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10"/>
            <a:ext cx="12192000" cy="52093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26424"/>
            <a:ext cx="10972801" cy="8447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376483"/>
            <a:ext cx="10972801" cy="4954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461" y="6638656"/>
            <a:ext cx="526815" cy="1841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defTabSz="257175"/>
            <a:fld id="{6B312CD2-6EA9-46B2-893C-73296E2B74A8}" type="slidenum">
              <a:rPr lang="en-US" smtClean="0"/>
              <a:pPr defTabSz="257175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369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194" r:id="rId1"/>
    <p:sldLayoutId id="2147488195" r:id="rId2"/>
    <p:sldLayoutId id="2147488196" r:id="rId3"/>
    <p:sldLayoutId id="2147488197" r:id="rId4"/>
    <p:sldLayoutId id="2147488198" r:id="rId5"/>
  </p:sldLayoutIdLst>
  <p:hf hdr="0" ftr="0" dt="0"/>
  <p:txStyles>
    <p:titleStyle>
      <a:lvl1pPr algn="l" defTabSz="514350" rtl="0" eaLnBrk="1" latinLnBrk="0" hangingPunct="1">
        <a:spcBef>
          <a:spcPct val="0"/>
        </a:spcBef>
        <a:buNone/>
        <a:defRPr sz="21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ts val="900"/>
        </a:spcBef>
        <a:buClr>
          <a:schemeClr val="accent2"/>
        </a:buClr>
        <a:buFont typeface="Arial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defTabSz="514350" rtl="0" eaLnBrk="1" latinLnBrk="0" hangingPunct="1">
        <a:spcBef>
          <a:spcPts val="450"/>
        </a:spcBef>
        <a:buClr>
          <a:schemeClr val="accent1"/>
        </a:buClr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ts val="225"/>
        </a:spcBef>
        <a:buClr>
          <a:schemeClr val="accent2"/>
        </a:buClr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ts val="225"/>
        </a:spcBef>
        <a:buFont typeface="Arial" panose="020B0604020202020204" pitchFamily="34" charset="0"/>
        <a:buChar char="–"/>
        <a:defRPr sz="788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ts val="225"/>
        </a:spcBef>
        <a:buFont typeface="Arial" panose="020B0604020202020204" pitchFamily="34" charset="0"/>
        <a:buChar char="»"/>
        <a:defRPr sz="788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8462" y="1397000"/>
            <a:ext cx="11435077" cy="4622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8462" y="160869"/>
            <a:ext cx="11435077" cy="67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/>
          <a:p>
            <a:pPr lvl="0" fontAlgn="base"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3721" y="6570000"/>
            <a:ext cx="451289" cy="2525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smtClean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F1AFCDA-ABCC-4704-AB71-48FDE4F2FA4C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E3E71B-E4E4-41CF-A614-6050F92BAF2C}"/>
              </a:ext>
            </a:extLst>
          </p:cNvPr>
          <p:cNvCxnSpPr>
            <a:cxnSpLocks/>
          </p:cNvCxnSpPr>
          <p:nvPr userDrawn="1"/>
        </p:nvCxnSpPr>
        <p:spPr>
          <a:xfrm>
            <a:off x="355602" y="846799"/>
            <a:ext cx="1145963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1F9F689A-A085-457C-BF3B-1483E1010E09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10192954" y="11115"/>
            <a:ext cx="1976343" cy="774356"/>
          </a:xfrm>
          <a:prstGeom prst="rect">
            <a:avLst/>
          </a:prstGeom>
        </p:spPr>
      </p:pic>
    </p:spTree>
    <p:custDataLst>
      <p:tags r:id="rId19"/>
    </p:custDataLst>
    <p:extLst>
      <p:ext uri="{BB962C8B-B14F-4D97-AF65-F5344CB8AC3E}">
        <p14:creationId xmlns:p14="http://schemas.microsoft.com/office/powerpoint/2010/main" val="197959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00" r:id="rId1"/>
    <p:sldLayoutId id="2147488201" r:id="rId2"/>
    <p:sldLayoutId id="2147488202" r:id="rId3"/>
    <p:sldLayoutId id="2147488203" r:id="rId4"/>
    <p:sldLayoutId id="2147488204" r:id="rId5"/>
    <p:sldLayoutId id="2147488205" r:id="rId6"/>
    <p:sldLayoutId id="2147488206" r:id="rId7"/>
    <p:sldLayoutId id="2147488207" r:id="rId8"/>
    <p:sldLayoutId id="2147488208" r:id="rId9"/>
    <p:sldLayoutId id="2147488209" r:id="rId10"/>
    <p:sldLayoutId id="2147488210" r:id="rId11"/>
    <p:sldLayoutId id="2147488211" r:id="rId12"/>
    <p:sldLayoutId id="2147488212" r:id="rId13"/>
    <p:sldLayoutId id="2147488213" r:id="rId14"/>
    <p:sldLayoutId id="2147488214" r:id="rId15"/>
    <p:sldLayoutId id="2147488215" r:id="rId16"/>
    <p:sldLayoutId id="2147488216" r:id="rId1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20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300"/>
        </a:spcAft>
        <a:buClr>
          <a:schemeClr val="tx2"/>
        </a:buClr>
        <a:buFont typeface="Arial" panose="020B0604020202020204" pitchFamily="34" charset="0"/>
        <a:buNone/>
        <a:defRPr sz="18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192024" indent="-192024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566928" indent="-256032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886968" indent="-201168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207008" indent="-2286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–"/>
        <a:tabLst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45">
          <p15:clr>
            <a:srgbClr val="F26B43"/>
          </p15:clr>
        </p15:guide>
        <p15:guide id="2" pos="224">
          <p15:clr>
            <a:srgbClr val="F26B43"/>
          </p15:clr>
        </p15:guide>
        <p15:guide id="3" pos="7443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44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18" r:id="rId1"/>
    <p:sldLayoutId id="2147488219" r:id="rId2"/>
    <p:sldLayoutId id="2147488220" r:id="rId3"/>
    <p:sldLayoutId id="2147488221" r:id="rId4"/>
    <p:sldLayoutId id="2147488222" r:id="rId5"/>
    <p:sldLayoutId id="2147488223" r:id="rId6"/>
    <p:sldLayoutId id="2147488224" r:id="rId7"/>
    <p:sldLayoutId id="2147488225" r:id="rId8"/>
    <p:sldLayoutId id="2147488226" r:id="rId9"/>
    <p:sldLayoutId id="2147488227" r:id="rId10"/>
    <p:sldLayoutId id="214748822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21165" y="149225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2" tIns="45619" rIns="91232" bIns="4561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72068" y="1628779"/>
            <a:ext cx="1087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32" tIns="45619" rIns="91232" bIns="456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94110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8230" r:id="rId1"/>
    <p:sldLayoutId id="2147488231" r:id="rId2"/>
    <p:sldLayoutId id="2147488232" r:id="rId3"/>
    <p:sldLayoutId id="2147488233" r:id="rId4"/>
    <p:sldLayoutId id="2147488234" r:id="rId5"/>
    <p:sldLayoutId id="2147488235" r:id="rId6"/>
    <p:sldLayoutId id="2147488236" r:id="rId7"/>
    <p:sldLayoutId id="2147488237" r:id="rId8"/>
    <p:sldLayoutId id="2147488238" r:id="rId9"/>
    <p:sldLayoutId id="2147488239" r:id="rId10"/>
    <p:sldLayoutId id="2147488240" r:id="rId11"/>
    <p:sldLayoutId id="2147488241" r:id="rId12"/>
    <p:sldLayoutId id="2147488242" r:id="rId13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34" charset="0"/>
        </a:defRPr>
      </a:lvl5pPr>
      <a:lvl6pPr marL="456203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6pPr>
      <a:lvl7pPr marL="912411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7pPr>
      <a:lvl8pPr marL="1368618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8pPr>
      <a:lvl9pPr marL="1824823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pitchFamily="34" charset="0"/>
        </a:defRPr>
      </a:lvl9pPr>
    </p:titleStyle>
    <p:bodyStyle>
      <a:lvl1pPr marL="342154" indent="-342154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1334" indent="-28513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400">
          <a:solidFill>
            <a:schemeClr val="tx1"/>
          </a:solidFill>
          <a:latin typeface="+mn-lt"/>
        </a:defRPr>
      </a:lvl2pPr>
      <a:lvl3pPr marL="1140517" indent="-2281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3pPr>
      <a:lvl4pPr marL="1596716" indent="-2281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</a:defRPr>
      </a:lvl4pPr>
      <a:lvl5pPr marL="2052926" indent="-2281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</a:defRPr>
      </a:lvl5pPr>
      <a:lvl6pPr marL="2509131" indent="-2281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</a:defRPr>
      </a:lvl6pPr>
      <a:lvl7pPr marL="2965339" indent="-2281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</a:defRPr>
      </a:lvl7pPr>
      <a:lvl8pPr marL="3421543" indent="-2281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</a:defRPr>
      </a:lvl8pPr>
      <a:lvl9pPr marL="3877749" indent="-22810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1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18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82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031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23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433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644" algn="l" defTabSz="912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140" tIns="45606" rIns="91140" bIns="456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140" tIns="45606" rIns="91140" bIns="456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0" tIns="45606" rIns="91140" bIns="4560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500" b="0" i="0">
                <a:solidFill>
                  <a:srgbClr val="000000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defTabSz="911407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0" tIns="45606" rIns="91140" bIns="4560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500" b="0" i="0">
                <a:solidFill>
                  <a:srgbClr val="000000"/>
                </a:solidFill>
              </a:defRPr>
            </a:lvl1pPr>
          </a:lstStyle>
          <a:p>
            <a:pPr defTabSz="911407" fontAlgn="base">
              <a:spcBef>
                <a:spcPct val="0"/>
              </a:spcBef>
              <a:spcAft>
                <a:spcPct val="0"/>
              </a:spcAft>
            </a:pPr>
            <a:fld id="{74339043-B465-3A4A-BF88-78ED508CBB07}" type="slidenum"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pPr defTabSz="91140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63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56" r:id="rId1"/>
    <p:sldLayoutId id="2147488257" r:id="rId2"/>
    <p:sldLayoutId id="2147488258" r:id="rId3"/>
    <p:sldLayoutId id="2147488259" r:id="rId4"/>
    <p:sldLayoutId id="2147488260" r:id="rId5"/>
    <p:sldLayoutId id="2147488261" r:id="rId6"/>
    <p:sldLayoutId id="2147488262" r:id="rId7"/>
    <p:sldLayoutId id="2147488263" r:id="rId8"/>
    <p:sldLayoutId id="2147488264" r:id="rId9"/>
    <p:sldLayoutId id="2147488265" r:id="rId10"/>
    <p:sldLayoutId id="2147488266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45567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140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6711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28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41794" indent="-34179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740509" indent="-28483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4" charset="-128"/>
        </a:defRPr>
      </a:lvl2pPr>
      <a:lvl3pPr marL="1139273" indent="-227862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4" charset="-128"/>
        </a:defRPr>
      </a:lvl3pPr>
      <a:lvl4pPr marL="1594944" indent="-227862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4" charset="-128"/>
        </a:defRPr>
      </a:lvl4pPr>
      <a:lvl5pPr marL="2050631" indent="-227862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4" charset="-128"/>
        </a:defRPr>
      </a:lvl5pPr>
      <a:lvl6pPr marL="2506355" indent="-22786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62061" indent="-22786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17763" indent="-22786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73486" indent="-227862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79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407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110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812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538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218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891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593" algn="l" defTabSz="9114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 i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7C9D0C5-C0B2-4061-8F83-9B21C901277B}" type="datetime1">
              <a:rPr lang="en-US" smtClean="0">
                <a:latin typeface="Arial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6/25/20</a:t>
            </a:fld>
            <a:endParaRPr lang="en-US"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B28BBF5-1C74-C94E-A59E-C5677123D6D2}" type="slidenum">
              <a:rPr lang="en-US" smtClean="0"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76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8" r:id="rId1"/>
    <p:sldLayoutId id="2147488269" r:id="rId2"/>
    <p:sldLayoutId id="2147488270" r:id="rId3"/>
    <p:sldLayoutId id="2147488271" r:id="rId4"/>
    <p:sldLayoutId id="2147488272" r:id="rId5"/>
    <p:sldLayoutId id="2147488273" r:id="rId6"/>
    <p:sldLayoutId id="2147488274" r:id="rId7"/>
    <p:sldLayoutId id="2147488275" r:id="rId8"/>
    <p:sldLayoutId id="2147488276" r:id="rId9"/>
    <p:sldLayoutId id="2147488277" r:id="rId10"/>
    <p:sldLayoutId id="2147488278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48" tIns="60924" rIns="121848" bIns="609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848" tIns="60924" rIns="121848" bIns="609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48" tIns="60924" rIns="121848" bIns="6092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000" b="0" i="0">
                <a:solidFill>
                  <a:srgbClr val="000000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defTabSz="12183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48" tIns="60924" rIns="121848" bIns="6092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2000" b="0" i="0">
                <a:solidFill>
                  <a:srgbClr val="000000"/>
                </a:solidFill>
                <a:latin typeface="Arial" charset="0"/>
                <a:ea typeface="ＭＳ Ｐゴシック" pitchFamily="48" charset="-128"/>
                <a:cs typeface="+mn-cs"/>
              </a:defRPr>
            </a:lvl1pPr>
          </a:lstStyle>
          <a:p>
            <a:pPr defTabSz="12183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848" tIns="60924" rIns="121848" bIns="6092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2000" b="0" i="0">
                <a:solidFill>
                  <a:srgbClr val="000000"/>
                </a:solidFill>
              </a:defRPr>
            </a:lvl1pPr>
          </a:lstStyle>
          <a:p>
            <a:pPr defTabSz="1218388" fontAlgn="base">
              <a:spcBef>
                <a:spcPct val="0"/>
              </a:spcBef>
              <a:spcAft>
                <a:spcPct val="0"/>
              </a:spcAft>
            </a:pPr>
            <a:fld id="{74339043-B465-3A4A-BF88-78ED508CBB07}" type="slidenum">
              <a:rPr lang="en-US" smtClean="0">
                <a:latin typeface="Arial" charset="0"/>
                <a:ea typeface="ＭＳ Ｐゴシック" charset="0"/>
                <a:cs typeface="ＭＳ Ｐゴシック" charset="0"/>
              </a:rPr>
              <a:pPr defTabSz="121838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96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80" r:id="rId1"/>
    <p:sldLayoutId id="2147488281" r:id="rId2"/>
    <p:sldLayoutId id="2147488282" r:id="rId3"/>
    <p:sldLayoutId id="2147488283" r:id="rId4"/>
    <p:sldLayoutId id="2147488284" r:id="rId5"/>
    <p:sldLayoutId id="2147488285" r:id="rId6"/>
    <p:sldLayoutId id="2147488286" r:id="rId7"/>
    <p:sldLayoutId id="2147488287" r:id="rId8"/>
    <p:sldLayoutId id="2147488288" r:id="rId9"/>
    <p:sldLayoutId id="2147488289" r:id="rId10"/>
    <p:sldLayoutId id="2147488290" r:id="rId11"/>
    <p:sldLayoutId id="21474882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ＭＳ Ｐゴシック" pitchFamily="34" charset="-128"/>
          <a:cs typeface="ＭＳ Ｐゴシック" charset="0"/>
        </a:defRPr>
      </a:lvl5pPr>
      <a:lvl6pPr marL="609171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121838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827576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2436778" algn="ctr" rtl="0" fontAlgn="base">
        <a:spcBef>
          <a:spcPct val="0"/>
        </a:spcBef>
        <a:spcAft>
          <a:spcPct val="0"/>
        </a:spcAft>
        <a:defRPr sz="59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456879" indent="-456879" algn="l" rtl="0" eaLnBrk="0" fontAlgn="base" hangingPunct="0">
        <a:spcBef>
          <a:spcPct val="20000"/>
        </a:spcBef>
        <a:spcAft>
          <a:spcPct val="0"/>
        </a:spcAft>
        <a:buChar char="•"/>
        <a:defRPr sz="4300">
          <a:solidFill>
            <a:schemeClr val="tx1"/>
          </a:solidFill>
          <a:latin typeface="+mn-lt"/>
          <a:ea typeface="ＭＳ Ｐゴシック" pitchFamily="34" charset="-128"/>
          <a:cs typeface="ＭＳ Ｐゴシック" charset="0"/>
        </a:defRPr>
      </a:lvl1pPr>
      <a:lvl2pPr marL="989950" indent="-380749" algn="l" rtl="0" eaLnBrk="0" fontAlgn="base" hangingPunct="0">
        <a:spcBef>
          <a:spcPct val="20000"/>
        </a:spcBef>
        <a:spcAft>
          <a:spcPct val="0"/>
        </a:spcAft>
        <a:buChar char="–"/>
        <a:defRPr sz="3700">
          <a:solidFill>
            <a:schemeClr val="tx1"/>
          </a:solidFill>
          <a:latin typeface="+mn-lt"/>
          <a:ea typeface="ＭＳ Ｐゴシック" pitchFamily="34" charset="-128"/>
        </a:defRPr>
      </a:lvl2pPr>
      <a:lvl3pPr marL="1522973" indent="-304584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34" charset="-128"/>
        </a:defRPr>
      </a:lvl3pPr>
      <a:lvl4pPr marL="2132160" indent="-304584" algn="l" rtl="0" eaLnBrk="0" fontAlgn="base" hangingPunct="0">
        <a:spcBef>
          <a:spcPct val="20000"/>
        </a:spcBef>
        <a:spcAft>
          <a:spcPct val="0"/>
        </a:spcAft>
        <a:buChar char="–"/>
        <a:defRPr sz="2700">
          <a:solidFill>
            <a:schemeClr val="tx1"/>
          </a:solidFill>
          <a:latin typeface="+mn-lt"/>
          <a:ea typeface="ＭＳ Ｐゴシック" pitchFamily="34" charset="-128"/>
        </a:defRPr>
      </a:lvl4pPr>
      <a:lvl5pPr marL="2741362" indent="-304584" algn="l" rtl="0" eaLnBrk="0" fontAlgn="base" hangingPunct="0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ＭＳ Ｐゴシック" pitchFamily="34" charset="-128"/>
        </a:defRPr>
      </a:lvl5pPr>
      <a:lvl6pPr marL="3350532" indent="-30458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6pPr>
      <a:lvl7pPr marL="3959736" indent="-30458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7pPr>
      <a:lvl8pPr marL="4568920" indent="-30458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8pPr>
      <a:lvl9pPr marL="5178108" indent="-304584" algn="l" rtl="0" fontAlgn="base">
        <a:spcBef>
          <a:spcPct val="20000"/>
        </a:spcBef>
        <a:spcAft>
          <a:spcPct val="0"/>
        </a:spcAft>
        <a:buChar char="»"/>
        <a:defRPr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09171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388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576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778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948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119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320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73507" algn="l" defTabSz="1218388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4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1.xml"/><Relationship Id="rId1" Type="http://schemas.openxmlformats.org/officeDocument/2006/relationships/tags" Target="../tags/tag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7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3.xml"/><Relationship Id="rId5" Type="http://schemas.openxmlformats.org/officeDocument/2006/relationships/image" Target="../media/image71.tiff"/><Relationship Id="rId4" Type="http://schemas.openxmlformats.org/officeDocument/2006/relationships/image" Target="../media/image70.tif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1.xml"/><Relationship Id="rId5" Type="http://schemas.openxmlformats.org/officeDocument/2006/relationships/image" Target="../media/image860.png"/><Relationship Id="rId4" Type="http://schemas.openxmlformats.org/officeDocument/2006/relationships/image" Target="../media/image8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17.xml"/><Relationship Id="rId1" Type="http://schemas.openxmlformats.org/officeDocument/2006/relationships/tags" Target="../tags/tag2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tif"/><Relationship Id="rId1" Type="http://schemas.openxmlformats.org/officeDocument/2006/relationships/slideLayout" Target="../slideLayouts/slideLayout140.xml"/><Relationship Id="rId4" Type="http://schemas.openxmlformats.org/officeDocument/2006/relationships/image" Target="../media/image76.t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75.tiff"/><Relationship Id="rId4" Type="http://schemas.openxmlformats.org/officeDocument/2006/relationships/image" Target="../media/image79.tif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2363" y="5885468"/>
            <a:ext cx="23272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Moderator</a:t>
            </a:r>
            <a:b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</a:b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Neil Love, MD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469066" y="4132263"/>
            <a:ext cx="125386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Faculty 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44463"/>
            <a:ext cx="12192000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Oncology Grand Rounds</a:t>
            </a:r>
          </a:p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New Agents and Strategies in </a:t>
            </a:r>
            <a:b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3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Chimeric Antigen Receptor T-Cell Therapy</a:t>
            </a:r>
          </a:p>
          <a:p>
            <a:pPr marL="0" marR="0" lvl="0" indent="0" algn="ctr" defTabSz="914400" rtl="0" eaLnBrk="0" fontAlgn="base" latinLnBrk="0" hangingPunct="0">
              <a:lnSpc>
                <a:spcPts val="38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Tuesday, June 23, 2020</a:t>
            </a:r>
            <a:br>
              <a:rPr kumimoji="0" lang="en-US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5:00 PM – 6:30 PM ET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223A37A-E6BB-4141-B476-9176466C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768" y="4688925"/>
            <a:ext cx="4495800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Krishna </a:t>
            </a:r>
            <a:r>
              <a:rPr kumimoji="0" lang="en-US" altLang="x-non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Komanduri</a:t>
            </a: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, MD </a:t>
            </a:r>
            <a:b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Nikhil C Munshi, MD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Sattva S </a:t>
            </a:r>
            <a:r>
              <a:rPr kumimoji="0" lang="en-US" altLang="x-non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Neelapu</a:t>
            </a: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, MD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3A2BDFA-B39E-BB48-B785-7910428A2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9996" y="4688925"/>
            <a:ext cx="5396204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Tiffany Richards, PhD, ANP-BC, AOCNP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Elizabeth </a:t>
            </a:r>
            <a:r>
              <a:rPr kumimoji="0" lang="en-US" altLang="x-none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Zerante</a:t>
            </a:r>
            <a:r>
              <a:rPr kumimoji="0" lang="en-US" altLang="x-none" sz="2200" b="1" i="0" u="none" strike="noStrike" kern="1200" cap="none" spc="0" normalizeH="0" baseline="0" noProof="0" dirty="0">
                <a:ln>
                  <a:noFill/>
                </a:ln>
                <a:solidFill>
                  <a:srgbClr val="002B50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, MS, AGACNP-BC</a:t>
            </a:r>
          </a:p>
        </p:txBody>
      </p:sp>
    </p:spTree>
    <p:extLst>
      <p:ext uri="{BB962C8B-B14F-4D97-AF65-F5344CB8AC3E}">
        <p14:creationId xmlns:p14="http://schemas.microsoft.com/office/powerpoint/2010/main" val="488829878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1DBC-1206-DC46-A294-C773343D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When is the last time a patient in your practice or care died of large cell lymphoma, multiple myeloma or acute lymphoblastic lymphoma?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5DDA2-7709-1D48-B17C-45EE3DCE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Within the past week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Between 1 week and 1 month ago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Between 1 month and 6 months ago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Between 6 months and 1 year ago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More than 1 year ago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I have not encountered a patient death by these causes</a:t>
            </a:r>
          </a:p>
        </p:txBody>
      </p:sp>
    </p:spTree>
    <p:extLst>
      <p:ext uri="{BB962C8B-B14F-4D97-AF65-F5344CB8AC3E}">
        <p14:creationId xmlns:p14="http://schemas.microsoft.com/office/powerpoint/2010/main" val="75565390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Rectangle 33"/>
          <p:cNvSpPr/>
          <p:nvPr/>
        </p:nvSpPr>
        <p:spPr>
          <a:xfrm>
            <a:off x="626452" y="1485900"/>
            <a:ext cx="11244034" cy="4657650"/>
          </a:xfrm>
          <a:prstGeom prst="rect">
            <a:avLst/>
          </a:prstGeom>
          <a:solidFill>
            <a:srgbClr val="FEFFFF"/>
          </a:solidFill>
          <a:ln w="25400">
            <a:solidFill>
              <a:srgbClr val="49AFE3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9" name="Group 5"/>
          <p:cNvGrpSpPr/>
          <p:nvPr/>
        </p:nvGrpSpPr>
        <p:grpSpPr>
          <a:xfrm>
            <a:off x="1963262" y="2670243"/>
            <a:ext cx="2053654" cy="2111776"/>
            <a:chOff x="0" y="0"/>
            <a:chExt cx="2053652" cy="2111774"/>
          </a:xfrm>
        </p:grpSpPr>
        <p:pic>
          <p:nvPicPr>
            <p:cNvPr id="462" name="Picture 8" descr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231" y="178073"/>
              <a:ext cx="1884197" cy="18231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Picture 35" descr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861976">
              <a:off x="1753667" y="454509"/>
              <a:ext cx="108606" cy="492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Picture 36" descr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7437" y="0"/>
              <a:ext cx="96069" cy="43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Picture 38" descr="Picture 3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8639708">
              <a:off x="219827" y="411544"/>
              <a:ext cx="94310" cy="4280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Picture 39" descr="Picture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895858" flipH="1">
              <a:off x="1697790" y="1319760"/>
              <a:ext cx="104079" cy="4723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Picture 40" descr="Picture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 flipH="1">
              <a:off x="888411" y="1718912"/>
              <a:ext cx="86563" cy="392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" name="Picture 41" descr="Picture 4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4267043" flipH="1">
              <a:off x="152407" y="1294850"/>
              <a:ext cx="90375" cy="410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0" name="Titl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CAR T Cells: Mechanism of Action</a:t>
            </a:r>
          </a:p>
        </p:txBody>
      </p:sp>
      <p:grpSp>
        <p:nvGrpSpPr>
          <p:cNvPr id="481" name="Group 6"/>
          <p:cNvGrpSpPr/>
          <p:nvPr/>
        </p:nvGrpSpPr>
        <p:grpSpPr>
          <a:xfrm>
            <a:off x="7033617" y="2518731"/>
            <a:ext cx="2748255" cy="2443683"/>
            <a:chOff x="0" y="0"/>
            <a:chExt cx="2748253" cy="2443681"/>
          </a:xfrm>
        </p:grpSpPr>
        <p:pic>
          <p:nvPicPr>
            <p:cNvPr id="472" name="Picture 29" descr="Picture 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2002" y="452766"/>
              <a:ext cx="1859133" cy="1605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3" name="Picture 43" descr="Picture 4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74813">
              <a:off x="675005" y="1594175"/>
              <a:ext cx="136704" cy="67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Picture 44" descr="Picture 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259888" y="920610"/>
              <a:ext cx="131461" cy="651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5" name="Picture 45" descr="Picture 4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9917085" flipH="1">
              <a:off x="2064078" y="1601823"/>
              <a:ext cx="131462" cy="651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6" name="Picture 46" descr="Picture 4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8993635" flipH="1">
              <a:off x="564246" y="226618"/>
              <a:ext cx="136704" cy="6772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7" name="Picture 47" descr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2408152">
              <a:off x="2009248" y="193316"/>
              <a:ext cx="131462" cy="651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8" name="Picture 48" descr="Picture 4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6200000" flipH="1">
              <a:off x="2356905" y="884896"/>
              <a:ext cx="131461" cy="651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9" name="Picture 49" descr="Picture 4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454572">
              <a:off x="1252599" y="4951"/>
              <a:ext cx="131461" cy="651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0" name="Picture 50" descr="Picture 5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57899" flipH="1">
              <a:off x="1393704" y="1789770"/>
              <a:ext cx="131462" cy="6512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82" name="Picture 54" descr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2853114" y="3335980"/>
            <a:ext cx="249477" cy="705411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Straight Arrow Connector 11"/>
          <p:cNvSpPr/>
          <p:nvPr/>
        </p:nvSpPr>
        <p:spPr>
          <a:xfrm flipV="1">
            <a:off x="2704795" y="3714590"/>
            <a:ext cx="293514" cy="198356"/>
          </a:xfrm>
          <a:prstGeom prst="line">
            <a:avLst/>
          </a:prstGeom>
          <a:ln w="25400">
            <a:solidFill>
              <a:srgbClr val="FFFF00"/>
            </a:solidFill>
            <a:miter/>
            <a:tailEnd type="oval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84" name="Picture 55" descr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5400000">
            <a:off x="3637214" y="3441508"/>
            <a:ext cx="237091" cy="630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5" name="Picture 56" descr="Picture 5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21553">
            <a:off x="3320539" y="2795353"/>
            <a:ext cx="208512" cy="5532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icture 57" descr="Picture 5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043774">
            <a:off x="2520239" y="2821731"/>
            <a:ext cx="182622" cy="5007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Picture 58" descr="Picture 5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2085507" y="3410787"/>
            <a:ext cx="216376" cy="5905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Picture 59" descr="Picture 5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3113233">
            <a:off x="2429658" y="4055121"/>
            <a:ext cx="197730" cy="579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Picture 60" descr="Picture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9668090">
            <a:off x="3188629" y="4112821"/>
            <a:ext cx="227876" cy="596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Picture 26" descr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11731" y="2801052"/>
            <a:ext cx="2373100" cy="1841998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TextBox 16"/>
          <p:cNvSpPr txBox="1"/>
          <p:nvPr/>
        </p:nvSpPr>
        <p:spPr>
          <a:xfrm>
            <a:off x="2318124" y="1579456"/>
            <a:ext cx="1420380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3851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 cell</a:t>
            </a:r>
          </a:p>
        </p:txBody>
      </p:sp>
      <p:sp>
        <p:nvSpPr>
          <p:cNvPr id="492" name="TextBox 61"/>
          <p:cNvSpPr txBox="1"/>
          <p:nvPr/>
        </p:nvSpPr>
        <p:spPr>
          <a:xfrm>
            <a:off x="742879" y="2820921"/>
            <a:ext cx="1420380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Viral DNA</a:t>
            </a:r>
            <a:b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Insertion</a:t>
            </a:r>
          </a:p>
        </p:txBody>
      </p:sp>
      <p:sp>
        <p:nvSpPr>
          <p:cNvPr id="493" name="TextBox 62"/>
          <p:cNvSpPr txBox="1"/>
          <p:nvPr/>
        </p:nvSpPr>
        <p:spPr>
          <a:xfrm>
            <a:off x="7488891" y="1579456"/>
            <a:ext cx="172116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913851"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Tumor cell</a:t>
            </a:r>
          </a:p>
        </p:txBody>
      </p:sp>
      <p:sp>
        <p:nvSpPr>
          <p:cNvPr id="494" name="TextBox 17"/>
          <p:cNvSpPr txBox="1"/>
          <p:nvPr/>
        </p:nvSpPr>
        <p:spPr>
          <a:xfrm>
            <a:off x="3833262" y="2295850"/>
            <a:ext cx="1381804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3851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Expression of CAR</a:t>
            </a:r>
          </a:p>
        </p:txBody>
      </p:sp>
      <p:sp>
        <p:nvSpPr>
          <p:cNvPr id="495" name="TextBox 63"/>
          <p:cNvSpPr txBox="1"/>
          <p:nvPr/>
        </p:nvSpPr>
        <p:spPr>
          <a:xfrm>
            <a:off x="5645808" y="5377143"/>
            <a:ext cx="1645381" cy="695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 T cells</a:t>
            </a:r>
            <a:b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multiply and release cytokines</a:t>
            </a:r>
          </a:p>
        </p:txBody>
      </p:sp>
      <p:sp>
        <p:nvSpPr>
          <p:cNvPr id="496" name="TextBox 64"/>
          <p:cNvSpPr txBox="1"/>
          <p:nvPr/>
        </p:nvSpPr>
        <p:spPr>
          <a:xfrm>
            <a:off x="8767546" y="5124117"/>
            <a:ext cx="1827848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3851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Tumor cell apoptosis</a:t>
            </a:r>
          </a:p>
        </p:txBody>
      </p:sp>
      <p:sp>
        <p:nvSpPr>
          <p:cNvPr id="497" name="TextBox 65"/>
          <p:cNvSpPr txBox="1"/>
          <p:nvPr/>
        </p:nvSpPr>
        <p:spPr>
          <a:xfrm>
            <a:off x="5404580" y="2051758"/>
            <a:ext cx="2456642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3851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l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 enables T cell to recognize tumor cell antigen</a:t>
            </a:r>
          </a:p>
        </p:txBody>
      </p:sp>
      <p:sp>
        <p:nvSpPr>
          <p:cNvPr id="498" name="TextBox 18"/>
          <p:cNvSpPr txBox="1"/>
          <p:nvPr/>
        </p:nvSpPr>
        <p:spPr>
          <a:xfrm>
            <a:off x="6483544" y="4321223"/>
            <a:ext cx="1070599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 defTabSz="913851"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Antigen</a:t>
            </a:r>
          </a:p>
        </p:txBody>
      </p:sp>
      <p:sp>
        <p:nvSpPr>
          <p:cNvPr id="499" name="Oval 1"/>
          <p:cNvSpPr/>
          <p:nvPr/>
        </p:nvSpPr>
        <p:spPr>
          <a:xfrm>
            <a:off x="9434417" y="2060215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0" name="Oval 66"/>
          <p:cNvSpPr/>
          <p:nvPr/>
        </p:nvSpPr>
        <p:spPr>
          <a:xfrm>
            <a:off x="9633470" y="1991465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1" name="Oval 67"/>
          <p:cNvSpPr/>
          <p:nvPr/>
        </p:nvSpPr>
        <p:spPr>
          <a:xfrm>
            <a:off x="9715140" y="2158226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2" name="Oval 77"/>
          <p:cNvSpPr/>
          <p:nvPr/>
        </p:nvSpPr>
        <p:spPr>
          <a:xfrm>
            <a:off x="9541219" y="2227863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3" name="Oval 78"/>
          <p:cNvSpPr/>
          <p:nvPr/>
        </p:nvSpPr>
        <p:spPr>
          <a:xfrm>
            <a:off x="9262585" y="2158226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4" name="Oval 79"/>
          <p:cNvSpPr/>
          <p:nvPr/>
        </p:nvSpPr>
        <p:spPr>
          <a:xfrm>
            <a:off x="9263788" y="1957937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Oval 80"/>
          <p:cNvSpPr/>
          <p:nvPr/>
        </p:nvSpPr>
        <p:spPr>
          <a:xfrm>
            <a:off x="9442622" y="1861876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Oval 81"/>
          <p:cNvSpPr/>
          <p:nvPr/>
        </p:nvSpPr>
        <p:spPr>
          <a:xfrm>
            <a:off x="9677502" y="2313994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7" name="Oval 82"/>
          <p:cNvSpPr/>
          <p:nvPr/>
        </p:nvSpPr>
        <p:spPr>
          <a:xfrm>
            <a:off x="9603447" y="2455462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8" name="Oval 83"/>
          <p:cNvSpPr/>
          <p:nvPr/>
        </p:nvSpPr>
        <p:spPr>
          <a:xfrm>
            <a:off x="9387705" y="2342665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9" name="Oval 84"/>
          <p:cNvSpPr/>
          <p:nvPr/>
        </p:nvSpPr>
        <p:spPr>
          <a:xfrm>
            <a:off x="9081104" y="2020726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0" name="Oval 86"/>
          <p:cNvSpPr/>
          <p:nvPr/>
        </p:nvSpPr>
        <p:spPr>
          <a:xfrm>
            <a:off x="10430620" y="3558614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1" name="Oval 87"/>
          <p:cNvSpPr/>
          <p:nvPr/>
        </p:nvSpPr>
        <p:spPr>
          <a:xfrm>
            <a:off x="10629673" y="3489864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2" name="Oval 88"/>
          <p:cNvSpPr/>
          <p:nvPr/>
        </p:nvSpPr>
        <p:spPr>
          <a:xfrm>
            <a:off x="10711343" y="3656626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3" name="Oval 89"/>
          <p:cNvSpPr/>
          <p:nvPr/>
        </p:nvSpPr>
        <p:spPr>
          <a:xfrm>
            <a:off x="10537422" y="3726262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4" name="Oval 90"/>
          <p:cNvSpPr/>
          <p:nvPr/>
        </p:nvSpPr>
        <p:spPr>
          <a:xfrm>
            <a:off x="10258790" y="3656626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5" name="Oval 91"/>
          <p:cNvSpPr/>
          <p:nvPr/>
        </p:nvSpPr>
        <p:spPr>
          <a:xfrm>
            <a:off x="10259993" y="3456337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6" name="Oval 92"/>
          <p:cNvSpPr/>
          <p:nvPr/>
        </p:nvSpPr>
        <p:spPr>
          <a:xfrm>
            <a:off x="10438825" y="3360275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7" name="Oval 93"/>
          <p:cNvSpPr/>
          <p:nvPr/>
        </p:nvSpPr>
        <p:spPr>
          <a:xfrm>
            <a:off x="10673706" y="3812394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8" name="Oval 94"/>
          <p:cNvSpPr/>
          <p:nvPr/>
        </p:nvSpPr>
        <p:spPr>
          <a:xfrm>
            <a:off x="10599650" y="3953862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9" name="Oval 95"/>
          <p:cNvSpPr/>
          <p:nvPr/>
        </p:nvSpPr>
        <p:spPr>
          <a:xfrm>
            <a:off x="10383908" y="3841065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0" name="Oval 96"/>
          <p:cNvSpPr/>
          <p:nvPr/>
        </p:nvSpPr>
        <p:spPr>
          <a:xfrm>
            <a:off x="10077309" y="3519125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1" name="Oval 152"/>
          <p:cNvSpPr/>
          <p:nvPr/>
        </p:nvSpPr>
        <p:spPr>
          <a:xfrm>
            <a:off x="7189820" y="5129452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2" name="Oval 153"/>
          <p:cNvSpPr/>
          <p:nvPr/>
        </p:nvSpPr>
        <p:spPr>
          <a:xfrm>
            <a:off x="7388873" y="5060701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3" name="Oval 154"/>
          <p:cNvSpPr/>
          <p:nvPr/>
        </p:nvSpPr>
        <p:spPr>
          <a:xfrm>
            <a:off x="7470543" y="5227463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4" name="Oval 155"/>
          <p:cNvSpPr/>
          <p:nvPr/>
        </p:nvSpPr>
        <p:spPr>
          <a:xfrm>
            <a:off x="7296622" y="5297099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5" name="Oval 156"/>
          <p:cNvSpPr/>
          <p:nvPr/>
        </p:nvSpPr>
        <p:spPr>
          <a:xfrm>
            <a:off x="7017988" y="5227463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6" name="Oval 157"/>
          <p:cNvSpPr/>
          <p:nvPr/>
        </p:nvSpPr>
        <p:spPr>
          <a:xfrm>
            <a:off x="7019191" y="5027174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7" name="Oval 158"/>
          <p:cNvSpPr/>
          <p:nvPr/>
        </p:nvSpPr>
        <p:spPr>
          <a:xfrm>
            <a:off x="7198024" y="4931114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8" name="Oval 159"/>
          <p:cNvSpPr/>
          <p:nvPr/>
        </p:nvSpPr>
        <p:spPr>
          <a:xfrm>
            <a:off x="7432905" y="5383231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Oval 160"/>
          <p:cNvSpPr/>
          <p:nvPr/>
        </p:nvSpPr>
        <p:spPr>
          <a:xfrm>
            <a:off x="7358850" y="5524698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Oval 161"/>
          <p:cNvSpPr/>
          <p:nvPr/>
        </p:nvSpPr>
        <p:spPr>
          <a:xfrm>
            <a:off x="7143108" y="5411902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1" name="Oval 162"/>
          <p:cNvSpPr/>
          <p:nvPr/>
        </p:nvSpPr>
        <p:spPr>
          <a:xfrm>
            <a:off x="6836508" y="5089962"/>
            <a:ext cx="137501" cy="137501"/>
          </a:xfrm>
          <a:prstGeom prst="ellipse">
            <a:avLst/>
          </a:prstGeom>
          <a:gradFill>
            <a:gsLst>
              <a:gs pos="0">
                <a:srgbClr val="DBEFF9"/>
              </a:gs>
              <a:gs pos="64000">
                <a:srgbClr val="49AFE3"/>
              </a:gs>
              <a:gs pos="98462">
                <a:srgbClr val="2096D3"/>
              </a:gs>
            </a:gsLst>
            <a:path path="circle">
              <a:fillToRect l="37721" t="-19636" r="62278" b="1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2" name="Oval 2"/>
          <p:cNvSpPr/>
          <p:nvPr/>
        </p:nvSpPr>
        <p:spPr>
          <a:xfrm>
            <a:off x="9034357" y="1568786"/>
            <a:ext cx="1127563" cy="1127563"/>
          </a:xfrm>
          <a:prstGeom prst="ellipse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3" name="Oval 163"/>
          <p:cNvSpPr/>
          <p:nvPr/>
        </p:nvSpPr>
        <p:spPr>
          <a:xfrm>
            <a:off x="9876018" y="3089630"/>
            <a:ext cx="1127563" cy="1127563"/>
          </a:xfrm>
          <a:prstGeom prst="ellipse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4" name="Oval 164"/>
          <p:cNvSpPr/>
          <p:nvPr/>
        </p:nvSpPr>
        <p:spPr>
          <a:xfrm>
            <a:off x="6649414" y="4751637"/>
            <a:ext cx="1127563" cy="1127563"/>
          </a:xfrm>
          <a:prstGeom prst="ellipse">
            <a:avLst/>
          </a:prstGeom>
          <a:solidFill>
            <a:srgbClr val="FEFFFF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38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35" name="Picture 4" descr="Picture 4"/>
          <p:cNvPicPr>
            <a:picLocks noChangeAspect="1"/>
          </p:cNvPicPr>
          <p:nvPr/>
        </p:nvPicPr>
        <p:blipFill>
          <a:blip r:embed="rId19"/>
          <a:srcRect l="54503" b="53199"/>
          <a:stretch>
            <a:fillRect/>
          </a:stretch>
        </p:blipFill>
        <p:spPr>
          <a:xfrm rot="19134891">
            <a:off x="6717145" y="4698331"/>
            <a:ext cx="1226361" cy="1182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Picture 31" descr="Picture 31"/>
          <p:cNvPicPr>
            <a:picLocks noChangeAspect="1"/>
          </p:cNvPicPr>
          <p:nvPr/>
        </p:nvPicPr>
        <p:blipFill>
          <a:blip r:embed="rId19"/>
          <a:srcRect t="15440" r="54679" b="34667"/>
          <a:stretch>
            <a:fillRect/>
          </a:stretch>
        </p:blipFill>
        <p:spPr>
          <a:xfrm rot="18635043" flipH="1">
            <a:off x="8926882" y="1668704"/>
            <a:ext cx="1221318" cy="1260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Picture 30" descr="Picture 30"/>
          <p:cNvPicPr>
            <a:picLocks noChangeAspect="1"/>
          </p:cNvPicPr>
          <p:nvPr/>
        </p:nvPicPr>
        <p:blipFill>
          <a:blip r:embed="rId19"/>
          <a:srcRect l="53905" b="53565"/>
          <a:stretch>
            <a:fillRect/>
          </a:stretch>
        </p:blipFill>
        <p:spPr>
          <a:xfrm rot="20838217" flipH="1">
            <a:off x="9786568" y="3196438"/>
            <a:ext cx="1240769" cy="117138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079976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1187"/>
            <a:ext cx="12192000" cy="1200328"/>
          </a:xfrm>
          <a:solidFill>
            <a:srgbClr val="DAEDEF"/>
          </a:solidFill>
        </p:spPr>
        <p:txBody>
          <a:bodyPr/>
          <a:lstStyle/>
          <a:p>
            <a:r>
              <a:rPr lang="en-US" sz="3200" b="1" dirty="0"/>
              <a:t>Chimeric Antigen Receptor (CAR) Modified T cells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40221" y="1896704"/>
            <a:ext cx="433841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Genetically engineered T cells altered to express an artificial receptor, CAR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575359" y="1768495"/>
            <a:ext cx="2143673" cy="4439463"/>
            <a:chOff x="1340069" y="1192330"/>
            <a:chExt cx="2143673" cy="4439463"/>
          </a:xfrm>
        </p:grpSpPr>
        <p:grpSp>
          <p:nvGrpSpPr>
            <p:cNvPr id="23" name="Group 22"/>
            <p:cNvGrpSpPr/>
            <p:nvPr/>
          </p:nvGrpSpPr>
          <p:grpSpPr>
            <a:xfrm>
              <a:off x="1340069" y="1561662"/>
              <a:ext cx="2143673" cy="4070131"/>
              <a:chOff x="1340069" y="1561662"/>
              <a:chExt cx="2143673" cy="4070131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448676" y="1561662"/>
                <a:ext cx="2035066" cy="4070131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 bwMode="auto">
              <a:xfrm>
                <a:off x="1340069" y="1561662"/>
                <a:ext cx="324069" cy="277648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448676" y="1192330"/>
              <a:ext cx="1634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Normal T cell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686585" y="1770859"/>
            <a:ext cx="3139936" cy="4437099"/>
            <a:chOff x="5185540" y="1194694"/>
            <a:chExt cx="3139936" cy="4437099"/>
          </a:xfrm>
        </p:grpSpPr>
        <p:grpSp>
          <p:nvGrpSpPr>
            <p:cNvPr id="28" name="Group 27"/>
            <p:cNvGrpSpPr/>
            <p:nvPr/>
          </p:nvGrpSpPr>
          <p:grpSpPr>
            <a:xfrm>
              <a:off x="5185540" y="1561662"/>
              <a:ext cx="1558597" cy="4070131"/>
              <a:chOff x="5185540" y="1561662"/>
              <a:chExt cx="1558597" cy="4070131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5540" y="1564026"/>
                <a:ext cx="1558597" cy="4067767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 bwMode="auto">
              <a:xfrm>
                <a:off x="5185540" y="1561662"/>
                <a:ext cx="358667" cy="338959"/>
              </a:xfrm>
              <a:prstGeom prst="rect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257489" y="1194694"/>
              <a:ext cx="13390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CAR T cell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596542" y="3590300"/>
              <a:ext cx="172893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Target antigen</a:t>
              </a:r>
            </a:p>
          </p:txBody>
        </p:sp>
        <p:cxnSp>
          <p:nvCxnSpPr>
            <p:cNvPr id="31" name="Straight Connector 30"/>
            <p:cNvCxnSpPr>
              <a:endCxn id="30" idx="1"/>
            </p:cNvCxnSpPr>
            <p:nvPr/>
          </p:nvCxnSpPr>
          <p:spPr bwMode="auto">
            <a:xfrm flipV="1">
              <a:off x="6087241" y="3782661"/>
              <a:ext cx="509301" cy="106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5" name="TextBox 34"/>
          <p:cNvSpPr txBox="1"/>
          <p:nvPr/>
        </p:nvSpPr>
        <p:spPr>
          <a:xfrm>
            <a:off x="7214114" y="6431015"/>
            <a:ext cx="4825780" cy="276775"/>
          </a:xfrm>
          <a:prstGeom prst="rect">
            <a:avLst/>
          </a:prstGeom>
          <a:noFill/>
        </p:spPr>
        <p:txBody>
          <a:bodyPr wrap="square" lIns="91213" tIns="45609" rIns="91213" bIns="45609" rtlCol="0">
            <a:spAutoFit/>
          </a:bodyPr>
          <a:lstStyle/>
          <a:p>
            <a:pPr marL="0" marR="0" lvl="0" indent="0" algn="r" defTabSz="4561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Adapted from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Hinrichs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&amp;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Restifo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. Nat Biotech 2013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47231" y="369719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Ag-recognition domain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132861" y="3226104"/>
            <a:ext cx="195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Signaling domain</a:t>
            </a: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4612279" y="3917964"/>
            <a:ext cx="509301" cy="66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flipV="1">
            <a:off x="4417934" y="3427847"/>
            <a:ext cx="702103" cy="2253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ADB0C62-8D70-B34A-8B11-45EC0C906080}"/>
              </a:ext>
            </a:extLst>
          </p:cNvPr>
          <p:cNvSpPr txBox="1"/>
          <p:nvPr/>
        </p:nvSpPr>
        <p:spPr>
          <a:xfrm>
            <a:off x="228600" y="6449704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628488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"/>
            <a:ext cx="12192000" cy="1040171"/>
          </a:xfrm>
          <a:solidFill>
            <a:schemeClr val="accent5"/>
          </a:solidFill>
        </p:spPr>
        <p:txBody>
          <a:bodyPr/>
          <a:lstStyle/>
          <a:p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Treatment schema for CAR T-cell therapy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6324" y="1912378"/>
            <a:ext cx="10117018" cy="2190970"/>
            <a:chOff x="850435" y="2857823"/>
            <a:chExt cx="10117018" cy="2190970"/>
          </a:xfrm>
        </p:grpSpPr>
        <p:grpSp>
          <p:nvGrpSpPr>
            <p:cNvPr id="3" name="Group 2"/>
            <p:cNvGrpSpPr/>
            <p:nvPr/>
          </p:nvGrpSpPr>
          <p:grpSpPr>
            <a:xfrm>
              <a:off x="850435" y="2857823"/>
              <a:ext cx="10117018" cy="2190970"/>
              <a:chOff x="711714" y="1481051"/>
              <a:chExt cx="7587763" cy="1643227"/>
            </a:xfrm>
          </p:grpSpPr>
          <p:sp>
            <p:nvSpPr>
              <p:cNvPr id="45" name="Right Arrow 44"/>
              <p:cNvSpPr/>
              <p:nvPr/>
            </p:nvSpPr>
            <p:spPr>
              <a:xfrm>
                <a:off x="7704398" y="2679926"/>
                <a:ext cx="595079" cy="180187"/>
              </a:xfrm>
              <a:prstGeom prst="rightArrow">
                <a:avLst/>
              </a:prstGeom>
              <a:solidFill>
                <a:srgbClr val="075CC8"/>
              </a:solidFill>
              <a:ln w="9525" cap="flat" cmpd="sng" algn="ctr">
                <a:solidFill>
                  <a:srgbClr val="075CC8"/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lIns="91438" tIns="45719" rIns="91438" bIns="45719" rtlCol="0" anchor="ctr"/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MS PGothic" charset="0"/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3709287" y="2137189"/>
                <a:ext cx="232" cy="613343"/>
              </a:xfrm>
              <a:prstGeom prst="line">
                <a:avLst/>
              </a:prstGeom>
              <a:noFill/>
              <a:ln w="38100" cap="flat" cmpd="sng" algn="ctr">
                <a:solidFill>
                  <a:srgbClr val="075CC8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7615995" y="2269831"/>
                <a:ext cx="4795" cy="446807"/>
              </a:xfrm>
              <a:prstGeom prst="line">
                <a:avLst/>
              </a:prstGeom>
              <a:noFill/>
              <a:ln w="38100" cap="flat" cmpd="sng" algn="ctr">
                <a:solidFill>
                  <a:srgbClr val="075CC8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49" name="Straight Connector 48"/>
              <p:cNvCxnSpPr>
                <a:stCxn id="70" idx="2"/>
              </p:cNvCxnSpPr>
              <p:nvPr/>
            </p:nvCxnSpPr>
            <p:spPr>
              <a:xfrm>
                <a:off x="1057746" y="2753485"/>
                <a:ext cx="6586087" cy="17366"/>
              </a:xfrm>
              <a:prstGeom prst="line">
                <a:avLst/>
              </a:prstGeom>
              <a:noFill/>
              <a:ln w="127000" cap="flat" cmpd="sng" algn="ctr">
                <a:solidFill>
                  <a:srgbClr val="075CC8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50" name="Oval 49"/>
              <p:cNvSpPr/>
              <p:nvPr/>
            </p:nvSpPr>
            <p:spPr>
              <a:xfrm>
                <a:off x="2486918" y="2610541"/>
                <a:ext cx="363772" cy="28589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75CC8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91438" tIns="45719" rIns="91438" bIns="45719" rtlCol="0" anchor="ctr"/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MS PGothic" charset="0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444805" y="2870364"/>
                <a:ext cx="540499" cy="25391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Cambria"/>
                  </a:rPr>
                  <a:t>Day 0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263401" y="2870364"/>
                <a:ext cx="634501" cy="25391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Cambria"/>
                  </a:rPr>
                  <a:t>Day - 5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216140" y="2870364"/>
                <a:ext cx="626085" cy="25391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Cambria"/>
                  </a:rPr>
                  <a:t>Day 30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496780" y="2870364"/>
                <a:ext cx="626085" cy="253914"/>
              </a:xfrm>
              <a:prstGeom prst="rect">
                <a:avLst/>
              </a:prstGeom>
              <a:noFill/>
            </p:spPr>
            <p:txBody>
              <a:bodyPr wrap="none" lIns="91438" tIns="45719" rIns="91438" bIns="45719" rtlCol="0">
                <a:spAutoFit/>
              </a:bodyPr>
              <a:lstStyle/>
              <a:p>
                <a:pPr marL="0" marR="0" lvl="0" indent="0" algn="l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Cambria"/>
                  </a:rPr>
                  <a:t>Day 14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129104" y="1835457"/>
                <a:ext cx="972640" cy="438580"/>
              </a:xfrm>
              <a:prstGeom prst="rect">
                <a:avLst/>
              </a:prstGeom>
              <a:solidFill>
                <a:srgbClr val="075CC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38" tIns="45719" rIns="91438" bIns="45719">
                <a:spAutoFit/>
              </a:bodyPr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Cambria"/>
                  </a:rPr>
                  <a:t>1st Tumor </a:t>
                </a:r>
              </a:p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Cambria"/>
                  </a:rPr>
                  <a:t>Assessment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7422338" y="2610541"/>
                <a:ext cx="363772" cy="28589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75CC8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91438" tIns="45719" rIns="91438" bIns="45719" rtlCol="0" anchor="ctr"/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MS PGothic" charset="0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5545362" y="2599958"/>
                <a:ext cx="363772" cy="28589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75CC8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91438" tIns="45719" rIns="91438" bIns="45719" rtlCol="0" anchor="ctr"/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MS PGothic" charset="0"/>
                </a:endParaRPr>
              </a:p>
            </p:txBody>
          </p:sp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6813" y="1895896"/>
                <a:ext cx="728007" cy="539005"/>
              </a:xfrm>
              <a:prstGeom prst="rect">
                <a:avLst/>
              </a:prstGeom>
            </p:spPr>
          </p:pic>
          <p:cxnSp>
            <p:nvCxnSpPr>
              <p:cNvPr id="64" name="Straight Connector 63"/>
              <p:cNvCxnSpPr/>
              <p:nvPr/>
            </p:nvCxnSpPr>
            <p:spPr>
              <a:xfrm>
                <a:off x="2669805" y="1930310"/>
                <a:ext cx="2690" cy="677860"/>
              </a:xfrm>
              <a:prstGeom prst="line">
                <a:avLst/>
              </a:prstGeom>
              <a:noFill/>
              <a:ln w="38100" cap="flat" cmpd="sng" algn="ctr">
                <a:solidFill>
                  <a:srgbClr val="075CC8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858923" y="1481051"/>
                <a:ext cx="1140948" cy="438580"/>
              </a:xfrm>
              <a:prstGeom prst="rect">
                <a:avLst/>
              </a:prstGeom>
              <a:solidFill>
                <a:srgbClr val="075CC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38" tIns="45719" rIns="91438" bIns="45719">
                <a:spAutoFit/>
              </a:bodyPr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Cambria"/>
                  </a:rPr>
                  <a:t>Conditioning Chemotherapy</a:t>
                </a:r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3517047" y="2610541"/>
                <a:ext cx="363772" cy="28589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75CC8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91438" tIns="45719" rIns="91438" bIns="45719" rtlCol="0" anchor="ctr"/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MS PGothic" charset="0"/>
                </a:endParaRPr>
              </a:p>
            </p:txBody>
          </p:sp>
          <p:cxnSp>
            <p:nvCxnSpPr>
              <p:cNvPr id="68" name="Straight Connector 67"/>
              <p:cNvCxnSpPr/>
              <p:nvPr/>
            </p:nvCxnSpPr>
            <p:spPr>
              <a:xfrm>
                <a:off x="1247102" y="2334636"/>
                <a:ext cx="10581" cy="317356"/>
              </a:xfrm>
              <a:prstGeom prst="line">
                <a:avLst/>
              </a:prstGeom>
              <a:noFill/>
              <a:ln w="38100" cap="flat" cmpd="sng" algn="ctr">
                <a:solidFill>
                  <a:srgbClr val="075CC8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711714" y="2138455"/>
                <a:ext cx="1156503" cy="253914"/>
              </a:xfrm>
              <a:prstGeom prst="rect">
                <a:avLst/>
              </a:prstGeom>
              <a:solidFill>
                <a:srgbClr val="075CC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91438" tIns="45719" rIns="91438" bIns="45719">
                <a:spAutoFit/>
              </a:bodyPr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Cambria"/>
                  </a:rPr>
                  <a:t>Leukapheresis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ＭＳ Ｐゴシック"/>
                  <a:cs typeface="Cambria"/>
                </a:endParaRPr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1057663" y="2610541"/>
                <a:ext cx="363772" cy="285890"/>
              </a:xfrm>
              <a:prstGeom prst="ellipse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rgbClr val="075CC8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lIns="91438" tIns="45719" rIns="91438" bIns="45719" rtlCol="0" anchor="ctr"/>
              <a:lstStyle/>
              <a:p>
                <a:pPr marL="0" marR="0" lvl="0" indent="0" algn="ctr" defTabSz="1218056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ＭＳ Ｐゴシック"/>
                  <a:cs typeface="MS PGothic" charset="0"/>
                </a:endParaRPr>
              </a:p>
            </p:txBody>
          </p:sp>
        </p:grpSp>
        <p:sp>
          <p:nvSpPr>
            <p:cNvPr id="34" name="Text Box 12"/>
            <p:cNvSpPr txBox="1">
              <a:spLocks noChangeArrowheads="1"/>
            </p:cNvSpPr>
            <p:nvPr/>
          </p:nvSpPr>
          <p:spPr bwMode="auto">
            <a:xfrm>
              <a:off x="4128545" y="2955390"/>
              <a:ext cx="1388899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0899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Arial" pitchFamily="34" charset="0"/>
                </a:rPr>
                <a:t>CAR T cell </a:t>
              </a:r>
            </a:p>
            <a:p>
              <a:pPr marL="0" marR="0" lvl="0" indent="0" algn="ctr" defTabSz="60899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Arial" pitchFamily="34" charset="0"/>
                </a:rPr>
                <a:t>infusion</a:t>
              </a: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5129304" y="4202887"/>
              <a:ext cx="197273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60899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ＭＳ Ｐゴシック"/>
                  <a:cs typeface="Arial" pitchFamily="34" charset="0"/>
                </a:rPr>
                <a:t>Toxicity monitoring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B6BDD02B-865D-7042-9C2B-0FFEE49DECDA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62413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8104"/>
          </a:xfrm>
          <a:solidFill>
            <a:schemeClr val="accent5"/>
          </a:solidFill>
        </p:spPr>
        <p:txBody>
          <a:bodyPr/>
          <a:lstStyle/>
          <a:p>
            <a:r>
              <a:rPr lang="en-US" sz="3200" b="1" dirty="0"/>
              <a:t>CAR T cell response to antigen</a:t>
            </a:r>
          </a:p>
        </p:txBody>
      </p:sp>
      <p:sp>
        <p:nvSpPr>
          <p:cNvPr id="6" name="Rectangle 5"/>
          <p:cNvSpPr/>
          <p:nvPr/>
        </p:nvSpPr>
        <p:spPr>
          <a:xfrm>
            <a:off x="6001315" y="2106575"/>
            <a:ext cx="4027852" cy="1508105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marL="285066" marR="0" lvl="1" indent="-285066" algn="l" defTabSz="456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Proliferate</a:t>
            </a:r>
          </a:p>
          <a:p>
            <a:pPr marL="285066" marR="0" lvl="1" indent="-285066" algn="l" defTabSz="456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Make cytokines</a:t>
            </a:r>
          </a:p>
          <a:p>
            <a:pPr marL="285066" marR="0" lvl="1" indent="-285066" algn="l" defTabSz="4564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Kill the target cells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796299" y="1676057"/>
            <a:ext cx="1941697" cy="4214863"/>
            <a:chOff x="7048873" y="1642664"/>
            <a:chExt cx="1777674" cy="4214863"/>
          </a:xfrm>
        </p:grpSpPr>
        <p:sp>
          <p:nvSpPr>
            <p:cNvPr id="24" name="TextBox 23"/>
            <p:cNvSpPr txBox="1"/>
            <p:nvPr/>
          </p:nvSpPr>
          <p:spPr>
            <a:xfrm>
              <a:off x="7272801" y="1642664"/>
              <a:ext cx="128465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64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CAR T cell</a:t>
              </a: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7048873" y="2070629"/>
              <a:ext cx="1777674" cy="3786898"/>
              <a:chOff x="6958162" y="2070629"/>
              <a:chExt cx="1777674" cy="3786898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7154892" y="2107304"/>
                <a:ext cx="1462490" cy="3731240"/>
                <a:chOff x="5185540" y="1561662"/>
                <a:chExt cx="1558597" cy="4070131"/>
              </a:xfrm>
            </p:grpSpPr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185540" y="1564026"/>
                  <a:ext cx="1558597" cy="4067767"/>
                </a:xfrm>
                <a:prstGeom prst="rect">
                  <a:avLst/>
                </a:prstGeom>
              </p:spPr>
            </p:pic>
            <p:sp>
              <p:nvSpPr>
                <p:cNvPr id="29" name="Rectangle 28"/>
                <p:cNvSpPr/>
                <p:nvPr/>
              </p:nvSpPr>
              <p:spPr bwMode="auto">
                <a:xfrm>
                  <a:off x="5185540" y="1561662"/>
                  <a:ext cx="358667" cy="338959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rgbClr val="FFFF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377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pitchFamily="48" charset="-128"/>
                    <a:cs typeface="+mn-cs"/>
                  </a:endParaRPr>
                </a:p>
              </p:txBody>
            </p:sp>
          </p:grpSp>
          <p:sp>
            <p:nvSpPr>
              <p:cNvPr id="27" name="Rectangle 26"/>
              <p:cNvSpPr/>
              <p:nvPr/>
            </p:nvSpPr>
            <p:spPr bwMode="auto">
              <a:xfrm>
                <a:off x="6958162" y="2070629"/>
                <a:ext cx="1777674" cy="3786898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endParaRPr>
              </a:p>
            </p:txBody>
          </p:sp>
        </p:grp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4CCE2C6-6ABA-6D42-9CEE-567106CF738A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5891407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0" y="16"/>
            <a:ext cx="12192000" cy="990599"/>
          </a:xfrm>
          <a:prstGeom prst="rect">
            <a:avLst/>
          </a:prstGeom>
          <a:solidFill>
            <a:schemeClr val="accent5"/>
          </a:solidFill>
        </p:spPr>
        <p:txBody>
          <a:bodyPr lIns="91358" tIns="45718" rIns="91358" bIns="4571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610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22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6833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444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marR="0" lvl="0" indent="0" algn="ctr" defTabSz="9134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CD19 CAR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</a:rPr>
              <a:t>T products in pivotal trials in NHL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8055" y="1075351"/>
            <a:ext cx="6574426" cy="384490"/>
          </a:xfrm>
          <a:prstGeom prst="rect">
            <a:avLst/>
          </a:prstGeom>
          <a:noFill/>
        </p:spPr>
        <p:txBody>
          <a:bodyPr wrap="none" lIns="91128" tIns="45606" rIns="91128" bIns="45606" rtlCol="0">
            <a:spAutoFit/>
          </a:bodyPr>
          <a:lstStyle/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NCI                            U Penn                       FHCRC / SCH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8747" y="4556129"/>
            <a:ext cx="7116588" cy="677104"/>
          </a:xfrm>
          <a:prstGeom prst="rect">
            <a:avLst/>
          </a:prstGeom>
          <a:noFill/>
        </p:spPr>
        <p:txBody>
          <a:bodyPr wrap="square" lIns="91356" tIns="45718" rIns="91356" bIns="45718" rtlCol="0">
            <a:spAutoFit/>
          </a:bodyPr>
          <a:lstStyle/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Retrovirus           	  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Lentivirus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   		</a:t>
            </a:r>
            <a:r>
              <a:rPr kumimoji="0" 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Lentivirus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4696" y="4882466"/>
            <a:ext cx="5183681" cy="494092"/>
            <a:chOff x="1775012" y="5120957"/>
            <a:chExt cx="3887760" cy="494091"/>
          </a:xfrm>
        </p:grpSpPr>
        <p:cxnSp>
          <p:nvCxnSpPr>
            <p:cNvPr id="9" name="Straight Arrow Connector 8"/>
            <p:cNvCxnSpPr/>
            <p:nvPr/>
          </p:nvCxnSpPr>
          <p:spPr bwMode="auto">
            <a:xfrm flipH="1">
              <a:off x="1775012" y="5120957"/>
              <a:ext cx="8965" cy="49409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3653069" y="5120957"/>
              <a:ext cx="8965" cy="49409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H="1">
              <a:off x="5653807" y="5120957"/>
              <a:ext cx="8965" cy="49409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2216216" y="5371090"/>
            <a:ext cx="9085549" cy="784826"/>
          </a:xfrm>
          <a:prstGeom prst="rect">
            <a:avLst/>
          </a:prstGeom>
          <a:noFill/>
        </p:spPr>
        <p:txBody>
          <a:bodyPr wrap="square" lIns="91356" tIns="45718" rIns="91356" bIns="45718" rtlCol="0">
            <a:spAutoFit/>
          </a:bodyPr>
          <a:lstStyle/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	KTE-C19                        	         CTL-019                 	     JCAR017 (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CD4:CD8 = 1:1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)</a:t>
            </a:r>
          </a:p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Axicabtagene ciloleucel               Tisagenlecleucel            Lisocabtagene maraleucel </a:t>
            </a:r>
          </a:p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  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Axi-cel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                                                                                    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Liso-cel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077" y="1923734"/>
            <a:ext cx="1682102" cy="3062373"/>
          </a:xfrm>
          <a:prstGeom prst="rect">
            <a:avLst/>
          </a:prstGeom>
          <a:noFill/>
        </p:spPr>
        <p:txBody>
          <a:bodyPr wrap="none" lIns="91356" tIns="45718" rIns="91356" bIns="45718" rtlCol="0">
            <a:spAutoFit/>
          </a:bodyPr>
          <a:lstStyle/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CD19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Ab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Hinge</a:t>
            </a: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Transmembrane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Signal 2</a:t>
            </a: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Signal 1</a:t>
            </a: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Gene transfer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6743" y="1445851"/>
            <a:ext cx="2346552" cy="307659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08830" y="3018969"/>
            <a:ext cx="754765" cy="338550"/>
          </a:xfrm>
          <a:prstGeom prst="rect">
            <a:avLst/>
          </a:prstGeom>
          <a:noFill/>
        </p:spPr>
        <p:txBody>
          <a:bodyPr wrap="none" lIns="91356" tIns="45718" rIns="91356" bIns="45718" rtlCol="0">
            <a:spAutoFit/>
          </a:bodyPr>
          <a:lstStyle/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4-1BB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36540" y="1445736"/>
            <a:ext cx="2421927" cy="3063634"/>
            <a:chOff x="2536537" y="1445736"/>
            <a:chExt cx="2421927" cy="306363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6537" y="1445736"/>
              <a:ext cx="2421927" cy="306363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558786" y="3022064"/>
              <a:ext cx="709079" cy="338550"/>
            </a:xfrm>
            <a:prstGeom prst="rect">
              <a:avLst/>
            </a:prstGeom>
            <a:noFill/>
          </p:spPr>
          <p:txBody>
            <a:bodyPr wrap="none" lIns="91356" tIns="45718" rIns="91356" bIns="45718" rtlCol="0">
              <a:spAutoFit/>
            </a:bodyPr>
            <a:lstStyle/>
            <a:p>
              <a:pPr marL="0" marR="0" lvl="0" indent="0" algn="l" defTabSz="4566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CD28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68629" y="3731656"/>
              <a:ext cx="697457" cy="338550"/>
            </a:xfrm>
            <a:prstGeom prst="rect">
              <a:avLst/>
            </a:prstGeom>
            <a:noFill/>
          </p:spPr>
          <p:txBody>
            <a:bodyPr wrap="none" lIns="91356" tIns="45718" rIns="91356" bIns="45718" rtlCol="0">
              <a:spAutoFit/>
            </a:bodyPr>
            <a:lstStyle/>
            <a:p>
              <a:pPr marL="0" marR="0" lvl="0" indent="0" algn="l" defTabSz="45669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CD3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ymbol" charset="2"/>
                  <a:ea typeface="ＭＳ Ｐゴシック"/>
                  <a:cs typeface="Symbol" charset="2"/>
                </a:rPr>
                <a:t>z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6092676" y="3728560"/>
            <a:ext cx="697457" cy="338550"/>
          </a:xfrm>
          <a:prstGeom prst="rect">
            <a:avLst/>
          </a:prstGeom>
          <a:noFill/>
        </p:spPr>
        <p:txBody>
          <a:bodyPr wrap="none" lIns="91356" tIns="45718" rIns="91356" bIns="45718" rtlCol="0">
            <a:spAutoFit/>
          </a:bodyPr>
          <a:lstStyle/>
          <a:p>
            <a:pPr marL="0" marR="0" lvl="0" indent="0" algn="l" defTabSz="4566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CD3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charset="2"/>
                <a:ea typeface="ＭＳ Ｐゴシック"/>
                <a:cs typeface="Symbol" charset="2"/>
              </a:rPr>
              <a:t>z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769273" y="1468556"/>
            <a:ext cx="2421927" cy="3063634"/>
            <a:chOff x="7769210" y="1468556"/>
            <a:chExt cx="2421927" cy="3063634"/>
          </a:xfrm>
        </p:grpSpPr>
        <p:grpSp>
          <p:nvGrpSpPr>
            <p:cNvPr id="6" name="Group 5"/>
            <p:cNvGrpSpPr/>
            <p:nvPr/>
          </p:nvGrpSpPr>
          <p:grpSpPr>
            <a:xfrm>
              <a:off x="7769210" y="1468556"/>
              <a:ext cx="2421927" cy="3063634"/>
              <a:chOff x="7769210" y="1468556"/>
              <a:chExt cx="2421927" cy="306363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69210" y="1468556"/>
                <a:ext cx="2421927" cy="3063634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8791461" y="3044884"/>
                <a:ext cx="754765" cy="338550"/>
              </a:xfrm>
              <a:prstGeom prst="rect">
                <a:avLst/>
              </a:prstGeom>
              <a:noFill/>
            </p:spPr>
            <p:txBody>
              <a:bodyPr wrap="none" lIns="91356" tIns="45718" rIns="91356" bIns="45718" rtlCol="0">
                <a:spAutoFit/>
              </a:bodyPr>
              <a:lstStyle/>
              <a:p>
                <a:pPr marL="0" marR="0" lvl="0" indent="0" algn="l" defTabSz="4566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4-1BB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8801302" y="3754476"/>
                <a:ext cx="697457" cy="338550"/>
              </a:xfrm>
              <a:prstGeom prst="rect">
                <a:avLst/>
              </a:prstGeom>
              <a:noFill/>
            </p:spPr>
            <p:txBody>
              <a:bodyPr wrap="none" lIns="91356" tIns="45718" rIns="91356" bIns="45718" rtlCol="0">
                <a:spAutoFit/>
              </a:bodyPr>
              <a:lstStyle/>
              <a:p>
                <a:pPr marL="0" marR="0" lvl="0" indent="0" algn="l" defTabSz="45669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CD3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charset="2"/>
                    <a:ea typeface="ＭＳ Ｐゴシック"/>
                    <a:cs typeface="Symbol" charset="2"/>
                  </a:rPr>
                  <a:t>z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197" y="2969221"/>
              <a:ext cx="334187" cy="516470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5240319" y="6456710"/>
            <a:ext cx="6785788" cy="307546"/>
          </a:xfrm>
          <a:prstGeom prst="rect">
            <a:avLst/>
          </a:prstGeom>
          <a:noFill/>
        </p:spPr>
        <p:txBody>
          <a:bodyPr wrap="square" lIns="91128" tIns="45606" rIns="91128" bIns="45606" rtlCol="0">
            <a:spAutoFit/>
          </a:bodyPr>
          <a:lstStyle/>
          <a:p>
            <a:pPr marL="0" marR="0" lvl="0" indent="0" algn="r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Adapted from van der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Steegen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et al. Nat Rev Drug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Discov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, 2015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2F372B-1AAE-2D45-8837-AB9FAB16408A}"/>
              </a:ext>
            </a:extLst>
          </p:cNvPr>
          <p:cNvSpPr txBox="1"/>
          <p:nvPr/>
        </p:nvSpPr>
        <p:spPr>
          <a:xfrm>
            <a:off x="237046" y="6483168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026578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"/>
            <a:ext cx="12192000" cy="1181459"/>
          </a:xfrm>
          <a:solidFill>
            <a:schemeClr val="accent5"/>
          </a:solidFill>
        </p:spPr>
        <p:txBody>
          <a:bodyPr/>
          <a:lstStyle/>
          <a:p>
            <a:r>
              <a:rPr lang="en-US" sz="3200" b="1" dirty="0"/>
              <a:t>CAR T-cell expansion and persistence after </a:t>
            </a:r>
            <a:br>
              <a:rPr lang="en-US" sz="3200" b="1" dirty="0"/>
            </a:br>
            <a:r>
              <a:rPr lang="en-US" sz="3200" b="1" dirty="0"/>
              <a:t>axi-cel infusion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23754" y="6329544"/>
            <a:ext cx="2853052" cy="27699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Locke, Neelapu et al,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Ther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,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94887" y="5344885"/>
            <a:ext cx="6596215" cy="984659"/>
          </a:xfrm>
          <a:prstGeom prst="rect">
            <a:avLst/>
          </a:prstGeom>
          <a:noFill/>
        </p:spPr>
        <p:txBody>
          <a:bodyPr wrap="none" lIns="91211" tIns="45608" rIns="91211" bIns="45608" rtlCol="0">
            <a:spAutoFit/>
          </a:bodyPr>
          <a:lstStyle/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Peak expansion observed within 2 weeks</a:t>
            </a: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CAR T cells detectable beyond two years after infusion</a:t>
            </a:r>
          </a:p>
          <a:p>
            <a:pPr marL="285744" marR="0" lvl="0" indent="-285744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Each infused CAR T cell can proliferate to &gt;10,000 cells in the body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659" y="1357732"/>
            <a:ext cx="8202420" cy="39754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683D8A-B449-974D-8317-537F724F248C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093157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7"/>
            <a:ext cx="12192000" cy="860944"/>
          </a:xfrm>
          <a:solidFill>
            <a:schemeClr val="accent5"/>
          </a:solidFill>
        </p:spPr>
        <p:txBody>
          <a:bodyPr/>
          <a:lstStyle/>
          <a:p>
            <a:pPr>
              <a:defRPr/>
            </a:pPr>
            <a:r>
              <a:rPr lang="en-US" sz="3200" b="1" dirty="0"/>
              <a:t>Cytokine pattern after axi-cel CAR T infusion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8665435" y="6434351"/>
            <a:ext cx="3156700" cy="27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211" tIns="45608" rIns="91211" bIns="45608">
            <a:spAutoFit/>
          </a:bodyPr>
          <a:lstStyle/>
          <a:p>
            <a:pPr marL="0" marR="0" lvl="0" indent="0" algn="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Perez, et al, ASH, 2015</a:t>
            </a:r>
          </a:p>
        </p:txBody>
      </p:sp>
      <p:pic>
        <p:nvPicPr>
          <p:cNvPr id="178" name="Picture 177"/>
          <p:cNvPicPr>
            <a:picLocks noChangeAspect="1"/>
          </p:cNvPicPr>
          <p:nvPr/>
        </p:nvPicPr>
        <p:blipFill rotWithShape="1">
          <a:blip r:embed="rId3"/>
          <a:srcRect r="20781"/>
          <a:stretch/>
        </p:blipFill>
        <p:spPr>
          <a:xfrm>
            <a:off x="937360" y="1361653"/>
            <a:ext cx="10713054" cy="45719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3DA4BB-FEC8-F748-8C27-89205C945DAC}"/>
              </a:ext>
            </a:extLst>
          </p:cNvPr>
          <p:cNvSpPr txBox="1"/>
          <p:nvPr/>
        </p:nvSpPr>
        <p:spPr>
          <a:xfrm>
            <a:off x="4921058" y="3647651"/>
            <a:ext cx="5437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IL-2</a:t>
            </a:r>
          </a:p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IL-7</a:t>
            </a:r>
          </a:p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IL-15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683FB6-E657-B247-9686-3F704D4C390A}"/>
              </a:ext>
            </a:extLst>
          </p:cNvPr>
          <p:cNvSpPr txBox="1"/>
          <p:nvPr/>
        </p:nvSpPr>
        <p:spPr>
          <a:xfrm>
            <a:off x="6919841" y="2569128"/>
            <a:ext cx="56938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IL-6</a:t>
            </a:r>
          </a:p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IL-8</a:t>
            </a:r>
          </a:p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IL-10</a:t>
            </a:r>
          </a:p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IFNg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TNFa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3F8E85-5527-FC40-95C5-5F0C39C87BC7}"/>
              </a:ext>
            </a:extLst>
          </p:cNvPr>
          <p:cNvSpPr txBox="1"/>
          <p:nvPr/>
        </p:nvSpPr>
        <p:spPr>
          <a:xfrm>
            <a:off x="8944272" y="3416818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Granzymes</a:t>
            </a:r>
          </a:p>
          <a:p>
            <a:pPr marL="0" marR="0" lvl="0" indent="0" algn="l" defTabSz="9131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Perforin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964B50-6248-494F-BC7F-6DBE8D424620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944757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427" y="1501504"/>
            <a:ext cx="5387894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Exploit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native antibody or T cell recognition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signaling pathways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Introduction of unique genes through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viral vectors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allow recognition of tumor cells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Dramatic expansion after infusion, and effective tumor cell killing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After initial trials proving the efficacy in B cell malignancies,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 targets, cancers and molecular constructs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 being explored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064" y="320958"/>
            <a:ext cx="434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Chimeric Antigen Receptor T cells (CAR T Cells)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4458565" y="6163673"/>
            <a:ext cx="2590800" cy="533400"/>
          </a:xfrm>
          <a:prstGeom prst="rect">
            <a:avLst/>
          </a:prstGeom>
          <a:solidFill>
            <a:schemeClr val="bg1"/>
          </a:solidFill>
          <a:ln w="12700" cap="rnd" algn="ctr">
            <a:noFill/>
            <a:miter lim="800000"/>
            <a:headEnd/>
            <a:tailEnd/>
          </a:ln>
        </p:spPr>
        <p:txBody>
          <a:bodyPr lIns="91440" rtlCol="0" anchor="ctr" anchorCtr="1"/>
          <a:lstStyle/>
          <a:p>
            <a:pPr marL="0" marR="0" lvl="0" indent="0" algn="ctr" defTabSz="914400" rtl="0" eaLnBrk="0" fontAlgn="auto" latinLnBrk="0" hangingPunct="0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Image courtesy of Stephan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Grupp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UPenn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6477000" y="535204"/>
            <a:ext cx="4175337" cy="5905144"/>
          </a:xfrm>
          <a:prstGeom prst="roundRect">
            <a:avLst/>
          </a:prstGeom>
          <a:solidFill>
            <a:srgbClr val="FFFFFF">
              <a:alpha val="80000"/>
            </a:srgbClr>
          </a:solidFill>
          <a:ln w="1905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grpSp>
        <p:nvGrpSpPr>
          <p:cNvPr id="2" name="Group 5"/>
          <p:cNvGrpSpPr/>
          <p:nvPr/>
        </p:nvGrpSpPr>
        <p:grpSpPr>
          <a:xfrm>
            <a:off x="7062990" y="3687266"/>
            <a:ext cx="3086599" cy="3086598"/>
            <a:chOff x="849755" y="3646706"/>
            <a:chExt cx="3086599" cy="30865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469" y="3909845"/>
              <a:ext cx="2503170" cy="256032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691" y="3666704"/>
              <a:ext cx="168757" cy="514998"/>
            </a:xfrm>
            <a:prstGeom prst="rect">
              <a:avLst/>
            </a:prstGeom>
          </p:spPr>
        </p:pic>
        <p:grpSp>
          <p:nvGrpSpPr>
            <p:cNvPr id="3" name="Group 73"/>
            <p:cNvGrpSpPr/>
            <p:nvPr/>
          </p:nvGrpSpPr>
          <p:grpSpPr>
            <a:xfrm rot="5400000">
              <a:off x="2308675" y="3666705"/>
              <a:ext cx="168757" cy="3086598"/>
              <a:chOff x="6417498" y="3666704"/>
              <a:chExt cx="168757" cy="3086598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7498" y="3666704"/>
                <a:ext cx="168757" cy="514998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417498" y="6238304"/>
                <a:ext cx="168757" cy="514998"/>
              </a:xfrm>
              <a:prstGeom prst="rect">
                <a:avLst/>
              </a:prstGeom>
            </p:spPr>
          </p:pic>
        </p:grpSp>
        <p:grpSp>
          <p:nvGrpSpPr>
            <p:cNvPr id="6" name="Group 76"/>
            <p:cNvGrpSpPr/>
            <p:nvPr/>
          </p:nvGrpSpPr>
          <p:grpSpPr>
            <a:xfrm rot="2700000">
              <a:off x="2308676" y="3646706"/>
              <a:ext cx="168757" cy="3086598"/>
              <a:chOff x="6417498" y="3666704"/>
              <a:chExt cx="168757" cy="308659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7498" y="3666704"/>
                <a:ext cx="168757" cy="51499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417498" y="6238304"/>
                <a:ext cx="168757" cy="514998"/>
              </a:xfrm>
              <a:prstGeom prst="rect">
                <a:avLst/>
              </a:prstGeom>
            </p:spPr>
          </p:pic>
        </p:grpSp>
        <p:grpSp>
          <p:nvGrpSpPr>
            <p:cNvPr id="11" name="Group 79"/>
            <p:cNvGrpSpPr/>
            <p:nvPr/>
          </p:nvGrpSpPr>
          <p:grpSpPr>
            <a:xfrm rot="18900000" flipV="1">
              <a:off x="2323691" y="3646706"/>
              <a:ext cx="168757" cy="3086598"/>
              <a:chOff x="6417498" y="3666704"/>
              <a:chExt cx="168757" cy="308659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7498" y="3666704"/>
                <a:ext cx="168757" cy="51499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6417498" y="6238304"/>
                <a:ext cx="168757" cy="514998"/>
              </a:xfrm>
              <a:prstGeom prst="rect">
                <a:avLst/>
              </a:prstGeom>
            </p:spPr>
          </p:pic>
        </p:grpSp>
      </p:grpSp>
      <p:grpSp>
        <p:nvGrpSpPr>
          <p:cNvPr id="12" name="Group 3"/>
          <p:cNvGrpSpPr/>
          <p:nvPr/>
        </p:nvGrpSpPr>
        <p:grpSpPr>
          <a:xfrm>
            <a:off x="7114227" y="3701242"/>
            <a:ext cx="3058166" cy="2587195"/>
            <a:chOff x="4990037" y="3995377"/>
            <a:chExt cx="3058166" cy="258719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012" y="4022252"/>
              <a:ext cx="2840355" cy="256032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729" y="3995377"/>
              <a:ext cx="168757" cy="51499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720000">
              <a:off x="7706325" y="5350637"/>
              <a:ext cx="168757" cy="51499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0000" flipV="1">
              <a:off x="5163157" y="5329626"/>
              <a:ext cx="168757" cy="51499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80000">
              <a:off x="7307912" y="4351981"/>
              <a:ext cx="168757" cy="51499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 flipV="1">
              <a:off x="5679039" y="5794363"/>
              <a:ext cx="168757" cy="51499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 flipV="1">
              <a:off x="7115367" y="5773321"/>
              <a:ext cx="168757" cy="51499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5530612" y="4476891"/>
              <a:ext cx="168757" cy="514998"/>
            </a:xfrm>
            <a:prstGeom prst="rect">
              <a:avLst/>
            </a:prstGeom>
          </p:spPr>
        </p:pic>
      </p:grpSp>
      <p:grpSp>
        <p:nvGrpSpPr>
          <p:cNvPr id="13" name="Group 11"/>
          <p:cNvGrpSpPr/>
          <p:nvPr/>
        </p:nvGrpSpPr>
        <p:grpSpPr>
          <a:xfrm>
            <a:off x="6970687" y="282690"/>
            <a:ext cx="3306396" cy="2896913"/>
            <a:chOff x="4846497" y="813764"/>
            <a:chExt cx="3306396" cy="2896913"/>
          </a:xfrm>
        </p:grpSpPr>
        <p:pic>
          <p:nvPicPr>
            <p:cNvPr id="30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0292" y="1001160"/>
              <a:ext cx="2503170" cy="250317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6514" y="2984396"/>
              <a:ext cx="585788" cy="72628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526514" y="813764"/>
              <a:ext cx="585788" cy="72628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84982" y="2984396"/>
              <a:ext cx="585788" cy="7262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6884982" y="813764"/>
              <a:ext cx="585788" cy="72628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0" flipV="1">
              <a:off x="4916744" y="1906697"/>
              <a:ext cx="585788" cy="72628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 flipH="1" flipV="1">
              <a:off x="7496859" y="1906697"/>
              <a:ext cx="585788" cy="726281"/>
            </a:xfrm>
            <a:prstGeom prst="rect">
              <a:avLst/>
            </a:prstGeom>
          </p:spPr>
        </p:pic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000">
            <a:off x="8124522" y="1549397"/>
            <a:ext cx="546735" cy="770763"/>
          </a:xfrm>
          <a:prstGeom prst="rect">
            <a:avLst/>
          </a:prstGeom>
        </p:spPr>
      </p:pic>
      <p:grpSp>
        <p:nvGrpSpPr>
          <p:cNvPr id="20" name="Group 9"/>
          <p:cNvGrpSpPr/>
          <p:nvPr/>
        </p:nvGrpSpPr>
        <p:grpSpPr>
          <a:xfrm>
            <a:off x="7040629" y="976589"/>
            <a:ext cx="3157523" cy="2518053"/>
            <a:chOff x="4916438" y="1507663"/>
            <a:chExt cx="3157523" cy="2518053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496" y="2669356"/>
              <a:ext cx="407670" cy="1356360"/>
            </a:xfrm>
            <a:prstGeom prst="rect">
              <a:avLst/>
            </a:prstGeom>
          </p:spPr>
        </p:pic>
        <p:grpSp>
          <p:nvGrpSpPr>
            <p:cNvPr id="29" name="Group 36"/>
            <p:cNvGrpSpPr/>
            <p:nvPr/>
          </p:nvGrpSpPr>
          <p:grpSpPr>
            <a:xfrm>
              <a:off x="4916438" y="2526117"/>
              <a:ext cx="3157523" cy="346242"/>
              <a:chOff x="4916438" y="2551755"/>
              <a:chExt cx="3157523" cy="346242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00000">
                <a:off x="5319209" y="2148984"/>
                <a:ext cx="346242" cy="115178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0000" flipH="1">
                <a:off x="7324948" y="2148984"/>
                <a:ext cx="346242" cy="1151784"/>
              </a:xfrm>
              <a:prstGeom prst="rect">
                <a:avLst/>
              </a:prstGeom>
            </p:spPr>
          </p:pic>
        </p:grp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0" flipV="1">
              <a:off x="5379891" y="1104893"/>
              <a:ext cx="346242" cy="1151784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 flipH="1" flipV="1">
              <a:off x="7271741" y="1104892"/>
              <a:ext cx="346242" cy="1151784"/>
            </a:xfrm>
            <a:prstGeom prst="rect">
              <a:avLst/>
            </a:prstGeom>
          </p:spPr>
        </p:pic>
      </p:grpSp>
      <p:grpSp>
        <p:nvGrpSpPr>
          <p:cNvPr id="38" name="Group 5"/>
          <p:cNvGrpSpPr/>
          <p:nvPr/>
        </p:nvGrpSpPr>
        <p:grpSpPr>
          <a:xfrm>
            <a:off x="8153540" y="1331468"/>
            <a:ext cx="932945" cy="813816"/>
            <a:chOff x="2415711" y="1956133"/>
            <a:chExt cx="1151784" cy="135636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768" y="1956133"/>
              <a:ext cx="407670" cy="135636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>
              <a:off x="2818482" y="2058421"/>
              <a:ext cx="346242" cy="1151784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0" flipH="1">
              <a:off x="2818482" y="2058421"/>
              <a:ext cx="346242" cy="115178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0" flipV="1">
              <a:off x="2818482" y="2058421"/>
              <a:ext cx="346242" cy="1151784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00000" flipH="1" flipV="1">
              <a:off x="2818482" y="2058421"/>
              <a:ext cx="346242" cy="1151784"/>
            </a:xfrm>
            <a:prstGeom prst="rect">
              <a:avLst/>
            </a:prstGeom>
          </p:spPr>
        </p:pic>
      </p:grpSp>
      <p:grpSp>
        <p:nvGrpSpPr>
          <p:cNvPr id="40" name="Group 12"/>
          <p:cNvGrpSpPr/>
          <p:nvPr/>
        </p:nvGrpSpPr>
        <p:grpSpPr>
          <a:xfrm>
            <a:off x="12494689" y="1929221"/>
            <a:ext cx="1053228" cy="634365"/>
            <a:chOff x="79841" y="6861587"/>
            <a:chExt cx="1053228" cy="634365"/>
          </a:xfrm>
        </p:grpSpPr>
        <p:pic>
          <p:nvPicPr>
            <p:cNvPr id="52" name="Picture 3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84" y="6861587"/>
              <a:ext cx="565785" cy="634365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9841" y="6959048"/>
              <a:ext cx="631702" cy="28212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rPr>
                <a:t>Viral vector</a:t>
              </a:r>
            </a:p>
          </p:txBody>
        </p:sp>
      </p:grpSp>
      <p:grpSp>
        <p:nvGrpSpPr>
          <p:cNvPr id="45" name="Group 14"/>
          <p:cNvGrpSpPr/>
          <p:nvPr/>
        </p:nvGrpSpPr>
        <p:grpSpPr>
          <a:xfrm>
            <a:off x="7300473" y="1060528"/>
            <a:ext cx="2236543" cy="4937170"/>
            <a:chOff x="5592117" y="1354664"/>
            <a:chExt cx="2236543" cy="4937170"/>
          </a:xfrm>
        </p:grpSpPr>
        <p:sp>
          <p:nvSpPr>
            <p:cNvPr id="55" name="TextBox 54"/>
            <p:cNvSpPr txBox="1"/>
            <p:nvPr/>
          </p:nvSpPr>
          <p:spPr>
            <a:xfrm>
              <a:off x="6490802" y="1354664"/>
              <a:ext cx="863115" cy="214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rPr>
                <a:t>T cell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592117" y="3115557"/>
              <a:ext cx="451210" cy="3218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rPr>
                <a:t>Native TCR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96484" y="6077297"/>
              <a:ext cx="851750" cy="2145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55000" lnSpcReduction="200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rPr>
                <a:t>Myeloma cell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004231" y="3604507"/>
              <a:ext cx="824429" cy="3218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67400" y="3962400"/>
              <a:ext cx="986937" cy="1546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rPr>
                <a:t>Tumor Protein</a:t>
              </a:r>
            </a:p>
          </p:txBody>
        </p:sp>
      </p:grpSp>
      <p:grpSp>
        <p:nvGrpSpPr>
          <p:cNvPr id="51" name="Group 13"/>
          <p:cNvGrpSpPr/>
          <p:nvPr/>
        </p:nvGrpSpPr>
        <p:grpSpPr>
          <a:xfrm>
            <a:off x="7846049" y="1548360"/>
            <a:ext cx="1560042" cy="3580286"/>
            <a:chOff x="6137694" y="1842496"/>
            <a:chExt cx="1560042" cy="3580286"/>
          </a:xfrm>
        </p:grpSpPr>
        <p:sp>
          <p:nvSpPr>
            <p:cNvPr id="61" name="TextBox 60"/>
            <p:cNvSpPr txBox="1"/>
            <p:nvPr/>
          </p:nvSpPr>
          <p:spPr>
            <a:xfrm>
              <a:off x="6436650" y="1842496"/>
              <a:ext cx="9621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rPr>
                <a:t>CAR-T cell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137694" y="5145783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/>
                  <a:cs typeface="+mn-cs"/>
                </a:rPr>
                <a:t>Dead Myeloma cell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8703951" y="3191559"/>
            <a:ext cx="1024639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BCMA-specific</a:t>
            </a:r>
          </a:p>
          <a:p>
            <a:pPr marL="0" marR="0" lvl="0" indent="0" algn="ct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CAR construct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6031D7F-DE4C-4E4B-9785-BED453DFA051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1524000" y="1"/>
            <a:chExt cx="9145588" cy="6858000"/>
          </a:xfrm>
        </p:grpSpPr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24000" y="6761164"/>
              <a:ext cx="9145588" cy="96837"/>
            </a:xfrm>
            <a:prstGeom prst="rect">
              <a:avLst/>
            </a:prstGeom>
            <a:noFill/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14" cstate="print"/>
            <a:srcRect b="65217"/>
            <a:stretch>
              <a:fillRect/>
            </a:stretch>
          </p:blipFill>
          <p:spPr bwMode="auto">
            <a:xfrm>
              <a:off x="1524000" y="1"/>
              <a:ext cx="9145588" cy="243511"/>
            </a:xfrm>
            <a:prstGeom prst="rect">
              <a:avLst/>
            </a:prstGeom>
            <a:noFill/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FDF080E5-5327-FB4D-AA25-F9C30B3081BF}"/>
              </a:ext>
            </a:extLst>
          </p:cNvPr>
          <p:cNvSpPr txBox="1"/>
          <p:nvPr/>
        </p:nvSpPr>
        <p:spPr>
          <a:xfrm>
            <a:off x="57914" y="6390565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260348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C -0.06493 -0.00139 -0.325 -0.00556 -0.3908 -0.00625 " pathEditMode="relative" rAng="0" ptsTypes="ff">
                                      <p:cBhvr>
                                        <p:cTn id="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57159E-6 L 3.05556E-6 0.0830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41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8.33333E-7 0.086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2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111E-6 L 1.11022E-16 0.08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3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8117"/>
            <a:ext cx="10972801" cy="844730"/>
          </a:xfrm>
        </p:spPr>
        <p:txBody>
          <a:bodyPr/>
          <a:lstStyle/>
          <a:p>
            <a:pPr algn="ctr"/>
            <a:r>
              <a:rPr lang="en-US" sz="3000" dirty="0">
                <a:solidFill>
                  <a:srgbClr val="C00000"/>
                </a:solidFill>
              </a:rPr>
              <a:t>BCMA – A Promising Target in Multiple Myeloma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09601" y="1096554"/>
            <a:ext cx="6901595" cy="1632664"/>
          </a:xfrm>
        </p:spPr>
        <p:txBody>
          <a:bodyPr/>
          <a:lstStyle/>
          <a:p>
            <a:r>
              <a:rPr lang="en-US" sz="2100" b="1" dirty="0"/>
              <a:t>BCMA is member of the TNF receptor superfamily </a:t>
            </a:r>
          </a:p>
          <a:p>
            <a:pPr lvl="1"/>
            <a:r>
              <a:rPr lang="en-US" sz="2100" dirty="0"/>
              <a:t>Expressed nearly universally on MM cells </a:t>
            </a:r>
          </a:p>
          <a:p>
            <a:pPr lvl="1"/>
            <a:r>
              <a:rPr lang="en-US" sz="2100" dirty="0"/>
              <a:t>Expression largely restricted to plasma cells and some mature B cells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312CD2-6EA9-46B2-893C-73296E2B74A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622" y="2087964"/>
            <a:ext cx="3186858" cy="2402486"/>
          </a:xfrm>
          <a:prstGeom prst="rect">
            <a:avLst/>
          </a:prstGeom>
          <a:ln w="19050">
            <a:solidFill>
              <a:schemeClr val="accent6"/>
            </a:solidFill>
          </a:ln>
          <a:effectLst/>
        </p:spPr>
      </p:pic>
      <p:sp>
        <p:nvSpPr>
          <p:cNvPr id="6" name="TextBox 9"/>
          <p:cNvSpPr txBox="1"/>
          <p:nvPr/>
        </p:nvSpPr>
        <p:spPr>
          <a:xfrm>
            <a:off x="8627456" y="4540346"/>
            <a:ext cx="2735022" cy="2616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29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56E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(brown color = BCMA protein)</a:t>
            </a:r>
          </a:p>
        </p:txBody>
      </p:sp>
      <p:sp>
        <p:nvSpPr>
          <p:cNvPr id="7" name="Rectangle 6"/>
          <p:cNvSpPr/>
          <p:nvPr/>
        </p:nvSpPr>
        <p:spPr>
          <a:xfrm>
            <a:off x="8175621" y="1425523"/>
            <a:ext cx="3186857" cy="637041"/>
          </a:xfrm>
          <a:prstGeom prst="rect">
            <a:avLst/>
          </a:prstGeom>
          <a:solidFill>
            <a:srgbClr val="0070C0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Multiple myeloma cells expressing BCMA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8CA43F-0B4C-4FD0-B86F-8F16138F0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43" y="2545802"/>
            <a:ext cx="6095999" cy="4277031"/>
          </a:xfrm>
          <a:prstGeom prst="rect">
            <a:avLst/>
          </a:prstGeom>
        </p:spPr>
      </p:pic>
      <p:sp>
        <p:nvSpPr>
          <p:cNvPr id="1520" name="TextBox 1">
            <a:extLst>
              <a:ext uri="{FF2B5EF4-FFF2-40B4-BE49-F238E27FC236}">
                <a16:creationId xmlns:a16="http://schemas.microsoft.com/office/drawing/2014/main" id="{8971A1A9-321B-4DDC-BBC6-4BC0ADCCC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5622" y="6481207"/>
            <a:ext cx="375224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Tai &amp; Anderson Immunotherapy 2015; 7: 1187-99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EEEB79-AA66-F140-8402-9C013D84BC1B}"/>
              </a:ext>
            </a:extLst>
          </p:cNvPr>
          <p:cNvSpPr txBox="1"/>
          <p:nvPr/>
        </p:nvSpPr>
        <p:spPr>
          <a:xfrm>
            <a:off x="4761872" y="6529956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370395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Love — 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Dr Love </a:t>
            </a:r>
            <a:r>
              <a:rPr lang="en-US" sz="1800" dirty="0"/>
              <a:t>is president and CEO of Research To Practice. Research To Practice receives funds in the form of educational grants to develop CME activities from the following commercial interests: AbbVie Inc, </a:t>
            </a:r>
            <a:r>
              <a:rPr lang="en-US" sz="1800" dirty="0" err="1"/>
              <a:t>Acerta</a:t>
            </a:r>
            <a:r>
              <a:rPr lang="en-US" sz="1800" dirty="0"/>
              <a:t> Pharma — A member of the AstraZeneca Group, Adaptive Biotechnologies, </a:t>
            </a:r>
            <a:r>
              <a:rPr lang="en-US" sz="1800" dirty="0" err="1"/>
              <a:t>Agendia</a:t>
            </a:r>
            <a:r>
              <a:rPr lang="en-US" sz="1800" dirty="0"/>
              <a:t> Inc, </a:t>
            </a:r>
            <a:r>
              <a:rPr lang="en-US" sz="1800" dirty="0" err="1"/>
              <a:t>Agios</a:t>
            </a:r>
            <a:r>
              <a:rPr lang="en-US" sz="1800" dirty="0"/>
              <a:t> Pharmaceuticals Inc, Amgen Inc, Array </a:t>
            </a:r>
            <a:r>
              <a:rPr lang="en-US" sz="1800" dirty="0" err="1"/>
              <a:t>BioPharma</a:t>
            </a:r>
            <a:r>
              <a:rPr lang="en-US" sz="1800" dirty="0"/>
              <a:t> Inc, a subsidiary of Pfizer Inc, Astellas, AstraZeneca Pharmaceuticals LP, Bayer HealthCare Pharmaceuticals, </a:t>
            </a:r>
            <a:r>
              <a:rPr lang="en-US" sz="1800" dirty="0" err="1"/>
              <a:t>Biodesix</a:t>
            </a:r>
            <a:r>
              <a:rPr lang="en-US" sz="1800" dirty="0"/>
              <a:t> Inc, </a:t>
            </a:r>
            <a:r>
              <a:rPr lang="en-US" sz="1800" dirty="0" err="1"/>
              <a:t>bioTheranostics</a:t>
            </a:r>
            <a:r>
              <a:rPr lang="en-US" sz="1800" dirty="0"/>
              <a:t> Inc, Blueprint Medicines, Boehringer Ingelheim Pharmaceuticals Inc, Boston Biomedical Inc, Bristol-Myers Squibb Company, Celgene Corporation, Clovis Oncology, Daiichi Sankyo Inc, </a:t>
            </a:r>
            <a:r>
              <a:rPr lang="en-US" sz="1800" dirty="0" err="1"/>
              <a:t>Dendreon</a:t>
            </a:r>
            <a:r>
              <a:rPr lang="en-US" sz="1800" dirty="0"/>
              <a:t> Pharmaceuticals Inc, Eisai Inc, EMD Serono Inc, </a:t>
            </a:r>
            <a:r>
              <a:rPr lang="en-US" sz="1800" dirty="0" err="1"/>
              <a:t>Exelixis</a:t>
            </a:r>
            <a:r>
              <a:rPr lang="en-US" sz="1800" dirty="0"/>
              <a:t> Inc, Foundation Medicine, Genentech, a member of the Roche Group, </a:t>
            </a:r>
            <a:r>
              <a:rPr lang="en-US" sz="1800" dirty="0" err="1"/>
              <a:t>Genmab</a:t>
            </a:r>
            <a:r>
              <a:rPr lang="en-US" sz="1800" dirty="0"/>
              <a:t>, Genomic Health Inc, Gilead Sciences Inc, GlaxoSmithKline, Grail Inc, Guardant Health, </a:t>
            </a:r>
            <a:r>
              <a:rPr lang="en-US" sz="1800" dirty="0" err="1"/>
              <a:t>Halozyme</a:t>
            </a:r>
            <a:r>
              <a:rPr lang="en-US" sz="1800" dirty="0"/>
              <a:t> Inc, </a:t>
            </a:r>
            <a:r>
              <a:rPr lang="en-US" sz="1800" dirty="0" err="1"/>
              <a:t>Helsinn</a:t>
            </a:r>
            <a:r>
              <a:rPr lang="en-US" sz="1800" dirty="0"/>
              <a:t> Healthcare SA, </a:t>
            </a:r>
            <a:r>
              <a:rPr lang="en-US" sz="1800" dirty="0" err="1"/>
              <a:t>ImmunoGen</a:t>
            </a:r>
            <a:r>
              <a:rPr lang="en-US" sz="1800" dirty="0"/>
              <a:t> Inc, Incyte Corporation, Infinity Pharmaceuticals Inc, Ipsen Biopharmaceuticals Inc, Janssen Biotech Inc, administered by Janssen Scientific Affairs LLC, Jazz Pharmaceuticals Inc, Kite, A Gilead Company, Lexicon Pharmaceuticals Inc, Lilly, </a:t>
            </a:r>
            <a:r>
              <a:rPr lang="en-US" sz="1800" dirty="0" err="1"/>
              <a:t>Loxo</a:t>
            </a:r>
            <a:r>
              <a:rPr lang="en-US" sz="1800" dirty="0"/>
              <a:t> Oncology Inc, a wholly owned subsidiary of Eli Lilly &amp; Company, Merck, Merrimack Pharmaceuticals Inc, Myriad Genetic Laboratories Inc, </a:t>
            </a:r>
            <a:r>
              <a:rPr lang="en-US" sz="1800" dirty="0" err="1"/>
              <a:t>Natera</a:t>
            </a:r>
            <a:r>
              <a:rPr lang="en-US" sz="1800" dirty="0"/>
              <a:t> Inc, Novartis, </a:t>
            </a:r>
            <a:r>
              <a:rPr lang="en-US" sz="1800" dirty="0" err="1"/>
              <a:t>Oncopeptides</a:t>
            </a:r>
            <a:r>
              <a:rPr lang="en-US" sz="1800" dirty="0"/>
              <a:t>, Pfizer Inc, Pharmacyclics LLC, an AbbVie Company, Prometheus Laboratories Inc, Puma Biotechnology Inc, Regeneron Pharmaceuticals Inc, Sandoz Inc, a Novartis Division, Sanofi Genzyme, Seattle Genetics, </a:t>
            </a:r>
            <a:r>
              <a:rPr lang="en-US" sz="1800" dirty="0" err="1"/>
              <a:t>Sirtex</a:t>
            </a:r>
            <a:r>
              <a:rPr lang="en-US" sz="1800" dirty="0"/>
              <a:t> Medical Ltd, Spectrum Pharmaceuticals Inc, Taiho Oncology Inc, Takeda Oncology, </a:t>
            </a:r>
            <a:r>
              <a:rPr lang="en-US" sz="1800" dirty="0" err="1"/>
              <a:t>Tesaro</a:t>
            </a:r>
            <a:r>
              <a:rPr lang="en-US" sz="1800" dirty="0"/>
              <a:t>, A GSK Company, Teva Oncology, Tokai Pharmaceuticals Inc, </a:t>
            </a:r>
            <a:r>
              <a:rPr lang="en-US" sz="1800" dirty="0" err="1"/>
              <a:t>Tolero</a:t>
            </a:r>
            <a:r>
              <a:rPr lang="en-US" sz="1800" dirty="0"/>
              <a:t> Pharmaceuticals and </a:t>
            </a:r>
            <a:r>
              <a:rPr lang="en-US" sz="1800" dirty="0" err="1"/>
              <a:t>Verastem</a:t>
            </a:r>
            <a:r>
              <a:rPr lang="en-US" sz="1800" dirty="0"/>
              <a:t> Inc.</a:t>
            </a:r>
          </a:p>
        </p:txBody>
      </p:sp>
    </p:spTree>
    <p:extLst>
      <p:ext uri="{BB962C8B-B14F-4D97-AF65-F5344CB8AC3E}">
        <p14:creationId xmlns:p14="http://schemas.microsoft.com/office/powerpoint/2010/main" val="9994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73-year-old woman with DLBCL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Zerante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11616690" cy="5562600"/>
          </a:xfrm>
        </p:spPr>
        <p:txBody>
          <a:bodyPr/>
          <a:lstStyle/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2"/>
                </a:solidFill>
              </a:rPr>
              <a:t>2015: Diagnosed with follicular lymphoma </a:t>
            </a:r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 multiple treatments (outside oncologist)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2"/>
                </a:solidFill>
              </a:rPr>
              <a:t>Presents with refractory, transformed DLBCL, with a significant disease burden</a:t>
            </a:r>
          </a:p>
          <a:p>
            <a:pPr>
              <a:spcAft>
                <a:spcPts val="400"/>
              </a:spcAft>
            </a:pPr>
            <a:r>
              <a:rPr lang="en-US" sz="2000" dirty="0">
                <a:solidFill>
                  <a:schemeClr val="tx2"/>
                </a:solidFill>
              </a:rPr>
              <a:t>During COVID-19 pandemic: Fludarabine/cyclophosphamide lymphodepleting chemotherapy</a:t>
            </a:r>
          </a:p>
          <a:p>
            <a:pPr lvl="1">
              <a:spcAft>
                <a:spcPts val="400"/>
              </a:spcAft>
            </a:pPr>
            <a:r>
              <a:rPr lang="en-US" sz="2000" dirty="0">
                <a:solidFill>
                  <a:schemeClr val="tx2"/>
                </a:solidFill>
              </a:rPr>
              <a:t>Robust fever – no identifiable cause, including COVID-19, after extensive infectious work up </a:t>
            </a:r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 resolves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Aft>
                <a:spcPts val="4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CAR T cell infusion</a:t>
            </a:r>
          </a:p>
          <a:p>
            <a:pPr lvl="1">
              <a:spcAft>
                <a:spcPts val="4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D+2-3 persistent fever </a:t>
            </a: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 tocilizumab + dexamethasone</a:t>
            </a:r>
          </a:p>
          <a:p>
            <a:pPr lvl="1">
              <a:spcAft>
                <a:spcPts val="4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D+10 double vision </a:t>
            </a:r>
          </a:p>
          <a:p>
            <a:pPr lvl="1">
              <a:spcAft>
                <a:spcPts val="4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Recurrent diarrhea, significant elevation of inflammatory markers</a:t>
            </a:r>
          </a:p>
          <a:p>
            <a:pPr lvl="1">
              <a:spcAft>
                <a:spcPts val="4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D+13 discharged</a:t>
            </a:r>
          </a:p>
          <a:p>
            <a:pPr lvl="1">
              <a:spcAft>
                <a:spcPts val="4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D+30 PET: CR</a:t>
            </a:r>
          </a:p>
          <a:p>
            <a:pPr>
              <a:spcAft>
                <a:spcPts val="4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Currently, discharged and at home, with recurrent infections</a:t>
            </a:r>
          </a:p>
          <a:p>
            <a:pPr lvl="1">
              <a:spcAft>
                <a:spcPts val="4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CMV viremia, with pancytopenia, bacteremia, recurrent </a:t>
            </a:r>
            <a:r>
              <a:rPr lang="en-US" sz="2000" kern="1200" dirty="0" err="1">
                <a:solidFill>
                  <a:schemeClr val="tx2"/>
                </a:solidFill>
                <a:sym typeface="Wingdings" pitchFamily="2" charset="2"/>
              </a:rPr>
              <a:t>c</a:t>
            </a:r>
            <a:r>
              <a:rPr lang="en-US" sz="2000" dirty="0" err="1">
                <a:solidFill>
                  <a:schemeClr val="tx2"/>
                </a:solidFill>
              </a:rPr>
              <a:t>lostridioides</a:t>
            </a:r>
            <a:r>
              <a:rPr lang="en-US" sz="2000" dirty="0">
                <a:solidFill>
                  <a:schemeClr val="tx2"/>
                </a:solidFill>
              </a:rPr>
              <a:t> difficile</a:t>
            </a:r>
            <a:endParaRPr lang="en-US" sz="2000" kern="1200" dirty="0">
              <a:solidFill>
                <a:schemeClr val="tx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59161592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582400" cy="51816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Chimeric Antigen Receptor (CAR)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73-year-old woman with DLBCL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Associated with CAR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23-year-old woman with ALL</a:t>
            </a: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Anti-BCMA CAR T-Cell Therapy in Multiple Myeloma (MM)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58-year-old woman with MM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62-year-old man with MM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CD19-Directed CAR T-Cell Therapy for Aggressive Lymphomas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</a:t>
            </a:r>
            <a:r>
              <a:rPr lang="en-US" sz="2000" dirty="0">
                <a:solidFill>
                  <a:schemeClr val="tx2"/>
                </a:solidFill>
              </a:rPr>
              <a:t>79-year-old man with DLBCL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432FF"/>
                </a:solidFill>
              </a:rPr>
              <a:t>CAR T-Cell Therapy in Acute Lymphoblastic Leukemia (ALL)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41-year-old woman with ALL</a:t>
            </a:r>
          </a:p>
        </p:txBody>
      </p:sp>
    </p:spTree>
    <p:extLst>
      <p:ext uri="{BB962C8B-B14F-4D97-AF65-F5344CB8AC3E}">
        <p14:creationId xmlns:p14="http://schemas.microsoft.com/office/powerpoint/2010/main" val="1918981390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D58DF-84C2-A044-BF9B-46F664F53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Module 2: Side Effects Associated with CAR T-Cell Therapy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2B48F6-5473-924E-A674-C0A95D78D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10439400" cy="5029200"/>
          </a:xfrm>
        </p:spPr>
        <p:txBody>
          <a:bodyPr/>
          <a:lstStyle/>
          <a:p>
            <a:pPr>
              <a:spcBef>
                <a:spcPts val="1272"/>
              </a:spcBef>
            </a:pPr>
            <a:r>
              <a:rPr lang="en-US" sz="2800" dirty="0"/>
              <a:t>Overall performance criteria to receive CAR-T therapy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Cytokine release syndrome (CRS)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Clinical manifestations and management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Neurotoxicity: Immune effector cell-associated neurotoxicity syndrome (ICANS)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Apps and guidelines (</a:t>
            </a:r>
            <a:r>
              <a:rPr lang="en-US" sz="2800" dirty="0" err="1"/>
              <a:t>eg</a:t>
            </a:r>
            <a:r>
              <a:rPr lang="en-US" sz="2800" dirty="0"/>
              <a:t>, MD Anderson Cancer Center CARTOX app)</a:t>
            </a:r>
          </a:p>
          <a:p>
            <a:pPr marL="0" lvl="0" indent="0">
              <a:spcBef>
                <a:spcPts val="1272"/>
              </a:spcBef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0496279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1DBC-1206-DC46-A294-C773343D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The “cytokine storm” observed with CAR T-cell therapy shares some characteristics with a similar syndrome in patients with COVID-19.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5DDA2-7709-1D48-B17C-45EE3DCE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Agree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Disagree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4196592179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1DBC-1206-DC46-A294-C773343D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ICANS is a formalized hierarchy of neurologic sequelae of </a:t>
            </a:r>
            <a:br>
              <a:rPr lang="en-US" dirty="0"/>
            </a:br>
            <a:r>
              <a:rPr lang="en-US" dirty="0"/>
              <a:t>CAR T-cell therapy.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5DDA2-7709-1D48-B17C-45EE3DCE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Agree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Disagree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1242899705"/>
      </p:ext>
    </p:extLst>
  </p:cSld>
  <p:clrMapOvr>
    <a:masterClrMapping/>
  </p:clrMapOvr>
  <p:transition spd="slow"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61DBC-1206-DC46-A294-C773343DD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CD-19-directed CAR T-cell therapy can deplete normal B cells but seems to have minimal adverse consequences.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25DDA2-7709-1D48-B17C-45EE3DCEC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Agree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Disagree</a:t>
            </a:r>
          </a:p>
          <a:p>
            <a:pPr marL="457200" indent="-457200">
              <a:spcBef>
                <a:spcPts val="1200"/>
              </a:spcBef>
              <a:buFont typeface="+mj-lt"/>
              <a:buAutoNum type="alphaLcPeriod"/>
            </a:pPr>
            <a:r>
              <a:rPr lang="en-US" dirty="0"/>
              <a:t>I don’t know</a:t>
            </a:r>
          </a:p>
        </p:txBody>
      </p:sp>
    </p:spTree>
    <p:extLst>
      <p:ext uri="{BB962C8B-B14F-4D97-AF65-F5344CB8AC3E}">
        <p14:creationId xmlns:p14="http://schemas.microsoft.com/office/powerpoint/2010/main" val="1220939492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" y="252166"/>
            <a:ext cx="4060879" cy="5652348"/>
          </a:xfrm>
        </p:spPr>
        <p:txBody>
          <a:bodyPr/>
          <a:lstStyle/>
          <a:p>
            <a:pPr marL="0" indent="0" eaLnBrk="1" hangingPunct="1">
              <a:lnSpc>
                <a:spcPts val="3200"/>
              </a:lnSpc>
              <a:spcAft>
                <a:spcPts val="800"/>
              </a:spcAft>
              <a:buNone/>
              <a:defRPr/>
            </a:pPr>
            <a:r>
              <a:rPr lang="en-US" sz="3200" b="1" dirty="0"/>
              <a:t>Cytokine release syndrome (CRS)</a:t>
            </a:r>
            <a:endParaRPr lang="en-US" sz="3200" dirty="0"/>
          </a:p>
          <a:p>
            <a:pPr eaLnBrk="1" hangingPunct="1">
              <a:lnSpc>
                <a:spcPts val="3200"/>
              </a:lnSpc>
              <a:defRPr/>
            </a:pPr>
            <a:r>
              <a:rPr lang="en-US" sz="2400" dirty="0"/>
              <a:t>Systemic inflammatory response caused by cytokines released by CAR T cells and other immune cells and results in reversible organ dysfunction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230106" y="6534783"/>
            <a:ext cx="5801615" cy="36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marL="0" marR="0" lvl="0" indent="0" algn="l" defTabSz="6085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Brudno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and </a:t>
            </a:r>
            <a:r>
              <a:rPr kumimoji="0" lang="en-GB" sz="16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Kochenderfer</a:t>
            </a:r>
            <a:r>
              <a:rPr kumimoji="0" lang="en-GB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, Blood 2016;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</a:rPr>
              <a:t> 127:3321-3330</a:t>
            </a:r>
            <a:endParaRPr kumimoji="0" lang="en-GB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886" y="310526"/>
            <a:ext cx="7966289" cy="61800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E4F25-B68F-924B-AFA2-48EE5DF77F03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512657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4B1166-2650-0A4F-8E2A-08A8D3507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6489" y="1217688"/>
            <a:ext cx="5199022" cy="5199421"/>
          </a:xfrm>
          <a:prstGeom prst="rect">
            <a:avLst/>
          </a:prstGeom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3D128434-662B-FD40-B227-ECDDF7E82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394" y="6417109"/>
            <a:ext cx="4319587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ea typeface="msgothic" charset="0"/>
                <a:cs typeface="msgothic" charset="0"/>
              </a:defRPr>
            </a:lvl9pPr>
          </a:lstStyle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Hay et al. Blood  2017; 130:2295-2306</a:t>
            </a:r>
          </a:p>
          <a:p>
            <a:pPr marL="0" marR="0" lvl="0" indent="0" algn="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Maude SL.</a:t>
            </a:r>
            <a:r>
              <a:rPr kumimoji="0" lang="en-GB" alt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 Blood </a:t>
            </a:r>
            <a:r>
              <a:rPr kumimoji="0" lang="en-GB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t>2017;130:2238-2240</a:t>
            </a:r>
          </a:p>
        </p:txBody>
      </p:sp>
      <p:sp>
        <p:nvSpPr>
          <p:cNvPr id="4" name="Rectangle 1026">
            <a:extLst>
              <a:ext uri="{FF2B5EF4-FFF2-40B4-BE49-F238E27FC236}">
                <a16:creationId xmlns:a16="http://schemas.microsoft.com/office/drawing/2014/main" id="{B1E2FF35-F8C4-9643-9146-54100DCF2143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41"/>
            <a:ext cx="12192000" cy="998405"/>
          </a:xfrm>
          <a:prstGeom prst="rect">
            <a:avLst/>
          </a:prstGeom>
          <a:solidFill>
            <a:srgbClr val="DAEDEF"/>
          </a:solidFill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561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1293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6694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2585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Cytokines are produced by T cells and bystander immune cells and may be inhibited by corticosteroids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D29541-F321-274C-9866-D7D4A0FE1542}"/>
              </a:ext>
            </a:extLst>
          </p:cNvPr>
          <p:cNvGrpSpPr/>
          <p:nvPr/>
        </p:nvGrpSpPr>
        <p:grpSpPr>
          <a:xfrm>
            <a:off x="715850" y="2394926"/>
            <a:ext cx="2640339" cy="4022183"/>
            <a:chOff x="1126989" y="2193290"/>
            <a:chExt cx="2640339" cy="402218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7BFC223-520A-334D-ACAF-0E5575F5363A}"/>
                </a:ext>
              </a:extLst>
            </p:cNvPr>
            <p:cNvSpPr txBox="1"/>
            <p:nvPr/>
          </p:nvSpPr>
          <p:spPr>
            <a:xfrm>
              <a:off x="1126989" y="4004326"/>
              <a:ext cx="207941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Corticosteroids</a:t>
              </a:r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463151B5-6DF1-A846-AA29-6B3B6A5E1B8C}"/>
                </a:ext>
              </a:extLst>
            </p:cNvPr>
            <p:cNvSpPr/>
            <p:nvPr/>
          </p:nvSpPr>
          <p:spPr bwMode="auto">
            <a:xfrm>
              <a:off x="3200400" y="2193290"/>
              <a:ext cx="566928" cy="4022183"/>
            </a:xfrm>
            <a:prstGeom prst="leftBrac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48B156E-B306-7B45-A6FC-C0132C2D90CE}"/>
              </a:ext>
            </a:extLst>
          </p:cNvPr>
          <p:cNvGrpSpPr/>
          <p:nvPr/>
        </p:nvGrpSpPr>
        <p:grpSpPr>
          <a:xfrm>
            <a:off x="9006407" y="3509841"/>
            <a:ext cx="2505814" cy="1406446"/>
            <a:chOff x="9106650" y="3015597"/>
            <a:chExt cx="2505814" cy="140644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6ADB87-5506-CE46-AB29-0A36A78B794D}"/>
                </a:ext>
              </a:extLst>
            </p:cNvPr>
            <p:cNvSpPr txBox="1"/>
            <p:nvPr/>
          </p:nvSpPr>
          <p:spPr>
            <a:xfrm>
              <a:off x="9536159" y="3015597"/>
              <a:ext cx="1646797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Tocilizumab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040120-0ECB-1949-BBD0-7D9601BE6D14}"/>
                </a:ext>
              </a:extLst>
            </p:cNvPr>
            <p:cNvSpPr txBox="1"/>
            <p:nvPr/>
          </p:nvSpPr>
          <p:spPr>
            <a:xfrm>
              <a:off x="9106650" y="4021933"/>
              <a:ext cx="250581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Block IL-6 receptor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75049D-AD15-FA4E-878A-A16132D5FA8E}"/>
                </a:ext>
              </a:extLst>
            </p:cNvPr>
            <p:cNvCxnSpPr>
              <a:stCxn id="8" idx="2"/>
            </p:cNvCxnSpPr>
            <p:nvPr/>
          </p:nvCxnSpPr>
          <p:spPr bwMode="auto">
            <a:xfrm flipH="1">
              <a:off x="10359557" y="3415707"/>
              <a:ext cx="1" cy="58861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DCD5B43-B3D4-164C-9BF1-70923D65D2B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174976" y="4004326"/>
              <a:ext cx="351887" cy="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26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B7BF9DE-47F4-144E-9756-B589A173D6ED}"/>
              </a:ext>
            </a:extLst>
          </p:cNvPr>
          <p:cNvSpPr txBox="1"/>
          <p:nvPr/>
        </p:nvSpPr>
        <p:spPr>
          <a:xfrm>
            <a:off x="271814" y="6417108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957488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5894"/>
          </a:xfrm>
          <a:solidFill>
            <a:srgbClr val="DAEDEF"/>
          </a:solidFill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Neurotoxicity or ICANS </a:t>
            </a:r>
            <a:b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2400" b="1" dirty="0">
                <a:solidFill>
                  <a:srgbClr val="000000"/>
                </a:solidFill>
                <a:latin typeface="Arial"/>
                <a:cs typeface="Arial"/>
              </a:rPr>
              <a:t>(Immune effector Cell-Associated Neurotoxicity Syndrome)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4549" y="1438776"/>
            <a:ext cx="11122659" cy="4699713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Typically manifests as a toxic encephalopathy </a:t>
            </a:r>
          </a:p>
          <a:p>
            <a:pPr lvl="1" eaLnBrk="1" hangingPunct="1">
              <a:defRPr/>
            </a:pPr>
            <a:r>
              <a:rPr lang="en-US" sz="2000" dirty="0"/>
              <a:t>CRES – CAR-Related Encephalopathy Syndrome </a:t>
            </a:r>
          </a:p>
          <a:p>
            <a:pPr lvl="1" eaLnBrk="1" hangingPunct="1">
              <a:defRPr/>
            </a:pPr>
            <a:r>
              <a:rPr lang="en-US" altLang="en-US" sz="2000" dirty="0"/>
              <a:t>W</a:t>
            </a:r>
            <a:r>
              <a:rPr lang="en-US" sz="2000" dirty="0"/>
              <a:t>ord finding difficulty, confusion, disorientation, agitation, dysphasia, aphasia, somnolence, tremors, and impaired handwriting </a:t>
            </a:r>
          </a:p>
          <a:p>
            <a:pPr lvl="1" eaLnBrk="1" hangingPunct="1">
              <a:spcAft>
                <a:spcPts val="600"/>
              </a:spcAft>
              <a:defRPr/>
            </a:pPr>
            <a:r>
              <a:rPr lang="en-US" sz="2000" dirty="0"/>
              <a:t>In more severe cases, seizures, motor weakness, incontinence, increased intracranial pressure, papilledema, and cerebral edema may also occur </a:t>
            </a:r>
          </a:p>
          <a:p>
            <a:pPr marL="346066" lvl="1" indent="-285744" eaLnBrk="1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800" dirty="0"/>
              <a:t>Onset may be during CRS or after CRS symptoms have subsided</a:t>
            </a:r>
          </a:p>
          <a:p>
            <a:pPr marL="346066" lvl="1" indent="-285744" eaLnBrk="1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800" dirty="0"/>
              <a:t>May last few hours to several days</a:t>
            </a:r>
          </a:p>
          <a:p>
            <a:pPr marL="346066" lvl="1" indent="-285744" eaLnBrk="1" hangingPunct="1"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800" dirty="0"/>
              <a:t>Generally reversible with no permanent neurological deficits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53BAA6-927A-8A42-ACCA-16166584E370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50092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A8BD3-2B80-DB46-B14A-135C9BAF0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Handwriting Samples and MMSE After CAR T-Cell Therapy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3A0153-2107-704A-8C41-DFCFA2299472}"/>
              </a:ext>
            </a:extLst>
          </p:cNvPr>
          <p:cNvSpPr txBox="1"/>
          <p:nvPr/>
        </p:nvSpPr>
        <p:spPr>
          <a:xfrm>
            <a:off x="152400" y="6430633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tx2"/>
                </a:solidFill>
              </a:rPr>
              <a:t>Neelapu</a:t>
            </a:r>
            <a:r>
              <a:rPr lang="en-US" sz="1400" dirty="0">
                <a:solidFill>
                  <a:schemeClr val="tx2"/>
                </a:solidFill>
              </a:rPr>
              <a:t> SS et al. Nat Rev Clin Oncol 2018;15(1):47-62.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E53A8C3-453F-FC49-94AA-5F1DFBAF8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4292074" cy="48204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7EA0A-1338-534F-9C47-FA32159D2FEA}"/>
              </a:ext>
            </a:extLst>
          </p:cNvPr>
          <p:cNvSpPr txBox="1"/>
          <p:nvPr/>
        </p:nvSpPr>
        <p:spPr>
          <a:xfrm>
            <a:off x="5638800" y="1501588"/>
            <a:ext cx="594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Handwriting samples and mini mental status exam (MMSE) scores obtained on days 4, 5, and 6 after CAR T-cell therapy 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Note how the patient’s handwriting was markedly impaired on day 5, despite only a small decrease in their MMSE score.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34185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Komanduri</a:t>
            </a:r>
            <a:r>
              <a:rPr lang="en-US" dirty="0"/>
              <a:t> — Disclosures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D9A238-088C-CE4B-9E4F-18754567C03F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362199"/>
          <a:ext cx="9067800" cy="28955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13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286500">
                  <a:extLst>
                    <a:ext uri="{9D8B030D-6E8A-4147-A177-3AD203B41FA5}">
                      <a16:colId xmlns:a16="http://schemas.microsoft.com/office/drawing/2014/main" val="3985384739"/>
                    </a:ext>
                  </a:extLst>
                </a:gridCol>
              </a:tblGrid>
              <a:tr h="55772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B50"/>
                          </a:solidFill>
                        </a:rPr>
                        <a:t>Advisory Committee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rgbClr val="002B50"/>
                          </a:solidFill>
                        </a:rPr>
                        <a:t>Kiadis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</a:rPr>
                        <a:t> Pharma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137521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B50"/>
                          </a:solidFill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rgbClr val="002B50"/>
                          </a:solidFill>
                        </a:rPr>
                        <a:t>Autolus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</a:rPr>
                        <a:t> Therapeutics, Celgene Corporation, </a:t>
                      </a:r>
                      <a:r>
                        <a:rPr lang="en-US" b="0" dirty="0" err="1">
                          <a:solidFill>
                            <a:srgbClr val="002B50"/>
                          </a:solidFill>
                        </a:rPr>
                        <a:t>Helocyte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</a:rPr>
                        <a:t> Inc, Incyte Corporation, </a:t>
                      </a:r>
                      <a:r>
                        <a:rPr lang="en-US" b="0" dirty="0" err="1">
                          <a:solidFill>
                            <a:srgbClr val="002B50"/>
                          </a:solidFill>
                        </a:rPr>
                        <a:t>Kadmon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</a:rPr>
                        <a:t>, Kite, A Gilead Company, Novartis, Takeda Oncology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6534612"/>
                  </a:ext>
                </a:extLst>
              </a:tr>
              <a:tr h="96265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2B50"/>
                          </a:solidFill>
                        </a:rPr>
                        <a:t>Contracted Research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 err="1">
                          <a:solidFill>
                            <a:srgbClr val="002B50"/>
                          </a:solidFill>
                        </a:rPr>
                        <a:t>Autolus</a:t>
                      </a:r>
                      <a:r>
                        <a:rPr lang="en-US" b="0" dirty="0">
                          <a:solidFill>
                            <a:srgbClr val="002B50"/>
                          </a:solidFill>
                        </a:rPr>
                        <a:t> Therapeutics, Celgene Corporation, Incyte Corporation, Kite, A Gilead Company, Novartis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4503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9574057"/>
      </p:ext>
    </p:extLst>
  </p:cSld>
  <p:clrMapOvr>
    <a:masterClrMapping/>
  </p:clrMapOvr>
  <p:transition spd="slow" advClick="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4"/>
            <a:ext cx="12192000" cy="1270856"/>
          </a:xfrm>
          <a:solidFill>
            <a:schemeClr val="accent5"/>
          </a:solidFill>
        </p:spPr>
        <p:txBody>
          <a:bodyPr/>
          <a:lstStyle/>
          <a:p>
            <a:r>
              <a:rPr lang="en-US" sz="32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>CARTOX App for Grading and Management of </a:t>
            </a:r>
            <a:br>
              <a:rPr lang="en-US" sz="3200" b="1" dirty="0">
                <a:solidFill>
                  <a:srgbClr val="000000"/>
                </a:solidFill>
                <a:latin typeface="Arial" charset="0"/>
                <a:ea typeface="MS PGothic" charset="0"/>
              </a:rPr>
            </a:br>
            <a:r>
              <a:rPr lang="en-US" sz="3200" b="1" dirty="0">
                <a:solidFill>
                  <a:srgbClr val="000000"/>
                </a:solidFill>
                <a:latin typeface="Arial" charset="0"/>
                <a:ea typeface="MS PGothic" charset="0"/>
              </a:rPr>
              <a:t>CRS and ICANS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8EF83-81E4-9845-8703-04009394B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835" y="2129456"/>
            <a:ext cx="1968500" cy="39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9B5B13-50EB-4B4E-AC7A-BDC15E241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496" y="2129456"/>
            <a:ext cx="1968500" cy="39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58ED4-A350-B245-8928-076D6DCCFF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3157" y="2129456"/>
            <a:ext cx="1968500" cy="39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FFD24B-61C2-B046-A216-F728C4FB3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818" y="2129456"/>
            <a:ext cx="1968500" cy="39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126469-C7B6-8942-B0F5-7412B7389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4479" y="2129456"/>
            <a:ext cx="1968500" cy="3937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52FC49-DF5B-7641-83BE-450265B60A75}"/>
              </a:ext>
            </a:extLst>
          </p:cNvPr>
          <p:cNvSpPr txBox="1"/>
          <p:nvPr/>
        </p:nvSpPr>
        <p:spPr>
          <a:xfrm>
            <a:off x="1324547" y="1500554"/>
            <a:ext cx="10000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Smart phone app available free on both App Store (iPhone) and Google Play (Android)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82F174-7528-5047-BF37-9CFB5243E188}"/>
              </a:ext>
            </a:extLst>
          </p:cNvPr>
          <p:cNvSpPr/>
          <p:nvPr/>
        </p:nvSpPr>
        <p:spPr>
          <a:xfrm>
            <a:off x="7060971" y="6502894"/>
            <a:ext cx="50397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Lee et al. </a:t>
            </a:r>
            <a:r>
              <a:rPr kumimoji="0" lang="en-GB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Biol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Blood Marrow Transplant,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2019 Apr;25 (4):625-638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992266-CCDE-2749-8C91-FF89DBA1CD5B}"/>
              </a:ext>
            </a:extLst>
          </p:cNvPr>
          <p:cNvSpPr/>
          <p:nvPr/>
        </p:nvSpPr>
        <p:spPr>
          <a:xfrm>
            <a:off x="8759705" y="6272498"/>
            <a:ext cx="3340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Neelapu et al.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Nat Rev </a:t>
            </a:r>
            <a:r>
              <a:rPr kumimoji="0" lang="en-GB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Clin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Oncol,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Jan 2018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70C04-7338-F340-B186-1AE425413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49" y="1266092"/>
            <a:ext cx="1039626" cy="10396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F900F3-A063-9C43-AB95-F970B5775D4A}"/>
              </a:ext>
            </a:extLst>
          </p:cNvPr>
          <p:cNvSpPr txBox="1"/>
          <p:nvPr/>
        </p:nvSpPr>
        <p:spPr>
          <a:xfrm>
            <a:off x="1051835" y="6120636"/>
            <a:ext cx="1914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Sherry Adkins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6D3C28-C80F-E845-AE02-87D2D22380C1}"/>
              </a:ext>
            </a:extLst>
          </p:cNvPr>
          <p:cNvSpPr txBox="1"/>
          <p:nvPr/>
        </p:nvSpPr>
        <p:spPr>
          <a:xfrm>
            <a:off x="228600" y="6448473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263622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226" y="46567"/>
            <a:ext cx="8576308" cy="677333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CARTOX Working Group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0" y="6505077"/>
            <a:ext cx="642675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Riegler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et al,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Ther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Clin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Risk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Manage 2019 (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adapted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from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Neelapu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et al, Nat 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Rev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Clin Onc 2017)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688917"/>
            <a:ext cx="8050603" cy="57865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6982D-B9E3-2A4D-A8AC-E27230CCCC3D}"/>
              </a:ext>
            </a:extLst>
          </p:cNvPr>
          <p:cNvSpPr txBox="1"/>
          <p:nvPr/>
        </p:nvSpPr>
        <p:spPr>
          <a:xfrm>
            <a:off x="8915400" y="6485287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38634395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8B4ED8B-0668-1A4E-A8C6-6E2BB5E099AC}"/>
              </a:ext>
            </a:extLst>
          </p:cNvPr>
          <p:cNvGraphicFramePr/>
          <p:nvPr/>
        </p:nvGraphicFramePr>
        <p:xfrm>
          <a:off x="2032000" y="12421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83543" y="232229"/>
            <a:ext cx="70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Education Regarding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 T  Cell 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1200" y="6342743"/>
            <a:ext cx="1076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Adkins, S. (2019).  Car T cell therapy: adverse events and management. J.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Supple3. 21-28..</a:t>
            </a:r>
          </a:p>
        </p:txBody>
      </p:sp>
    </p:spTree>
    <p:extLst>
      <p:ext uri="{BB962C8B-B14F-4D97-AF65-F5344CB8AC3E}">
        <p14:creationId xmlns:p14="http://schemas.microsoft.com/office/powerpoint/2010/main" val="30403626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8B4ED8B-0668-1A4E-A8C6-6E2BB5E099AC}"/>
              </a:ext>
            </a:extLst>
          </p:cNvPr>
          <p:cNvGraphicFramePr/>
          <p:nvPr/>
        </p:nvGraphicFramePr>
        <p:xfrm>
          <a:off x="2032000" y="12421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583543" y="232229"/>
            <a:ext cx="7024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Education Regarding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 T  Cell Therapy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" y="6476184"/>
            <a:ext cx="1076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Adkins, S. (2019).  Car T cell therapy: adverse events and management. J.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Supple3. 21-28..</a:t>
            </a:r>
          </a:p>
        </p:txBody>
      </p:sp>
    </p:spTree>
    <p:extLst>
      <p:ext uri="{BB962C8B-B14F-4D97-AF65-F5344CB8AC3E}">
        <p14:creationId xmlns:p14="http://schemas.microsoft.com/office/powerpoint/2010/main" val="503209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23-year-old woman whose treatment is complicated by psychiatric issues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Zerante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11616690" cy="5562600"/>
          </a:xfrm>
        </p:spPr>
        <p:txBody>
          <a:bodyPr/>
          <a:lstStyle/>
          <a:p>
            <a:r>
              <a:rPr lang="en-US" sz="1900" kern="1200" dirty="0">
                <a:solidFill>
                  <a:schemeClr val="tx2"/>
                </a:solidFill>
              </a:rPr>
              <a:t>2017: Ph-negative  ALL (normal cytogenetics) 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 T</a:t>
            </a:r>
            <a:r>
              <a:rPr lang="en-US" sz="1900" kern="1200" dirty="0">
                <a:solidFill>
                  <a:schemeClr val="tx2"/>
                </a:solidFill>
              </a:rPr>
              <a:t>reated per CALGB protocol 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 Relapsed  </a:t>
            </a:r>
            <a:r>
              <a:rPr lang="en-US" sz="1900" kern="1200" dirty="0">
                <a:solidFill>
                  <a:schemeClr val="tx2"/>
                </a:solidFill>
              </a:rPr>
              <a:t>Blinatumomab </a:t>
            </a:r>
          </a:p>
          <a:p>
            <a:r>
              <a:rPr lang="en-US" sz="1900" kern="1200" dirty="0">
                <a:solidFill>
                  <a:schemeClr val="tx2"/>
                </a:solidFill>
              </a:rPr>
              <a:t>Mental status change due to dissociative amnesia, conversion disorder 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 resolved</a:t>
            </a:r>
            <a:endParaRPr lang="en-US" sz="1900" kern="1200" dirty="0">
              <a:solidFill>
                <a:schemeClr val="tx2"/>
              </a:solidFill>
            </a:endParaRPr>
          </a:p>
          <a:p>
            <a:r>
              <a:rPr lang="en-US" sz="1900" kern="1200" dirty="0" err="1">
                <a:solidFill>
                  <a:schemeClr val="tx2"/>
                </a:solidFill>
              </a:rPr>
              <a:t>AlloSCT</a:t>
            </a:r>
            <a:r>
              <a:rPr lang="en-US" sz="1900" kern="1200" dirty="0">
                <a:solidFill>
                  <a:schemeClr val="tx2"/>
                </a:solidFill>
              </a:rPr>
              <a:t> 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1900" kern="1200" dirty="0">
                <a:solidFill>
                  <a:schemeClr val="tx2"/>
                </a:solidFill>
              </a:rPr>
              <a:t>POMP maintenance  </a:t>
            </a:r>
          </a:p>
          <a:p>
            <a:r>
              <a:rPr lang="en-US" sz="1900" kern="1200" dirty="0" err="1">
                <a:solidFill>
                  <a:schemeClr val="tx2"/>
                </a:solidFill>
              </a:rPr>
              <a:t>Inotuzumab</a:t>
            </a:r>
            <a:r>
              <a:rPr lang="en-US" sz="1900" kern="1200" dirty="0">
                <a:solidFill>
                  <a:schemeClr val="tx2"/>
                </a:solidFill>
              </a:rPr>
              <a:t> x 2 + steroids as bridging treatment</a:t>
            </a:r>
          </a:p>
          <a:p>
            <a:r>
              <a:rPr lang="en-US" sz="1900" kern="1200" dirty="0">
                <a:solidFill>
                  <a:schemeClr val="tx2"/>
                </a:solidFill>
              </a:rPr>
              <a:t>11/2019: </a:t>
            </a:r>
            <a:r>
              <a:rPr lang="en-US" sz="1900" dirty="0" err="1">
                <a:solidFill>
                  <a:schemeClr val="tx2"/>
                </a:solidFill>
              </a:rPr>
              <a:t>tisagenlecleucel</a:t>
            </a:r>
            <a:r>
              <a:rPr lang="en-US" sz="1900" dirty="0">
                <a:solidFill>
                  <a:schemeClr val="tx2"/>
                </a:solidFill>
              </a:rPr>
              <a:t> (</a:t>
            </a:r>
            <a:r>
              <a:rPr lang="en-US" sz="1900" dirty="0" err="1">
                <a:solidFill>
                  <a:schemeClr val="tx2"/>
                </a:solidFill>
              </a:rPr>
              <a:t>tisa-cel</a:t>
            </a:r>
            <a:r>
              <a:rPr lang="en-US" sz="1900" dirty="0">
                <a:solidFill>
                  <a:schemeClr val="tx2"/>
                </a:solidFill>
              </a:rPr>
              <a:t>) CAR T</a:t>
            </a:r>
            <a:endParaRPr lang="en-US" sz="1900" kern="1200" dirty="0">
              <a:solidFill>
                <a:schemeClr val="tx2"/>
              </a:solidFill>
            </a:endParaRPr>
          </a:p>
          <a:p>
            <a:pPr lvl="1"/>
            <a:r>
              <a:rPr lang="en-US" sz="1900" kern="1200" dirty="0">
                <a:solidFill>
                  <a:schemeClr val="tx2"/>
                </a:solidFill>
              </a:rPr>
              <a:t>Renal, cardiac and hepatic dysfunction; Fungemia</a:t>
            </a:r>
          </a:p>
          <a:p>
            <a:pPr lvl="1"/>
            <a:r>
              <a:rPr lang="en-US" sz="1900" kern="1200" dirty="0">
                <a:solidFill>
                  <a:schemeClr val="tx2"/>
                </a:solidFill>
              </a:rPr>
              <a:t>CRS D+1, ICANS  D+13, HLH, DIC requiring transfusion support</a:t>
            </a:r>
            <a:endParaRPr lang="en-US" sz="1900" dirty="0">
              <a:solidFill>
                <a:schemeClr val="tx2"/>
              </a:solidFill>
            </a:endParaRPr>
          </a:p>
          <a:p>
            <a:pPr lvl="1"/>
            <a:r>
              <a:rPr lang="en-US" sz="1900" dirty="0">
                <a:solidFill>
                  <a:schemeClr val="tx2"/>
                </a:solidFill>
              </a:rPr>
              <a:t>Adjustment disorder, with depressed mood, anxiety, PTSD</a:t>
            </a:r>
            <a:endParaRPr lang="en-US" sz="1900" b="1" kern="1200" dirty="0">
              <a:solidFill>
                <a:schemeClr val="tx2"/>
              </a:solidFill>
            </a:endParaRPr>
          </a:p>
          <a:p>
            <a:pPr lvl="1"/>
            <a:r>
              <a:rPr lang="en-US" sz="1900" kern="1200" dirty="0">
                <a:solidFill>
                  <a:schemeClr val="tx2"/>
                </a:solidFill>
              </a:rPr>
              <a:t>D+28 bone marrow biopsy: NED</a:t>
            </a:r>
          </a:p>
          <a:p>
            <a:pPr lvl="1"/>
            <a:r>
              <a:rPr lang="en-US" sz="1900" kern="1200" dirty="0">
                <a:solidFill>
                  <a:schemeClr val="tx2"/>
                </a:solidFill>
              </a:rPr>
              <a:t>Discharged ~D+55-60</a:t>
            </a:r>
          </a:p>
          <a:p>
            <a:pPr lvl="1"/>
            <a:r>
              <a:rPr lang="en-US" sz="1900" kern="1200" dirty="0">
                <a:solidFill>
                  <a:schemeClr val="tx2"/>
                </a:solidFill>
              </a:rPr>
              <a:t>2/2020: D+84 </a:t>
            </a:r>
            <a:r>
              <a:rPr lang="en-US" sz="1900" kern="1200" dirty="0" err="1">
                <a:solidFill>
                  <a:schemeClr val="tx2"/>
                </a:solidFill>
              </a:rPr>
              <a:t>BMBx</a:t>
            </a:r>
            <a:r>
              <a:rPr lang="en-US" sz="1900" kern="1200" dirty="0">
                <a:solidFill>
                  <a:schemeClr val="tx2"/>
                </a:solidFill>
              </a:rPr>
              <a:t>: NED</a:t>
            </a:r>
          </a:p>
          <a:p>
            <a:r>
              <a:rPr lang="en-US" sz="1900" kern="1200" dirty="0">
                <a:solidFill>
                  <a:schemeClr val="tx2"/>
                </a:solidFill>
              </a:rPr>
              <a:t>3-4/2020: Relapsed disease 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1900" kern="1200" dirty="0" err="1">
                <a:solidFill>
                  <a:schemeClr val="tx2"/>
                </a:solidFill>
                <a:sym typeface="Wingdings" pitchFamily="2" charset="2"/>
              </a:rPr>
              <a:t>Inotuzumab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 + dexamethasone  </a:t>
            </a:r>
            <a:r>
              <a:rPr lang="en-US" sz="1900" kern="1200" dirty="0" err="1">
                <a:solidFill>
                  <a:schemeClr val="tx2"/>
                </a:solidFill>
                <a:sym typeface="Wingdings" pitchFamily="2" charset="2"/>
              </a:rPr>
              <a:t>BMBx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: Residual disease</a:t>
            </a:r>
            <a:endParaRPr lang="en-US" sz="1900" kern="1200" dirty="0">
              <a:solidFill>
                <a:schemeClr val="tx2"/>
              </a:solidFill>
            </a:endParaRPr>
          </a:p>
          <a:p>
            <a:r>
              <a:rPr lang="en-US" sz="1900" kern="1200" dirty="0">
                <a:solidFill>
                  <a:schemeClr val="tx2"/>
                </a:solidFill>
              </a:rPr>
              <a:t>4/2020:  Dexamethasone/venetoclax/vincristine pulses </a:t>
            </a:r>
          </a:p>
          <a:p>
            <a:r>
              <a:rPr lang="en-US" sz="1900" kern="1200" dirty="0">
                <a:solidFill>
                  <a:schemeClr val="tx2"/>
                </a:solidFill>
              </a:rPr>
              <a:t>5/2020: S/p lymphodepleting chemo 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1900" kern="1200" dirty="0">
                <a:solidFill>
                  <a:schemeClr val="tx2"/>
                </a:solidFill>
              </a:rPr>
              <a:t>CD22 CAR product </a:t>
            </a:r>
            <a:r>
              <a:rPr lang="en-US" sz="1900" kern="1200" dirty="0">
                <a:solidFill>
                  <a:schemeClr val="tx2"/>
                </a:solidFill>
                <a:sym typeface="Wingdings"/>
              </a:rPr>
              <a:t> no response  PD </a:t>
            </a:r>
            <a:r>
              <a:rPr lang="en-US" sz="1900" kern="12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1900" kern="1200" dirty="0">
                <a:solidFill>
                  <a:schemeClr val="tx2"/>
                </a:solidFill>
                <a:sym typeface="Wingdings"/>
              </a:rPr>
              <a:t>Home hospice</a:t>
            </a:r>
            <a:endParaRPr lang="en-US" sz="19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85174"/>
      </p:ext>
    </p:extLst>
  </p:cSld>
  <p:clrMapOvr>
    <a:masterClrMapping/>
  </p:clrMapOvr>
  <p:transition spd="slow"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582400" cy="51816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Chimeric Antigen Receptor (CAR)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73-year-old woman with DLBCL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Associated with CAR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23-year-old woman with ALL</a:t>
            </a: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Anti-BCMA CAR T-Cell Therapy in Multiple Myeloma (MM)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58-year-old woman with MM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62-year-old man with MM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CD19-Directed CAR T-Cell Therapy for Aggressive Lymphomas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</a:t>
            </a:r>
            <a:r>
              <a:rPr lang="en-US" sz="2000" dirty="0">
                <a:solidFill>
                  <a:schemeClr val="tx2"/>
                </a:solidFill>
              </a:rPr>
              <a:t>79-year-old man with DLBCL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432FF"/>
                </a:solidFill>
              </a:rPr>
              <a:t>CAR T-Cell Therapy in Acute Lymphoblastic Leukemia (ALL)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41-year-old woman with ALL</a:t>
            </a:r>
          </a:p>
        </p:txBody>
      </p:sp>
    </p:spTree>
    <p:extLst>
      <p:ext uri="{BB962C8B-B14F-4D97-AF65-F5344CB8AC3E}">
        <p14:creationId xmlns:p14="http://schemas.microsoft.com/office/powerpoint/2010/main" val="3498119586"/>
      </p:ext>
    </p:extLst>
  </p:cSld>
  <p:clrMapOvr>
    <a:masterClrMapping/>
  </p:clrMapOvr>
  <p:transition spd="slow"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D58DF-84C2-A044-BF9B-46F664F5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Anti-BCMA CAR T-Cell Therapy in Multiple Myeloma (MM)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2B48F6-5473-924E-A674-C0A95D78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72"/>
              </a:spcBef>
            </a:pPr>
            <a:r>
              <a:rPr lang="en-US" sz="2800" dirty="0"/>
              <a:t>Overview of current management of MM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Key current issues</a:t>
            </a:r>
          </a:p>
          <a:p>
            <a:pPr lvl="2">
              <a:spcBef>
                <a:spcPts val="400"/>
              </a:spcBef>
            </a:pPr>
            <a:r>
              <a:rPr lang="en-US" sz="2800" dirty="0"/>
              <a:t>Up-front management of MM (daratumumab)</a:t>
            </a:r>
          </a:p>
          <a:p>
            <a:pPr lvl="2">
              <a:spcBef>
                <a:spcPts val="400"/>
              </a:spcBef>
            </a:pPr>
            <a:r>
              <a:rPr lang="en-US" sz="2800" dirty="0"/>
              <a:t>Minimal residual disease (MRD)/role of transplant</a:t>
            </a:r>
          </a:p>
          <a:p>
            <a:pPr lvl="2">
              <a:spcBef>
                <a:spcPts val="400"/>
              </a:spcBef>
            </a:pPr>
            <a:r>
              <a:rPr lang="en-US" sz="2800" dirty="0"/>
              <a:t>Sequencing of therapies in relapsed disease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BCMA and related therapies</a:t>
            </a:r>
          </a:p>
          <a:p>
            <a:pPr>
              <a:spcBef>
                <a:spcPts val="1272"/>
              </a:spcBef>
            </a:pPr>
            <a:r>
              <a:rPr lang="en-US" sz="2800" dirty="0"/>
              <a:t>Key data sets: </a:t>
            </a:r>
            <a:r>
              <a:rPr lang="en-US" sz="2800" dirty="0" err="1"/>
              <a:t>KarMMa</a:t>
            </a:r>
            <a:r>
              <a:rPr lang="en-US" sz="2800" dirty="0"/>
              <a:t>, EVOLVE, CARTITUDE-1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Current role for CAR-T trials and other trials of BCMA-related therapies</a:t>
            </a:r>
          </a:p>
        </p:txBody>
      </p:sp>
    </p:spTree>
    <p:extLst>
      <p:ext uri="{BB962C8B-B14F-4D97-AF65-F5344CB8AC3E}">
        <p14:creationId xmlns:p14="http://schemas.microsoft.com/office/powerpoint/2010/main" val="59017059"/>
      </p:ext>
    </p:extLst>
  </p:cSld>
  <p:clrMapOvr>
    <a:masterClrMapping/>
  </p:clrMapOvr>
  <p:transition spd="slow" advClick="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Down Arrow 9">
            <a:extLst>
              <a:ext uri="{FF2B5EF4-FFF2-40B4-BE49-F238E27FC236}">
                <a16:creationId xmlns:a16="http://schemas.microsoft.com/office/drawing/2014/main" id="{9DA1D68F-34F3-40E4-9EB5-81481CDE3EC5}"/>
              </a:ext>
            </a:extLst>
          </p:cNvPr>
          <p:cNvSpPr/>
          <p:nvPr/>
        </p:nvSpPr>
        <p:spPr>
          <a:xfrm flipV="1">
            <a:off x="4067846" y="1921838"/>
            <a:ext cx="171450" cy="342900"/>
          </a:xfrm>
          <a:prstGeom prst="downArrow">
            <a:avLst/>
          </a:prstGeom>
          <a:solidFill>
            <a:srgbClr val="DF60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F9EADF-E30D-441F-A521-1D1171F005A9}"/>
              </a:ext>
            </a:extLst>
          </p:cNvPr>
          <p:cNvSpPr txBox="1"/>
          <p:nvPr/>
        </p:nvSpPr>
        <p:spPr>
          <a:xfrm>
            <a:off x="3856409" y="1644841"/>
            <a:ext cx="12170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Leukapheresis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B318FB3-2A1F-4C7D-A069-803B3B28A090}"/>
              </a:ext>
            </a:extLst>
          </p:cNvPr>
          <p:cNvCxnSpPr/>
          <p:nvPr/>
        </p:nvCxnSpPr>
        <p:spPr>
          <a:xfrm>
            <a:off x="6546564" y="2671138"/>
            <a:ext cx="0" cy="137160"/>
          </a:xfrm>
          <a:prstGeom prst="line">
            <a:avLst/>
          </a:prstGeom>
          <a:ln w="38100">
            <a:solidFill>
              <a:srgbClr val="DF60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47E5AB60-38F0-47AE-BDF3-38BFBF2A5267}"/>
              </a:ext>
            </a:extLst>
          </p:cNvPr>
          <p:cNvCxnSpPr/>
          <p:nvPr/>
        </p:nvCxnSpPr>
        <p:spPr>
          <a:xfrm>
            <a:off x="6660864" y="2671138"/>
            <a:ext cx="0" cy="137160"/>
          </a:xfrm>
          <a:prstGeom prst="line">
            <a:avLst/>
          </a:prstGeom>
          <a:ln w="38100">
            <a:solidFill>
              <a:srgbClr val="DF60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CA4B1B8-7806-4F1A-B313-CE4EE61758DF}"/>
              </a:ext>
            </a:extLst>
          </p:cNvPr>
          <p:cNvCxnSpPr/>
          <p:nvPr/>
        </p:nvCxnSpPr>
        <p:spPr>
          <a:xfrm>
            <a:off x="6775164" y="2671138"/>
            <a:ext cx="0" cy="137160"/>
          </a:xfrm>
          <a:prstGeom prst="line">
            <a:avLst/>
          </a:prstGeom>
          <a:ln w="38100">
            <a:solidFill>
              <a:srgbClr val="DF60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37C161F-9F36-4BD1-9105-2A0C17100E44}"/>
              </a:ext>
            </a:extLst>
          </p:cNvPr>
          <p:cNvSpPr txBox="1"/>
          <p:nvPr/>
        </p:nvSpPr>
        <p:spPr>
          <a:xfrm>
            <a:off x="5359117" y="2613988"/>
            <a:ext cx="11801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DF603A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Cy (300 mg/kg)</a:t>
            </a:r>
          </a:p>
        </p:txBody>
      </p:sp>
      <p:sp>
        <p:nvSpPr>
          <p:cNvPr id="48" name="Down Arrow 25">
            <a:extLst>
              <a:ext uri="{FF2B5EF4-FFF2-40B4-BE49-F238E27FC236}">
                <a16:creationId xmlns:a16="http://schemas.microsoft.com/office/drawing/2014/main" id="{04BF4A84-2D7C-424C-A924-D823B8E5DE98}"/>
              </a:ext>
            </a:extLst>
          </p:cNvPr>
          <p:cNvSpPr/>
          <p:nvPr/>
        </p:nvSpPr>
        <p:spPr>
          <a:xfrm>
            <a:off x="6868941" y="1921838"/>
            <a:ext cx="171450" cy="342900"/>
          </a:xfrm>
          <a:prstGeom prst="downArrow">
            <a:avLst/>
          </a:prstGeom>
          <a:solidFill>
            <a:srgbClr val="DF60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2B69D8-AB21-4952-AAAF-454B05F58271}"/>
              </a:ext>
            </a:extLst>
          </p:cNvPr>
          <p:cNvSpPr txBox="1"/>
          <p:nvPr/>
        </p:nvSpPr>
        <p:spPr>
          <a:xfrm>
            <a:off x="6263833" y="1636090"/>
            <a:ext cx="1361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CAR T Infusion</a:t>
            </a:r>
            <a:r>
              <a:rPr kumimoji="0" lang="en-US" sz="1200" b="1" i="0" u="none" strike="noStrike" kern="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†</a:t>
            </a:r>
          </a:p>
        </p:txBody>
      </p:sp>
      <p:sp>
        <p:nvSpPr>
          <p:cNvPr id="50" name="Curved Down Arrow 27">
            <a:extLst>
              <a:ext uri="{FF2B5EF4-FFF2-40B4-BE49-F238E27FC236}">
                <a16:creationId xmlns:a16="http://schemas.microsoft.com/office/drawing/2014/main" id="{F0078219-A096-48D8-B3E1-C75D2892EC70}"/>
              </a:ext>
            </a:extLst>
          </p:cNvPr>
          <p:cNvSpPr/>
          <p:nvPr/>
        </p:nvSpPr>
        <p:spPr>
          <a:xfrm>
            <a:off x="4155527" y="921481"/>
            <a:ext cx="2950930" cy="616602"/>
          </a:xfrm>
          <a:prstGeom prst="curvedDownArrow">
            <a:avLst/>
          </a:prstGeom>
          <a:solidFill>
            <a:srgbClr val="DF6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4868C38-CA07-4CF3-9FA3-42B09E5360F8}"/>
              </a:ext>
            </a:extLst>
          </p:cNvPr>
          <p:cNvSpPr txBox="1"/>
          <p:nvPr/>
        </p:nvSpPr>
        <p:spPr>
          <a:xfrm>
            <a:off x="4871105" y="945978"/>
            <a:ext cx="136287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ide-cel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manufacturing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1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(99% success rate)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DAEA9FB-3103-4564-898A-BBCFD4ED85EF}"/>
              </a:ext>
            </a:extLst>
          </p:cNvPr>
          <p:cNvSpPr txBox="1"/>
          <p:nvPr/>
        </p:nvSpPr>
        <p:spPr>
          <a:xfrm>
            <a:off x="4138596" y="1910046"/>
            <a:ext cx="20697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Bridging 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(≥14 before lymphodepletion)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6AA810-932B-42AD-89C5-9537A6E43EEB}"/>
              </a:ext>
            </a:extLst>
          </p:cNvPr>
          <p:cNvSpPr txBox="1"/>
          <p:nvPr/>
        </p:nvSpPr>
        <p:spPr>
          <a:xfrm>
            <a:off x="6045875" y="2853533"/>
            <a:ext cx="105349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Days   -5,-4,-3    0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C88FB03-8E39-4FC7-9A8A-D926660101A9}"/>
              </a:ext>
            </a:extLst>
          </p:cNvPr>
          <p:cNvSpPr/>
          <p:nvPr/>
        </p:nvSpPr>
        <p:spPr>
          <a:xfrm>
            <a:off x="8555334" y="5463413"/>
            <a:ext cx="2574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EudraCT: 2017-002245-29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7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ClinicalTrials.gov: NCT03361748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00557C-430E-45C0-9136-D5F6C5E0126C}"/>
              </a:ext>
            </a:extLst>
          </p:cNvPr>
          <p:cNvSpPr/>
          <p:nvPr/>
        </p:nvSpPr>
        <p:spPr>
          <a:xfrm>
            <a:off x="1155381" y="1088511"/>
            <a:ext cx="2600942" cy="1999242"/>
          </a:xfrm>
          <a:prstGeom prst="roundRect">
            <a:avLst>
              <a:gd name="adj" fmla="val 5616"/>
            </a:avLst>
          </a:prstGeom>
          <a:solidFill>
            <a:srgbClr val="009FB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RRMM </a:t>
            </a: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 prior regimens with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≥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2 consecutive cycles each (or best response of PD)</a:t>
            </a: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Previously exposed to:</a:t>
            </a:r>
          </a:p>
          <a:p>
            <a:pPr marL="285750" marR="0" lvl="1" indent="-1143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IMiD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agent</a:t>
            </a:r>
          </a:p>
          <a:p>
            <a:pPr marL="285750" marR="0" lvl="1" indent="-1143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Proteasome inhibitor</a:t>
            </a:r>
          </a:p>
          <a:p>
            <a:pPr marL="285750" marR="0" lvl="1" indent="-1143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Anti-CD38 antibody</a:t>
            </a:r>
          </a:p>
          <a:p>
            <a:pPr marL="114300" marR="0" lvl="0" indent="-114300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Refractory to last prior therapy per IMWG*</a:t>
            </a: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89B14566-E0ED-470F-B509-24F4D13D6B3A}"/>
              </a:ext>
            </a:extLst>
          </p:cNvPr>
          <p:cNvSpPr/>
          <p:nvPr/>
        </p:nvSpPr>
        <p:spPr>
          <a:xfrm>
            <a:off x="3501393" y="2237259"/>
            <a:ext cx="5064671" cy="320775"/>
          </a:xfrm>
          <a:prstGeom prst="rightArrow">
            <a:avLst/>
          </a:prstGeom>
          <a:solidFill>
            <a:srgbClr val="009F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9" name="Down Arrow 9">
            <a:extLst>
              <a:ext uri="{FF2B5EF4-FFF2-40B4-BE49-F238E27FC236}">
                <a16:creationId xmlns:a16="http://schemas.microsoft.com/office/drawing/2014/main" id="{0650C940-1ED9-486F-8413-F35F1857BD41}"/>
              </a:ext>
            </a:extLst>
          </p:cNvPr>
          <p:cNvSpPr/>
          <p:nvPr/>
        </p:nvSpPr>
        <p:spPr>
          <a:xfrm rot="10800000" flipV="1">
            <a:off x="8094744" y="1636088"/>
            <a:ext cx="137160" cy="640080"/>
          </a:xfrm>
          <a:prstGeom prst="downArrow">
            <a:avLst/>
          </a:prstGeom>
          <a:solidFill>
            <a:srgbClr val="DF603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595454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1A8BDA-E6B2-48E8-B68A-662294DC6ACB}"/>
              </a:ext>
            </a:extLst>
          </p:cNvPr>
          <p:cNvSpPr txBox="1"/>
          <p:nvPr/>
        </p:nvSpPr>
        <p:spPr>
          <a:xfrm>
            <a:off x="7771484" y="1073825"/>
            <a:ext cx="106325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1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Response Assessment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(1 mo)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EAC8734C-3125-40B4-90F1-FD25F2B4423B}"/>
              </a:ext>
            </a:extLst>
          </p:cNvPr>
          <p:cNvSpPr/>
          <p:nvPr/>
        </p:nvSpPr>
        <p:spPr>
          <a:xfrm>
            <a:off x="1892530" y="3222394"/>
            <a:ext cx="5846785" cy="1142032"/>
          </a:xfrm>
          <a:prstGeom prst="round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5985" marR="0" lvl="0" indent="-172641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50" b="0" i="0" u="none" strike="noStrike" kern="0" cap="none" spc="0" normalizeH="0" baseline="30000" noProof="0" dirty="0">
              <a:ln>
                <a:noFill/>
              </a:ln>
              <a:solidFill>
                <a:srgbClr val="A69F9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5D4698-EC11-4051-8224-9368FA9D67E3}"/>
              </a:ext>
            </a:extLst>
          </p:cNvPr>
          <p:cNvSpPr/>
          <p:nvPr/>
        </p:nvSpPr>
        <p:spPr>
          <a:xfrm>
            <a:off x="1155381" y="3155370"/>
            <a:ext cx="6877361" cy="151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5985" marR="0" lvl="0" indent="-172641" algn="l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Endpoints</a:t>
            </a:r>
          </a:p>
          <a:p>
            <a:pPr marL="17145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EAD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ORR (null hypothesis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≤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50%)</a:t>
            </a:r>
          </a:p>
          <a:p>
            <a:pPr marL="17145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EAD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Secondary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EAD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CRR (key secondary; null hypothesis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≤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10%), Safety, DOR, PFS, OS, PK, MRD</a:t>
            </a:r>
            <a:r>
              <a:rPr kumimoji="0" lang="en-US" sz="1400" b="0" i="0" u="none" strike="noStrike" kern="0" cap="none" spc="0" normalizeH="0" baseline="3000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‡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QOL, HEOR </a:t>
            </a:r>
          </a:p>
          <a:p>
            <a:pPr marL="171450" marR="0" lvl="0" indent="-1143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EAD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Exploratory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EADC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Immunogenicity, BCMA expression/loss, cytokines, T cell immunophenotype, GEP in BM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rgbClr val="A69F9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A4312-E1A5-8D48-8986-08A749260121}"/>
              </a:ext>
            </a:extLst>
          </p:cNvPr>
          <p:cNvGrpSpPr/>
          <p:nvPr/>
        </p:nvGrpSpPr>
        <p:grpSpPr>
          <a:xfrm>
            <a:off x="8693534" y="692020"/>
            <a:ext cx="2059921" cy="4367155"/>
            <a:chOff x="8679492" y="890645"/>
            <a:chExt cx="1733550" cy="3653053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1421D2D6-5BEF-4AB5-BE32-79C41973D488}"/>
                </a:ext>
              </a:extLst>
            </p:cNvPr>
            <p:cNvSpPr/>
            <p:nvPr/>
          </p:nvSpPr>
          <p:spPr>
            <a:xfrm>
              <a:off x="8679492" y="890645"/>
              <a:ext cx="1733550" cy="3653053"/>
            </a:xfrm>
            <a:prstGeom prst="roundRect">
              <a:avLst>
                <a:gd name="adj" fmla="val 9920"/>
              </a:avLst>
            </a:prstGeom>
            <a:solidFill>
              <a:srgbClr val="EEE7E7"/>
            </a:solidFill>
            <a:ln>
              <a:solidFill>
                <a:srgbClr val="7F7F7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17D9A1B-A2A5-468A-B0F9-5E45FCDE11F4}"/>
                </a:ext>
              </a:extLst>
            </p:cNvPr>
            <p:cNvSpPr/>
            <p:nvPr/>
          </p:nvSpPr>
          <p:spPr>
            <a:xfrm>
              <a:off x="8819357" y="1823431"/>
              <a:ext cx="1465314" cy="317093"/>
            </a:xfrm>
            <a:prstGeom prst="roundRect">
              <a:avLst/>
            </a:prstGeom>
            <a:solidFill>
              <a:srgbClr val="C0F2FB"/>
            </a:solidFill>
            <a:ln>
              <a:solidFill>
                <a:srgbClr val="009F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Leukapheresed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N=140</a:t>
              </a:r>
              <a:endPara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A680785D-D111-4B89-B681-CDE9B5427279}"/>
                </a:ext>
              </a:extLst>
            </p:cNvPr>
            <p:cNvSpPr/>
            <p:nvPr/>
          </p:nvSpPr>
          <p:spPr>
            <a:xfrm>
              <a:off x="8793794" y="2284811"/>
              <a:ext cx="1519887" cy="914591"/>
            </a:xfrm>
            <a:prstGeom prst="roundRect">
              <a:avLst/>
            </a:prstGeom>
            <a:solidFill>
              <a:srgbClr val="C0F2FB"/>
            </a:solidFill>
            <a:ln>
              <a:solidFill>
                <a:srgbClr val="009F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Treated N=128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(Target Dose CAR+ T cells)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32EEB7B-721D-419A-AFA0-A82DDC25324A}"/>
                </a:ext>
              </a:extLst>
            </p:cNvPr>
            <p:cNvCxnSpPr>
              <a:cxnSpLocks/>
              <a:stCxn id="58" idx="2"/>
              <a:endCxn id="67" idx="0"/>
            </p:cNvCxnSpPr>
            <p:nvPr/>
          </p:nvCxnSpPr>
          <p:spPr>
            <a:xfrm flipH="1">
              <a:off x="9549048" y="3199402"/>
              <a:ext cx="4688" cy="190393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C98A2FA-9E2F-4B64-9A47-E7BA4DBEE4DC}"/>
                </a:ext>
              </a:extLst>
            </p:cNvPr>
            <p:cNvSpPr txBox="1"/>
            <p:nvPr/>
          </p:nvSpPr>
          <p:spPr>
            <a:xfrm>
              <a:off x="8737238" y="905297"/>
              <a:ext cx="1561826" cy="347078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Study Status as of</a:t>
              </a:r>
              <a:b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</a:br>
              <a:r>
                <a:rPr kumimoji="0" 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Jan 14, 2020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3000386-B338-4A51-9613-4ABEBF6C6844}"/>
                </a:ext>
              </a:extLst>
            </p:cNvPr>
            <p:cNvCxnSpPr>
              <a:cxnSpLocks/>
              <a:stCxn id="56" idx="2"/>
              <a:endCxn id="58" idx="0"/>
            </p:cNvCxnSpPr>
            <p:nvPr/>
          </p:nvCxnSpPr>
          <p:spPr>
            <a:xfrm>
              <a:off x="9552014" y="2140524"/>
              <a:ext cx="1722" cy="144287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6ABD670B-6A6E-4EE6-B31B-9BF83DEC2419}"/>
                </a:ext>
              </a:extLst>
            </p:cNvPr>
            <p:cNvSpPr/>
            <p:nvPr/>
          </p:nvSpPr>
          <p:spPr>
            <a:xfrm>
              <a:off x="8783308" y="3389795"/>
              <a:ext cx="1531480" cy="1046013"/>
            </a:xfrm>
            <a:prstGeom prst="roundRect">
              <a:avLst/>
            </a:prstGeom>
            <a:solidFill>
              <a:srgbClr val="C0F2FB"/>
            </a:solidFill>
            <a:ln>
              <a:solidFill>
                <a:srgbClr val="009F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" rIns="18288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A3636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Median Follow-up (mo)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CD0E254-A766-466D-BE71-DF172DDD6845}"/>
                </a:ext>
              </a:extLst>
            </p:cNvPr>
            <p:cNvSpPr txBox="1"/>
            <p:nvPr/>
          </p:nvSpPr>
          <p:spPr>
            <a:xfrm>
              <a:off x="8979588" y="2621500"/>
              <a:ext cx="1219407" cy="505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150 × 10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6     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n=4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300 × 10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6     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n=70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450 × 10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6      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n=54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955AEC9-5040-4778-84A9-CFB5084DE559}"/>
                </a:ext>
              </a:extLst>
            </p:cNvPr>
            <p:cNvSpPr txBox="1"/>
            <p:nvPr/>
          </p:nvSpPr>
          <p:spPr>
            <a:xfrm>
              <a:off x="8848728" y="3672843"/>
              <a:ext cx="1365021" cy="647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 150 × 10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6	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18.0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 300 × 10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6	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15.8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 450 × 10</a:t>
              </a:r>
              <a:r>
                <a:rPr kumimoji="0" lang="en-US" sz="11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6	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12.4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  Total	13.3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7CC1A6FE-58EE-4FFC-9996-7D5B78474E89}"/>
                </a:ext>
              </a:extLst>
            </p:cNvPr>
            <p:cNvSpPr/>
            <p:nvPr/>
          </p:nvSpPr>
          <p:spPr>
            <a:xfrm>
              <a:off x="8819357" y="1345770"/>
              <a:ext cx="1465314" cy="317093"/>
            </a:xfrm>
            <a:prstGeom prst="roundRect">
              <a:avLst/>
            </a:prstGeom>
            <a:solidFill>
              <a:srgbClr val="C0F2FB"/>
            </a:solidFill>
            <a:ln>
              <a:solidFill>
                <a:srgbClr val="009F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A69F9F">
                      <a:lumMod val="50000"/>
                    </a:srgbClr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Screened N=158 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74F18587-F23E-4F5F-8C1D-75873FF59BC7}"/>
                </a:ext>
              </a:extLst>
            </p:cNvPr>
            <p:cNvCxnSpPr>
              <a:cxnSpLocks/>
              <a:stCxn id="37" idx="2"/>
              <a:endCxn id="56" idx="0"/>
            </p:cNvCxnSpPr>
            <p:nvPr/>
          </p:nvCxnSpPr>
          <p:spPr>
            <a:xfrm>
              <a:off x="9552014" y="1662861"/>
              <a:ext cx="0" cy="160568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B785940-7743-4994-8B94-5A718EAB005C}"/>
              </a:ext>
            </a:extLst>
          </p:cNvPr>
          <p:cNvCxnSpPr/>
          <p:nvPr/>
        </p:nvCxnSpPr>
        <p:spPr>
          <a:xfrm>
            <a:off x="6546564" y="2493338"/>
            <a:ext cx="0" cy="13716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72F71A-47EC-4F69-816F-5B1AFDCA1FF1}"/>
              </a:ext>
            </a:extLst>
          </p:cNvPr>
          <p:cNvCxnSpPr/>
          <p:nvPr/>
        </p:nvCxnSpPr>
        <p:spPr>
          <a:xfrm>
            <a:off x="6660864" y="2493338"/>
            <a:ext cx="0" cy="13716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FA10AA8-CBFC-431F-A779-D3270A02D302}"/>
              </a:ext>
            </a:extLst>
          </p:cNvPr>
          <p:cNvCxnSpPr/>
          <p:nvPr/>
        </p:nvCxnSpPr>
        <p:spPr>
          <a:xfrm>
            <a:off x="6775164" y="2493338"/>
            <a:ext cx="0" cy="13716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B21858C3-6A6A-4428-AAC1-0D65D1334EBE}"/>
              </a:ext>
            </a:extLst>
          </p:cNvPr>
          <p:cNvSpPr txBox="1"/>
          <p:nvPr/>
        </p:nvSpPr>
        <p:spPr>
          <a:xfrm>
            <a:off x="5359675" y="2436188"/>
            <a:ext cx="11416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Flu (30 mg/kg)</a:t>
            </a:r>
          </a:p>
        </p:txBody>
      </p:sp>
      <p:sp>
        <p:nvSpPr>
          <p:cNvPr id="41" name="Title 3">
            <a:extLst>
              <a:ext uri="{FF2B5EF4-FFF2-40B4-BE49-F238E27FC236}">
                <a16:creationId xmlns:a16="http://schemas.microsoft.com/office/drawing/2014/main" id="{2F67F8D2-277C-47E0-8D7D-F6BA58D3FC9F}"/>
              </a:ext>
            </a:extLst>
          </p:cNvPr>
          <p:cNvSpPr txBox="1">
            <a:spLocks/>
          </p:cNvSpPr>
          <p:nvPr/>
        </p:nvSpPr>
        <p:spPr>
          <a:xfrm>
            <a:off x="1801933" y="199063"/>
            <a:ext cx="7834436" cy="448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anchor="b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Phase II Pivotal KarMMa Study</a:t>
            </a:r>
            <a:endParaRPr kumimoji="0" lang="en-US" sz="3200" b="1" i="1" u="none" strike="noStrike" kern="1200" cap="all" spc="3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B4F918-9721-4B4B-B107-41BD10E43AB2}"/>
              </a:ext>
            </a:extLst>
          </p:cNvPr>
          <p:cNvGraphicFramePr>
            <a:graphicFrameLocks noGrp="1"/>
          </p:cNvGraphicFramePr>
          <p:nvPr/>
        </p:nvGraphicFramePr>
        <p:xfrm>
          <a:off x="1354543" y="4830246"/>
          <a:ext cx="6877361" cy="147537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13217">
                  <a:extLst>
                    <a:ext uri="{9D8B030D-6E8A-4147-A177-3AD203B41FA5}">
                      <a16:colId xmlns:a16="http://schemas.microsoft.com/office/drawing/2014/main" val="1513066747"/>
                    </a:ext>
                  </a:extLst>
                </a:gridCol>
                <a:gridCol w="830782">
                  <a:extLst>
                    <a:ext uri="{9D8B030D-6E8A-4147-A177-3AD203B41FA5}">
                      <a16:colId xmlns:a16="http://schemas.microsoft.com/office/drawing/2014/main" val="2089264311"/>
                    </a:ext>
                  </a:extLst>
                </a:gridCol>
                <a:gridCol w="1337585">
                  <a:extLst>
                    <a:ext uri="{9D8B030D-6E8A-4147-A177-3AD203B41FA5}">
                      <a16:colId xmlns:a16="http://schemas.microsoft.com/office/drawing/2014/main" val="703137048"/>
                    </a:ext>
                  </a:extLst>
                </a:gridCol>
                <a:gridCol w="1595777">
                  <a:extLst>
                    <a:ext uri="{9D8B030D-6E8A-4147-A177-3AD203B41FA5}">
                      <a16:colId xmlns:a16="http://schemas.microsoft.com/office/drawing/2014/main" val="1381681535"/>
                    </a:ext>
                  </a:extLst>
                </a:gridCol>
              </a:tblGrid>
              <a:tr h="223104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Time since initial diagnosis, median (range) 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ＭＳ Ｐゴシック" pitchFamily="-1" charset="-128"/>
                        <a:cs typeface="Arial"/>
                      </a:endParaRPr>
                    </a:p>
                  </a:txBody>
                  <a:tcPr marL="51435" marR="51435" marT="0" marB="0" anchor="ctr" horzOverflow="overflow">
                    <a:lnR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ＭＳ Ｐゴシック" pitchFamily="-1" charset="-128"/>
                        <a:cs typeface="Arial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ＭＳ Ｐゴシック" pitchFamily="-1" charset="-128"/>
                        <a:cs typeface="Arial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 (1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−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18)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ＭＳ Ｐゴシック" pitchFamily="-1" charset="-128"/>
                        <a:cs typeface="Arial"/>
                      </a:endParaRPr>
                    </a:p>
                  </a:txBody>
                  <a:tcPr marL="51435" marR="51435" marT="0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808406"/>
                  </a:ext>
                </a:extLst>
              </a:tr>
              <a:tr h="2231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No. of prior anti-myeloma regimens, median (range)</a:t>
                      </a:r>
                    </a:p>
                  </a:txBody>
                  <a:tcPr marL="51435" marR="51435" marT="0" marB="0" anchor="ctr" horzOverflow="overflow"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6 (3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−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16)</a:t>
                      </a:r>
                    </a:p>
                  </a:txBody>
                  <a:tcPr marL="51435" marR="51435" marT="0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1599344"/>
                  </a:ext>
                </a:extLst>
              </a:tr>
              <a:tr h="321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Prior autologous SCT, %</a:t>
                      </a:r>
                      <a:endParaRPr kumimoji="0" lang="en-US" sz="13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horzOverflow="overflow">
                    <a:lnR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1</a:t>
                      </a:r>
                      <a:b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</a:br>
                      <a:r>
                        <a:rPr kumimoji="0" lang="en-US" sz="13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&gt;1</a:t>
                      </a:r>
                      <a:endParaRPr kumimoji="0" lang="en-US" sz="13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1</a:t>
                      </a:r>
                      <a:b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</a:b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&gt;1</a:t>
                      </a:r>
                      <a:endParaRPr kumimoji="0" lang="en-US" sz="11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94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34</a:t>
                      </a:r>
                      <a:endParaRPr kumimoji="0" lang="en-US" sz="1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ＭＳ Ｐゴシック" pitchFamily="-1" charset="-128"/>
                        <a:cs typeface="Arial"/>
                      </a:endParaRPr>
                    </a:p>
                  </a:txBody>
                  <a:tcPr marL="51435" marR="51435" marT="0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14796253"/>
                  </a:ext>
                </a:extLst>
              </a:tr>
              <a:tr h="2366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 bridging therapies for MM, %</a:t>
                      </a:r>
                    </a:p>
                  </a:txBody>
                  <a:tcPr marL="51435" marR="51435" marT="0" marB="0" anchor="ctr" horzOverflow="overflow">
                    <a:lnR w="12700" cap="flat" cmpd="sng" algn="ctr">
                      <a:solidFill>
                        <a:srgbClr val="F1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3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1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1F0F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F1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1F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88</a:t>
                      </a:r>
                    </a:p>
                  </a:txBody>
                  <a:tcPr marL="51435" marR="51435" marT="0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866717647"/>
                  </a:ext>
                </a:extLst>
              </a:tr>
              <a:tr h="321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Refractory status, %</a:t>
                      </a:r>
                    </a:p>
                  </a:txBody>
                  <a:tcPr marL="51435" marR="51435" marT="0" marB="0" anchor="ctr" horzOverflow="overflow">
                    <a:lnR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Anti-CD38 Ab-refractory</a:t>
                      </a:r>
                      <a:b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</a:b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Triple-refractory</a:t>
                      </a:r>
                      <a:endParaRPr kumimoji="0" lang="en-US" sz="130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Anti</a:t>
                      </a: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-CD38 Ab-refractor</a:t>
                      </a:r>
                      <a:b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</a:br>
                      <a:r>
                        <a:rPr kumimoji="0" lang="en-US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Triple-</a:t>
                      </a:r>
                      <a:endParaRPr kumimoji="0" lang="en-US" sz="110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E1DF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ＭＳ Ｐゴシック" pitchFamily="-1" charset="-128"/>
                          <a:cs typeface="Arial"/>
                        </a:rPr>
                        <a:t>94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84</a:t>
                      </a:r>
                    </a:p>
                  </a:txBody>
                  <a:tcPr marL="51435" marR="51435" marT="0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72802397"/>
                  </a:ext>
                </a:extLst>
              </a:tr>
            </a:tbl>
          </a:graphicData>
        </a:graphic>
      </p:graphicFrame>
      <p:sp>
        <p:nvSpPr>
          <p:cNvPr id="40" name="TextBox 1">
            <a:extLst>
              <a:ext uri="{FF2B5EF4-FFF2-40B4-BE49-F238E27FC236}">
                <a16:creationId xmlns:a16="http://schemas.microsoft.com/office/drawing/2014/main" id="{F0C133BC-0D29-4D7B-978B-3435445AF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895" y="6557918"/>
            <a:ext cx="194232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Munshi et al ASCO 2020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6AF121-7F3D-504F-B62B-1D1959AB1A14}"/>
              </a:ext>
            </a:extLst>
          </p:cNvPr>
          <p:cNvSpPr txBox="1"/>
          <p:nvPr/>
        </p:nvSpPr>
        <p:spPr>
          <a:xfrm>
            <a:off x="57914" y="6390565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3111769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DEC5F93-09FE-4A00-9C2C-CA80DF6C7285}"/>
              </a:ext>
            </a:extLst>
          </p:cNvPr>
          <p:cNvSpPr/>
          <p:nvPr/>
        </p:nvSpPr>
        <p:spPr>
          <a:xfrm>
            <a:off x="1474043" y="4546289"/>
            <a:ext cx="8894309" cy="1146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Primary (ORR &gt;50%) and key secondary (CRR &gt;10%) endpoints met in the ide-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cel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reated population</a:t>
            </a:r>
          </a:p>
          <a:p>
            <a:pPr marL="548640" marR="0" lvl="1" indent="-21431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ORR of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9FBA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73%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</a:t>
            </a:r>
            <a:r>
              <a:rPr kumimoji="0" lang="it-IT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95% CI, 65.8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panose="020B0604020202020204" pitchFamily="34" charset="0"/>
              </a:rPr>
              <a:t>−</a:t>
            </a:r>
            <a:r>
              <a:rPr kumimoji="0" lang="it-IT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81.1; P&lt;0.0001*) </a:t>
            </a:r>
          </a:p>
          <a:p>
            <a:pPr marL="548640" marR="0" lvl="1" indent="-21431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SzTx/>
              <a:buFont typeface="Arial" panose="020B0604020202020204" pitchFamily="34" charset="0"/>
              <a:buChar char="−"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CRR (CR/</a:t>
            </a:r>
            <a:r>
              <a:rPr kumimoji="0" 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sCR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 of 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9FBA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33%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(95% CI, 24.7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panose="020B0604020202020204" pitchFamily="34" charset="0"/>
              </a:rPr>
              <a:t>−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40.9; </a:t>
            </a:r>
            <a:r>
              <a:rPr kumimoji="0" lang="it-IT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P&lt;0.0001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A69F9F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Median time to first response of 1.0 mo (range, 0.5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panose="020B0604020202020204" pitchFamily="34" charset="0"/>
              </a:rPr>
              <a:t>−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8.8); median time to CR of 2.8 mo (range, 1.0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Arial" panose="020B0604020202020204" pitchFamily="34" charset="0"/>
              </a:rPr>
              <a:t>−11.8)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A69F9F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14313" marR="0" lvl="0" indent="-214313" algn="l" defTabSz="914400" rtl="0" eaLnBrk="1" fontAlgn="auto" latinLnBrk="0" hangingPunct="1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FFFFFF">
                  <a:lumMod val="50000"/>
                </a:srgb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1200" cap="none" spc="23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Median follow-up of 13.3 mo across target dose levels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F0E5CCE-F63D-4CED-A2A5-8594061C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53" y="364989"/>
            <a:ext cx="8576308" cy="448008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Overall Response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9CD3CB0-E644-4626-8053-CFEC6ADCC8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7617" y="5784382"/>
            <a:ext cx="8849080" cy="854080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sz="1100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Data cutoff: 14 Jan 2020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MRD-negative defined as &lt;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10</a:t>
            </a:r>
            <a:r>
              <a:rPr lang="en-US" sz="1100" baseline="30000" dirty="0">
                <a:solidFill>
                  <a:schemeClr val="bg1">
                    <a:lumMod val="50000"/>
                  </a:schemeClr>
                </a:solidFill>
              </a:rPr>
              <a:t>-5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nucleated cells by next generation sequencing.</a:t>
            </a:r>
            <a:r>
              <a:rPr lang="en-US" sz="1100" kern="0" dirty="0">
                <a:solidFill>
                  <a:schemeClr val="bg1">
                    <a:lumMod val="50000"/>
                  </a:schemeClr>
                </a:solidFill>
              </a:rPr>
              <a:t> Only MRD values within 3 mo of achieving CR/sCR until progression/death (exclusive) were considered.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Values may not add up due to rounding. </a:t>
            </a:r>
            <a:br>
              <a:rPr lang="en-US" sz="11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CR/sCR, complete response/stringent CR; 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CRR, CR rate; MRD, minimal residual disease;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ORR, overall response rate (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≥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PR); PR, partial response; VGPR, very good PR.</a:t>
            </a:r>
            <a:r>
              <a:rPr lang="en-GB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*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value at the primary data cutoff with same ORR and 95% CI.</a:t>
            </a:r>
            <a:endParaRPr lang="en-GB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4533A0-8E6E-0B49-9DC5-663838F97418}"/>
              </a:ext>
            </a:extLst>
          </p:cNvPr>
          <p:cNvGrpSpPr/>
          <p:nvPr/>
        </p:nvGrpSpPr>
        <p:grpSpPr>
          <a:xfrm>
            <a:off x="931399" y="1066800"/>
            <a:ext cx="8958690" cy="3398902"/>
            <a:chOff x="2332585" y="1598406"/>
            <a:chExt cx="7557504" cy="2867296"/>
          </a:xfrm>
        </p:grpSpPr>
        <p:graphicFrame>
          <p:nvGraphicFramePr>
            <p:cNvPr id="58" name="Content Placeholder 6">
              <a:extLst>
                <a:ext uri="{FF2B5EF4-FFF2-40B4-BE49-F238E27FC236}">
                  <a16:creationId xmlns:a16="http://schemas.microsoft.com/office/drawing/2014/main" id="{2C62E817-3F3D-4917-915D-102F0F58639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2332585" y="1598406"/>
            <a:ext cx="7503193" cy="2867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7227E58-4EA6-47EC-8A52-F85729E75851}"/>
                </a:ext>
              </a:extLst>
            </p:cNvPr>
            <p:cNvSpPr txBox="1"/>
            <p:nvPr/>
          </p:nvSpPr>
          <p:spPr>
            <a:xfrm>
              <a:off x="3447876" y="2670132"/>
              <a:ext cx="9200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ORR=50%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08D070C-79A9-4D03-88D7-6808B12DA1EB}"/>
                </a:ext>
              </a:extLst>
            </p:cNvPr>
            <p:cNvSpPr txBox="1"/>
            <p:nvPr/>
          </p:nvSpPr>
          <p:spPr>
            <a:xfrm>
              <a:off x="5094512" y="2248114"/>
              <a:ext cx="9200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ORR=69%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31A35C8-9084-496C-A377-5FF68DC61A61}"/>
                </a:ext>
              </a:extLst>
            </p:cNvPr>
            <p:cNvSpPr txBox="1"/>
            <p:nvPr/>
          </p:nvSpPr>
          <p:spPr>
            <a:xfrm>
              <a:off x="6769909" y="1928768"/>
              <a:ext cx="9200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ORR=82%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6F96810-97DE-407A-A914-2C9F0C2C1EBD}"/>
                </a:ext>
              </a:extLst>
            </p:cNvPr>
            <p:cNvSpPr txBox="1"/>
            <p:nvPr/>
          </p:nvSpPr>
          <p:spPr>
            <a:xfrm>
              <a:off x="8335799" y="2126469"/>
              <a:ext cx="11166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ORR=73%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AB00AEA-9ED7-44BA-A5A2-E458EC22F700}"/>
                </a:ext>
              </a:extLst>
            </p:cNvPr>
            <p:cNvSpPr txBox="1"/>
            <p:nvPr/>
          </p:nvSpPr>
          <p:spPr>
            <a:xfrm>
              <a:off x="2342988" y="4139669"/>
              <a:ext cx="148879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CAR+ T cells:</a:t>
              </a:r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024AF867-030C-42F9-99FD-D0595B17F58A}"/>
                </a:ext>
              </a:extLst>
            </p:cNvPr>
            <p:cNvSpPr/>
            <p:nvPr/>
          </p:nvSpPr>
          <p:spPr>
            <a:xfrm rot="10800000">
              <a:off x="5983234" y="2456661"/>
              <a:ext cx="53770" cy="627670"/>
            </a:xfrm>
            <a:prstGeom prst="leftBracket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72" name="Left Bracket 71">
              <a:extLst>
                <a:ext uri="{FF2B5EF4-FFF2-40B4-BE49-F238E27FC236}">
                  <a16:creationId xmlns:a16="http://schemas.microsoft.com/office/drawing/2014/main" id="{B01E6216-8FC8-4041-B2F5-7C964093895A}"/>
                </a:ext>
              </a:extLst>
            </p:cNvPr>
            <p:cNvSpPr/>
            <p:nvPr/>
          </p:nvSpPr>
          <p:spPr>
            <a:xfrm rot="10800000">
              <a:off x="7667142" y="2145821"/>
              <a:ext cx="45719" cy="923226"/>
            </a:xfrm>
            <a:prstGeom prst="leftBracket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73" name="Left Bracket 72">
              <a:extLst>
                <a:ext uri="{FF2B5EF4-FFF2-40B4-BE49-F238E27FC236}">
                  <a16:creationId xmlns:a16="http://schemas.microsoft.com/office/drawing/2014/main" id="{73C0E64D-04BE-4F72-90DD-F6B3CD90792C}"/>
                </a:ext>
              </a:extLst>
            </p:cNvPr>
            <p:cNvSpPr/>
            <p:nvPr/>
          </p:nvSpPr>
          <p:spPr>
            <a:xfrm rot="10800000">
              <a:off x="9346697" y="2346934"/>
              <a:ext cx="45719" cy="727900"/>
            </a:xfrm>
            <a:prstGeom prst="leftBracket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46C88EE-5DDB-40D1-9373-556468A28ADF}"/>
                </a:ext>
              </a:extLst>
            </p:cNvPr>
            <p:cNvSpPr txBox="1"/>
            <p:nvPr/>
          </p:nvSpPr>
          <p:spPr>
            <a:xfrm>
              <a:off x="6010121" y="2568503"/>
              <a:ext cx="475739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CRR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29%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9EAA641-E938-4879-94D3-23072BC47187}"/>
                </a:ext>
              </a:extLst>
            </p:cNvPr>
            <p:cNvSpPr txBox="1"/>
            <p:nvPr/>
          </p:nvSpPr>
          <p:spPr>
            <a:xfrm>
              <a:off x="7720912" y="2372296"/>
              <a:ext cx="553736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CRR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39%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9B7CA3E-66BF-4B56-B762-CD0D37BF3FC1}"/>
                </a:ext>
              </a:extLst>
            </p:cNvPr>
            <p:cNvSpPr txBox="1"/>
            <p:nvPr/>
          </p:nvSpPr>
          <p:spPr>
            <a:xfrm>
              <a:off x="9392416" y="2504220"/>
              <a:ext cx="497673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CRR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33%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41421AD-D45E-40B8-99AA-3E20BA60BCBA}"/>
                </a:ext>
              </a:extLst>
            </p:cNvPr>
            <p:cNvGrpSpPr/>
            <p:nvPr/>
          </p:nvGrpSpPr>
          <p:grpSpPr>
            <a:xfrm>
              <a:off x="3216887" y="1702379"/>
              <a:ext cx="2309522" cy="817861"/>
              <a:chOff x="-650758" y="4073340"/>
              <a:chExt cx="2764246" cy="1175074"/>
            </a:xfrm>
          </p:grpSpPr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B163506-763F-4F0E-B883-A270EBE78664}"/>
                  </a:ext>
                </a:extLst>
              </p:cNvPr>
              <p:cNvSpPr txBox="1"/>
              <p:nvPr/>
            </p:nvSpPr>
            <p:spPr>
              <a:xfrm>
                <a:off x="-516959" y="4073340"/>
                <a:ext cx="2630447" cy="1175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CR/sCR and MRD</a:t>
                </a: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Arial" panose="020B0604020202020204" pitchFamily="34" charset="0"/>
                  </a:rPr>
                  <a:t>-negative</a:t>
                </a:r>
                <a:endPara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CR/sCR and MRD not evaluable</a:t>
                </a: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Arial" panose="020B0604020202020204" pitchFamily="34" charset="0"/>
                  </a:rPr>
                  <a:t> </a:t>
                </a:r>
                <a:endParaRPr kumimoji="0" lang="en-US" sz="1300" b="1" i="0" u="none" strike="noStrike" kern="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VGPR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PR</a:t>
                </a: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FE1ACE42-75C4-42CC-934F-BDE33C410A05}"/>
                  </a:ext>
                </a:extLst>
              </p:cNvPr>
              <p:cNvSpPr/>
              <p:nvPr/>
            </p:nvSpPr>
            <p:spPr>
              <a:xfrm>
                <a:off x="-650758" y="4181790"/>
                <a:ext cx="168000" cy="168000"/>
              </a:xfrm>
              <a:prstGeom prst="rect">
                <a:avLst/>
              </a:prstGeom>
              <a:solidFill>
                <a:srgbClr val="0EADC8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D89DCD6-9208-44B6-83D3-FDC4ECA5EF42}"/>
                  </a:ext>
                </a:extLst>
              </p:cNvPr>
              <p:cNvSpPr/>
              <p:nvPr/>
            </p:nvSpPr>
            <p:spPr>
              <a:xfrm>
                <a:off x="-650758" y="4454330"/>
                <a:ext cx="168000" cy="168000"/>
              </a:xfrm>
              <a:prstGeom prst="rect">
                <a:avLst/>
              </a:prstGeom>
              <a:solidFill>
                <a:srgbClr val="008DA4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00D6307-3089-408B-9139-991EB6A7C622}"/>
                  </a:ext>
                </a:extLst>
              </p:cNvPr>
              <p:cNvSpPr/>
              <p:nvPr/>
            </p:nvSpPr>
            <p:spPr>
              <a:xfrm>
                <a:off x="-650758" y="4726870"/>
                <a:ext cx="168000" cy="168000"/>
              </a:xfrm>
              <a:prstGeom prst="rect">
                <a:avLst/>
              </a:prstGeom>
              <a:solidFill>
                <a:srgbClr val="FB6B1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3E360D0-2D05-400B-8797-46CE5F3DB8E0}"/>
                  </a:ext>
                </a:extLst>
              </p:cNvPr>
              <p:cNvSpPr/>
              <p:nvPr/>
            </p:nvSpPr>
            <p:spPr>
              <a:xfrm>
                <a:off x="-650758" y="4999411"/>
                <a:ext cx="168000" cy="168000"/>
              </a:xfrm>
              <a:prstGeom prst="rect">
                <a:avLst/>
              </a:prstGeom>
              <a:solidFill>
                <a:srgbClr val="A69F9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Left Bracket 23">
              <a:extLst>
                <a:ext uri="{FF2B5EF4-FFF2-40B4-BE49-F238E27FC236}">
                  <a16:creationId xmlns:a16="http://schemas.microsoft.com/office/drawing/2014/main" id="{CC92A259-E33B-4A72-9B58-88A45D466F12}"/>
                </a:ext>
              </a:extLst>
            </p:cNvPr>
            <p:cNvSpPr/>
            <p:nvPr/>
          </p:nvSpPr>
          <p:spPr>
            <a:xfrm rot="10800000">
              <a:off x="4316460" y="2882096"/>
              <a:ext cx="45719" cy="583769"/>
            </a:xfrm>
            <a:prstGeom prst="leftBracket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2C833AE-322F-4D2E-9314-A15DF163F93E}"/>
                </a:ext>
              </a:extLst>
            </p:cNvPr>
            <p:cNvSpPr txBox="1"/>
            <p:nvPr/>
          </p:nvSpPr>
          <p:spPr>
            <a:xfrm>
              <a:off x="4343346" y="2999724"/>
              <a:ext cx="475739" cy="39241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CRR</a:t>
              </a: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595454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25%</a:t>
              </a:r>
            </a:p>
          </p:txBody>
        </p:sp>
      </p:grp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9632E420-754B-4DCB-92D0-20A6977D5AAA}"/>
              </a:ext>
            </a:extLst>
          </p:cNvPr>
          <p:cNvSpPr txBox="1">
            <a:spLocks/>
          </p:cNvSpPr>
          <p:nvPr/>
        </p:nvSpPr>
        <p:spPr>
          <a:xfrm>
            <a:off x="10294291" y="5784750"/>
            <a:ext cx="338467" cy="189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AFCDA-ABCC-4704-AB71-48FDE4F2FA4C}" type="slidenum"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0439204C-471F-4A9A-95BF-7ED9A0014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9603" y="6493011"/>
            <a:ext cx="194232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Munshi et al ASCO 2020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7ADE70-5ACD-744C-A7CA-D0882D2E996D}"/>
              </a:ext>
            </a:extLst>
          </p:cNvPr>
          <p:cNvSpPr txBox="1"/>
          <p:nvPr/>
        </p:nvSpPr>
        <p:spPr>
          <a:xfrm>
            <a:off x="97700" y="6552865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2456461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7EC202-9649-4105-BAC1-ADB26C3C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53" y="254112"/>
            <a:ext cx="8576308" cy="448008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Progression-Free Survival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93946-6493-4B12-B718-EEF61FF4C2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701" y="6332656"/>
            <a:ext cx="7068924" cy="27699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Data cutoff: 14 Jan 2020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NE, not estimable; PFS, progression-free survival.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8" name="TextBox 9">
            <a:extLst>
              <a:ext uri="{FF2B5EF4-FFF2-40B4-BE49-F238E27FC236}">
                <a16:creationId xmlns:a16="http://schemas.microsoft.com/office/drawing/2014/main" id="{EA98CD5F-5F0B-42C0-94BB-F316578CA891}"/>
              </a:ext>
            </a:extLst>
          </p:cNvPr>
          <p:cNvSpPr txBox="1"/>
          <p:nvPr/>
        </p:nvSpPr>
        <p:spPr>
          <a:xfrm>
            <a:off x="1277907" y="1167028"/>
            <a:ext cx="3518348" cy="448008"/>
          </a:xfrm>
          <a:prstGeom prst="roundRect">
            <a:avLst/>
          </a:prstGeom>
          <a:solidFill>
            <a:srgbClr val="009FBA"/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/>
              </a:rPr>
              <a:t>PFS by Target Dose</a:t>
            </a:r>
            <a:endParaRPr kumimoji="0" lang="en-US" sz="1400" b="1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Calibri"/>
            </a:endParaRPr>
          </a:p>
        </p:txBody>
      </p:sp>
      <p:graphicFrame>
        <p:nvGraphicFramePr>
          <p:cNvPr id="159" name="Table 158">
            <a:extLst>
              <a:ext uri="{FF2B5EF4-FFF2-40B4-BE49-F238E27FC236}">
                <a16:creationId xmlns:a16="http://schemas.microsoft.com/office/drawing/2014/main" id="{48B34EF8-0BDC-4C94-9FFA-D60F3A5E6DF3}"/>
              </a:ext>
            </a:extLst>
          </p:cNvPr>
          <p:cNvGraphicFramePr>
            <a:graphicFrameLocks noGrp="1"/>
          </p:cNvGraphicFramePr>
          <p:nvPr/>
        </p:nvGraphicFramePr>
        <p:xfrm>
          <a:off x="598591" y="4652834"/>
          <a:ext cx="4636500" cy="523220"/>
        </p:xfrm>
        <a:graphic>
          <a:graphicData uri="http://schemas.openxmlformats.org/drawingml/2006/table">
            <a:tbl>
              <a:tblPr firstRow="1" bandRow="1"/>
              <a:tblGrid>
                <a:gridCol w="574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713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620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6390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638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3272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480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3618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8790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4480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44801">
                  <a:extLst>
                    <a:ext uri="{9D8B030D-6E8A-4147-A177-3AD203B41FA5}">
                      <a16:colId xmlns:a16="http://schemas.microsoft.com/office/drawing/2014/main" val="854741803"/>
                    </a:ext>
                  </a:extLst>
                </a:gridCol>
                <a:gridCol w="333512">
                  <a:extLst>
                    <a:ext uri="{9D8B030D-6E8A-4147-A177-3AD203B41FA5}">
                      <a16:colId xmlns:a16="http://schemas.microsoft.com/office/drawing/2014/main" val="2203092713"/>
                    </a:ext>
                  </a:extLst>
                </a:gridCol>
                <a:gridCol w="346389">
                  <a:extLst>
                    <a:ext uri="{9D8B030D-6E8A-4147-A177-3AD203B41FA5}">
                      <a16:colId xmlns:a16="http://schemas.microsoft.com/office/drawing/2014/main" val="2044858743"/>
                    </a:ext>
                  </a:extLst>
                </a:gridCol>
              </a:tblGrid>
              <a:tr h="130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At risk, N</a:t>
                      </a: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150 × 10</a:t>
                      </a:r>
                      <a:r>
                        <a:rPr lang="en-US" sz="900" b="1" baseline="30000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6</a:t>
                      </a:r>
                      <a:endParaRPr lang="en-US" sz="900" b="1" dirty="0">
                        <a:solidFill>
                          <a:srgbClr val="A69F9F"/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300 × 10</a:t>
                      </a:r>
                      <a:r>
                        <a:rPr kumimoji="0" lang="en-US" sz="9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70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56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42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33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29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24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17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14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450 × 10</a:t>
                      </a:r>
                      <a:r>
                        <a:rPr kumimoji="0" lang="en-US" sz="9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</a:t>
                      </a:r>
                      <a:endParaRPr kumimoji="0" lang="en-US" sz="9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54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44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40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36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34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31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17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rebuchet MS" panose="020B0603020202020204" pitchFamily="34" charset="0"/>
                        </a:rPr>
                        <a:t>0</a:t>
                      </a: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rebuchet MS" panose="020B0603020202020204"/>
                        </a:defRPr>
                      </a:lvl9pPr>
                    </a:lstStyle>
                    <a:p>
                      <a:pPr algn="ctr">
                        <a:lnSpc>
                          <a:spcPct val="90000"/>
                        </a:lnSpc>
                      </a:pPr>
                      <a:endParaRPr lang="en-US" sz="9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rebuchet MS" panose="020B0603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125341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D411365E-13C6-4C02-92CB-7530A65D9432}"/>
              </a:ext>
            </a:extLst>
          </p:cNvPr>
          <p:cNvSpPr txBox="1"/>
          <p:nvPr/>
        </p:nvSpPr>
        <p:spPr>
          <a:xfrm>
            <a:off x="6192471" y="5627595"/>
            <a:ext cx="4115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PFS increased by depth of response; median PFS was 20 mo in patients with CR/sCR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72D87365-8614-4DDF-9FC6-40336DE507C7}"/>
              </a:ext>
            </a:extLst>
          </p:cNvPr>
          <p:cNvSpPr txBox="1"/>
          <p:nvPr/>
        </p:nvSpPr>
        <p:spPr>
          <a:xfrm>
            <a:off x="6854416" y="1109720"/>
            <a:ext cx="3600839" cy="457049"/>
          </a:xfrm>
          <a:prstGeom prst="roundRect">
            <a:avLst/>
          </a:prstGeom>
          <a:solidFill>
            <a:srgbClr val="009FBA"/>
          </a:solidFill>
          <a:ln>
            <a:noFill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PH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Calibri"/>
              </a:rPr>
              <a:t>PFS by Best Response</a:t>
            </a:r>
            <a:endParaRPr kumimoji="0" lang="en-PH" sz="1400" b="1" i="0" u="none" strike="noStrike" kern="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0ADFFC-D1F9-43E4-B79C-37ED2178318C}"/>
              </a:ext>
            </a:extLst>
          </p:cNvPr>
          <p:cNvSpPr txBox="1"/>
          <p:nvPr/>
        </p:nvSpPr>
        <p:spPr>
          <a:xfrm>
            <a:off x="980035" y="5363121"/>
            <a:ext cx="4264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PFS increased with higher target dose; median PFS was 12 mo at 450 × 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69F9F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CAR+ T cells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269DA395-035C-46A9-9AA8-FE300E021450}"/>
              </a:ext>
            </a:extLst>
          </p:cNvPr>
          <p:cNvGraphicFramePr>
            <a:graphicFrameLocks noGrp="1"/>
          </p:cNvGraphicFramePr>
          <p:nvPr/>
        </p:nvGraphicFramePr>
        <p:xfrm>
          <a:off x="5589050" y="4865392"/>
          <a:ext cx="5277646" cy="571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0149">
                  <a:extLst>
                    <a:ext uri="{9D8B030D-6E8A-4147-A177-3AD203B41FA5}">
                      <a16:colId xmlns:a16="http://schemas.microsoft.com/office/drawing/2014/main" val="377832289"/>
                    </a:ext>
                  </a:extLst>
                </a:gridCol>
                <a:gridCol w="386562">
                  <a:extLst>
                    <a:ext uri="{9D8B030D-6E8A-4147-A177-3AD203B41FA5}">
                      <a16:colId xmlns:a16="http://schemas.microsoft.com/office/drawing/2014/main" val="3994726697"/>
                    </a:ext>
                  </a:extLst>
                </a:gridCol>
                <a:gridCol w="371732">
                  <a:extLst>
                    <a:ext uri="{9D8B030D-6E8A-4147-A177-3AD203B41FA5}">
                      <a16:colId xmlns:a16="http://schemas.microsoft.com/office/drawing/2014/main" val="1382590121"/>
                    </a:ext>
                  </a:extLst>
                </a:gridCol>
                <a:gridCol w="362668">
                  <a:extLst>
                    <a:ext uri="{9D8B030D-6E8A-4147-A177-3AD203B41FA5}">
                      <a16:colId xmlns:a16="http://schemas.microsoft.com/office/drawing/2014/main" val="3262301236"/>
                    </a:ext>
                  </a:extLst>
                </a:gridCol>
                <a:gridCol w="380799">
                  <a:extLst>
                    <a:ext uri="{9D8B030D-6E8A-4147-A177-3AD203B41FA5}">
                      <a16:colId xmlns:a16="http://schemas.microsoft.com/office/drawing/2014/main" val="44198291"/>
                    </a:ext>
                  </a:extLst>
                </a:gridCol>
                <a:gridCol w="380799">
                  <a:extLst>
                    <a:ext uri="{9D8B030D-6E8A-4147-A177-3AD203B41FA5}">
                      <a16:colId xmlns:a16="http://schemas.microsoft.com/office/drawing/2014/main" val="1986381128"/>
                    </a:ext>
                  </a:extLst>
                </a:gridCol>
                <a:gridCol w="362668">
                  <a:extLst>
                    <a:ext uri="{9D8B030D-6E8A-4147-A177-3AD203B41FA5}">
                      <a16:colId xmlns:a16="http://schemas.microsoft.com/office/drawing/2014/main" val="4150261148"/>
                    </a:ext>
                  </a:extLst>
                </a:gridCol>
                <a:gridCol w="362668">
                  <a:extLst>
                    <a:ext uri="{9D8B030D-6E8A-4147-A177-3AD203B41FA5}">
                      <a16:colId xmlns:a16="http://schemas.microsoft.com/office/drawing/2014/main" val="2111054011"/>
                    </a:ext>
                  </a:extLst>
                </a:gridCol>
                <a:gridCol w="363769">
                  <a:extLst>
                    <a:ext uri="{9D8B030D-6E8A-4147-A177-3AD203B41FA5}">
                      <a16:colId xmlns:a16="http://schemas.microsoft.com/office/drawing/2014/main" val="1902346753"/>
                    </a:ext>
                  </a:extLst>
                </a:gridCol>
                <a:gridCol w="371458">
                  <a:extLst>
                    <a:ext uri="{9D8B030D-6E8A-4147-A177-3AD203B41FA5}">
                      <a16:colId xmlns:a16="http://schemas.microsoft.com/office/drawing/2014/main" val="2534960943"/>
                    </a:ext>
                  </a:extLst>
                </a:gridCol>
                <a:gridCol w="371458">
                  <a:extLst>
                    <a:ext uri="{9D8B030D-6E8A-4147-A177-3AD203B41FA5}">
                      <a16:colId xmlns:a16="http://schemas.microsoft.com/office/drawing/2014/main" val="824234670"/>
                    </a:ext>
                  </a:extLst>
                </a:gridCol>
                <a:gridCol w="371458">
                  <a:extLst>
                    <a:ext uri="{9D8B030D-6E8A-4147-A177-3AD203B41FA5}">
                      <a16:colId xmlns:a16="http://schemas.microsoft.com/office/drawing/2014/main" val="356362310"/>
                    </a:ext>
                  </a:extLst>
                </a:gridCol>
                <a:gridCol w="371458">
                  <a:extLst>
                    <a:ext uri="{9D8B030D-6E8A-4147-A177-3AD203B41FA5}">
                      <a16:colId xmlns:a16="http://schemas.microsoft.com/office/drawing/2014/main" val="3715634839"/>
                    </a:ext>
                  </a:extLst>
                </a:gridCol>
              </a:tblGrid>
              <a:tr h="142933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CR/sCR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42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39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37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26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299570"/>
                  </a:ext>
                </a:extLst>
              </a:tr>
              <a:tr h="142933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VGPR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22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20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14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DF603A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900" b="1" dirty="0">
                        <a:solidFill>
                          <a:srgbClr val="DF603A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4310357"/>
                  </a:ext>
                </a:extLst>
              </a:tr>
              <a:tr h="142933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PR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27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rgbClr val="A69F9F"/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900" b="1" dirty="0">
                        <a:solidFill>
                          <a:srgbClr val="A69F9F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2415147"/>
                  </a:ext>
                </a:extLst>
              </a:tr>
              <a:tr h="142933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Nonresponders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70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64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56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35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19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13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9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6258861"/>
                  </a:ext>
                </a:extLst>
              </a:tr>
            </a:tbl>
          </a:graphicData>
        </a:graphic>
      </p:graphicFrame>
      <p:sp>
        <p:nvSpPr>
          <p:cNvPr id="63" name="Slide Number Placeholder 5">
            <a:extLst>
              <a:ext uri="{FF2B5EF4-FFF2-40B4-BE49-F238E27FC236}">
                <a16:creationId xmlns:a16="http://schemas.microsoft.com/office/drawing/2014/main" id="{60CA7800-0543-4CEE-A61A-69F99F49F86D}"/>
              </a:ext>
            </a:extLst>
          </p:cNvPr>
          <p:cNvSpPr txBox="1">
            <a:spLocks/>
          </p:cNvSpPr>
          <p:nvPr/>
        </p:nvSpPr>
        <p:spPr>
          <a:xfrm>
            <a:off x="10294291" y="5784750"/>
            <a:ext cx="338467" cy="189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1AFCDA-ABCC-4704-AB71-48FDE4F2FA4C}" type="slidenum"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23FB261-4722-B94B-A285-EA77DFAC1CD4}"/>
              </a:ext>
            </a:extLst>
          </p:cNvPr>
          <p:cNvGrpSpPr/>
          <p:nvPr/>
        </p:nvGrpSpPr>
        <p:grpSpPr>
          <a:xfrm>
            <a:off x="5872840" y="1615036"/>
            <a:ext cx="5480960" cy="3494249"/>
            <a:chOff x="4628569" y="990513"/>
            <a:chExt cx="4734920" cy="301863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3D3825D-D05F-0E42-BCCA-14F5D4E3EAAE}"/>
                </a:ext>
              </a:extLst>
            </p:cNvPr>
            <p:cNvGrpSpPr/>
            <p:nvPr/>
          </p:nvGrpSpPr>
          <p:grpSpPr>
            <a:xfrm>
              <a:off x="4628569" y="990513"/>
              <a:ext cx="4734920" cy="3018630"/>
              <a:chOff x="4628569" y="990513"/>
              <a:chExt cx="4734920" cy="3018630"/>
            </a:xfrm>
          </p:grpSpPr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B95D4FF5-CE4D-4C40-ABA7-6BAA1C967F2F}"/>
                  </a:ext>
                </a:extLst>
              </p:cNvPr>
              <p:cNvGrpSpPr/>
              <p:nvPr/>
            </p:nvGrpSpPr>
            <p:grpSpPr>
              <a:xfrm>
                <a:off x="4628569" y="1018418"/>
                <a:ext cx="4476099" cy="2990725"/>
                <a:chOff x="4595591" y="1020943"/>
                <a:chExt cx="4588229" cy="3001817"/>
              </a:xfrm>
            </p:grpSpPr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4CDCA66F-1F8A-DB4D-8994-E1DD9D5AAD44}"/>
                    </a:ext>
                  </a:extLst>
                </p:cNvPr>
                <p:cNvGrpSpPr/>
                <p:nvPr/>
              </p:nvGrpSpPr>
              <p:grpSpPr>
                <a:xfrm>
                  <a:off x="4595591" y="1020943"/>
                  <a:ext cx="4588229" cy="3001817"/>
                  <a:chOff x="-285538" y="1206562"/>
                  <a:chExt cx="7068923" cy="3151644"/>
                </a:xfrm>
              </p:grpSpPr>
              <p:graphicFrame>
                <p:nvGraphicFramePr>
                  <p:cNvPr id="136" name="Object 7">
                    <a:extLst>
                      <a:ext uri="{FF2B5EF4-FFF2-40B4-BE49-F238E27FC236}">
                        <a16:creationId xmlns:a16="http://schemas.microsoft.com/office/drawing/2014/main" id="{74C05FA9-0EA8-CA41-9898-A4BE28D81E64}"/>
                      </a:ext>
                    </a:extLst>
                  </p:cNvPr>
                  <p:cNvGraphicFramePr>
                    <a:graphicFrameLocks noChangeAspect="1"/>
                  </p:cNvGraphicFramePr>
                  <p:nvPr/>
                </p:nvGraphicFramePr>
                <p:xfrm>
                  <a:off x="-285538" y="1206562"/>
                  <a:ext cx="7068923" cy="3151644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3"/>
                  </a:graphicData>
                </a:graphic>
              </p:graphicFrame>
              <p:sp>
                <p:nvSpPr>
                  <p:cNvPr id="137" name="TextBox 136">
                    <a:extLst>
                      <a:ext uri="{FF2B5EF4-FFF2-40B4-BE49-F238E27FC236}">
                        <a16:creationId xmlns:a16="http://schemas.microsoft.com/office/drawing/2014/main" id="{663BB7D7-1E85-8A43-AADA-C0EA1E3E98FC}"/>
                      </a:ext>
                    </a:extLst>
                  </p:cNvPr>
                  <p:cNvSpPr txBox="1"/>
                  <p:nvPr/>
                </p:nvSpPr>
                <p:spPr>
                  <a:xfrm>
                    <a:off x="148641" y="1464188"/>
                    <a:ext cx="322733" cy="23647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rIns="0" rtlCol="0">
                    <a:spAutoFit/>
                  </a:bodyPr>
                  <a:lstStyle/>
                  <a:p>
                    <a:pPr marL="0" marR="0" lvl="0" indent="0" algn="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Trebuchet MS" panose="020B0603020202020204"/>
                        <a:ea typeface="+mn-ea"/>
                        <a:cs typeface="+mn-cs"/>
                      </a:rPr>
                      <a:t>1.0</a:t>
                    </a:r>
                  </a:p>
                </p:txBody>
              </p:sp>
            </p:grpSp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E4F8FACB-E926-E746-B9D8-E5C8CDB5764C}"/>
                    </a:ext>
                  </a:extLst>
                </p:cNvPr>
                <p:cNvGrpSpPr/>
                <p:nvPr/>
              </p:nvGrpSpPr>
              <p:grpSpPr>
                <a:xfrm>
                  <a:off x="5191806" y="1303099"/>
                  <a:ext cx="3646448" cy="1942968"/>
                  <a:chOff x="9123664" y="1814471"/>
                  <a:chExt cx="3646448" cy="1942968"/>
                </a:xfrm>
              </p:grpSpPr>
              <p:sp>
                <p:nvSpPr>
                  <p:cNvPr id="82" name="Freeform 81">
                    <a:extLst>
                      <a:ext uri="{FF2B5EF4-FFF2-40B4-BE49-F238E27FC236}">
                        <a16:creationId xmlns:a16="http://schemas.microsoft.com/office/drawing/2014/main" id="{1EEF0905-C03B-8449-9DD5-50ED728BCCD0}"/>
                      </a:ext>
                    </a:extLst>
                  </p:cNvPr>
                  <p:cNvSpPr/>
                  <p:nvPr/>
                </p:nvSpPr>
                <p:spPr>
                  <a:xfrm flipV="1">
                    <a:off x="11128927" y="2105722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Freeform 82">
                    <a:extLst>
                      <a:ext uri="{FF2B5EF4-FFF2-40B4-BE49-F238E27FC236}">
                        <a16:creationId xmlns:a16="http://schemas.microsoft.com/office/drawing/2014/main" id="{FB4F3CCD-C36C-6849-961E-A4794DE6F8CA}"/>
                      </a:ext>
                    </a:extLst>
                  </p:cNvPr>
                  <p:cNvSpPr/>
                  <p:nvPr/>
                </p:nvSpPr>
                <p:spPr>
                  <a:xfrm flipV="1">
                    <a:off x="11322280" y="2518471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Freeform 83">
                    <a:extLst>
                      <a:ext uri="{FF2B5EF4-FFF2-40B4-BE49-F238E27FC236}">
                        <a16:creationId xmlns:a16="http://schemas.microsoft.com/office/drawing/2014/main" id="{3891CE01-685D-FC40-9BC3-A7DAA16591E6}"/>
                      </a:ext>
                    </a:extLst>
                  </p:cNvPr>
                  <p:cNvSpPr/>
                  <p:nvPr/>
                </p:nvSpPr>
                <p:spPr>
                  <a:xfrm>
                    <a:off x="9123664" y="1867145"/>
                    <a:ext cx="3581356" cy="1153502"/>
                  </a:xfrm>
                  <a:custGeom>
                    <a:avLst/>
                    <a:gdLst>
                      <a:gd name="connsiteX0" fmla="*/ 0 w 3581356"/>
                      <a:gd name="connsiteY0" fmla="*/ 0 h 1153502"/>
                      <a:gd name="connsiteX1" fmla="*/ 711975 w 3581356"/>
                      <a:gd name="connsiteY1" fmla="*/ 0 h 1153502"/>
                      <a:gd name="connsiteX2" fmla="*/ 711975 w 3581356"/>
                      <a:gd name="connsiteY2" fmla="*/ 54756 h 1153502"/>
                      <a:gd name="connsiteX3" fmla="*/ 837123 w 3581356"/>
                      <a:gd name="connsiteY3" fmla="*/ 54756 h 1153502"/>
                      <a:gd name="connsiteX4" fmla="*/ 837123 w 3581356"/>
                      <a:gd name="connsiteY4" fmla="*/ 98105 h 1153502"/>
                      <a:gd name="connsiteX5" fmla="*/ 1346530 w 3581356"/>
                      <a:gd name="connsiteY5" fmla="*/ 98105 h 1153502"/>
                      <a:gd name="connsiteX6" fmla="*/ 1346530 w 3581356"/>
                      <a:gd name="connsiteY6" fmla="*/ 145077 h 1153502"/>
                      <a:gd name="connsiteX7" fmla="*/ 1514543 w 3581356"/>
                      <a:gd name="connsiteY7" fmla="*/ 145077 h 1153502"/>
                      <a:gd name="connsiteX8" fmla="*/ 1514543 w 3581356"/>
                      <a:gd name="connsiteY8" fmla="*/ 191915 h 1153502"/>
                      <a:gd name="connsiteX9" fmla="*/ 1526905 w 3581356"/>
                      <a:gd name="connsiteY9" fmla="*/ 191915 h 1153502"/>
                      <a:gd name="connsiteX10" fmla="*/ 1526905 w 3581356"/>
                      <a:gd name="connsiteY10" fmla="*/ 234592 h 1153502"/>
                      <a:gd name="connsiteX11" fmla="*/ 1765345 w 3581356"/>
                      <a:gd name="connsiteY11" fmla="*/ 234592 h 1153502"/>
                      <a:gd name="connsiteX12" fmla="*/ 1765345 w 3581356"/>
                      <a:gd name="connsiteY12" fmla="*/ 285859 h 1153502"/>
                      <a:gd name="connsiteX13" fmla="*/ 2016553 w 3581356"/>
                      <a:gd name="connsiteY13" fmla="*/ 285859 h 1153502"/>
                      <a:gd name="connsiteX14" fmla="*/ 2016553 w 3581356"/>
                      <a:gd name="connsiteY14" fmla="*/ 345581 h 1153502"/>
                      <a:gd name="connsiteX15" fmla="*/ 2039150 w 3581356"/>
                      <a:gd name="connsiteY15" fmla="*/ 345581 h 1153502"/>
                      <a:gd name="connsiteX16" fmla="*/ 2039150 w 3581356"/>
                      <a:gd name="connsiteY16" fmla="*/ 396714 h 1153502"/>
                      <a:gd name="connsiteX17" fmla="*/ 2054756 w 3581356"/>
                      <a:gd name="connsiteY17" fmla="*/ 396714 h 1153502"/>
                      <a:gd name="connsiteX18" fmla="*/ 2054756 w 3581356"/>
                      <a:gd name="connsiteY18" fmla="*/ 465025 h 1153502"/>
                      <a:gd name="connsiteX19" fmla="*/ 2071172 w 3581356"/>
                      <a:gd name="connsiteY19" fmla="*/ 465025 h 1153502"/>
                      <a:gd name="connsiteX20" fmla="*/ 2071172 w 3581356"/>
                      <a:gd name="connsiteY20" fmla="*/ 517768 h 1153502"/>
                      <a:gd name="connsiteX21" fmla="*/ 2084852 w 3581356"/>
                      <a:gd name="connsiteY21" fmla="*/ 517768 h 1153502"/>
                      <a:gd name="connsiteX22" fmla="*/ 2084852 w 3581356"/>
                      <a:gd name="connsiteY22" fmla="*/ 638151 h 1153502"/>
                      <a:gd name="connsiteX23" fmla="*/ 2100255 w 3581356"/>
                      <a:gd name="connsiteY23" fmla="*/ 638151 h 1153502"/>
                      <a:gd name="connsiteX24" fmla="*/ 2100255 w 3581356"/>
                      <a:gd name="connsiteY24" fmla="*/ 699483 h 1153502"/>
                      <a:gd name="connsiteX25" fmla="*/ 2295526 w 3581356"/>
                      <a:gd name="connsiteY25" fmla="*/ 699483 h 1153502"/>
                      <a:gd name="connsiteX26" fmla="*/ 2295526 w 3581356"/>
                      <a:gd name="connsiteY26" fmla="*/ 762962 h 1153502"/>
                      <a:gd name="connsiteX27" fmla="*/ 2432733 w 3581356"/>
                      <a:gd name="connsiteY27" fmla="*/ 762962 h 1153502"/>
                      <a:gd name="connsiteX28" fmla="*/ 2432733 w 3581356"/>
                      <a:gd name="connsiteY28" fmla="*/ 833421 h 1153502"/>
                      <a:gd name="connsiteX29" fmla="*/ 2449858 w 3581356"/>
                      <a:gd name="connsiteY29" fmla="*/ 833421 h 1153502"/>
                      <a:gd name="connsiteX30" fmla="*/ 2449858 w 3581356"/>
                      <a:gd name="connsiteY30" fmla="*/ 896900 h 1153502"/>
                      <a:gd name="connsiteX31" fmla="*/ 3445873 w 3581356"/>
                      <a:gd name="connsiteY31" fmla="*/ 896900 h 1153502"/>
                      <a:gd name="connsiteX32" fmla="*/ 3445873 w 3581356"/>
                      <a:gd name="connsiteY32" fmla="*/ 1153502 h 1153502"/>
                      <a:gd name="connsiteX33" fmla="*/ 3581357 w 3581356"/>
                      <a:gd name="connsiteY33" fmla="*/ 1153502 h 11535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3581356" h="1153502">
                        <a:moveTo>
                          <a:pt x="0" y="0"/>
                        </a:moveTo>
                        <a:lnTo>
                          <a:pt x="711975" y="0"/>
                        </a:lnTo>
                        <a:lnTo>
                          <a:pt x="711975" y="54756"/>
                        </a:lnTo>
                        <a:lnTo>
                          <a:pt x="837123" y="54756"/>
                        </a:lnTo>
                        <a:lnTo>
                          <a:pt x="837123" y="98105"/>
                        </a:lnTo>
                        <a:lnTo>
                          <a:pt x="1346530" y="98105"/>
                        </a:lnTo>
                        <a:lnTo>
                          <a:pt x="1346530" y="145077"/>
                        </a:lnTo>
                        <a:lnTo>
                          <a:pt x="1514543" y="145077"/>
                        </a:lnTo>
                        <a:lnTo>
                          <a:pt x="1514543" y="191915"/>
                        </a:lnTo>
                        <a:lnTo>
                          <a:pt x="1526905" y="191915"/>
                        </a:lnTo>
                        <a:lnTo>
                          <a:pt x="1526905" y="234592"/>
                        </a:lnTo>
                        <a:lnTo>
                          <a:pt x="1765345" y="234592"/>
                        </a:lnTo>
                        <a:lnTo>
                          <a:pt x="1765345" y="285859"/>
                        </a:lnTo>
                        <a:lnTo>
                          <a:pt x="2016553" y="285859"/>
                        </a:lnTo>
                        <a:lnTo>
                          <a:pt x="2016553" y="345581"/>
                        </a:lnTo>
                        <a:lnTo>
                          <a:pt x="2039150" y="345581"/>
                        </a:lnTo>
                        <a:lnTo>
                          <a:pt x="2039150" y="396714"/>
                        </a:lnTo>
                        <a:lnTo>
                          <a:pt x="2054756" y="396714"/>
                        </a:lnTo>
                        <a:lnTo>
                          <a:pt x="2054756" y="465025"/>
                        </a:lnTo>
                        <a:lnTo>
                          <a:pt x="2071172" y="465025"/>
                        </a:lnTo>
                        <a:lnTo>
                          <a:pt x="2071172" y="517768"/>
                        </a:lnTo>
                        <a:lnTo>
                          <a:pt x="2084852" y="517768"/>
                        </a:lnTo>
                        <a:lnTo>
                          <a:pt x="2084852" y="638151"/>
                        </a:lnTo>
                        <a:lnTo>
                          <a:pt x="2100255" y="638151"/>
                        </a:lnTo>
                        <a:lnTo>
                          <a:pt x="2100255" y="699483"/>
                        </a:lnTo>
                        <a:lnTo>
                          <a:pt x="2295526" y="699483"/>
                        </a:lnTo>
                        <a:lnTo>
                          <a:pt x="2295526" y="762962"/>
                        </a:lnTo>
                        <a:lnTo>
                          <a:pt x="2432733" y="762962"/>
                        </a:lnTo>
                        <a:lnTo>
                          <a:pt x="2432733" y="833421"/>
                        </a:lnTo>
                        <a:lnTo>
                          <a:pt x="2449858" y="833421"/>
                        </a:lnTo>
                        <a:lnTo>
                          <a:pt x="2449858" y="896900"/>
                        </a:lnTo>
                        <a:lnTo>
                          <a:pt x="3445873" y="896900"/>
                        </a:lnTo>
                        <a:lnTo>
                          <a:pt x="3445873" y="1153502"/>
                        </a:lnTo>
                        <a:lnTo>
                          <a:pt x="3581357" y="1153502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accent2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C1510906-74C5-EA40-8AED-D77F3982F0B5}"/>
                      </a:ext>
                    </a:extLst>
                  </p:cNvPr>
                  <p:cNvSpPr/>
                  <p:nvPr/>
                </p:nvSpPr>
                <p:spPr>
                  <a:xfrm>
                    <a:off x="11613448" y="3272552"/>
                    <a:ext cx="31717" cy="13420"/>
                  </a:xfrm>
                  <a:custGeom>
                    <a:avLst/>
                    <a:gdLst>
                      <a:gd name="connsiteX0" fmla="*/ 31718 w 31717"/>
                      <a:gd name="connsiteY0" fmla="*/ 0 h 13420"/>
                      <a:gd name="connsiteX1" fmla="*/ 0 w 31717"/>
                      <a:gd name="connsiteY1" fmla="*/ 0 h 13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717" h="13420">
                        <a:moveTo>
                          <a:pt x="3171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rnd">
                    <a:solidFill>
                      <a:srgbClr val="E8942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BF482239-DE7C-8F47-8CB2-95D9696BFA4C}"/>
                      </a:ext>
                    </a:extLst>
                  </p:cNvPr>
                  <p:cNvSpPr/>
                  <p:nvPr/>
                </p:nvSpPr>
                <p:spPr>
                  <a:xfrm flipV="1">
                    <a:off x="9308704" y="2385971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>
                        <a:lumMod val="50000"/>
                      </a:schemeClr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F75B211-9770-3E4A-A404-BAB6084DB935}"/>
                      </a:ext>
                    </a:extLst>
                  </p:cNvPr>
                  <p:cNvSpPr/>
                  <p:nvPr/>
                </p:nvSpPr>
                <p:spPr>
                  <a:xfrm>
                    <a:off x="9447833" y="1870231"/>
                    <a:ext cx="31717" cy="13420"/>
                  </a:xfrm>
                  <a:custGeom>
                    <a:avLst/>
                    <a:gdLst>
                      <a:gd name="connsiteX0" fmla="*/ 31718 w 31717"/>
                      <a:gd name="connsiteY0" fmla="*/ 0 h 13420"/>
                      <a:gd name="connsiteX1" fmla="*/ 0 w 31717"/>
                      <a:gd name="connsiteY1" fmla="*/ 0 h 134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31717" h="13420">
                        <a:moveTo>
                          <a:pt x="31718" y="0"/>
                        </a:moveTo>
                        <a:lnTo>
                          <a:pt x="0" y="0"/>
                        </a:lnTo>
                      </a:path>
                    </a:pathLst>
                  </a:custGeom>
                  <a:ln w="19050" cap="rnd">
                    <a:solidFill>
                      <a:srgbClr val="E89423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23433D3E-1D9D-3242-AC90-9F4D8668811E}"/>
                      </a:ext>
                    </a:extLst>
                  </p:cNvPr>
                  <p:cNvSpPr/>
                  <p:nvPr/>
                </p:nvSpPr>
                <p:spPr>
                  <a:xfrm>
                    <a:off x="9128326" y="1867413"/>
                    <a:ext cx="924067" cy="1890026"/>
                  </a:xfrm>
                  <a:custGeom>
                    <a:avLst/>
                    <a:gdLst>
                      <a:gd name="connsiteX0" fmla="*/ 0 w 924067"/>
                      <a:gd name="connsiteY0" fmla="*/ 0 h 1890026"/>
                      <a:gd name="connsiteX1" fmla="*/ 24726 w 924067"/>
                      <a:gd name="connsiteY1" fmla="*/ 0 h 1890026"/>
                      <a:gd name="connsiteX2" fmla="*/ 24726 w 924067"/>
                      <a:gd name="connsiteY2" fmla="*/ 61332 h 1890026"/>
                      <a:gd name="connsiteX3" fmla="*/ 120486 w 924067"/>
                      <a:gd name="connsiteY3" fmla="*/ 61332 h 1890026"/>
                      <a:gd name="connsiteX4" fmla="*/ 120486 w 924067"/>
                      <a:gd name="connsiteY4" fmla="*/ 121591 h 1890026"/>
                      <a:gd name="connsiteX5" fmla="*/ 154737 w 924067"/>
                      <a:gd name="connsiteY5" fmla="*/ 121591 h 1890026"/>
                      <a:gd name="connsiteX6" fmla="*/ 154737 w 924067"/>
                      <a:gd name="connsiteY6" fmla="*/ 214059 h 1890026"/>
                      <a:gd name="connsiteX7" fmla="*/ 163351 w 924067"/>
                      <a:gd name="connsiteY7" fmla="*/ 214059 h 1890026"/>
                      <a:gd name="connsiteX8" fmla="*/ 163351 w 924067"/>
                      <a:gd name="connsiteY8" fmla="*/ 574805 h 1890026"/>
                      <a:gd name="connsiteX9" fmla="*/ 197197 w 924067"/>
                      <a:gd name="connsiteY9" fmla="*/ 574805 h 1890026"/>
                      <a:gd name="connsiteX10" fmla="*/ 197197 w 924067"/>
                      <a:gd name="connsiteY10" fmla="*/ 633319 h 1890026"/>
                      <a:gd name="connsiteX11" fmla="*/ 207938 w 924067"/>
                      <a:gd name="connsiteY11" fmla="*/ 633319 h 1890026"/>
                      <a:gd name="connsiteX12" fmla="*/ 207938 w 924067"/>
                      <a:gd name="connsiteY12" fmla="*/ 694249 h 1890026"/>
                      <a:gd name="connsiteX13" fmla="*/ 254349 w 924067"/>
                      <a:gd name="connsiteY13" fmla="*/ 694249 h 1890026"/>
                      <a:gd name="connsiteX14" fmla="*/ 254349 w 924067"/>
                      <a:gd name="connsiteY14" fmla="*/ 755581 h 1890026"/>
                      <a:gd name="connsiteX15" fmla="*/ 289816 w 924067"/>
                      <a:gd name="connsiteY15" fmla="*/ 755581 h 1890026"/>
                      <a:gd name="connsiteX16" fmla="*/ 289816 w 924067"/>
                      <a:gd name="connsiteY16" fmla="*/ 818121 h 1890026"/>
                      <a:gd name="connsiteX17" fmla="*/ 301976 w 924067"/>
                      <a:gd name="connsiteY17" fmla="*/ 818121 h 1890026"/>
                      <a:gd name="connsiteX18" fmla="*/ 301976 w 924067"/>
                      <a:gd name="connsiteY18" fmla="*/ 878380 h 1890026"/>
                      <a:gd name="connsiteX19" fmla="*/ 310184 w 924067"/>
                      <a:gd name="connsiteY19" fmla="*/ 878380 h 1890026"/>
                      <a:gd name="connsiteX20" fmla="*/ 310184 w 924067"/>
                      <a:gd name="connsiteY20" fmla="*/ 993663 h 1890026"/>
                      <a:gd name="connsiteX21" fmla="*/ 318088 w 924067"/>
                      <a:gd name="connsiteY21" fmla="*/ 993663 h 1890026"/>
                      <a:gd name="connsiteX22" fmla="*/ 318088 w 924067"/>
                      <a:gd name="connsiteY22" fmla="*/ 1123977 h 1890026"/>
                      <a:gd name="connsiteX23" fmla="*/ 330248 w 924067"/>
                      <a:gd name="connsiteY23" fmla="*/ 1123977 h 1890026"/>
                      <a:gd name="connsiteX24" fmla="*/ 330248 w 924067"/>
                      <a:gd name="connsiteY24" fmla="*/ 1353201 h 1890026"/>
                      <a:gd name="connsiteX25" fmla="*/ 477082 w 924067"/>
                      <a:gd name="connsiteY25" fmla="*/ 1353201 h 1890026"/>
                      <a:gd name="connsiteX26" fmla="*/ 477082 w 924067"/>
                      <a:gd name="connsiteY26" fmla="*/ 1413997 h 1890026"/>
                      <a:gd name="connsiteX27" fmla="*/ 489242 w 924067"/>
                      <a:gd name="connsiteY27" fmla="*/ 1413997 h 1890026"/>
                      <a:gd name="connsiteX28" fmla="*/ 489242 w 924067"/>
                      <a:gd name="connsiteY28" fmla="*/ 1623493 h 1890026"/>
                      <a:gd name="connsiteX29" fmla="*/ 532512 w 924067"/>
                      <a:gd name="connsiteY29" fmla="*/ 1623493 h 1890026"/>
                      <a:gd name="connsiteX30" fmla="*/ 532512 w 924067"/>
                      <a:gd name="connsiteY30" fmla="*/ 1682543 h 1890026"/>
                      <a:gd name="connsiteX31" fmla="*/ 804493 w 924067"/>
                      <a:gd name="connsiteY31" fmla="*/ 1682543 h 1890026"/>
                      <a:gd name="connsiteX32" fmla="*/ 804493 w 924067"/>
                      <a:gd name="connsiteY32" fmla="*/ 1751928 h 1890026"/>
                      <a:gd name="connsiteX33" fmla="*/ 821416 w 924067"/>
                      <a:gd name="connsiteY33" fmla="*/ 1751928 h 1890026"/>
                      <a:gd name="connsiteX34" fmla="*/ 821416 w 924067"/>
                      <a:gd name="connsiteY34" fmla="*/ 1819031 h 1890026"/>
                      <a:gd name="connsiteX35" fmla="*/ 924068 w 924067"/>
                      <a:gd name="connsiteY35" fmla="*/ 1819031 h 1890026"/>
                      <a:gd name="connsiteX36" fmla="*/ 924068 w 924067"/>
                      <a:gd name="connsiteY36" fmla="*/ 1890026 h 18900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924067" h="1890026">
                        <a:moveTo>
                          <a:pt x="0" y="0"/>
                        </a:moveTo>
                        <a:lnTo>
                          <a:pt x="24726" y="0"/>
                        </a:lnTo>
                        <a:lnTo>
                          <a:pt x="24726" y="61332"/>
                        </a:lnTo>
                        <a:lnTo>
                          <a:pt x="120486" y="61332"/>
                        </a:lnTo>
                        <a:lnTo>
                          <a:pt x="120486" y="121591"/>
                        </a:lnTo>
                        <a:lnTo>
                          <a:pt x="154737" y="121591"/>
                        </a:lnTo>
                        <a:lnTo>
                          <a:pt x="154737" y="214059"/>
                        </a:lnTo>
                        <a:lnTo>
                          <a:pt x="163351" y="214059"/>
                        </a:lnTo>
                        <a:lnTo>
                          <a:pt x="163351" y="574805"/>
                        </a:lnTo>
                        <a:lnTo>
                          <a:pt x="197197" y="574805"/>
                        </a:lnTo>
                        <a:lnTo>
                          <a:pt x="197197" y="633319"/>
                        </a:lnTo>
                        <a:lnTo>
                          <a:pt x="207938" y="633319"/>
                        </a:lnTo>
                        <a:lnTo>
                          <a:pt x="207938" y="694249"/>
                        </a:lnTo>
                        <a:lnTo>
                          <a:pt x="254349" y="694249"/>
                        </a:lnTo>
                        <a:lnTo>
                          <a:pt x="254349" y="755581"/>
                        </a:lnTo>
                        <a:lnTo>
                          <a:pt x="289816" y="755581"/>
                        </a:lnTo>
                        <a:lnTo>
                          <a:pt x="289816" y="818121"/>
                        </a:lnTo>
                        <a:lnTo>
                          <a:pt x="301976" y="818121"/>
                        </a:lnTo>
                        <a:lnTo>
                          <a:pt x="301976" y="878380"/>
                        </a:lnTo>
                        <a:lnTo>
                          <a:pt x="310184" y="878380"/>
                        </a:lnTo>
                        <a:lnTo>
                          <a:pt x="310184" y="993663"/>
                        </a:lnTo>
                        <a:lnTo>
                          <a:pt x="318088" y="993663"/>
                        </a:lnTo>
                        <a:lnTo>
                          <a:pt x="318088" y="1123977"/>
                        </a:lnTo>
                        <a:lnTo>
                          <a:pt x="330248" y="1123977"/>
                        </a:lnTo>
                        <a:lnTo>
                          <a:pt x="330248" y="1353201"/>
                        </a:lnTo>
                        <a:lnTo>
                          <a:pt x="477082" y="1353201"/>
                        </a:lnTo>
                        <a:lnTo>
                          <a:pt x="477082" y="1413997"/>
                        </a:lnTo>
                        <a:lnTo>
                          <a:pt x="489242" y="1413997"/>
                        </a:lnTo>
                        <a:lnTo>
                          <a:pt x="489242" y="1623493"/>
                        </a:lnTo>
                        <a:lnTo>
                          <a:pt x="532512" y="1623493"/>
                        </a:lnTo>
                        <a:lnTo>
                          <a:pt x="532512" y="1682543"/>
                        </a:lnTo>
                        <a:lnTo>
                          <a:pt x="804493" y="1682543"/>
                        </a:lnTo>
                        <a:lnTo>
                          <a:pt x="804493" y="1751928"/>
                        </a:lnTo>
                        <a:lnTo>
                          <a:pt x="821416" y="1751928"/>
                        </a:lnTo>
                        <a:lnTo>
                          <a:pt x="821416" y="1819031"/>
                        </a:lnTo>
                        <a:lnTo>
                          <a:pt x="924068" y="1819031"/>
                        </a:lnTo>
                        <a:lnTo>
                          <a:pt x="924068" y="1890026"/>
                        </a:lnTo>
                      </a:path>
                    </a:pathLst>
                  </a:custGeom>
                  <a:noFill/>
                  <a:ln w="19050" cap="rnd">
                    <a:solidFill>
                      <a:schemeClr val="accent2">
                        <a:lumMod val="50000"/>
                      </a:schemeClr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17C06778-0738-EC4C-84D9-619D91568C28}"/>
                      </a:ext>
                    </a:extLst>
                  </p:cNvPr>
                  <p:cNvSpPr/>
                  <p:nvPr/>
                </p:nvSpPr>
                <p:spPr>
                  <a:xfrm>
                    <a:off x="9127312" y="1864997"/>
                    <a:ext cx="2122345" cy="1888818"/>
                  </a:xfrm>
                  <a:custGeom>
                    <a:avLst/>
                    <a:gdLst>
                      <a:gd name="connsiteX0" fmla="*/ 2122346 w 2122345"/>
                      <a:gd name="connsiteY0" fmla="*/ 1888818 h 1888818"/>
                      <a:gd name="connsiteX1" fmla="*/ 2122346 w 2122345"/>
                      <a:gd name="connsiteY1" fmla="*/ 1812992 h 1888818"/>
                      <a:gd name="connsiteX2" fmla="*/ 2032969 w 2122345"/>
                      <a:gd name="connsiteY2" fmla="*/ 1812992 h 1888818"/>
                      <a:gd name="connsiteX3" fmla="*/ 2032969 w 2122345"/>
                      <a:gd name="connsiteY3" fmla="*/ 1737300 h 1888818"/>
                      <a:gd name="connsiteX4" fmla="*/ 2011790 w 2122345"/>
                      <a:gd name="connsiteY4" fmla="*/ 1737300 h 1888818"/>
                      <a:gd name="connsiteX5" fmla="*/ 2011790 w 2122345"/>
                      <a:gd name="connsiteY5" fmla="*/ 1658789 h 1888818"/>
                      <a:gd name="connsiteX6" fmla="*/ 1855127 w 2122345"/>
                      <a:gd name="connsiteY6" fmla="*/ 1658789 h 1888818"/>
                      <a:gd name="connsiteX7" fmla="*/ 1855127 w 2122345"/>
                      <a:gd name="connsiteY7" fmla="*/ 1577594 h 1888818"/>
                      <a:gd name="connsiteX8" fmla="*/ 1758758 w 2122345"/>
                      <a:gd name="connsiteY8" fmla="*/ 1577594 h 1888818"/>
                      <a:gd name="connsiteX9" fmla="*/ 1758758 w 2122345"/>
                      <a:gd name="connsiteY9" fmla="*/ 1501768 h 1888818"/>
                      <a:gd name="connsiteX10" fmla="*/ 1498633 w 2122345"/>
                      <a:gd name="connsiteY10" fmla="*/ 1501768 h 1888818"/>
                      <a:gd name="connsiteX11" fmla="*/ 1498633 w 2122345"/>
                      <a:gd name="connsiteY11" fmla="*/ 1423257 h 1888818"/>
                      <a:gd name="connsiteX12" fmla="*/ 1452425 w 2122345"/>
                      <a:gd name="connsiteY12" fmla="*/ 1423257 h 1888818"/>
                      <a:gd name="connsiteX13" fmla="*/ 1452425 w 2122345"/>
                      <a:gd name="connsiteY13" fmla="*/ 1351457 h 1888818"/>
                      <a:gd name="connsiteX14" fmla="*/ 1373992 w 2122345"/>
                      <a:gd name="connsiteY14" fmla="*/ 1351457 h 1888818"/>
                      <a:gd name="connsiteX15" fmla="*/ 1373992 w 2122345"/>
                      <a:gd name="connsiteY15" fmla="*/ 1191885 h 1888818"/>
                      <a:gd name="connsiteX16" fmla="*/ 1265564 w 2122345"/>
                      <a:gd name="connsiteY16" fmla="*/ 1191885 h 1888818"/>
                      <a:gd name="connsiteX17" fmla="*/ 1265564 w 2122345"/>
                      <a:gd name="connsiteY17" fmla="*/ 1114717 h 1888818"/>
                      <a:gd name="connsiteX18" fmla="*/ 979295 w 2122345"/>
                      <a:gd name="connsiteY18" fmla="*/ 1114717 h 1888818"/>
                      <a:gd name="connsiteX19" fmla="*/ 979295 w 2122345"/>
                      <a:gd name="connsiteY19" fmla="*/ 1034864 h 1888818"/>
                      <a:gd name="connsiteX20" fmla="*/ 933086 w 2122345"/>
                      <a:gd name="connsiteY20" fmla="*/ 1034864 h 1888818"/>
                      <a:gd name="connsiteX21" fmla="*/ 933086 w 2122345"/>
                      <a:gd name="connsiteY21" fmla="*/ 969640 h 1888818"/>
                      <a:gd name="connsiteX22" fmla="*/ 920014 w 2122345"/>
                      <a:gd name="connsiteY22" fmla="*/ 969640 h 1888818"/>
                      <a:gd name="connsiteX23" fmla="*/ 920014 w 2122345"/>
                      <a:gd name="connsiteY23" fmla="*/ 892471 h 1888818"/>
                      <a:gd name="connsiteX24" fmla="*/ 868840 w 2122345"/>
                      <a:gd name="connsiteY24" fmla="*/ 892471 h 1888818"/>
                      <a:gd name="connsiteX25" fmla="*/ 868840 w 2122345"/>
                      <a:gd name="connsiteY25" fmla="*/ 816645 h 1888818"/>
                      <a:gd name="connsiteX26" fmla="*/ 835704 w 2122345"/>
                      <a:gd name="connsiteY26" fmla="*/ 816645 h 1888818"/>
                      <a:gd name="connsiteX27" fmla="*/ 835704 w 2122345"/>
                      <a:gd name="connsiteY27" fmla="*/ 738268 h 1888818"/>
                      <a:gd name="connsiteX28" fmla="*/ 823645 w 2122345"/>
                      <a:gd name="connsiteY28" fmla="*/ 738268 h 1888818"/>
                      <a:gd name="connsiteX29" fmla="*/ 823645 w 2122345"/>
                      <a:gd name="connsiteY29" fmla="*/ 665126 h 1888818"/>
                      <a:gd name="connsiteX30" fmla="*/ 668908 w 2122345"/>
                      <a:gd name="connsiteY30" fmla="*/ 665126 h 1888818"/>
                      <a:gd name="connsiteX31" fmla="*/ 668908 w 2122345"/>
                      <a:gd name="connsiteY31" fmla="*/ 586615 h 1888818"/>
                      <a:gd name="connsiteX32" fmla="*/ 650870 w 2122345"/>
                      <a:gd name="connsiteY32" fmla="*/ 586615 h 1888818"/>
                      <a:gd name="connsiteX33" fmla="*/ 650870 w 2122345"/>
                      <a:gd name="connsiteY33" fmla="*/ 513473 h 1888818"/>
                      <a:gd name="connsiteX34" fmla="*/ 628779 w 2122345"/>
                      <a:gd name="connsiteY34" fmla="*/ 513473 h 1888818"/>
                      <a:gd name="connsiteX35" fmla="*/ 628779 w 2122345"/>
                      <a:gd name="connsiteY35" fmla="*/ 448249 h 1888818"/>
                      <a:gd name="connsiteX36" fmla="*/ 571526 w 2122345"/>
                      <a:gd name="connsiteY36" fmla="*/ 448249 h 1888818"/>
                      <a:gd name="connsiteX37" fmla="*/ 571526 w 2122345"/>
                      <a:gd name="connsiteY37" fmla="*/ 373764 h 1888818"/>
                      <a:gd name="connsiteX38" fmla="*/ 518325 w 2122345"/>
                      <a:gd name="connsiteY38" fmla="*/ 373764 h 1888818"/>
                      <a:gd name="connsiteX39" fmla="*/ 518325 w 2122345"/>
                      <a:gd name="connsiteY39" fmla="*/ 303306 h 1888818"/>
                      <a:gd name="connsiteX40" fmla="*/ 508192 w 2122345"/>
                      <a:gd name="connsiteY40" fmla="*/ 303306 h 1888818"/>
                      <a:gd name="connsiteX41" fmla="*/ 508192 w 2122345"/>
                      <a:gd name="connsiteY41" fmla="*/ 236740 h 1888818"/>
                      <a:gd name="connsiteX42" fmla="*/ 493194 w 2122345"/>
                      <a:gd name="connsiteY42" fmla="*/ 236740 h 1888818"/>
                      <a:gd name="connsiteX43" fmla="*/ 493194 w 2122345"/>
                      <a:gd name="connsiteY43" fmla="*/ 82403 h 1888818"/>
                      <a:gd name="connsiteX44" fmla="*/ 482149 w 2122345"/>
                      <a:gd name="connsiteY44" fmla="*/ 82403 h 1888818"/>
                      <a:gd name="connsiteX45" fmla="*/ 482149 w 2122345"/>
                      <a:gd name="connsiteY45" fmla="*/ 41201 h 1888818"/>
                      <a:gd name="connsiteX46" fmla="*/ 467050 w 2122345"/>
                      <a:gd name="connsiteY46" fmla="*/ 41201 h 1888818"/>
                      <a:gd name="connsiteX47" fmla="*/ 467050 w 2122345"/>
                      <a:gd name="connsiteY47" fmla="*/ 0 h 1888818"/>
                      <a:gd name="connsiteX48" fmla="*/ 0 w 2122345"/>
                      <a:gd name="connsiteY48" fmla="*/ 0 h 1888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2122345" h="1888818">
                        <a:moveTo>
                          <a:pt x="2122346" y="1888818"/>
                        </a:moveTo>
                        <a:lnTo>
                          <a:pt x="2122346" y="1812992"/>
                        </a:lnTo>
                        <a:lnTo>
                          <a:pt x="2032969" y="1812992"/>
                        </a:lnTo>
                        <a:lnTo>
                          <a:pt x="2032969" y="1737300"/>
                        </a:lnTo>
                        <a:lnTo>
                          <a:pt x="2011790" y="1737300"/>
                        </a:lnTo>
                        <a:lnTo>
                          <a:pt x="2011790" y="1658789"/>
                        </a:lnTo>
                        <a:lnTo>
                          <a:pt x="1855127" y="1658789"/>
                        </a:lnTo>
                        <a:lnTo>
                          <a:pt x="1855127" y="1577594"/>
                        </a:lnTo>
                        <a:lnTo>
                          <a:pt x="1758758" y="1577594"/>
                        </a:lnTo>
                        <a:lnTo>
                          <a:pt x="1758758" y="1501768"/>
                        </a:lnTo>
                        <a:lnTo>
                          <a:pt x="1498633" y="1501768"/>
                        </a:lnTo>
                        <a:lnTo>
                          <a:pt x="1498633" y="1423257"/>
                        </a:lnTo>
                        <a:lnTo>
                          <a:pt x="1452425" y="1423257"/>
                        </a:lnTo>
                        <a:lnTo>
                          <a:pt x="1452425" y="1351457"/>
                        </a:lnTo>
                        <a:lnTo>
                          <a:pt x="1373992" y="1351457"/>
                        </a:lnTo>
                        <a:lnTo>
                          <a:pt x="1373992" y="1191885"/>
                        </a:lnTo>
                        <a:lnTo>
                          <a:pt x="1265564" y="1191885"/>
                        </a:lnTo>
                        <a:lnTo>
                          <a:pt x="1265564" y="1114717"/>
                        </a:lnTo>
                        <a:lnTo>
                          <a:pt x="979295" y="1114717"/>
                        </a:lnTo>
                        <a:lnTo>
                          <a:pt x="979295" y="1034864"/>
                        </a:lnTo>
                        <a:lnTo>
                          <a:pt x="933086" y="1034864"/>
                        </a:lnTo>
                        <a:lnTo>
                          <a:pt x="933086" y="969640"/>
                        </a:lnTo>
                        <a:lnTo>
                          <a:pt x="920014" y="969640"/>
                        </a:lnTo>
                        <a:lnTo>
                          <a:pt x="920014" y="892471"/>
                        </a:lnTo>
                        <a:lnTo>
                          <a:pt x="868840" y="892471"/>
                        </a:lnTo>
                        <a:lnTo>
                          <a:pt x="868840" y="816645"/>
                        </a:lnTo>
                        <a:lnTo>
                          <a:pt x="835704" y="816645"/>
                        </a:lnTo>
                        <a:lnTo>
                          <a:pt x="835704" y="738268"/>
                        </a:lnTo>
                        <a:lnTo>
                          <a:pt x="823645" y="738268"/>
                        </a:lnTo>
                        <a:lnTo>
                          <a:pt x="823645" y="665126"/>
                        </a:lnTo>
                        <a:lnTo>
                          <a:pt x="668908" y="665126"/>
                        </a:lnTo>
                        <a:lnTo>
                          <a:pt x="668908" y="586615"/>
                        </a:lnTo>
                        <a:lnTo>
                          <a:pt x="650870" y="586615"/>
                        </a:lnTo>
                        <a:lnTo>
                          <a:pt x="650870" y="513473"/>
                        </a:lnTo>
                        <a:lnTo>
                          <a:pt x="628779" y="513473"/>
                        </a:lnTo>
                        <a:lnTo>
                          <a:pt x="628779" y="448249"/>
                        </a:lnTo>
                        <a:lnTo>
                          <a:pt x="571526" y="448249"/>
                        </a:lnTo>
                        <a:lnTo>
                          <a:pt x="571526" y="373764"/>
                        </a:lnTo>
                        <a:lnTo>
                          <a:pt x="518325" y="373764"/>
                        </a:lnTo>
                        <a:lnTo>
                          <a:pt x="518325" y="303306"/>
                        </a:lnTo>
                        <a:lnTo>
                          <a:pt x="508192" y="303306"/>
                        </a:lnTo>
                        <a:lnTo>
                          <a:pt x="508192" y="236740"/>
                        </a:lnTo>
                        <a:lnTo>
                          <a:pt x="493194" y="236740"/>
                        </a:lnTo>
                        <a:lnTo>
                          <a:pt x="493194" y="82403"/>
                        </a:lnTo>
                        <a:lnTo>
                          <a:pt x="482149" y="82403"/>
                        </a:lnTo>
                        <a:lnTo>
                          <a:pt x="482149" y="41201"/>
                        </a:lnTo>
                        <a:lnTo>
                          <a:pt x="467050" y="41201"/>
                        </a:lnTo>
                        <a:lnTo>
                          <a:pt x="467050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ap="rnd">
                    <a:solidFill>
                      <a:srgbClr val="A69F9F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 89">
                    <a:extLst>
                      <a:ext uri="{FF2B5EF4-FFF2-40B4-BE49-F238E27FC236}">
                        <a16:creationId xmlns:a16="http://schemas.microsoft.com/office/drawing/2014/main" id="{E19407B3-1D33-DC46-93D0-558A54D5B01F}"/>
                      </a:ext>
                    </a:extLst>
                  </p:cNvPr>
                  <p:cNvSpPr/>
                  <p:nvPr/>
                </p:nvSpPr>
                <p:spPr>
                  <a:xfrm>
                    <a:off x="9126299" y="1866339"/>
                    <a:ext cx="3015202" cy="1887476"/>
                  </a:xfrm>
                  <a:custGeom>
                    <a:avLst/>
                    <a:gdLst>
                      <a:gd name="connsiteX0" fmla="*/ 0 w 3015202"/>
                      <a:gd name="connsiteY0" fmla="*/ 0 h 1887476"/>
                      <a:gd name="connsiteX1" fmla="*/ 375646 w 3015202"/>
                      <a:gd name="connsiteY1" fmla="*/ 0 h 1887476"/>
                      <a:gd name="connsiteX2" fmla="*/ 375646 w 3015202"/>
                      <a:gd name="connsiteY2" fmla="*/ 86429 h 1887476"/>
                      <a:gd name="connsiteX3" fmla="*/ 638811 w 3015202"/>
                      <a:gd name="connsiteY3" fmla="*/ 86429 h 1887476"/>
                      <a:gd name="connsiteX4" fmla="*/ 638811 w 3015202"/>
                      <a:gd name="connsiteY4" fmla="*/ 170173 h 1887476"/>
                      <a:gd name="connsiteX5" fmla="*/ 676001 w 3015202"/>
                      <a:gd name="connsiteY5" fmla="*/ 170173 h 1887476"/>
                      <a:gd name="connsiteX6" fmla="*/ 676001 w 3015202"/>
                      <a:gd name="connsiteY6" fmla="*/ 232714 h 1887476"/>
                      <a:gd name="connsiteX7" fmla="*/ 904003 w 3015202"/>
                      <a:gd name="connsiteY7" fmla="*/ 232714 h 1887476"/>
                      <a:gd name="connsiteX8" fmla="*/ 904003 w 3015202"/>
                      <a:gd name="connsiteY8" fmla="*/ 319142 h 1887476"/>
                      <a:gd name="connsiteX9" fmla="*/ 954164 w 3015202"/>
                      <a:gd name="connsiteY9" fmla="*/ 319142 h 1887476"/>
                      <a:gd name="connsiteX10" fmla="*/ 954164 w 3015202"/>
                      <a:gd name="connsiteY10" fmla="*/ 393627 h 1887476"/>
                      <a:gd name="connsiteX11" fmla="*/ 1022463 w 3015202"/>
                      <a:gd name="connsiteY11" fmla="*/ 393627 h 1887476"/>
                      <a:gd name="connsiteX12" fmla="*/ 1022463 w 3015202"/>
                      <a:gd name="connsiteY12" fmla="*/ 464219 h 1887476"/>
                      <a:gd name="connsiteX13" fmla="*/ 1033508 w 3015202"/>
                      <a:gd name="connsiteY13" fmla="*/ 464219 h 1887476"/>
                      <a:gd name="connsiteX14" fmla="*/ 1033508 w 3015202"/>
                      <a:gd name="connsiteY14" fmla="*/ 610504 h 1887476"/>
                      <a:gd name="connsiteX15" fmla="*/ 1199291 w 3015202"/>
                      <a:gd name="connsiteY15" fmla="*/ 610504 h 1887476"/>
                      <a:gd name="connsiteX16" fmla="*/ 1199291 w 3015202"/>
                      <a:gd name="connsiteY16" fmla="*/ 686331 h 1887476"/>
                      <a:gd name="connsiteX17" fmla="*/ 1503598 w 3015202"/>
                      <a:gd name="connsiteY17" fmla="*/ 686331 h 1887476"/>
                      <a:gd name="connsiteX18" fmla="*/ 1503598 w 3015202"/>
                      <a:gd name="connsiteY18" fmla="*/ 767525 h 1887476"/>
                      <a:gd name="connsiteX19" fmla="*/ 1854114 w 3015202"/>
                      <a:gd name="connsiteY19" fmla="*/ 767525 h 1887476"/>
                      <a:gd name="connsiteX20" fmla="*/ 1854114 w 3015202"/>
                      <a:gd name="connsiteY20" fmla="*/ 845902 h 1887476"/>
                      <a:gd name="connsiteX21" fmla="*/ 1884311 w 3015202"/>
                      <a:gd name="connsiteY21" fmla="*/ 845902 h 1887476"/>
                      <a:gd name="connsiteX22" fmla="*/ 1884311 w 3015202"/>
                      <a:gd name="connsiteY22" fmla="*/ 919178 h 1887476"/>
                      <a:gd name="connsiteX23" fmla="*/ 1919474 w 3015202"/>
                      <a:gd name="connsiteY23" fmla="*/ 919178 h 1887476"/>
                      <a:gd name="connsiteX24" fmla="*/ 1919474 w 3015202"/>
                      <a:gd name="connsiteY24" fmla="*/ 1005607 h 1887476"/>
                      <a:gd name="connsiteX25" fmla="*/ 1959603 w 3015202"/>
                      <a:gd name="connsiteY25" fmla="*/ 1005607 h 1887476"/>
                      <a:gd name="connsiteX26" fmla="*/ 1959603 w 3015202"/>
                      <a:gd name="connsiteY26" fmla="*/ 1161152 h 1887476"/>
                      <a:gd name="connsiteX27" fmla="*/ 2074110 w 3015202"/>
                      <a:gd name="connsiteY27" fmla="*/ 1161152 h 1887476"/>
                      <a:gd name="connsiteX28" fmla="*/ 2074110 w 3015202"/>
                      <a:gd name="connsiteY28" fmla="*/ 1407286 h 1887476"/>
                      <a:gd name="connsiteX29" fmla="*/ 2988146 w 3015202"/>
                      <a:gd name="connsiteY29" fmla="*/ 1407286 h 1887476"/>
                      <a:gd name="connsiteX30" fmla="*/ 2988146 w 3015202"/>
                      <a:gd name="connsiteY30" fmla="*/ 1650736 h 1887476"/>
                      <a:gd name="connsiteX31" fmla="*/ 3015202 w 3015202"/>
                      <a:gd name="connsiteY31" fmla="*/ 1650736 h 1887476"/>
                      <a:gd name="connsiteX32" fmla="*/ 3015202 w 3015202"/>
                      <a:gd name="connsiteY32" fmla="*/ 1887476 h 18874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015202" h="1887476">
                        <a:moveTo>
                          <a:pt x="0" y="0"/>
                        </a:moveTo>
                        <a:lnTo>
                          <a:pt x="375646" y="0"/>
                        </a:lnTo>
                        <a:lnTo>
                          <a:pt x="375646" y="86429"/>
                        </a:lnTo>
                        <a:lnTo>
                          <a:pt x="638811" y="86429"/>
                        </a:lnTo>
                        <a:lnTo>
                          <a:pt x="638811" y="170173"/>
                        </a:lnTo>
                        <a:lnTo>
                          <a:pt x="676001" y="170173"/>
                        </a:lnTo>
                        <a:lnTo>
                          <a:pt x="676001" y="232714"/>
                        </a:lnTo>
                        <a:lnTo>
                          <a:pt x="904003" y="232714"/>
                        </a:lnTo>
                        <a:lnTo>
                          <a:pt x="904003" y="319142"/>
                        </a:lnTo>
                        <a:lnTo>
                          <a:pt x="954164" y="319142"/>
                        </a:lnTo>
                        <a:lnTo>
                          <a:pt x="954164" y="393627"/>
                        </a:lnTo>
                        <a:lnTo>
                          <a:pt x="1022463" y="393627"/>
                        </a:lnTo>
                        <a:lnTo>
                          <a:pt x="1022463" y="464219"/>
                        </a:lnTo>
                        <a:lnTo>
                          <a:pt x="1033508" y="464219"/>
                        </a:lnTo>
                        <a:lnTo>
                          <a:pt x="1033508" y="610504"/>
                        </a:lnTo>
                        <a:lnTo>
                          <a:pt x="1199291" y="610504"/>
                        </a:lnTo>
                        <a:lnTo>
                          <a:pt x="1199291" y="686331"/>
                        </a:lnTo>
                        <a:lnTo>
                          <a:pt x="1503598" y="686331"/>
                        </a:lnTo>
                        <a:lnTo>
                          <a:pt x="1503598" y="767525"/>
                        </a:lnTo>
                        <a:lnTo>
                          <a:pt x="1854114" y="767525"/>
                        </a:lnTo>
                        <a:lnTo>
                          <a:pt x="1854114" y="845902"/>
                        </a:lnTo>
                        <a:lnTo>
                          <a:pt x="1884311" y="845902"/>
                        </a:lnTo>
                        <a:lnTo>
                          <a:pt x="1884311" y="919178"/>
                        </a:lnTo>
                        <a:lnTo>
                          <a:pt x="1919474" y="919178"/>
                        </a:lnTo>
                        <a:lnTo>
                          <a:pt x="1919474" y="1005607"/>
                        </a:lnTo>
                        <a:lnTo>
                          <a:pt x="1959603" y="1005607"/>
                        </a:lnTo>
                        <a:lnTo>
                          <a:pt x="1959603" y="1161152"/>
                        </a:lnTo>
                        <a:lnTo>
                          <a:pt x="2074110" y="1161152"/>
                        </a:lnTo>
                        <a:lnTo>
                          <a:pt x="2074110" y="1407286"/>
                        </a:lnTo>
                        <a:lnTo>
                          <a:pt x="2988146" y="1407286"/>
                        </a:lnTo>
                        <a:lnTo>
                          <a:pt x="2988146" y="1650736"/>
                        </a:lnTo>
                        <a:lnTo>
                          <a:pt x="3015202" y="1650736"/>
                        </a:lnTo>
                        <a:lnTo>
                          <a:pt x="3015202" y="1887476"/>
                        </a:lnTo>
                      </a:path>
                    </a:pathLst>
                  </a:custGeom>
                  <a:noFill/>
                  <a:ln w="19050" cap="rnd">
                    <a:solidFill>
                      <a:srgbClr val="DF603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 90">
                    <a:extLst>
                      <a:ext uri="{FF2B5EF4-FFF2-40B4-BE49-F238E27FC236}">
                        <a16:creationId xmlns:a16="http://schemas.microsoft.com/office/drawing/2014/main" id="{77648445-2295-6B45-9F86-C8DE3168D691}"/>
                      </a:ext>
                    </a:extLst>
                  </p:cNvPr>
                  <p:cNvSpPr/>
                  <p:nvPr/>
                </p:nvSpPr>
                <p:spPr>
                  <a:xfrm flipV="1">
                    <a:off x="9473804" y="3167021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>
                        <a:lumMod val="50000"/>
                      </a:schemeClr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 91">
                    <a:extLst>
                      <a:ext uri="{FF2B5EF4-FFF2-40B4-BE49-F238E27FC236}">
                        <a16:creationId xmlns:a16="http://schemas.microsoft.com/office/drawing/2014/main" id="{73F0C55A-7F39-B740-8982-B4D76F138834}"/>
                      </a:ext>
                    </a:extLst>
                  </p:cNvPr>
                  <p:cNvSpPr/>
                  <p:nvPr/>
                </p:nvSpPr>
                <p:spPr>
                  <a:xfrm flipV="1">
                    <a:off x="9464279" y="1814471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rgbClr val="DF603A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 92">
                    <a:extLst>
                      <a:ext uri="{FF2B5EF4-FFF2-40B4-BE49-F238E27FC236}">
                        <a16:creationId xmlns:a16="http://schemas.microsoft.com/office/drawing/2014/main" id="{C9B98435-0166-E64D-8454-518EB70A43E4}"/>
                      </a:ext>
                    </a:extLst>
                  </p:cNvPr>
                  <p:cNvSpPr/>
                  <p:nvPr/>
                </p:nvSpPr>
                <p:spPr>
                  <a:xfrm flipV="1">
                    <a:off x="9819879" y="2474871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rgbClr val="A69F9F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Freeform 93">
                    <a:extLst>
                      <a:ext uri="{FF2B5EF4-FFF2-40B4-BE49-F238E27FC236}">
                        <a16:creationId xmlns:a16="http://schemas.microsoft.com/office/drawing/2014/main" id="{5F18C8F6-A828-2840-81BD-2584BA6BA838}"/>
                      </a:ext>
                    </a:extLst>
                  </p:cNvPr>
                  <p:cNvSpPr/>
                  <p:nvPr/>
                </p:nvSpPr>
                <p:spPr>
                  <a:xfrm flipV="1">
                    <a:off x="11632804" y="3224171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rgbClr val="DF603A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5" name="Freeform 94">
                    <a:extLst>
                      <a:ext uri="{FF2B5EF4-FFF2-40B4-BE49-F238E27FC236}">
                        <a16:creationId xmlns:a16="http://schemas.microsoft.com/office/drawing/2014/main" id="{D31C70E4-3FBD-374F-BE26-DE4ECA3928D7}"/>
                      </a:ext>
                    </a:extLst>
                  </p:cNvPr>
                  <p:cNvSpPr/>
                  <p:nvPr/>
                </p:nvSpPr>
                <p:spPr>
                  <a:xfrm flipV="1">
                    <a:off x="11105754" y="2973346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rgbClr val="DF603A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Freeform 95">
                    <a:extLst>
                      <a:ext uri="{FF2B5EF4-FFF2-40B4-BE49-F238E27FC236}">
                        <a16:creationId xmlns:a16="http://schemas.microsoft.com/office/drawing/2014/main" id="{DEA93FF8-E58B-614E-AFC8-7277C53FF67F}"/>
                      </a:ext>
                    </a:extLst>
                  </p:cNvPr>
                  <p:cNvSpPr/>
                  <p:nvPr/>
                </p:nvSpPr>
                <p:spPr>
                  <a:xfrm flipV="1">
                    <a:off x="10651729" y="2582821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rgbClr val="DF603A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7" name="Freeform 96">
                    <a:extLst>
                      <a:ext uri="{FF2B5EF4-FFF2-40B4-BE49-F238E27FC236}">
                        <a16:creationId xmlns:a16="http://schemas.microsoft.com/office/drawing/2014/main" id="{F9E43F3F-7342-0646-8FAC-ABA9A67549DB}"/>
                      </a:ext>
                    </a:extLst>
                  </p:cNvPr>
                  <p:cNvSpPr/>
                  <p:nvPr/>
                </p:nvSpPr>
                <p:spPr>
                  <a:xfrm flipV="1">
                    <a:off x="12648804" y="2973346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8" name="Freeform 97">
                    <a:extLst>
                      <a:ext uri="{FF2B5EF4-FFF2-40B4-BE49-F238E27FC236}">
                        <a16:creationId xmlns:a16="http://schemas.microsoft.com/office/drawing/2014/main" id="{CF3D5433-33CF-F549-BB3E-5F41AB7D6B32}"/>
                      </a:ext>
                    </a:extLst>
                  </p:cNvPr>
                  <p:cNvSpPr/>
                  <p:nvPr/>
                </p:nvSpPr>
                <p:spPr>
                  <a:xfrm flipV="1">
                    <a:off x="12699604" y="2973346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 98">
                    <a:extLst>
                      <a:ext uri="{FF2B5EF4-FFF2-40B4-BE49-F238E27FC236}">
                        <a16:creationId xmlns:a16="http://schemas.microsoft.com/office/drawing/2014/main" id="{5A425355-64FA-C14C-9BDA-6BFB8277A5B0}"/>
                      </a:ext>
                    </a:extLst>
                  </p:cNvPr>
                  <p:cNvSpPr/>
                  <p:nvPr/>
                </p:nvSpPr>
                <p:spPr>
                  <a:xfrm flipV="1">
                    <a:off x="12313953" y="2715769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 99">
                    <a:extLst>
                      <a:ext uri="{FF2B5EF4-FFF2-40B4-BE49-F238E27FC236}">
                        <a16:creationId xmlns:a16="http://schemas.microsoft.com/office/drawing/2014/main" id="{A8DA6705-CF29-E34A-ADCD-20EF2EF23113}"/>
                      </a:ext>
                    </a:extLst>
                  </p:cNvPr>
                  <p:cNvSpPr/>
                  <p:nvPr/>
                </p:nvSpPr>
                <p:spPr>
                  <a:xfrm flipV="1">
                    <a:off x="12236680" y="2715769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1" name="Freeform 100">
                    <a:extLst>
                      <a:ext uri="{FF2B5EF4-FFF2-40B4-BE49-F238E27FC236}">
                        <a16:creationId xmlns:a16="http://schemas.microsoft.com/office/drawing/2014/main" id="{46E4CC25-4557-6047-ADA7-4D614AEEBC34}"/>
                      </a:ext>
                    </a:extLst>
                  </p:cNvPr>
                  <p:cNvSpPr/>
                  <p:nvPr/>
                </p:nvSpPr>
                <p:spPr>
                  <a:xfrm flipV="1">
                    <a:off x="12193750" y="2715768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2" name="Freeform 101">
                    <a:extLst>
                      <a:ext uri="{FF2B5EF4-FFF2-40B4-BE49-F238E27FC236}">
                        <a16:creationId xmlns:a16="http://schemas.microsoft.com/office/drawing/2014/main" id="{5E8F6262-149A-4E49-B191-C22A0CF8C654}"/>
                      </a:ext>
                    </a:extLst>
                  </p:cNvPr>
                  <p:cNvSpPr/>
                  <p:nvPr/>
                </p:nvSpPr>
                <p:spPr>
                  <a:xfrm flipV="1">
                    <a:off x="12159406" y="2715768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7" name="Freeform 106">
                    <a:extLst>
                      <a:ext uri="{FF2B5EF4-FFF2-40B4-BE49-F238E27FC236}">
                        <a16:creationId xmlns:a16="http://schemas.microsoft.com/office/drawing/2014/main" id="{5D9C1B9B-F227-FE48-ADE9-64D39C5F05AD}"/>
                      </a:ext>
                    </a:extLst>
                  </p:cNvPr>
                  <p:cNvSpPr/>
                  <p:nvPr/>
                </p:nvSpPr>
                <p:spPr>
                  <a:xfrm flipV="1">
                    <a:off x="12116477" y="2715768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2" name="Freeform 111">
                    <a:extLst>
                      <a:ext uri="{FF2B5EF4-FFF2-40B4-BE49-F238E27FC236}">
                        <a16:creationId xmlns:a16="http://schemas.microsoft.com/office/drawing/2014/main" id="{0098341D-3247-3A46-BA8B-28D3F1C97DEE}"/>
                      </a:ext>
                    </a:extLst>
                  </p:cNvPr>
                  <p:cNvSpPr/>
                  <p:nvPr/>
                </p:nvSpPr>
                <p:spPr>
                  <a:xfrm flipV="1">
                    <a:off x="11923294" y="2720062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6" name="Freeform 125">
                    <a:extLst>
                      <a:ext uri="{FF2B5EF4-FFF2-40B4-BE49-F238E27FC236}">
                        <a16:creationId xmlns:a16="http://schemas.microsoft.com/office/drawing/2014/main" id="{FB859EA9-4F7A-B747-AD86-405D7CD69AEB}"/>
                      </a:ext>
                    </a:extLst>
                  </p:cNvPr>
                  <p:cNvSpPr/>
                  <p:nvPr/>
                </p:nvSpPr>
                <p:spPr>
                  <a:xfrm flipV="1">
                    <a:off x="11712939" y="2720062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8" name="Freeform 127">
                    <a:extLst>
                      <a:ext uri="{FF2B5EF4-FFF2-40B4-BE49-F238E27FC236}">
                        <a16:creationId xmlns:a16="http://schemas.microsoft.com/office/drawing/2014/main" id="{B19F762B-D4BB-0248-AABB-FA3CBA79518E}"/>
                      </a:ext>
                    </a:extLst>
                  </p:cNvPr>
                  <p:cNvSpPr/>
                  <p:nvPr/>
                </p:nvSpPr>
                <p:spPr>
                  <a:xfrm flipV="1">
                    <a:off x="11674302" y="2720062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9" name="Freeform 128">
                    <a:extLst>
                      <a:ext uri="{FF2B5EF4-FFF2-40B4-BE49-F238E27FC236}">
                        <a16:creationId xmlns:a16="http://schemas.microsoft.com/office/drawing/2014/main" id="{138658B9-AD1C-334F-9652-4CD80A22DD22}"/>
                      </a:ext>
                    </a:extLst>
                  </p:cNvPr>
                  <p:cNvSpPr/>
                  <p:nvPr/>
                </p:nvSpPr>
                <p:spPr>
                  <a:xfrm flipV="1">
                    <a:off x="11605615" y="2720062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0" name="Freeform 129">
                    <a:extLst>
                      <a:ext uri="{FF2B5EF4-FFF2-40B4-BE49-F238E27FC236}">
                        <a16:creationId xmlns:a16="http://schemas.microsoft.com/office/drawing/2014/main" id="{4606BCC0-E363-AE4B-A769-1BC200346498}"/>
                      </a:ext>
                    </a:extLst>
                  </p:cNvPr>
                  <p:cNvSpPr/>
                  <p:nvPr/>
                </p:nvSpPr>
                <p:spPr>
                  <a:xfrm flipV="1">
                    <a:off x="11463947" y="2582686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Freeform 130">
                    <a:extLst>
                      <a:ext uri="{FF2B5EF4-FFF2-40B4-BE49-F238E27FC236}">
                        <a16:creationId xmlns:a16="http://schemas.microsoft.com/office/drawing/2014/main" id="{B1AC67F0-93DA-CD4A-8A83-D0C681739C07}"/>
                      </a:ext>
                    </a:extLst>
                  </p:cNvPr>
                  <p:cNvSpPr/>
                  <p:nvPr/>
                </p:nvSpPr>
                <p:spPr>
                  <a:xfrm flipV="1">
                    <a:off x="11056116" y="2105722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2" name="Freeform 131">
                    <a:extLst>
                      <a:ext uri="{FF2B5EF4-FFF2-40B4-BE49-F238E27FC236}">
                        <a16:creationId xmlns:a16="http://schemas.microsoft.com/office/drawing/2014/main" id="{36A9247D-DB37-3C44-881B-5EB3A2A53B45}"/>
                      </a:ext>
                    </a:extLst>
                  </p:cNvPr>
                  <p:cNvSpPr/>
                  <p:nvPr/>
                </p:nvSpPr>
                <p:spPr>
                  <a:xfrm flipV="1">
                    <a:off x="11076597" y="2105722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reeform 132">
                    <a:extLst>
                      <a:ext uri="{FF2B5EF4-FFF2-40B4-BE49-F238E27FC236}">
                        <a16:creationId xmlns:a16="http://schemas.microsoft.com/office/drawing/2014/main" id="{8F2A6A5E-0033-8046-BD59-D8744EA4C8B6}"/>
                      </a:ext>
                    </a:extLst>
                  </p:cNvPr>
                  <p:cNvSpPr/>
                  <p:nvPr/>
                </p:nvSpPr>
                <p:spPr>
                  <a:xfrm flipV="1">
                    <a:off x="11102802" y="2105722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Freeform 133">
                    <a:extLst>
                      <a:ext uri="{FF2B5EF4-FFF2-40B4-BE49-F238E27FC236}">
                        <a16:creationId xmlns:a16="http://schemas.microsoft.com/office/drawing/2014/main" id="{4B6DCC33-C622-BD42-915C-22593C1078F9}"/>
                      </a:ext>
                    </a:extLst>
                  </p:cNvPr>
                  <p:cNvSpPr/>
                  <p:nvPr/>
                </p:nvSpPr>
                <p:spPr>
                  <a:xfrm flipV="1">
                    <a:off x="11169880" y="2181921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Freeform 134">
                    <a:extLst>
                      <a:ext uri="{FF2B5EF4-FFF2-40B4-BE49-F238E27FC236}">
                        <a16:creationId xmlns:a16="http://schemas.microsoft.com/office/drawing/2014/main" id="{BC3BE874-2DCE-C346-8B06-460D1AFA2DCA}"/>
                      </a:ext>
                    </a:extLst>
                  </p:cNvPr>
                  <p:cNvSpPr/>
                  <p:nvPr/>
                </p:nvSpPr>
                <p:spPr>
                  <a:xfrm flipV="1">
                    <a:off x="11150830" y="2185096"/>
                    <a:ext cx="70508" cy="45719"/>
                  </a:xfrm>
                  <a:custGeom>
                    <a:avLst/>
                    <a:gdLst>
                      <a:gd name="connsiteX0" fmla="*/ 0 w 10133"/>
                      <a:gd name="connsiteY0" fmla="*/ 0 h 46166"/>
                      <a:gd name="connsiteX1" fmla="*/ 0 w 10133"/>
                      <a:gd name="connsiteY1" fmla="*/ 46167 h 46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0133" h="46166">
                        <a:moveTo>
                          <a:pt x="0" y="0"/>
                        </a:moveTo>
                        <a:lnTo>
                          <a:pt x="0" y="46167"/>
                        </a:lnTo>
                      </a:path>
                    </a:pathLst>
                  </a:custGeom>
                  <a:ln w="19050" cap="sq">
                    <a:solidFill>
                      <a:schemeClr val="accent2"/>
                    </a:solidFill>
                    <a:prstDash val="solid"/>
                    <a:bevel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77" name="Group 76">
                <a:extLst>
                  <a:ext uri="{FF2B5EF4-FFF2-40B4-BE49-F238E27FC236}">
                    <a16:creationId xmlns:a16="http://schemas.microsoft.com/office/drawing/2014/main" id="{1D148ABD-F972-3C46-885E-3AD24D9D9CC4}"/>
                  </a:ext>
                </a:extLst>
              </p:cNvPr>
              <p:cNvGrpSpPr/>
              <p:nvPr/>
            </p:nvGrpSpPr>
            <p:grpSpPr>
              <a:xfrm>
                <a:off x="7377015" y="990513"/>
                <a:ext cx="1986474" cy="639283"/>
                <a:chOff x="7377015" y="944793"/>
                <a:chExt cx="1986474" cy="639283"/>
              </a:xfrm>
            </p:grpSpPr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38D07C44-9686-0B4F-B151-0B493D468CD6}"/>
                    </a:ext>
                  </a:extLst>
                </p:cNvPr>
                <p:cNvSpPr txBox="1"/>
                <p:nvPr/>
              </p:nvSpPr>
              <p:spPr>
                <a:xfrm>
                  <a:off x="7377015" y="944793"/>
                  <a:ext cx="1507235" cy="1874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A69F9F">
                          <a:lumMod val="50000"/>
                        </a:srgbClr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Median (95% CI), mo</a:t>
                  </a:r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E281E7DE-A0B5-0346-B400-CE4D80EDC671}"/>
                    </a:ext>
                  </a:extLst>
                </p:cNvPr>
                <p:cNvSpPr txBox="1"/>
                <p:nvPr/>
              </p:nvSpPr>
              <p:spPr>
                <a:xfrm>
                  <a:off x="7385366" y="1121439"/>
                  <a:ext cx="1978123" cy="4626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CR/</a:t>
                  </a:r>
                  <a:r>
                    <a:rPr kumimoji="0" lang="en-US" sz="9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sCR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: 20.2 (12.3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Arial" panose="020B0604020202020204" pitchFamily="34" charset="0"/>
                    </a:rPr>
                    <a:t>−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NE)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VGPR: 11.3 (6.1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Arial" panose="020B0604020202020204" pitchFamily="34" charset="0"/>
                    </a:rPr>
                    <a:t>−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12.2)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PR: 5.4 (3.8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Arial" panose="020B0604020202020204" pitchFamily="34" charset="0"/>
                    </a:rPr>
                    <a:t>−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8.2)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8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Nonresponders: 1.8 (1.2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Arial" panose="020B0604020202020204" pitchFamily="34" charset="0"/>
                    </a:rPr>
                    <a:t>−</a:t>
                  </a:r>
                  <a:r>
                    <a:rPr kumimoji="0" lang="en-US" sz="9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95454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rPr>
                    <a:t>1.9)</a:t>
                  </a:r>
                </a:p>
              </p:txBody>
            </p:sp>
          </p:grp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9C2267D-A959-F54B-B3F0-96FBF66D9990}"/>
                </a:ext>
              </a:extLst>
            </p:cNvPr>
            <p:cNvGrpSpPr/>
            <p:nvPr/>
          </p:nvGrpSpPr>
          <p:grpSpPr>
            <a:xfrm>
              <a:off x="7100002" y="1196976"/>
              <a:ext cx="292608" cy="327655"/>
              <a:chOff x="5024487" y="1016314"/>
              <a:chExt cx="399616" cy="405351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52E6461B-866F-5445-ACB6-5D38ABA4D05E}"/>
                  </a:ext>
                </a:extLst>
              </p:cNvPr>
              <p:cNvCxnSpPr/>
              <p:nvPr/>
            </p:nvCxnSpPr>
            <p:spPr>
              <a:xfrm>
                <a:off x="5024487" y="1016314"/>
                <a:ext cx="399616" cy="0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43BCBC7-6A2A-AC41-9FBA-1FA98D20D22A}"/>
                  </a:ext>
                </a:extLst>
              </p:cNvPr>
              <p:cNvCxnSpPr/>
              <p:nvPr/>
            </p:nvCxnSpPr>
            <p:spPr>
              <a:xfrm>
                <a:off x="5024487" y="1157716"/>
                <a:ext cx="399616" cy="0"/>
              </a:xfrm>
              <a:prstGeom prst="line">
                <a:avLst/>
              </a:prstGeom>
              <a:ln w="19050">
                <a:solidFill>
                  <a:srgbClr val="DF603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CB71780-0247-0C4F-9BC7-148ECC00759B}"/>
                  </a:ext>
                </a:extLst>
              </p:cNvPr>
              <p:cNvCxnSpPr/>
              <p:nvPr/>
            </p:nvCxnSpPr>
            <p:spPr>
              <a:xfrm>
                <a:off x="5024487" y="1299117"/>
                <a:ext cx="399616" cy="0"/>
              </a:xfrm>
              <a:prstGeom prst="line">
                <a:avLst/>
              </a:prstGeom>
              <a:ln w="19050">
                <a:solidFill>
                  <a:srgbClr val="A69F9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66C9D4F2-0648-7248-8817-36CAD3B1CE1D}"/>
                  </a:ext>
                </a:extLst>
              </p:cNvPr>
              <p:cNvCxnSpPr/>
              <p:nvPr/>
            </p:nvCxnSpPr>
            <p:spPr>
              <a:xfrm>
                <a:off x="5024487" y="1421665"/>
                <a:ext cx="399616" cy="0"/>
              </a:xfrm>
              <a:prstGeom prst="line">
                <a:avLst/>
              </a:prstGeom>
              <a:ln w="1905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E99556-4014-B94E-B9BF-0244983ED15C}"/>
              </a:ext>
            </a:extLst>
          </p:cNvPr>
          <p:cNvGrpSpPr/>
          <p:nvPr/>
        </p:nvGrpSpPr>
        <p:grpSpPr>
          <a:xfrm>
            <a:off x="599524" y="1757500"/>
            <a:ext cx="4636501" cy="3232349"/>
            <a:chOff x="166378" y="1331345"/>
            <a:chExt cx="4121988" cy="287365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7FBD94F-E15F-AC45-AA29-A604A43CFB72}"/>
                </a:ext>
              </a:extLst>
            </p:cNvPr>
            <p:cNvGrpSpPr/>
            <p:nvPr/>
          </p:nvGrpSpPr>
          <p:grpSpPr>
            <a:xfrm>
              <a:off x="166378" y="1331345"/>
              <a:ext cx="4121988" cy="2873655"/>
              <a:chOff x="79976" y="1244207"/>
              <a:chExt cx="4284292" cy="2986804"/>
            </a:xfrm>
          </p:grpSpPr>
          <p:graphicFrame>
            <p:nvGraphicFramePr>
              <p:cNvPr id="138" name="Object 7">
                <a:extLst>
                  <a:ext uri="{FF2B5EF4-FFF2-40B4-BE49-F238E27FC236}">
                    <a16:creationId xmlns:a16="http://schemas.microsoft.com/office/drawing/2014/main" id="{6012C1C5-F93C-B948-81E2-285312BE81A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9976" y="1276612"/>
              <a:ext cx="4284292" cy="295439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140" name="Object 7">
                <a:extLst>
                  <a:ext uri="{FF2B5EF4-FFF2-40B4-BE49-F238E27FC236}">
                    <a16:creationId xmlns:a16="http://schemas.microsoft.com/office/drawing/2014/main" id="{080B15EC-332C-C540-B0D5-8CB4BFC1F2D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50863" y="1296473"/>
              <a:ext cx="4157550" cy="241551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1AF29D69-C3BB-B14B-9E90-333C4468DCD6}"/>
                  </a:ext>
                </a:extLst>
              </p:cNvPr>
              <p:cNvSpPr txBox="1"/>
              <p:nvPr/>
            </p:nvSpPr>
            <p:spPr>
              <a:xfrm>
                <a:off x="370838" y="1244207"/>
                <a:ext cx="209478" cy="2239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rIns="0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95454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1.0</a:t>
                </a:r>
              </a:p>
            </p:txBody>
          </p:sp>
          <p:sp>
            <p:nvSpPr>
              <p:cNvPr id="139" name="TextBox 1">
                <a:extLst>
                  <a:ext uri="{FF2B5EF4-FFF2-40B4-BE49-F238E27FC236}">
                    <a16:creationId xmlns:a16="http://schemas.microsoft.com/office/drawing/2014/main" id="{EA080A01-7ED7-DB43-AC05-9E66F237B848}"/>
                  </a:ext>
                </a:extLst>
              </p:cNvPr>
              <p:cNvSpPr txBox="1"/>
              <p:nvPr/>
            </p:nvSpPr>
            <p:spPr>
              <a:xfrm>
                <a:off x="2459020" y="1276612"/>
                <a:ext cx="1776969" cy="556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                 </a:t>
                </a:r>
                <a:r>
                  <a:rPr kumimoji="0" lang="en-US" sz="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Median (95% CI), mo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150 × 10</a:t>
                </a:r>
                <a:r>
                  <a:rPr kumimoji="0" lang="en-US" sz="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6 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 2.8 (1.0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Arial" panose="020B0604020202020204" pitchFamily="34" charset="0"/>
                  </a:rPr>
                  <a:t>−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NE)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300 × 10</a:t>
                </a:r>
                <a:r>
                  <a:rPr kumimoji="0" lang="en-US" sz="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6 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 5.8 (4.2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Arial" panose="020B0604020202020204" pitchFamily="34" charset="0"/>
                  </a:rPr>
                  <a:t>−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8.9)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450 × 10</a:t>
                </a:r>
                <a:r>
                  <a:rPr kumimoji="0" lang="en-US" sz="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6 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 12.1 (8.8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Arial" panose="020B0604020202020204" pitchFamily="34" charset="0"/>
                  </a:rPr>
                  <a:t>−</a:t>
                </a:r>
                <a:r>
                  <a:rPr kumimoji="0" lang="en-US" sz="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A69F9F">
                        <a:lumMod val="50000"/>
                      </a:srgbClr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rPr>
                  <a:t>12.3)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002891-B3CA-E845-9211-EF6FC7102F31}"/>
                </a:ext>
              </a:extLst>
            </p:cNvPr>
            <p:cNvGrpSpPr/>
            <p:nvPr/>
          </p:nvGrpSpPr>
          <p:grpSpPr>
            <a:xfrm>
              <a:off x="2192972" y="1540893"/>
              <a:ext cx="280934" cy="219476"/>
              <a:chOff x="6737215" y="1676023"/>
              <a:chExt cx="280934" cy="219476"/>
            </a:xfrm>
          </p:grpSpPr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4AE989B7-AFBF-C640-B02B-291EAE162B9C}"/>
                  </a:ext>
                </a:extLst>
              </p:cNvPr>
              <p:cNvCxnSpPr/>
              <p:nvPr/>
            </p:nvCxnSpPr>
            <p:spPr>
              <a:xfrm>
                <a:off x="6737215" y="1676023"/>
                <a:ext cx="280934" cy="0"/>
              </a:xfrm>
              <a:prstGeom prst="line">
                <a:avLst/>
              </a:prstGeom>
              <a:ln w="19050" cap="rnd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DF2D311F-502D-EF45-AF11-454EF6BD6B6F}"/>
                  </a:ext>
                </a:extLst>
              </p:cNvPr>
              <p:cNvCxnSpPr/>
              <p:nvPr/>
            </p:nvCxnSpPr>
            <p:spPr>
              <a:xfrm>
                <a:off x="6737215" y="1785761"/>
                <a:ext cx="280934" cy="0"/>
              </a:xfrm>
              <a:prstGeom prst="line">
                <a:avLst/>
              </a:prstGeom>
              <a:ln w="19050" cap="rnd">
                <a:solidFill>
                  <a:schemeClr val="accent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DFA1EC5F-DC1B-E441-BAA1-26325004587D}"/>
                  </a:ext>
                </a:extLst>
              </p:cNvPr>
              <p:cNvCxnSpPr/>
              <p:nvPr/>
            </p:nvCxnSpPr>
            <p:spPr>
              <a:xfrm>
                <a:off x="6737215" y="1895499"/>
                <a:ext cx="280934" cy="0"/>
              </a:xfrm>
              <a:prstGeom prst="line">
                <a:avLst/>
              </a:prstGeom>
              <a:ln w="19050" cap="rnd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3" name="TextBox 1">
            <a:extLst>
              <a:ext uri="{FF2B5EF4-FFF2-40B4-BE49-F238E27FC236}">
                <a16:creationId xmlns:a16="http://schemas.microsoft.com/office/drawing/2014/main" id="{ADA32CE7-EECD-4E8D-85E3-673414B6B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047" y="6443507"/>
            <a:ext cx="1942327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Munshi et al ASCO 2020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2E34575-987C-2443-A2F6-AAC3CE470D65}"/>
              </a:ext>
            </a:extLst>
          </p:cNvPr>
          <p:cNvSpPr txBox="1"/>
          <p:nvPr/>
        </p:nvSpPr>
        <p:spPr>
          <a:xfrm>
            <a:off x="77495" y="6525910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1445357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Munshi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DF2D0AD-BC18-B64D-B6CD-CB207A826407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057400"/>
          <a:ext cx="9410700" cy="2198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8312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682388">
                  <a:extLst>
                    <a:ext uri="{9D8B030D-6E8A-4147-A177-3AD203B41FA5}">
                      <a16:colId xmlns:a16="http://schemas.microsoft.com/office/drawing/2014/main" val="778390088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Consulting Agreements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AbbVie Inc, Adaptive Biotechnologies, Amgen Inc, </a:t>
                      </a:r>
                      <a:r>
                        <a:rPr lang="en-US" sz="1800" b="0" kern="1200" dirty="0" err="1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BeiGene</a:t>
                      </a: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Bristol-Myers Squibb Company, Janssen Biotech Inc, </a:t>
                      </a:r>
                      <a:r>
                        <a:rPr lang="en-US" sz="1800" b="0" kern="1200" dirty="0" err="1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Karyopharm</a:t>
                      </a: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Therapeutics, </a:t>
                      </a:r>
                      <a:r>
                        <a:rPr lang="en-US" sz="1800" b="0" kern="1200" dirty="0" err="1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OncoPep,Takeda</a:t>
                      </a: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Oncology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826477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Ownership Interest </a:t>
                      </a:r>
                      <a:endParaRPr lang="en-US" b="1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kern="1200" dirty="0" err="1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OncoPep</a:t>
                      </a:r>
                      <a:r>
                        <a:rPr lang="en-US" sz="1800" b="0" kern="1200" dirty="0">
                          <a:solidFill>
                            <a:srgbClr val="002B5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b="0" dirty="0">
                        <a:solidFill>
                          <a:srgbClr val="002B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00849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370335"/>
      </p:ext>
    </p:extLst>
  </p:cSld>
  <p:clrMapOvr>
    <a:masterClrMapping/>
  </p:clrMapOvr>
  <p:transition spd="slow" advClick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F207C7-AD24-4DE7-BF64-597B9FFF29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52650" y="365126"/>
            <a:ext cx="7886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rtlCol="0" anchor="b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CAR-T Studies - Characteristics</a:t>
            </a:r>
            <a:endParaRPr lang="en-US" sz="3000" b="1" i="1" cap="all" spc="3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6B179E-60F0-472C-8A29-2CF2EC40B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t="15057" r="3218"/>
          <a:stretch/>
        </p:blipFill>
        <p:spPr>
          <a:xfrm>
            <a:off x="1066800" y="1428560"/>
            <a:ext cx="9829800" cy="4644598"/>
          </a:xfr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8809A0CA-0E3F-4CFF-8181-28AA9B911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1286" y="6401535"/>
            <a:ext cx="171559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Patel et al ASCO 2020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D521A-A33E-B049-98A8-5BD8DE7ABD86}"/>
              </a:ext>
            </a:extLst>
          </p:cNvPr>
          <p:cNvSpPr txBox="1"/>
          <p:nvPr/>
        </p:nvSpPr>
        <p:spPr>
          <a:xfrm>
            <a:off x="735724" y="6519446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125057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8F11D3F2-5FE1-4CF2-BF0C-9A22E3DA432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84090" y="76200"/>
            <a:ext cx="8763000" cy="7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6038" rIns="45720" bIns="46038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3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CAR-T Studies – Safety and Efficacy</a:t>
            </a:r>
            <a:endParaRPr lang="en-US" sz="3000" b="1" i="1" cap="all" spc="3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58E3D224-57E6-4CDB-A635-01C0B8F2D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9906566" cy="5107880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77B040BD-B274-4252-8C98-CAE0E0674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6424811"/>
            <a:ext cx="1715599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Patel et al </a:t>
            </a:r>
            <a:r>
              <a:rPr kumimoji="0" lang="en-US" sz="135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ASCO 2020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61E81-7C0D-024E-B378-0DF51C68FAA5}"/>
              </a:ext>
            </a:extLst>
          </p:cNvPr>
          <p:cNvSpPr txBox="1"/>
          <p:nvPr/>
        </p:nvSpPr>
        <p:spPr>
          <a:xfrm>
            <a:off x="735724" y="6519446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41739238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126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bb2121: Anti-BCMA Chimeric Antigen Receptor </a:t>
            </a:r>
            <a:br>
              <a:rPr lang="en-US" dirty="0"/>
            </a:br>
            <a:r>
              <a:rPr lang="en-US" dirty="0"/>
              <a:t>T-Cell in Multiple Myeloma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49252" b="3663"/>
          <a:stretch/>
        </p:blipFill>
        <p:spPr>
          <a:xfrm>
            <a:off x="6019800" y="1685925"/>
            <a:ext cx="4632326" cy="49561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990724"/>
            <a:ext cx="4064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9D5D33-0FC1-4E0B-96EB-2E132FE807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045" y="1043315"/>
            <a:ext cx="7163759" cy="533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B0ED94-A959-4504-8FEA-E82336D0818E}"/>
              </a:ext>
            </a:extLst>
          </p:cNvPr>
          <p:cNvSpPr txBox="1"/>
          <p:nvPr/>
        </p:nvSpPr>
        <p:spPr>
          <a:xfrm>
            <a:off x="9144001" y="1043314"/>
            <a:ext cx="1295401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anti-BCMA CAR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809C9-095D-A64A-BAE6-8A5537A121C2}"/>
              </a:ext>
            </a:extLst>
          </p:cNvPr>
          <p:cNvSpPr txBox="1"/>
          <p:nvPr/>
        </p:nvSpPr>
        <p:spPr>
          <a:xfrm>
            <a:off x="735724" y="6519446"/>
            <a:ext cx="3148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Nikhil C Munshi, MD</a:t>
            </a:r>
          </a:p>
        </p:txBody>
      </p:sp>
    </p:spTree>
    <p:extLst>
      <p:ext uri="{BB962C8B-B14F-4D97-AF65-F5344CB8AC3E}">
        <p14:creationId xmlns:p14="http://schemas.microsoft.com/office/powerpoint/2010/main" val="182935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58-year-old woman with MM (from the practice of </a:t>
            </a:r>
            <a:r>
              <a:rPr lang="en-US" dirty="0" err="1"/>
              <a:t>Ms</a:t>
            </a:r>
            <a:r>
              <a:rPr lang="en-US" dirty="0"/>
              <a:t> Richards)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11616690" cy="5562600"/>
          </a:xfrm>
        </p:spPr>
        <p:txBody>
          <a:bodyPr/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2012: Diagnosed with IgG lambda light chain multiple myeloma, with CKS1B amplification 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kern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VRd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5 with minimal response 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changed to </a:t>
            </a:r>
            <a:r>
              <a:rPr lang="en-US" sz="2000" kern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CyBorD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PR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Autologous cell stem cell transplant 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relapsed 1 month post ASCT</a:t>
            </a:r>
          </a:p>
          <a:p>
            <a:pPr marL="285750" lvl="0" indent="-28575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lines of therapy with initial response with quick subsequent relapse</a:t>
            </a:r>
          </a:p>
          <a:p>
            <a:pPr marL="742956" lvl="1" indent="-342900" eaLnBrk="1" fontAlgn="auto" hangingPunct="1">
              <a:spcBef>
                <a:spcPts val="600"/>
              </a:spcBef>
              <a:spcAft>
                <a:spcPts val="0"/>
              </a:spcAft>
              <a:buFont typeface="System Font Regular"/>
              <a:buChar char="–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Daratumumab/lenalidomide/dexamethasone</a:t>
            </a:r>
          </a:p>
          <a:p>
            <a:pPr marL="742956" lvl="1" indent="-342900" eaLnBrk="1" fontAlgn="auto" hangingPunct="1">
              <a:spcBef>
                <a:spcPts val="600"/>
              </a:spcBef>
              <a:spcAft>
                <a:spcPts val="0"/>
              </a:spcAft>
              <a:buFont typeface="System Font Regular"/>
              <a:buChar char="–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Daratumumab/pomalidomide/dexamethasone</a:t>
            </a:r>
          </a:p>
          <a:p>
            <a:pPr marL="742956" lvl="1" indent="-342900" eaLnBrk="1" fontAlgn="auto" hangingPunct="1">
              <a:spcBef>
                <a:spcPts val="600"/>
              </a:spcBef>
              <a:spcAft>
                <a:spcPts val="0"/>
              </a:spcAft>
              <a:buFont typeface="System Font Regular"/>
              <a:buChar char="–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Pomalidomide/cyclophosphamide/dexamethasone</a:t>
            </a:r>
          </a:p>
          <a:p>
            <a:pPr marL="285750" lvl="0" indent="-28575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trial of BCMA CAR T therapy</a:t>
            </a:r>
          </a:p>
          <a:p>
            <a:pPr marL="742956" lvl="1" indent="-342900" eaLnBrk="1" fontAlgn="auto" hangingPunct="1">
              <a:spcBef>
                <a:spcPts val="600"/>
              </a:spcBef>
              <a:spcAft>
                <a:spcPts val="0"/>
              </a:spcAft>
              <a:buFont typeface="System Font Regular"/>
              <a:buChar char="–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Minimal Response (off therapy for 6 months)</a:t>
            </a:r>
          </a:p>
          <a:p>
            <a:pPr marL="742956" lvl="1" indent="-342900" eaLnBrk="1" fontAlgn="auto" hangingPunct="1">
              <a:spcBef>
                <a:spcPts val="600"/>
              </a:spcBef>
              <a:spcAft>
                <a:spcPts val="0"/>
              </a:spcAft>
              <a:buFont typeface="System Font Regular"/>
              <a:buChar char="–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arthralgias 6 weeks post-CAR T cell infusion</a:t>
            </a:r>
          </a:p>
          <a:p>
            <a:pPr marL="342900" lvl="0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daratumumab/pomalidomide/dexamethasone 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PD</a:t>
            </a:r>
          </a:p>
          <a:p>
            <a:pPr marL="342900" lvl="0" indent="-342900" eaLnBrk="1" fontAlgn="auto" hangingPunct="1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Currently, receiving cyclophosphamide/pomalidomide/dexamethasone</a:t>
            </a:r>
            <a:endParaRPr lang="en-US" sz="200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96322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BE5959-46A2-4C45-8C2E-F9A2856C4C0C}"/>
              </a:ext>
            </a:extLst>
          </p:cNvPr>
          <p:cNvSpPr/>
          <p:nvPr/>
        </p:nvSpPr>
        <p:spPr bwMode="auto">
          <a:xfrm>
            <a:off x="6624019" y="2209800"/>
            <a:ext cx="4546899" cy="34899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58-year-old woman (from the practice of </a:t>
            </a:r>
            <a:r>
              <a:rPr lang="en-US" dirty="0" err="1"/>
              <a:t>Ms</a:t>
            </a:r>
            <a:r>
              <a:rPr lang="en-US" dirty="0"/>
              <a:t> Richards)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7BAB6C-72D9-CC4D-8565-B538785C5B25}"/>
              </a:ext>
            </a:extLst>
          </p:cNvPr>
          <p:cNvSpPr/>
          <p:nvPr/>
        </p:nvSpPr>
        <p:spPr bwMode="auto">
          <a:xfrm>
            <a:off x="960118" y="2209800"/>
            <a:ext cx="5486400" cy="348996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B43CE1-A313-CB44-82CA-C12CD59F2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19" y="2438400"/>
            <a:ext cx="5141819" cy="2895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802BE6-A593-A54D-A5A3-B7F1F061191A}"/>
              </a:ext>
            </a:extLst>
          </p:cNvPr>
          <p:cNvSpPr txBox="1"/>
          <p:nvPr/>
        </p:nvSpPr>
        <p:spPr>
          <a:xfrm>
            <a:off x="1137619" y="1767840"/>
            <a:ext cx="5141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Response to ASCT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41DEDC-91D2-1341-BF7F-5F0E9C4F1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2438400"/>
            <a:ext cx="4160518" cy="29529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51B0D25-5B25-D14C-9E58-A3FB1D5D5E9C}"/>
              </a:ext>
            </a:extLst>
          </p:cNvPr>
          <p:cNvSpPr txBox="1"/>
          <p:nvPr/>
        </p:nvSpPr>
        <p:spPr>
          <a:xfrm>
            <a:off x="6781801" y="1679555"/>
            <a:ext cx="4160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432FF"/>
                </a:solidFill>
              </a:rPr>
              <a:t>Response after CAR T</a:t>
            </a:r>
          </a:p>
        </p:txBody>
      </p:sp>
    </p:spTree>
    <p:extLst>
      <p:ext uri="{BB962C8B-B14F-4D97-AF65-F5344CB8AC3E}">
        <p14:creationId xmlns:p14="http://schemas.microsoft.com/office/powerpoint/2010/main" val="3651389571"/>
      </p:ext>
    </p:extLst>
  </p:cSld>
  <p:clrMapOvr>
    <a:masterClrMapping/>
  </p:clrMapOvr>
  <p:transition spd="slow" advClick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62-year-old man with MM (from the practice of </a:t>
            </a:r>
            <a:r>
              <a:rPr lang="en-US" dirty="0" err="1"/>
              <a:t>Ms</a:t>
            </a:r>
            <a:r>
              <a:rPr lang="en-US" dirty="0"/>
              <a:t> Richards)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524000"/>
            <a:ext cx="11616690" cy="5334000"/>
          </a:xfrm>
        </p:spPr>
        <p:txBody>
          <a:bodyPr/>
          <a:lstStyle/>
          <a:p>
            <a:pPr marL="285750" lvl="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2017: Diagnosed with multiple myeloma, t(14;16)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VRd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2018 ASCT  maintenance lenalidomide x 4 months  PD</a:t>
            </a:r>
            <a:endParaRPr lang="en-US" sz="200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Daratumumab/lenalidomide/dexamethasone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Daratumumab/bortezomib/dexamethasone with PD after 2 months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12/2019: Clinical trial with bb2121 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Complete remission</a:t>
            </a:r>
          </a:p>
          <a:p>
            <a:pPr marL="742956" lvl="1" indent="-342900" eaLnBrk="1" fontAlgn="auto" hangingPunct="1">
              <a:spcBef>
                <a:spcPts val="0"/>
              </a:spcBef>
              <a:spcAft>
                <a:spcPts val="1200"/>
              </a:spcAft>
              <a:buFont typeface="System Font Regular"/>
              <a:buChar char="–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Fever, rigors, wheezing;  Required oxygen </a:t>
            </a:r>
          </a:p>
          <a:p>
            <a:pPr marL="742956" lvl="1" indent="-342900" eaLnBrk="1" fontAlgn="auto" hangingPunct="1">
              <a:spcBef>
                <a:spcPts val="0"/>
              </a:spcBef>
              <a:spcAft>
                <a:spcPts val="1200"/>
              </a:spcAft>
              <a:buFont typeface="System Font Regular"/>
              <a:buChar char="–"/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Grade 2 CRS (Tylenol, </a:t>
            </a:r>
            <a:r>
              <a:rPr lang="en-US" sz="2000" kern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Duoneb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inhaler --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albuterol and ipratropium</a:t>
            </a: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)  resolved after 2 days</a:t>
            </a:r>
            <a:endParaRPr lang="en-US" sz="200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kern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6/17/2020: Currently, still in CR</a:t>
            </a:r>
          </a:p>
        </p:txBody>
      </p:sp>
    </p:spTree>
    <p:extLst>
      <p:ext uri="{BB962C8B-B14F-4D97-AF65-F5344CB8AC3E}">
        <p14:creationId xmlns:p14="http://schemas.microsoft.com/office/powerpoint/2010/main" val="1262261310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62-year-old man with MM (from the practice of </a:t>
            </a:r>
            <a:r>
              <a:rPr lang="en-US" dirty="0" err="1"/>
              <a:t>Ms</a:t>
            </a:r>
            <a:r>
              <a:rPr lang="en-US" dirty="0"/>
              <a:t> Richards)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2EEF63-4226-DA46-B6F3-30B7654E4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9800"/>
            <a:ext cx="5019092" cy="3498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57E94-B2E0-A44C-96C1-40347BEB4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238" y="2209800"/>
            <a:ext cx="4329402" cy="3788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C32907-D9E9-3F43-A823-01D168A7ECC9}"/>
              </a:ext>
            </a:extLst>
          </p:cNvPr>
          <p:cNvSpPr txBox="1"/>
          <p:nvPr/>
        </p:nvSpPr>
        <p:spPr>
          <a:xfrm>
            <a:off x="1791477" y="1833033"/>
            <a:ext cx="264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C-reactive protein (CRP)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52A5F-9264-2F4C-B628-1A8CDDD27EB3}"/>
              </a:ext>
            </a:extLst>
          </p:cNvPr>
          <p:cNvSpPr txBox="1"/>
          <p:nvPr/>
        </p:nvSpPr>
        <p:spPr>
          <a:xfrm>
            <a:off x="7225000" y="1817132"/>
            <a:ext cx="264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Ferritin</a:t>
            </a:r>
          </a:p>
        </p:txBody>
      </p:sp>
    </p:spTree>
    <p:extLst>
      <p:ext uri="{BB962C8B-B14F-4D97-AF65-F5344CB8AC3E}">
        <p14:creationId xmlns:p14="http://schemas.microsoft.com/office/powerpoint/2010/main" val="4140722895"/>
      </p:ext>
    </p:extLst>
  </p:cSld>
  <p:clrMapOvr>
    <a:masterClrMapping/>
  </p:clrMapOvr>
  <p:transition spd="slow"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62-year-old man with MM (from the practice of </a:t>
            </a:r>
            <a:r>
              <a:rPr lang="en-US" dirty="0" err="1"/>
              <a:t>Ms</a:t>
            </a:r>
            <a:r>
              <a:rPr lang="en-US" dirty="0"/>
              <a:t> Richards)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8EAB6-6213-F244-9021-D69FBAFCD061}"/>
              </a:ext>
            </a:extLst>
          </p:cNvPr>
          <p:cNvSpPr txBox="1"/>
          <p:nvPr/>
        </p:nvSpPr>
        <p:spPr>
          <a:xfrm>
            <a:off x="2024370" y="1666474"/>
            <a:ext cx="8143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Excellent response to CAR T-cell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Remains in remission 6 months post CAR T-cell therapy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3597D-59A4-6545-98CA-445F87E3F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370" y="2362200"/>
            <a:ext cx="8143259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47207"/>
      </p:ext>
    </p:extLst>
  </p:cSld>
  <p:clrMapOvr>
    <a:masterClrMapping/>
  </p:clrMapOvr>
  <p:transition spd="slow" advClick="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582400" cy="51816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Chimeric Antigen Receptor (CAR)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73-year-old woman with DLBCL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Associated with CAR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23-year-old woman with ALL</a:t>
            </a: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Anti-BCMA CAR T-Cell Therapy in Multiple Myeloma (MM)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58-year-old woman with MM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62-year-old man with MM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CD19-Directed CAR T-Cell Therapy for Aggressive Lymphomas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</a:t>
            </a:r>
            <a:r>
              <a:rPr lang="en-US" sz="2000" dirty="0">
                <a:solidFill>
                  <a:schemeClr val="tx2"/>
                </a:solidFill>
              </a:rPr>
              <a:t>79-year-old man with DLBCL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432FF"/>
                </a:solidFill>
              </a:rPr>
              <a:t>CAR T-Cell Therapy in Acute Lymphoblastic Leukemia (ALL)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41-year-old woman with ALL</a:t>
            </a:r>
          </a:p>
        </p:txBody>
      </p:sp>
    </p:spTree>
    <p:extLst>
      <p:ext uri="{BB962C8B-B14F-4D97-AF65-F5344CB8AC3E}">
        <p14:creationId xmlns:p14="http://schemas.microsoft.com/office/powerpoint/2010/main" val="1442709280"/>
      </p:ext>
    </p:extLst>
  </p:cSld>
  <p:clrMapOvr>
    <a:masterClrMapping/>
  </p:clrMapOvr>
  <p:transition spd="slow" advClick="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D58DF-84C2-A044-BF9B-46F664F5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CD19-Directed CAR T-Cell Therapy for Aggressive Lymphomas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2B48F6-5473-924E-A674-C0A95D78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72"/>
              </a:spcBef>
            </a:pPr>
            <a:r>
              <a:rPr lang="en-US" sz="2600" dirty="0"/>
              <a:t>Overview of current management of diffuse large B-cell lymphoma (DLBCL)</a:t>
            </a:r>
          </a:p>
          <a:p>
            <a:pPr lvl="1">
              <a:spcBef>
                <a:spcPts val="400"/>
              </a:spcBef>
            </a:pPr>
            <a:r>
              <a:rPr lang="en-US" sz="2600" dirty="0"/>
              <a:t>Key current issues</a:t>
            </a:r>
          </a:p>
          <a:p>
            <a:pPr lvl="2">
              <a:spcBef>
                <a:spcPts val="400"/>
              </a:spcBef>
            </a:pPr>
            <a:r>
              <a:rPr lang="en-US" sz="2600" dirty="0"/>
              <a:t>Autologous stem cell transplant for recurrent disease</a:t>
            </a:r>
          </a:p>
          <a:p>
            <a:pPr lvl="2">
              <a:spcBef>
                <a:spcPts val="400"/>
              </a:spcBef>
            </a:pPr>
            <a:r>
              <a:rPr lang="en-US" sz="2600" dirty="0"/>
              <a:t>Antibody-drug conjugates (</a:t>
            </a:r>
            <a:r>
              <a:rPr lang="en-US" sz="2600" dirty="0" err="1"/>
              <a:t>polatuzamab</a:t>
            </a:r>
            <a:r>
              <a:rPr lang="en-US" sz="2600" dirty="0"/>
              <a:t> vedotin)</a:t>
            </a:r>
          </a:p>
          <a:p>
            <a:pPr lvl="2">
              <a:spcBef>
                <a:spcPts val="400"/>
              </a:spcBef>
            </a:pPr>
            <a:r>
              <a:rPr lang="en-US" sz="2600" dirty="0"/>
              <a:t>Other novel agents</a:t>
            </a:r>
          </a:p>
          <a:p>
            <a:pPr lvl="1">
              <a:spcBef>
                <a:spcPts val="400"/>
              </a:spcBef>
            </a:pPr>
            <a:r>
              <a:rPr lang="en-US" sz="2600" dirty="0"/>
              <a:t>CD-19 as a target for treatment</a:t>
            </a:r>
          </a:p>
          <a:p>
            <a:pPr lvl="1">
              <a:spcBef>
                <a:spcPts val="400"/>
              </a:spcBef>
            </a:pPr>
            <a:r>
              <a:rPr lang="en-US" sz="2600" dirty="0"/>
              <a:t>Key data sets: ZUMA-1, JULIET, TRANSCEND NHL 001</a:t>
            </a:r>
          </a:p>
          <a:p>
            <a:pPr lvl="0">
              <a:spcBef>
                <a:spcPts val="1272"/>
              </a:spcBef>
            </a:pPr>
            <a:r>
              <a:rPr lang="en-US" sz="2600" dirty="0"/>
              <a:t>Overview of current management of mantle cell lymphoma (MCL)</a:t>
            </a:r>
          </a:p>
          <a:p>
            <a:pPr lvl="1">
              <a:spcBef>
                <a:spcPts val="400"/>
              </a:spcBef>
            </a:pPr>
            <a:r>
              <a:rPr lang="en-US" sz="2600" dirty="0"/>
              <a:t>Key data sets: ZUMA-2, ZUMA-5</a:t>
            </a:r>
          </a:p>
          <a:p>
            <a:pPr lvl="0">
              <a:spcBef>
                <a:spcPts val="1272"/>
              </a:spcBef>
            </a:pPr>
            <a:r>
              <a:rPr lang="en-US" sz="2600" dirty="0"/>
              <a:t>Current clinical role for CAR-T therapy</a:t>
            </a:r>
          </a:p>
        </p:txBody>
      </p:sp>
    </p:spTree>
    <p:extLst>
      <p:ext uri="{BB962C8B-B14F-4D97-AF65-F5344CB8AC3E}">
        <p14:creationId xmlns:p14="http://schemas.microsoft.com/office/powerpoint/2010/main" val="3674208334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 Richards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27F95-4422-CE4A-BE0B-30772B860D4A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705100"/>
          <a:ext cx="9067800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7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2783996445"/>
                    </a:ext>
                  </a:extLst>
                </a:gridCol>
              </a:tblGrid>
              <a:tr h="953429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Advisory Committee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Celgene Corporation, GlaxoSmithKline, Takeda Oncology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  <a:tr h="110397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Consulting Agreements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Celgene Corporation, GlaxoSmithKline, Janssen Biotech Inc, Takeda Oncology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7905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9811987"/>
      </p:ext>
    </p:extLst>
  </p:cSld>
  <p:clrMapOvr>
    <a:masterClrMapping/>
  </p:clrMapOvr>
  <p:transition spd="slow" advClick="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943551"/>
          </a:xfrm>
          <a:solidFill>
            <a:srgbClr val="DAEDEF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CD19 CAR T in NHL: Beginning of a paradigm shift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115450" y="1085034"/>
            <a:ext cx="3040999" cy="613168"/>
          </a:xfrm>
          <a:prstGeom prst="roundRect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Aggressive B-cell NHL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21882" y="2157187"/>
            <a:ext cx="3034567" cy="613168"/>
          </a:xfrm>
          <a:prstGeom prst="round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R-CHOP or similar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115194" y="3223381"/>
            <a:ext cx="3041255" cy="613168"/>
          </a:xfrm>
          <a:prstGeom prst="round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rPr>
              <a:t>~60% cured</a:t>
            </a:r>
          </a:p>
        </p:txBody>
      </p:sp>
      <p:cxnSp>
        <p:nvCxnSpPr>
          <p:cNvPr id="18" name="Straight Arrow Connector 17"/>
          <p:cNvCxnSpPr>
            <a:stCxn id="4" idx="2"/>
            <a:endCxn id="7" idx="0"/>
          </p:cNvCxnSpPr>
          <p:nvPr/>
        </p:nvCxnSpPr>
        <p:spPr bwMode="auto">
          <a:xfrm>
            <a:off x="1635950" y="1698202"/>
            <a:ext cx="3216" cy="4589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627785" y="2773685"/>
            <a:ext cx="3216" cy="4589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8" name="Group 27"/>
          <p:cNvGrpSpPr/>
          <p:nvPr/>
        </p:nvGrpSpPr>
        <p:grpSpPr>
          <a:xfrm>
            <a:off x="3172548" y="2166736"/>
            <a:ext cx="3545527" cy="2755804"/>
            <a:chOff x="3460950" y="2033258"/>
            <a:chExt cx="3545527" cy="2755804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3967138" y="2033258"/>
              <a:ext cx="3039339" cy="613168"/>
            </a:xfrm>
            <a:prstGeom prst="round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Relapse / Progression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3937945" y="3089143"/>
              <a:ext cx="3068532" cy="613168"/>
            </a:xfrm>
            <a:prstGeom prst="round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2</a:t>
              </a:r>
              <a:r>
                <a:rPr kumimoji="0" lang="en-US" sz="2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nd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 line chemo</a:t>
              </a:r>
            </a:p>
          </p:txBody>
        </p:sp>
        <p:sp>
          <p:nvSpPr>
            <p:cNvPr id="12" name="Rounded Rectangle 11"/>
            <p:cNvSpPr/>
            <p:nvPr/>
          </p:nvSpPr>
          <p:spPr bwMode="auto">
            <a:xfrm>
              <a:off x="3973570" y="4175894"/>
              <a:ext cx="3032907" cy="613168"/>
            </a:xfrm>
            <a:prstGeom prst="round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HDT + ASCT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(5% cured)</a:t>
              </a:r>
            </a:p>
          </p:txBody>
        </p:sp>
        <p:cxnSp>
          <p:nvCxnSpPr>
            <p:cNvPr id="21" name="Straight Arrow Connector 20"/>
            <p:cNvCxnSpPr>
              <a:endCxn id="8" idx="1"/>
            </p:cNvCxnSpPr>
            <p:nvPr/>
          </p:nvCxnSpPr>
          <p:spPr bwMode="auto">
            <a:xfrm>
              <a:off x="3460950" y="2334213"/>
              <a:ext cx="506188" cy="562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>
              <a:off x="5438721" y="3721845"/>
              <a:ext cx="3216" cy="45898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5430556" y="2633308"/>
              <a:ext cx="3216" cy="45898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9" name="Group 28"/>
          <p:cNvGrpSpPr/>
          <p:nvPr/>
        </p:nvGrpSpPr>
        <p:grpSpPr>
          <a:xfrm>
            <a:off x="6711413" y="3539845"/>
            <a:ext cx="3676897" cy="1841680"/>
            <a:chOff x="6999815" y="3406367"/>
            <a:chExt cx="3676897" cy="1841680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7648028" y="3558571"/>
              <a:ext cx="3022253" cy="613168"/>
            </a:xfrm>
            <a:prstGeom prst="roundRect">
              <a:avLst/>
            </a:prstGeom>
            <a:solidFill>
              <a:srgbClr val="CCFF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Relapse / Progression</a:t>
              </a: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7643805" y="4634879"/>
              <a:ext cx="3032907" cy="613168"/>
            </a:xfrm>
            <a:prstGeom prst="round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CD19 CAR T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ＭＳ Ｐゴシック" pitchFamily="48" charset="-128"/>
                  <a:cs typeface="+mn-cs"/>
                </a:rPr>
                <a:t>(15% cured)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 bwMode="auto">
            <a:xfrm>
              <a:off x="9154480" y="4182613"/>
              <a:ext cx="3216" cy="45898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>
              <a:endCxn id="11" idx="1"/>
            </p:cNvCxnSpPr>
            <p:nvPr/>
          </p:nvCxnSpPr>
          <p:spPr bwMode="auto">
            <a:xfrm>
              <a:off x="6999815" y="3406367"/>
              <a:ext cx="648213" cy="4587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10800000" flipH="1">
              <a:off x="7006246" y="4025939"/>
              <a:ext cx="648213" cy="458788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" name="TextBox 2"/>
          <p:cNvSpPr txBox="1"/>
          <p:nvPr/>
        </p:nvSpPr>
        <p:spPr>
          <a:xfrm>
            <a:off x="10847390" y="4660426"/>
            <a:ext cx="1244818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~80% of all LCLs may be curable</a:t>
            </a:r>
          </a:p>
        </p:txBody>
      </p:sp>
      <p:cxnSp>
        <p:nvCxnSpPr>
          <p:cNvPr id="17" name="Straight Arrow Connector 16"/>
          <p:cNvCxnSpPr>
            <a:stCxn id="13" idx="3"/>
            <a:endCxn id="3" idx="1"/>
          </p:cNvCxnSpPr>
          <p:nvPr/>
        </p:nvCxnSpPr>
        <p:spPr bwMode="auto">
          <a:xfrm>
            <a:off x="10388310" y="5074941"/>
            <a:ext cx="459080" cy="98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F333C28-A92A-A147-990E-46F921AAF6CB}"/>
              </a:ext>
            </a:extLst>
          </p:cNvPr>
          <p:cNvSpPr txBox="1"/>
          <p:nvPr/>
        </p:nvSpPr>
        <p:spPr>
          <a:xfrm>
            <a:off x="3128124" y="2118781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40%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425443-ECFD-FD45-B2F3-05D1D25027C5}"/>
              </a:ext>
            </a:extLst>
          </p:cNvPr>
          <p:cNvSpPr txBox="1"/>
          <p:nvPr/>
        </p:nvSpPr>
        <p:spPr>
          <a:xfrm>
            <a:off x="6618686" y="3886603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691A731-0397-7C4F-BB11-2B9EF219D614}"/>
              </a:ext>
            </a:extLst>
          </p:cNvPr>
          <p:cNvSpPr txBox="1"/>
          <p:nvPr/>
        </p:nvSpPr>
        <p:spPr>
          <a:xfrm>
            <a:off x="3774786" y="5543919"/>
            <a:ext cx="2963156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Randomized trials of CD19 CAR T vs. ASCT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267FCD-E842-C44C-9BD6-B05631B220FE}"/>
              </a:ext>
            </a:extLst>
          </p:cNvPr>
          <p:cNvSpPr txBox="1"/>
          <p:nvPr/>
        </p:nvSpPr>
        <p:spPr>
          <a:xfrm>
            <a:off x="303565" y="5535727"/>
            <a:ext cx="2963156" cy="6771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CD19 CAR T in high-risk aggressive B-cell NHL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C5DD24-DAB0-0C4F-9A30-4B0E08FA4CDB}"/>
              </a:ext>
            </a:extLst>
          </p:cNvPr>
          <p:cNvGrpSpPr/>
          <p:nvPr/>
        </p:nvGrpSpPr>
        <p:grpSpPr>
          <a:xfrm>
            <a:off x="7425083" y="5527535"/>
            <a:ext cx="2971321" cy="1135691"/>
            <a:chOff x="7638841" y="5502135"/>
            <a:chExt cx="2971321" cy="1135691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44633E3-7647-DD4A-9BAC-3972C3495565}"/>
                </a:ext>
              </a:extLst>
            </p:cNvPr>
            <p:cNvSpPr txBox="1"/>
            <p:nvPr/>
          </p:nvSpPr>
          <p:spPr>
            <a:xfrm>
              <a:off x="7647006" y="5502135"/>
              <a:ext cx="2963156" cy="6771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CD19 CAR T in high-risk indolent B-cell NHL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E0907A-28EC-6442-BC24-84AB6D8F4D33}"/>
                </a:ext>
              </a:extLst>
            </p:cNvPr>
            <p:cNvSpPr txBox="1"/>
            <p:nvPr/>
          </p:nvSpPr>
          <p:spPr>
            <a:xfrm>
              <a:off x="7638841" y="6253105"/>
              <a:ext cx="2963156" cy="3847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CD19 CAR T in MCL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F1B1BA17-770B-B34F-8CB5-7071102C7A11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3392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139"/>
            <a:ext cx="12192000" cy="788275"/>
          </a:xfrm>
          <a:prstGeom prst="rect">
            <a:avLst/>
          </a:prstGeom>
          <a:solidFill>
            <a:schemeClr val="accent5"/>
          </a:solidFill>
        </p:spPr>
        <p:txBody>
          <a:bodyPr lIns="91364" tIns="45718" rIns="91364" bIns="4571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ＭＳ Ｐゴシック" charset="0"/>
              </a:defRPr>
            </a:lvl5pPr>
            <a:lvl6pPr marL="456109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6pPr>
            <a:lvl7pPr marL="912222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7pPr>
            <a:lvl8pPr marL="136833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8pPr>
            <a:lvl9pPr marL="1824444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pPr marL="0" marR="0" lvl="0" indent="0" algn="ctr" defTabSz="9134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Multicenter CD19 CAR T-cell trials in aggressive NHL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91884" y="1143505"/>
          <a:ext cx="11352812" cy="499327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113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56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59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/>
                        <a:t>Study 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ZUMA-1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JULIET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/>
                        <a:t>TRANSCEND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095">
                <a:tc>
                  <a:txBody>
                    <a:bodyPr/>
                    <a:lstStyle/>
                    <a:p>
                      <a:r>
                        <a:rPr lang="en-US" sz="1600" b="1" dirty="0"/>
                        <a:t>Reference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1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Neelapu et al. NEJM 2017</a:t>
                      </a:r>
                    </a:p>
                    <a:p>
                      <a:pPr marL="0" marR="0" indent="0" algn="l" defTabSz="911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Locke et al. Lancet Oncol 2019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1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Schuster et al. NEJM</a:t>
                      </a:r>
                      <a:r>
                        <a:rPr lang="en-US" sz="1600" b="0" baseline="0" dirty="0"/>
                        <a:t> </a:t>
                      </a:r>
                      <a:r>
                        <a:rPr lang="en-US" sz="1600" b="0" dirty="0"/>
                        <a:t>2019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1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/>
                        <a:t>Abramson et al. ASH 2019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/>
                        <a:t>CAR</a:t>
                      </a:r>
                      <a:r>
                        <a:rPr lang="en-US" sz="1600" b="1" baseline="0" dirty="0"/>
                        <a:t> T design</a:t>
                      </a:r>
                      <a:endParaRPr lang="en-US" sz="1600" b="1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CD19/CD3</a:t>
                      </a:r>
                      <a:r>
                        <a:rPr lang="en-US" sz="1600" b="0" dirty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1600" b="0" dirty="0"/>
                        <a:t>/</a:t>
                      </a:r>
                      <a:r>
                        <a:rPr lang="en-US" sz="1600" b="0" dirty="0">
                          <a:solidFill>
                            <a:srgbClr val="0000FF"/>
                          </a:solidFill>
                        </a:rPr>
                        <a:t>CD28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/>
                        <a:t>CD19/CD3</a:t>
                      </a:r>
                      <a:r>
                        <a:rPr lang="en-US" sz="1600" b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1600" b="0"/>
                        <a:t>/</a:t>
                      </a:r>
                      <a:r>
                        <a:rPr lang="en-US" sz="1600" b="0">
                          <a:solidFill>
                            <a:srgbClr val="0000FF"/>
                          </a:solidFill>
                        </a:rPr>
                        <a:t>4-1BB</a:t>
                      </a:r>
                      <a:endParaRPr lang="en-US" sz="1600" b="0" dirty="0">
                        <a:solidFill>
                          <a:schemeClr val="dk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CD19/CD3</a:t>
                      </a:r>
                      <a:r>
                        <a:rPr lang="en-US" sz="1600" b="0" dirty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1600" b="0" dirty="0"/>
                        <a:t>/</a:t>
                      </a:r>
                      <a:r>
                        <a:rPr lang="en-US" sz="1600" b="0" dirty="0">
                          <a:solidFill>
                            <a:srgbClr val="0000FF"/>
                          </a:solidFill>
                        </a:rPr>
                        <a:t>4-1BB</a:t>
                      </a:r>
                      <a:endParaRPr lang="en-US" sz="1600" b="0" dirty="0">
                        <a:solidFill>
                          <a:schemeClr val="dk1"/>
                        </a:solidFill>
                      </a:endParaRP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/>
                        <a:t>CAR T dose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 x 10</a:t>
                      </a:r>
                      <a:r>
                        <a:rPr lang="en-US" sz="1600" baseline="30000" dirty="0"/>
                        <a:t>6</a:t>
                      </a:r>
                      <a:r>
                        <a:rPr lang="en-US" sz="1600" baseline="0" dirty="0"/>
                        <a:t>/kg</a:t>
                      </a:r>
                      <a:endParaRPr lang="en-US" sz="160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129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Up to 0.6-6 x 10</a:t>
                      </a:r>
                      <a:r>
                        <a:rPr lang="en-US" sz="1600" baseline="30000" dirty="0"/>
                        <a:t>8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0.5-1.5 x 10</a:t>
                      </a:r>
                      <a:r>
                        <a:rPr lang="en-US" sz="1600" baseline="30000" dirty="0"/>
                        <a:t>8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/>
                        <a:t>Conditioning therapy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Cy/Flu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Cy/Flu or </a:t>
                      </a:r>
                      <a:r>
                        <a:rPr lang="en-US" sz="1600" dirty="0" err="1"/>
                        <a:t>Bendamustine</a:t>
                      </a:r>
                      <a:endParaRPr lang="en-US" sz="160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Cy/Flu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/>
                        <a:t>Lymphoma subtypes</a:t>
                      </a:r>
                    </a:p>
                    <a:p>
                      <a:pPr algn="l"/>
                      <a:r>
                        <a:rPr lang="en-US" sz="1600" b="1" dirty="0"/>
                        <a:t>Percentage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DLBCL / PMBCL / TFL</a:t>
                      </a:r>
                    </a:p>
                    <a:p>
                      <a:r>
                        <a:rPr lang="en-US" sz="1600" dirty="0"/>
                        <a:t>    78    /      7      /   15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DLBCL / TFL / Other</a:t>
                      </a:r>
                    </a:p>
                    <a:p>
                      <a:r>
                        <a:rPr lang="en-US" sz="1600" dirty="0"/>
                        <a:t>    79    /  19  /    2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DLBCL / PMBCL / TFL / Other</a:t>
                      </a:r>
                    </a:p>
                    <a:p>
                      <a:r>
                        <a:rPr lang="en-US" sz="1600" dirty="0"/>
                        <a:t>    64    /      6      /   22  /   8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/>
                        <a:t>Relapsed/Refractory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Refractory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b="0" dirty="0"/>
                        <a:t>Relapsed or refractory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Relapsed or refractory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Relapse post-ASCT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23%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49%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35%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Bridging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therapy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None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Allowed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Allowed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Manufacturing success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99%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94%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99%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115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Treated/Enrolled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108/120 (90%)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111/165 (67%)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269/344 (78%)*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 bwMode="auto">
          <a:xfrm>
            <a:off x="391884" y="3997839"/>
            <a:ext cx="11342609" cy="13022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2" tIns="45718" rIns="91362" bIns="4571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91884" y="2594101"/>
            <a:ext cx="11323948" cy="38616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2" tIns="45718" rIns="91362" bIns="4571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91884" y="5718550"/>
            <a:ext cx="11352813" cy="41823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62" tIns="45718" rIns="91362" bIns="4571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51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48" charset="-128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EF7CA0-4133-C345-8E50-54E13FF34620}"/>
              </a:ext>
            </a:extLst>
          </p:cNvPr>
          <p:cNvSpPr txBox="1"/>
          <p:nvPr/>
        </p:nvSpPr>
        <p:spPr>
          <a:xfrm>
            <a:off x="8559732" y="6204005"/>
            <a:ext cx="3413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*Additional 7% received nonconforming product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1C3ED8-398C-564F-BEC4-8D9FA62C9EE4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6166771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"/>
            <a:ext cx="12192000" cy="986729"/>
          </a:xfrm>
          <a:solidFill>
            <a:schemeClr val="accent5"/>
          </a:solidFill>
        </p:spPr>
        <p:txBody>
          <a:bodyPr/>
          <a:lstStyle/>
          <a:p>
            <a:r>
              <a:rPr lang="en-US" sz="3200" b="1" dirty="0"/>
              <a:t>Efficacy in multicenter CD19 CAR T trials in adult LBCL</a:t>
            </a:r>
            <a:endParaRPr lang="en-US" sz="3200" b="1" dirty="0">
              <a:solidFill>
                <a:srgbClr val="0000FF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2426" y="2042640"/>
          <a:ext cx="6097736" cy="2316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18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3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6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57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33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267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Study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Product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Best</a:t>
                      </a:r>
                      <a:r>
                        <a:rPr lang="en-US" sz="1600" baseline="0" dirty="0"/>
                        <a:t> ORR</a:t>
                      </a:r>
                      <a:endParaRPr lang="en-US" sz="16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Best CR rate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9605">
                <a:tc>
                  <a:txBody>
                    <a:bodyPr/>
                    <a:lstStyle/>
                    <a:p>
                      <a:r>
                        <a:rPr lang="en-US" sz="1600" b="0" dirty="0"/>
                        <a:t>ZUMA-1</a:t>
                      </a:r>
                      <a:endParaRPr lang="en-US" sz="1600" b="0" baseline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CD19/CD3</a:t>
                      </a:r>
                      <a:r>
                        <a:rPr lang="en-US" sz="1600" b="0" dirty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1600" b="0" dirty="0"/>
                        <a:t>/</a:t>
                      </a:r>
                    </a:p>
                    <a:p>
                      <a:r>
                        <a:rPr lang="en-US" sz="1600" b="0" dirty="0">
                          <a:solidFill>
                            <a:srgbClr val="0000FF"/>
                          </a:solidFill>
                        </a:rPr>
                        <a:t>CD28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108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83%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58%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9425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JULIET</a:t>
                      </a:r>
                      <a:endParaRPr lang="en-US" sz="1600" b="0" dirty="0">
                        <a:solidFill>
                          <a:srgbClr val="0000FF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b="0" dirty="0"/>
                        <a:t>CD19/CD3</a:t>
                      </a:r>
                      <a:r>
                        <a:rPr lang="en-US" sz="1600" b="0" dirty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1600" b="0" dirty="0"/>
                        <a:t>/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600" b="0" dirty="0">
                          <a:solidFill>
                            <a:srgbClr val="0000FF"/>
                          </a:solidFill>
                        </a:rPr>
                        <a:t>4-1BB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600" b="0" dirty="0"/>
                        <a:t>93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600" b="0" dirty="0"/>
                        <a:t>52%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40%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9605">
                <a:tc>
                  <a:txBody>
                    <a:bodyPr/>
                    <a:lstStyle/>
                    <a:p>
                      <a:r>
                        <a:rPr lang="en-US" sz="1600" b="0" dirty="0"/>
                        <a:t>TRANSCEND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CD19/CD3</a:t>
                      </a:r>
                      <a:r>
                        <a:rPr lang="en-US" sz="1600" b="0" dirty="0">
                          <a:latin typeface="Symbol" charset="2"/>
                          <a:cs typeface="Symbol" charset="2"/>
                        </a:rPr>
                        <a:t>z</a:t>
                      </a:r>
                      <a:r>
                        <a:rPr lang="en-US" sz="1600" b="0" dirty="0"/>
                        <a:t>/</a:t>
                      </a:r>
                    </a:p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rgbClr val="0000FF"/>
                          </a:solidFill>
                        </a:rPr>
                        <a:t>4-1BB</a:t>
                      </a:r>
                      <a:endParaRPr lang="en-US" sz="16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600" b="0" dirty="0"/>
                        <a:t>256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600" b="0" dirty="0"/>
                        <a:t>73%</a:t>
                      </a:r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53%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89910" y="1645117"/>
            <a:ext cx="1952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Best response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486757" y="2042640"/>
          <a:ext cx="5490093" cy="231647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01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8228">
                  <a:extLst>
                    <a:ext uri="{9D8B030D-6E8A-4147-A177-3AD203B41FA5}">
                      <a16:colId xmlns:a16="http://schemas.microsoft.com/office/drawing/2014/main" val="224651649"/>
                    </a:ext>
                  </a:extLst>
                </a:gridCol>
                <a:gridCol w="3370729">
                  <a:extLst>
                    <a:ext uri="{9D8B030D-6E8A-4147-A177-3AD203B41FA5}">
                      <a16:colId xmlns:a16="http://schemas.microsoft.com/office/drawing/2014/main" val="732916637"/>
                    </a:ext>
                  </a:extLst>
                </a:gridCol>
              </a:tblGrid>
              <a:tr h="58216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Median PFS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lvl="0" indent="0" algn="ctr" defTabSz="9119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Median </a:t>
                      </a:r>
                    </a:p>
                    <a:p>
                      <a:pPr marL="0" marR="0" lvl="0" indent="0" algn="ctr" defTabSz="9119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OS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Ref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105">
                <a:tc>
                  <a:txBody>
                    <a:bodyPr/>
                    <a:lstStyle/>
                    <a:p>
                      <a:pPr marL="0" marR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5.9 </a:t>
                      </a:r>
                      <a:r>
                        <a:rPr lang="en-US" sz="1600" b="0" dirty="0" err="1"/>
                        <a:t>mo</a:t>
                      </a:r>
                      <a:endParaRPr lang="en-US" sz="16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25.8 </a:t>
                      </a:r>
                      <a:r>
                        <a:rPr lang="en-US" sz="1600" b="0" dirty="0" err="1"/>
                        <a:t>mo</a:t>
                      </a:r>
                      <a:endParaRPr lang="en-US" sz="16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/>
                        <a:t>Neelapu et al, NEJM 2017; ASH 2019</a:t>
                      </a:r>
                    </a:p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/>
                        <a:t>Locke et al, Lancet Oncol 2019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8105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600" b="0" dirty="0"/>
                        <a:t>2.9</a:t>
                      </a:r>
                      <a:r>
                        <a:rPr lang="en-US" sz="1600" b="0" baseline="0" dirty="0"/>
                        <a:t> </a:t>
                      </a:r>
                      <a:r>
                        <a:rPr lang="en-US" sz="1600" b="0" baseline="0" dirty="0" err="1"/>
                        <a:t>mo</a:t>
                      </a:r>
                      <a:endParaRPr lang="en-US" sz="16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12 </a:t>
                      </a:r>
                      <a:r>
                        <a:rPr lang="en-US" sz="1600" b="0" dirty="0" err="1"/>
                        <a:t>mo</a:t>
                      </a:r>
                      <a:endParaRPr lang="en-US" sz="16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/>
                        <a:t>Schuster et al, NEJM 2019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105">
                <a:tc>
                  <a:txBody>
                    <a:bodyPr/>
                    <a:lstStyle/>
                    <a:p>
                      <a:pPr marL="0" indent="0" algn="ctr">
                        <a:buFont typeface="Arial"/>
                        <a:buNone/>
                      </a:pPr>
                      <a:r>
                        <a:rPr lang="en-US" sz="1600" b="0" dirty="0"/>
                        <a:t>6.8 </a:t>
                      </a:r>
                      <a:r>
                        <a:rPr lang="en-US" sz="1600" b="0" dirty="0" err="1"/>
                        <a:t>mo</a:t>
                      </a:r>
                      <a:endParaRPr lang="en-US" sz="16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lvl="0" indent="0" algn="ctr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0" dirty="0"/>
                        <a:t>21.1 </a:t>
                      </a:r>
                      <a:r>
                        <a:rPr lang="en-US" sz="1600" b="0" dirty="0" err="1"/>
                        <a:t>mo</a:t>
                      </a:r>
                      <a:endParaRPr lang="en-US" sz="1600" b="0" dirty="0"/>
                    </a:p>
                  </a:txBody>
                  <a:tcPr marL="121920" marR="121920" anchor="ctr"/>
                </a:tc>
                <a:tc>
                  <a:txBody>
                    <a:bodyPr/>
                    <a:lstStyle/>
                    <a:p>
                      <a:pPr marL="0" marR="0" indent="0" algn="l" defTabSz="9122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400" b="0" dirty="0"/>
                        <a:t>Abramson et al, ASH 2019</a:t>
                      </a:r>
                    </a:p>
                  </a:txBody>
                  <a:tcPr marL="121920" marR="12192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020384" y="1660944"/>
            <a:ext cx="11253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PFS/OS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0D3643-B8E8-F54B-BE83-EE41C0D97D04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5550541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0"/>
            <a:ext cx="12192000" cy="1148752"/>
          </a:xfrm>
          <a:solidFill>
            <a:srgbClr val="DAEDEF"/>
          </a:solidFill>
        </p:spPr>
        <p:txBody>
          <a:bodyPr tIns="0" anchor="ctr"/>
          <a:lstStyle/>
          <a:p>
            <a:r>
              <a:rPr lang="en-US" sz="3200" b="1" dirty="0">
                <a:solidFill>
                  <a:srgbClr val="000000"/>
                </a:solidFill>
                <a:cs typeface="Arial"/>
              </a:rPr>
              <a:t>Durable responses with CAR T-cell therapy in </a:t>
            </a:r>
            <a:br>
              <a:rPr lang="en-US" sz="3200" b="1" dirty="0">
                <a:solidFill>
                  <a:srgbClr val="000000"/>
                </a:solidFill>
                <a:cs typeface="Arial"/>
              </a:rPr>
            </a:br>
            <a:r>
              <a:rPr lang="en-US" sz="3200" b="1" dirty="0">
                <a:solidFill>
                  <a:srgbClr val="000000"/>
                </a:solidFill>
                <a:cs typeface="Arial"/>
              </a:rPr>
              <a:t>r/r large B-cell lymphoma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65A675-8067-C049-BF7A-D18D6D37DFB8}"/>
              </a:ext>
            </a:extLst>
          </p:cNvPr>
          <p:cNvSpPr/>
          <p:nvPr/>
        </p:nvSpPr>
        <p:spPr>
          <a:xfrm>
            <a:off x="8221655" y="5924186"/>
            <a:ext cx="2682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Schuster et al. 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N </a:t>
            </a:r>
            <a:r>
              <a:rPr kumimoji="0" lang="en-US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Eng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J Med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 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C6AD8-2B6A-8643-91BD-27EF8672C1B2}"/>
              </a:ext>
            </a:extLst>
          </p:cNvPr>
          <p:cNvSpPr txBox="1"/>
          <p:nvPr/>
        </p:nvSpPr>
        <p:spPr>
          <a:xfrm>
            <a:off x="1357957" y="5831967"/>
            <a:ext cx="3489695" cy="461435"/>
          </a:xfrm>
          <a:prstGeom prst="rect">
            <a:avLst/>
          </a:prstGeom>
          <a:noFill/>
        </p:spPr>
        <p:txBody>
          <a:bodyPr wrap="square" lIns="91128" tIns="45606" rIns="91128" bIns="45606" rtlCol="0">
            <a:spAutoFit/>
          </a:bodyPr>
          <a:lstStyle/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Neelapu et al.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N </a:t>
            </a:r>
            <a:r>
              <a:rPr kumimoji="0" lang="en-GB" sz="1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Eng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J Med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2017</a:t>
            </a:r>
          </a:p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Locke et al. </a:t>
            </a: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Lancet Oncol 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A4C84-6A85-C941-9ED0-58A1A4C00EB6}"/>
              </a:ext>
            </a:extLst>
          </p:cNvPr>
          <p:cNvSpPr txBox="1"/>
          <p:nvPr/>
        </p:nvSpPr>
        <p:spPr>
          <a:xfrm>
            <a:off x="1196877" y="1619235"/>
            <a:ext cx="33457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ZUMA-1: PFS with axi-cel</a:t>
            </a:r>
          </a:p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39% progression-free at 27.1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612229-ADE2-B149-A146-9FD4B6421376}"/>
              </a:ext>
            </a:extLst>
          </p:cNvPr>
          <p:cNvSpPr txBox="1"/>
          <p:nvPr/>
        </p:nvSpPr>
        <p:spPr>
          <a:xfrm>
            <a:off x="7242484" y="1637823"/>
            <a:ext cx="43288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JULIET: PFS with tisagenlecleucel</a:t>
            </a:r>
          </a:p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34% progression-free at 14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mo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#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9F45C9-D732-1E45-8060-5455827DA28F}"/>
              </a:ext>
            </a:extLst>
          </p:cNvPr>
          <p:cNvGrpSpPr/>
          <p:nvPr/>
        </p:nvGrpSpPr>
        <p:grpSpPr>
          <a:xfrm>
            <a:off x="203395" y="2643608"/>
            <a:ext cx="5798821" cy="2257576"/>
            <a:chOff x="203395" y="2643608"/>
            <a:chExt cx="5798821" cy="22575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E14B8B-470A-4C4F-A270-E4A8AA7D4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395" y="2645284"/>
              <a:ext cx="5798821" cy="22559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3327B6-45E1-E943-95A7-DE422DE837CB}"/>
                </a:ext>
              </a:extLst>
            </p:cNvPr>
            <p:cNvSpPr txBox="1"/>
            <p:nvPr/>
          </p:nvSpPr>
          <p:spPr>
            <a:xfrm>
              <a:off x="4223644" y="2643608"/>
              <a:ext cx="15309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Median f/u: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27.1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mo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Median PFS: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5.9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mo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D3507A5-4F0D-3649-86A8-B545DE87B3FD}"/>
                </a:ext>
              </a:extLst>
            </p:cNvPr>
            <p:cNvSpPr/>
            <p:nvPr/>
          </p:nvSpPr>
          <p:spPr bwMode="auto">
            <a:xfrm>
              <a:off x="723572" y="3716528"/>
              <a:ext cx="1056459" cy="6482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686817-788E-D647-B7AC-32EF7B90E196}"/>
              </a:ext>
            </a:extLst>
          </p:cNvPr>
          <p:cNvGrpSpPr/>
          <p:nvPr/>
        </p:nvGrpSpPr>
        <p:grpSpPr>
          <a:xfrm>
            <a:off x="6620256" y="2582648"/>
            <a:ext cx="4411469" cy="2755737"/>
            <a:chOff x="6620256" y="2582648"/>
            <a:chExt cx="4411469" cy="275573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9E7B03-A600-D24A-B9D6-F7D219D7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2943" y="2643608"/>
              <a:ext cx="4168782" cy="207469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26F482-48AE-7745-AA28-A45975922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17792" y="4815840"/>
              <a:ext cx="4277357" cy="11612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863FF-D207-624D-BD59-3351EA3A0579}"/>
                </a:ext>
              </a:extLst>
            </p:cNvPr>
            <p:cNvSpPr txBox="1"/>
            <p:nvPr/>
          </p:nvSpPr>
          <p:spPr>
            <a:xfrm>
              <a:off x="6620256" y="4652361"/>
              <a:ext cx="854721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Patients at Risk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3F5A322-D534-6147-B2A0-E068BB2F7AEB}"/>
                </a:ext>
              </a:extLst>
            </p:cNvPr>
            <p:cNvSpPr txBox="1"/>
            <p:nvPr/>
          </p:nvSpPr>
          <p:spPr>
            <a:xfrm>
              <a:off x="7985760" y="2667992"/>
              <a:ext cx="3045965" cy="42951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                                              Median f/u: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14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mo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                                                Median PFS: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2.9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mo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3A7B5C-75CE-9847-BAC3-54C02BCCF41A}"/>
                </a:ext>
              </a:extLst>
            </p:cNvPr>
            <p:cNvSpPr/>
            <p:nvPr/>
          </p:nvSpPr>
          <p:spPr bwMode="auto">
            <a:xfrm>
              <a:off x="7654725" y="2582648"/>
              <a:ext cx="914400" cy="22771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48" charset="-128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4D138FB-11D9-4444-97CE-E3857EBB54CF}"/>
                </a:ext>
              </a:extLst>
            </p:cNvPr>
            <p:cNvSpPr/>
            <p:nvPr/>
          </p:nvSpPr>
          <p:spPr>
            <a:xfrm>
              <a:off x="8883674" y="5092164"/>
              <a:ext cx="2111475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#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Calculated value from publication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9B629AE-4EB7-204F-A6D5-D28940E570FD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12541366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10"/>
            <a:ext cx="12192000" cy="1148752"/>
          </a:xfrm>
          <a:solidFill>
            <a:srgbClr val="DAEDEF"/>
          </a:solidFill>
        </p:spPr>
        <p:txBody>
          <a:bodyPr tIns="0" anchor="ctr"/>
          <a:lstStyle/>
          <a:p>
            <a:r>
              <a:rPr lang="en-US" sz="3200" b="1" dirty="0">
                <a:solidFill>
                  <a:srgbClr val="000000"/>
                </a:solidFill>
                <a:cs typeface="Arial"/>
              </a:rPr>
              <a:t>Durable responses with </a:t>
            </a:r>
            <a:r>
              <a:rPr lang="en-US" sz="3200" b="1" dirty="0" err="1">
                <a:solidFill>
                  <a:srgbClr val="000000"/>
                </a:solidFill>
                <a:cs typeface="Arial"/>
              </a:rPr>
              <a:t>liso-cel</a:t>
            </a:r>
            <a:r>
              <a:rPr lang="en-US" sz="3200" b="1" dirty="0">
                <a:solidFill>
                  <a:srgbClr val="000000"/>
                </a:solidFill>
                <a:cs typeface="Arial"/>
              </a:rPr>
              <a:t> in r/r large B-cell lymphoma</a:t>
            </a:r>
            <a:endParaRPr lang="en-US" sz="32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2C6AD8-2B6A-8643-91BD-27EF8672C1B2}"/>
              </a:ext>
            </a:extLst>
          </p:cNvPr>
          <p:cNvSpPr txBox="1"/>
          <p:nvPr/>
        </p:nvSpPr>
        <p:spPr>
          <a:xfrm>
            <a:off x="1331756" y="6581231"/>
            <a:ext cx="3489695" cy="276769"/>
          </a:xfrm>
          <a:prstGeom prst="rect">
            <a:avLst/>
          </a:prstGeom>
          <a:noFill/>
        </p:spPr>
        <p:txBody>
          <a:bodyPr wrap="square" lIns="91128" tIns="45606" rIns="91128" bIns="45606" rtlCol="0">
            <a:spAutoFit/>
          </a:bodyPr>
          <a:lstStyle/>
          <a:p>
            <a:pPr marL="0" marR="0" lvl="0" indent="0" algn="l" defTabSz="4556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Abramson et al. ASH 2019, Abstract 241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9A4C84-6A85-C941-9ED0-58A1A4C00EB6}"/>
              </a:ext>
            </a:extLst>
          </p:cNvPr>
          <p:cNvSpPr txBox="1"/>
          <p:nvPr/>
        </p:nvSpPr>
        <p:spPr>
          <a:xfrm>
            <a:off x="1252821" y="1316123"/>
            <a:ext cx="42755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TRANSCEND: PFS for all patients</a:t>
            </a:r>
          </a:p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34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12-month PFS = 44%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4FC12E8-FDEA-D94F-9C71-479C56F34A08}"/>
              </a:ext>
            </a:extLst>
          </p:cNvPr>
          <p:cNvGrpSpPr/>
          <p:nvPr/>
        </p:nvGrpSpPr>
        <p:grpSpPr>
          <a:xfrm>
            <a:off x="310178" y="2251951"/>
            <a:ext cx="5532849" cy="2908143"/>
            <a:chOff x="387879" y="2770053"/>
            <a:chExt cx="5532849" cy="2908143"/>
          </a:xfrm>
        </p:grpSpPr>
        <p:sp>
          <p:nvSpPr>
            <p:cNvPr id="1268" name="TextBox 1267">
              <a:extLst>
                <a:ext uri="{FF2B5EF4-FFF2-40B4-BE49-F238E27FC236}">
                  <a16:creationId xmlns:a16="http://schemas.microsoft.com/office/drawing/2014/main" id="{0E458BF3-6D06-BB43-ABE7-38F405D7286A}"/>
                </a:ext>
              </a:extLst>
            </p:cNvPr>
            <p:cNvSpPr txBox="1"/>
            <p:nvPr/>
          </p:nvSpPr>
          <p:spPr>
            <a:xfrm>
              <a:off x="5378785" y="3942299"/>
              <a:ext cx="5419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Total</a:t>
              </a:r>
            </a:p>
          </p:txBody>
        </p:sp>
        <p:sp>
          <p:nvSpPr>
            <p:cNvPr id="1269" name="Rectangle 1268">
              <a:extLst>
                <a:ext uri="{FF2B5EF4-FFF2-40B4-BE49-F238E27FC236}">
                  <a16:creationId xmlns:a16="http://schemas.microsoft.com/office/drawing/2014/main" id="{BA3DBD96-32EE-0E4A-9076-0C9DCEA18DF6}"/>
                </a:ext>
              </a:extLst>
            </p:cNvPr>
            <p:cNvSpPr/>
            <p:nvPr/>
          </p:nvSpPr>
          <p:spPr>
            <a:xfrm>
              <a:off x="387879" y="2803850"/>
              <a:ext cx="389347" cy="2947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70" name="Line 15">
              <a:extLst>
                <a:ext uri="{FF2B5EF4-FFF2-40B4-BE49-F238E27FC236}">
                  <a16:creationId xmlns:a16="http://schemas.microsoft.com/office/drawing/2014/main" id="{EA8EA3FD-EEEF-B642-85E8-EEE0767820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43854" y="3933884"/>
              <a:ext cx="4651" cy="1949"/>
            </a:xfrm>
            <a:prstGeom prst="line">
              <a:avLst/>
            </a:prstGeom>
            <a:noFill/>
            <a:ln w="15875" cap="flat">
              <a:solidFill>
                <a:srgbClr val="808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271" name="Rectangle 69">
              <a:extLst>
                <a:ext uri="{FF2B5EF4-FFF2-40B4-BE49-F238E27FC236}">
                  <a16:creationId xmlns:a16="http://schemas.microsoft.com/office/drawing/2014/main" id="{C7581B88-6458-6A48-AF17-AA03ACB4EE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-618822" y="3853523"/>
              <a:ext cx="235160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rPr>
                <a:t>Progression-free Probability (%)</a:t>
              </a:r>
              <a:endPara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+mn-cs"/>
              </a:endParaRPr>
            </a:p>
          </p:txBody>
        </p:sp>
        <p:grpSp>
          <p:nvGrpSpPr>
            <p:cNvPr id="1272" name="Group 1271">
              <a:extLst>
                <a:ext uri="{FF2B5EF4-FFF2-40B4-BE49-F238E27FC236}">
                  <a16:creationId xmlns:a16="http://schemas.microsoft.com/office/drawing/2014/main" id="{CECD43F2-08EE-D542-88C6-761F04AC2464}"/>
                </a:ext>
              </a:extLst>
            </p:cNvPr>
            <p:cNvGrpSpPr/>
            <p:nvPr/>
          </p:nvGrpSpPr>
          <p:grpSpPr>
            <a:xfrm>
              <a:off x="1094702" y="5116310"/>
              <a:ext cx="4625732" cy="153888"/>
              <a:chOff x="2826672" y="4311082"/>
              <a:chExt cx="7895844" cy="250732"/>
            </a:xfrm>
          </p:grpSpPr>
          <p:sp>
            <p:nvSpPr>
              <p:cNvPr id="1273" name="Rectangle 45">
                <a:extLst>
                  <a:ext uri="{FF2B5EF4-FFF2-40B4-BE49-F238E27FC236}">
                    <a16:creationId xmlns:a16="http://schemas.microsoft.com/office/drawing/2014/main" id="{7996CD59-C0F8-1244-856E-00A309EFA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6672" y="4311082"/>
                <a:ext cx="120396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0</a:t>
                </a:r>
                <a:endPara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74" name="Rectangle 46">
                <a:extLst>
                  <a:ext uri="{FF2B5EF4-FFF2-40B4-BE49-F238E27FC236}">
                    <a16:creationId xmlns:a16="http://schemas.microsoft.com/office/drawing/2014/main" id="{37CED549-3369-E545-9882-B33D1E30AB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9786" y="4311082"/>
                <a:ext cx="120396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75" name="Rectangle 47">
                <a:extLst>
                  <a:ext uri="{FF2B5EF4-FFF2-40B4-BE49-F238E27FC236}">
                    <a16:creationId xmlns:a16="http://schemas.microsoft.com/office/drawing/2014/main" id="{E4A09C88-906D-7C4C-B186-67ABFA9AF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6485" y="4311082"/>
                <a:ext cx="120396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9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76" name="Rectangle 48">
                <a:extLst>
                  <a:ext uri="{FF2B5EF4-FFF2-40B4-BE49-F238E27FC236}">
                    <a16:creationId xmlns:a16="http://schemas.microsoft.com/office/drawing/2014/main" id="{3A4B2388-238D-644F-A642-B797968DB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75086" y="4311082"/>
                <a:ext cx="240788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21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77" name="Rectangle 49">
                <a:extLst>
                  <a:ext uri="{FF2B5EF4-FFF2-40B4-BE49-F238E27FC236}">
                    <a16:creationId xmlns:a16="http://schemas.microsoft.com/office/drawing/2014/main" id="{BCDDF98F-E0E6-1F48-BF06-14C9E689B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4035" y="4311082"/>
                <a:ext cx="240788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18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78" name="Rectangle 50">
                <a:extLst>
                  <a:ext uri="{FF2B5EF4-FFF2-40B4-BE49-F238E27FC236}">
                    <a16:creationId xmlns:a16="http://schemas.microsoft.com/office/drawing/2014/main" id="{FFE59C50-E3AE-0D40-96CC-7C580D181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35500" y="4311082"/>
                <a:ext cx="240788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24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79" name="Rectangle 51">
                <a:extLst>
                  <a:ext uri="{FF2B5EF4-FFF2-40B4-BE49-F238E27FC236}">
                    <a16:creationId xmlns:a16="http://schemas.microsoft.com/office/drawing/2014/main" id="{7E5CF218-F87F-3C4F-82AD-EB861270D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11789" y="4311082"/>
                <a:ext cx="240788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27</a:t>
                </a:r>
                <a:endPara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80" name="Rectangle 52">
                <a:extLst>
                  <a:ext uri="{FF2B5EF4-FFF2-40B4-BE49-F238E27FC236}">
                    <a16:creationId xmlns:a16="http://schemas.microsoft.com/office/drawing/2014/main" id="{9D92584B-2A19-B145-BE90-EFDDA85FA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1728" y="4311082"/>
                <a:ext cx="240788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30</a:t>
                </a:r>
                <a:endPara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81" name="Rectangle 53">
                <a:extLst>
                  <a:ext uri="{FF2B5EF4-FFF2-40B4-BE49-F238E27FC236}">
                    <a16:creationId xmlns:a16="http://schemas.microsoft.com/office/drawing/2014/main" id="{534F6926-0E9E-B44E-AB84-211EF7394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9400" y="4311082"/>
                <a:ext cx="240788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12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82" name="Rectangle 54">
                <a:extLst>
                  <a:ext uri="{FF2B5EF4-FFF2-40B4-BE49-F238E27FC236}">
                    <a16:creationId xmlns:a16="http://schemas.microsoft.com/office/drawing/2014/main" id="{C0D8770A-4FAC-254C-B02E-CC8ED1FB9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27277" y="4311082"/>
                <a:ext cx="240788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15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283" name="Rectangle 70">
                <a:extLst>
                  <a:ext uri="{FF2B5EF4-FFF2-40B4-BE49-F238E27FC236}">
                    <a16:creationId xmlns:a16="http://schemas.microsoft.com/office/drawing/2014/main" id="{D84EFEB6-CA4C-694F-AFC5-A61B96646C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2896" y="4311082"/>
                <a:ext cx="120396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6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284" name="Rectangle 71">
              <a:extLst>
                <a:ext uri="{FF2B5EF4-FFF2-40B4-BE49-F238E27FC236}">
                  <a16:creationId xmlns:a16="http://schemas.microsoft.com/office/drawing/2014/main" id="{09C32D17-180B-6843-B4ED-F3FD6C393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6583" y="5319649"/>
              <a:ext cx="428002" cy="143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33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Months</a:t>
              </a:r>
              <a:endParaRPr kumimoji="0" lang="en-US" alt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9F11ED8-443C-E64D-846E-1D90FFD04A3A}"/>
                </a:ext>
              </a:extLst>
            </p:cNvPr>
            <p:cNvGrpSpPr/>
            <p:nvPr/>
          </p:nvGrpSpPr>
          <p:grpSpPr>
            <a:xfrm>
              <a:off x="559349" y="5534629"/>
              <a:ext cx="5113055" cy="143567"/>
              <a:chOff x="559349" y="5998456"/>
              <a:chExt cx="5113055" cy="143567"/>
            </a:xfrm>
          </p:grpSpPr>
          <p:sp>
            <p:nvSpPr>
              <p:cNvPr id="1308" name="Rectangle 38">
                <a:extLst>
                  <a:ext uri="{FF2B5EF4-FFF2-40B4-BE49-F238E27FC236}">
                    <a16:creationId xmlns:a16="http://schemas.microsoft.com/office/drawing/2014/main" id="{CFAA027F-3FEC-A54C-9C39-0B0C69BA3A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806" y="5998456"/>
                <a:ext cx="201978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133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09" name="Rectangle 39">
                <a:extLst>
                  <a:ext uri="{FF2B5EF4-FFF2-40B4-BE49-F238E27FC236}">
                    <a16:creationId xmlns:a16="http://schemas.microsoft.com/office/drawing/2014/main" id="{CDA227E0-196F-3F4D-B214-0D0D308FA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32234" y="5998457"/>
                <a:ext cx="201978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256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0" name="Rectangle 40">
                <a:extLst>
                  <a:ext uri="{FF2B5EF4-FFF2-40B4-BE49-F238E27FC236}">
                    <a16:creationId xmlns:a16="http://schemas.microsoft.com/office/drawing/2014/main" id="{DB866249-9DF9-B941-B45E-7780EA149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9240" y="5998458"/>
                <a:ext cx="201978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100</a:t>
                </a:r>
                <a:endParaRPr kumimoji="0" lang="en-US" altLang="en-US" sz="933" b="0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1" name="Rectangle 41">
                <a:extLst>
                  <a:ext uri="{FF2B5EF4-FFF2-40B4-BE49-F238E27FC236}">
                    <a16:creationId xmlns:a16="http://schemas.microsoft.com/office/drawing/2014/main" id="{D558B005-2F3E-2440-BC24-C2082ED14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83901" y="5998457"/>
                <a:ext cx="134652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33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2" name="Rectangle 42">
                <a:extLst>
                  <a:ext uri="{FF2B5EF4-FFF2-40B4-BE49-F238E27FC236}">
                    <a16:creationId xmlns:a16="http://schemas.microsoft.com/office/drawing/2014/main" id="{A90824F2-E2CC-1F41-A30C-4780BEEE5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0085" y="5998457"/>
                <a:ext cx="134652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23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3" name="Rectangle 43">
                <a:extLst>
                  <a:ext uri="{FF2B5EF4-FFF2-40B4-BE49-F238E27FC236}">
                    <a16:creationId xmlns:a16="http://schemas.microsoft.com/office/drawing/2014/main" id="{26F01F65-8F90-5243-A80A-74B7B67898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34483" y="5998457"/>
                <a:ext cx="67326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4" name="Rectangle 44">
                <a:extLst>
                  <a:ext uri="{FF2B5EF4-FFF2-40B4-BE49-F238E27FC236}">
                    <a16:creationId xmlns:a16="http://schemas.microsoft.com/office/drawing/2014/main" id="{3341874D-B358-084A-A9EE-27184C4A6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5078" y="5998457"/>
                <a:ext cx="67326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0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5" name="Rectangle 72">
                <a:extLst>
                  <a:ext uri="{FF2B5EF4-FFF2-40B4-BE49-F238E27FC236}">
                    <a16:creationId xmlns:a16="http://schemas.microsoft.com/office/drawing/2014/main" id="{FE29CCB4-B1CC-924C-9C61-B241E7E87E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9321" y="5998457"/>
                <a:ext cx="134652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87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6" name="Rectangle 73">
                <a:extLst>
                  <a:ext uri="{FF2B5EF4-FFF2-40B4-BE49-F238E27FC236}">
                    <a16:creationId xmlns:a16="http://schemas.microsoft.com/office/drawing/2014/main" id="{E4F844CC-5EE3-784B-8E06-A08750BB3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9915" y="5998457"/>
                <a:ext cx="134652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65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7" name="Rectangle 74">
                <a:extLst>
                  <a:ext uri="{FF2B5EF4-FFF2-40B4-BE49-F238E27FC236}">
                    <a16:creationId xmlns:a16="http://schemas.microsoft.com/office/drawing/2014/main" id="{A4FB8354-00D4-FF49-A387-A16A065E4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37488" y="5998457"/>
                <a:ext cx="134652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47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18" name="Rectangle 75">
                <a:extLst>
                  <a:ext uri="{FF2B5EF4-FFF2-40B4-BE49-F238E27FC236}">
                    <a16:creationId xmlns:a16="http://schemas.microsoft.com/office/drawing/2014/main" id="{7C5BBE93-2985-8147-BCF0-B4FF3B4C5B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73008" y="5998457"/>
                <a:ext cx="134652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0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14</a:t>
                </a:r>
                <a:endParaRPr kumimoji="0" lang="en-US" altLang="en-US" sz="9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22" name="Rectangle 79">
                <a:extLst>
                  <a:ext uri="{FF2B5EF4-FFF2-40B4-BE49-F238E27FC236}">
                    <a16:creationId xmlns:a16="http://schemas.microsoft.com/office/drawing/2014/main" id="{C97253BD-4B70-D142-A64B-37DD97F30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9349" y="5998457"/>
                <a:ext cx="288541" cy="1435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33" b="1" i="0" u="none" strike="noStrike" kern="1200" cap="none" spc="0" normalizeH="0" baseline="0" noProof="0">
                    <a:ln>
                      <a:noFill/>
                    </a:ln>
                    <a:solidFill>
                      <a:srgbClr val="80008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Total</a:t>
                </a:r>
                <a:endParaRPr kumimoji="0" lang="en-US" altLang="en-US" sz="933" b="1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324" name="Rectangle 82">
              <a:extLst>
                <a:ext uri="{FF2B5EF4-FFF2-40B4-BE49-F238E27FC236}">
                  <a16:creationId xmlns:a16="http://schemas.microsoft.com/office/drawing/2014/main" id="{CD52C282-40DF-3745-9BEF-6632F769E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8793" y="4206160"/>
              <a:ext cx="2350002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Median (95% CI): 6.8 (3.3‒14.1) months</a:t>
              </a:r>
              <a:endParaRPr kumimoji="0" lang="en-US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26" name="Line 86">
              <a:extLst>
                <a:ext uri="{FF2B5EF4-FFF2-40B4-BE49-F238E27FC236}">
                  <a16:creationId xmlns:a16="http://schemas.microsoft.com/office/drawing/2014/main" id="{DD95EB57-1068-594C-A426-B4D22CEB5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0698" y="3933883"/>
              <a:ext cx="4667807" cy="0"/>
            </a:xfrm>
            <a:prstGeom prst="line">
              <a:avLst/>
            </a:prstGeom>
            <a:noFill/>
            <a:ln w="12700" cap="flat">
              <a:solidFill>
                <a:srgbClr val="80808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327" name="Freeform 87">
              <a:extLst>
                <a:ext uri="{FF2B5EF4-FFF2-40B4-BE49-F238E27FC236}">
                  <a16:creationId xmlns:a16="http://schemas.microsoft.com/office/drawing/2014/main" id="{40DDCE8E-AE56-8E4A-BDBB-8EEDB2A1F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49" y="2868934"/>
              <a:ext cx="4811031" cy="2132825"/>
            </a:xfrm>
            <a:custGeom>
              <a:avLst/>
              <a:gdLst>
                <a:gd name="T0" fmla="*/ 5173 w 5173"/>
                <a:gd name="T1" fmla="*/ 2189 h 2189"/>
                <a:gd name="T2" fmla="*/ 0 w 5173"/>
                <a:gd name="T3" fmla="*/ 2189 h 2189"/>
                <a:gd name="T4" fmla="*/ 0 w 5173"/>
                <a:gd name="T5" fmla="*/ 0 h 2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173" h="2189">
                  <a:moveTo>
                    <a:pt x="5173" y="2189"/>
                  </a:moveTo>
                  <a:lnTo>
                    <a:pt x="0" y="2189"/>
                  </a:lnTo>
                  <a:lnTo>
                    <a:pt x="0" y="0"/>
                  </a:ln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328" name="Group 1327">
              <a:extLst>
                <a:ext uri="{FF2B5EF4-FFF2-40B4-BE49-F238E27FC236}">
                  <a16:creationId xmlns:a16="http://schemas.microsoft.com/office/drawing/2014/main" id="{FC077FD3-5E88-1342-B3FE-3D30808192E3}"/>
                </a:ext>
              </a:extLst>
            </p:cNvPr>
            <p:cNvGrpSpPr/>
            <p:nvPr/>
          </p:nvGrpSpPr>
          <p:grpSpPr>
            <a:xfrm>
              <a:off x="1127643" y="4998055"/>
              <a:ext cx="4520861" cy="50665"/>
              <a:chOff x="2882900" y="4300855"/>
              <a:chExt cx="7716838" cy="82550"/>
            </a:xfrm>
          </p:grpSpPr>
          <p:sp>
            <p:nvSpPr>
              <p:cNvPr id="1329" name="Line 88">
                <a:extLst>
                  <a:ext uri="{FF2B5EF4-FFF2-40B4-BE49-F238E27FC236}">
                    <a16:creationId xmlns:a16="http://schemas.microsoft.com/office/drawing/2014/main" id="{11C3691E-AC0F-6740-B400-128FE6867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2900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0" name="Line 89">
                <a:extLst>
                  <a:ext uri="{FF2B5EF4-FFF2-40B4-BE49-F238E27FC236}">
                    <a16:creationId xmlns:a16="http://schemas.microsoft.com/office/drawing/2014/main" id="{F3A7BD4E-B198-DA4D-A802-7672F1A721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2838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1" name="Line 90">
                <a:extLst>
                  <a:ext uri="{FF2B5EF4-FFF2-40B4-BE49-F238E27FC236}">
                    <a16:creationId xmlns:a16="http://schemas.microsoft.com/office/drawing/2014/main" id="{E4994D1A-E3CF-0749-81DF-AF1A1C789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7538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2" name="Line 91">
                <a:extLst>
                  <a:ext uri="{FF2B5EF4-FFF2-40B4-BE49-F238E27FC236}">
                    <a16:creationId xmlns:a16="http://schemas.microsoft.com/office/drawing/2014/main" id="{30913D6D-A641-B944-9719-068447AF6B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5888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3" name="Line 92">
                <a:extLst>
                  <a:ext uri="{FF2B5EF4-FFF2-40B4-BE49-F238E27FC236}">
                    <a16:creationId xmlns:a16="http://schemas.microsoft.com/office/drawing/2014/main" id="{017CFB7F-29F4-BA4B-B577-0E0F2AE99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588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4" name="Line 93">
                <a:extLst>
                  <a:ext uri="{FF2B5EF4-FFF2-40B4-BE49-F238E27FC236}">
                    <a16:creationId xmlns:a16="http://schemas.microsoft.com/office/drawing/2014/main" id="{4A7FD799-7320-874C-8CCC-2866726DE4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40525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5" name="Line 94">
                <a:extLst>
                  <a:ext uri="{FF2B5EF4-FFF2-40B4-BE49-F238E27FC236}">
                    <a16:creationId xmlns:a16="http://schemas.microsoft.com/office/drawing/2014/main" id="{E2DCDB69-ED56-3643-AF63-A03E6F7506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3638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6" name="Line 95">
                <a:extLst>
                  <a:ext uri="{FF2B5EF4-FFF2-40B4-BE49-F238E27FC236}">
                    <a16:creationId xmlns:a16="http://schemas.microsoft.com/office/drawing/2014/main" id="{61375A46-75EC-5F45-9813-E1E1CBAA43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83575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7" name="Line 96">
                <a:extLst>
                  <a:ext uri="{FF2B5EF4-FFF2-40B4-BE49-F238E27FC236}">
                    <a16:creationId xmlns:a16="http://schemas.microsoft.com/office/drawing/2014/main" id="{49A7BADF-5D51-7642-AB6D-4FA654A5B8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6688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8" name="Line 97">
                <a:extLst>
                  <a:ext uri="{FF2B5EF4-FFF2-40B4-BE49-F238E27FC236}">
                    <a16:creationId xmlns:a16="http://schemas.microsoft.com/office/drawing/2014/main" id="{9088BE21-6D2D-5F4E-83EF-13BAB1ACC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26625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39" name="Line 98">
                <a:extLst>
                  <a:ext uri="{FF2B5EF4-FFF2-40B4-BE49-F238E27FC236}">
                    <a16:creationId xmlns:a16="http://schemas.microsoft.com/office/drawing/2014/main" id="{0ED140B4-7232-454B-BAEA-6C5B19697D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99738" y="4300855"/>
                <a:ext cx="0" cy="8255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1340" name="Group 1339">
              <a:extLst>
                <a:ext uri="{FF2B5EF4-FFF2-40B4-BE49-F238E27FC236}">
                  <a16:creationId xmlns:a16="http://schemas.microsoft.com/office/drawing/2014/main" id="{A88155CB-A764-6A4B-B8BA-691F9549DE5B}"/>
                </a:ext>
              </a:extLst>
            </p:cNvPr>
            <p:cNvGrpSpPr/>
            <p:nvPr/>
          </p:nvGrpSpPr>
          <p:grpSpPr>
            <a:xfrm>
              <a:off x="938290" y="2983905"/>
              <a:ext cx="48363" cy="1901907"/>
              <a:chOff x="2559685" y="1019175"/>
              <a:chExt cx="82550" cy="3098800"/>
            </a:xfrm>
          </p:grpSpPr>
          <p:sp>
            <p:nvSpPr>
              <p:cNvPr id="1341" name="Line 99">
                <a:extLst>
                  <a:ext uri="{FF2B5EF4-FFF2-40B4-BE49-F238E27FC236}">
                    <a16:creationId xmlns:a16="http://schemas.microsoft.com/office/drawing/2014/main" id="{E732A6A8-261D-9C49-B268-E29441CA28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59685" y="4117975"/>
                <a:ext cx="82550" cy="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42" name="Line 100">
                <a:extLst>
                  <a:ext uri="{FF2B5EF4-FFF2-40B4-BE49-F238E27FC236}">
                    <a16:creationId xmlns:a16="http://schemas.microsoft.com/office/drawing/2014/main" id="{99C7F88A-B5C1-C54E-82CA-5F289AEF0F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59685" y="3498850"/>
                <a:ext cx="82550" cy="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43" name="Line 101">
                <a:extLst>
                  <a:ext uri="{FF2B5EF4-FFF2-40B4-BE49-F238E27FC236}">
                    <a16:creationId xmlns:a16="http://schemas.microsoft.com/office/drawing/2014/main" id="{F8885DC8-60A6-044F-A417-5BF1E8F181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59685" y="2878138"/>
                <a:ext cx="82550" cy="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44" name="Line 102">
                <a:extLst>
                  <a:ext uri="{FF2B5EF4-FFF2-40B4-BE49-F238E27FC236}">
                    <a16:creationId xmlns:a16="http://schemas.microsoft.com/office/drawing/2014/main" id="{1F16FD1B-5565-D749-A14D-3E74534DF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59685" y="2259013"/>
                <a:ext cx="82550" cy="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45" name="Line 103">
                <a:extLst>
                  <a:ext uri="{FF2B5EF4-FFF2-40B4-BE49-F238E27FC236}">
                    <a16:creationId xmlns:a16="http://schemas.microsoft.com/office/drawing/2014/main" id="{3D51B899-F80D-AB41-AB04-C24EA2164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59685" y="1639888"/>
                <a:ext cx="82550" cy="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346" name="Line 104">
                <a:extLst>
                  <a:ext uri="{FF2B5EF4-FFF2-40B4-BE49-F238E27FC236}">
                    <a16:creationId xmlns:a16="http://schemas.microsoft.com/office/drawing/2014/main" id="{1E57C9A6-B88C-CB4F-A253-4E28A9EDF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59685" y="1019175"/>
                <a:ext cx="82550" cy="0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1784" name="Freeform 532">
              <a:extLst>
                <a:ext uri="{FF2B5EF4-FFF2-40B4-BE49-F238E27FC236}">
                  <a16:creationId xmlns:a16="http://schemas.microsoft.com/office/drawing/2014/main" id="{F6E976BA-4B57-E347-B11C-2C6FD758A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643" y="2983906"/>
              <a:ext cx="4261384" cy="1101977"/>
            </a:xfrm>
            <a:custGeom>
              <a:avLst/>
              <a:gdLst>
                <a:gd name="T0" fmla="*/ 38 w 4582"/>
                <a:gd name="T1" fmla="*/ 14 h 1131"/>
                <a:gd name="T2" fmla="*/ 90 w 4582"/>
                <a:gd name="T3" fmla="*/ 24 h 1131"/>
                <a:gd name="T4" fmla="*/ 112 w 4582"/>
                <a:gd name="T5" fmla="*/ 38 h 1131"/>
                <a:gd name="T6" fmla="*/ 128 w 4582"/>
                <a:gd name="T7" fmla="*/ 55 h 1131"/>
                <a:gd name="T8" fmla="*/ 133 w 4582"/>
                <a:gd name="T9" fmla="*/ 69 h 1131"/>
                <a:gd name="T10" fmla="*/ 145 w 4582"/>
                <a:gd name="T11" fmla="*/ 92 h 1131"/>
                <a:gd name="T12" fmla="*/ 149 w 4582"/>
                <a:gd name="T13" fmla="*/ 133 h 1131"/>
                <a:gd name="T14" fmla="*/ 159 w 4582"/>
                <a:gd name="T15" fmla="*/ 180 h 1131"/>
                <a:gd name="T16" fmla="*/ 166 w 4582"/>
                <a:gd name="T17" fmla="*/ 223 h 1131"/>
                <a:gd name="T18" fmla="*/ 175 w 4582"/>
                <a:gd name="T19" fmla="*/ 230 h 1131"/>
                <a:gd name="T20" fmla="*/ 201 w 4582"/>
                <a:gd name="T21" fmla="*/ 256 h 1131"/>
                <a:gd name="T22" fmla="*/ 218 w 4582"/>
                <a:gd name="T23" fmla="*/ 263 h 1131"/>
                <a:gd name="T24" fmla="*/ 230 w 4582"/>
                <a:gd name="T25" fmla="*/ 296 h 1131"/>
                <a:gd name="T26" fmla="*/ 239 w 4582"/>
                <a:gd name="T27" fmla="*/ 305 h 1131"/>
                <a:gd name="T28" fmla="*/ 261 w 4582"/>
                <a:gd name="T29" fmla="*/ 322 h 1131"/>
                <a:gd name="T30" fmla="*/ 272 w 4582"/>
                <a:gd name="T31" fmla="*/ 331 h 1131"/>
                <a:gd name="T32" fmla="*/ 277 w 4582"/>
                <a:gd name="T33" fmla="*/ 365 h 1131"/>
                <a:gd name="T34" fmla="*/ 294 w 4582"/>
                <a:gd name="T35" fmla="*/ 388 h 1131"/>
                <a:gd name="T36" fmla="*/ 298 w 4582"/>
                <a:gd name="T37" fmla="*/ 424 h 1131"/>
                <a:gd name="T38" fmla="*/ 308 w 4582"/>
                <a:gd name="T39" fmla="*/ 457 h 1131"/>
                <a:gd name="T40" fmla="*/ 315 w 4582"/>
                <a:gd name="T41" fmla="*/ 483 h 1131"/>
                <a:gd name="T42" fmla="*/ 329 w 4582"/>
                <a:gd name="T43" fmla="*/ 490 h 1131"/>
                <a:gd name="T44" fmla="*/ 341 w 4582"/>
                <a:gd name="T45" fmla="*/ 506 h 1131"/>
                <a:gd name="T46" fmla="*/ 372 w 4582"/>
                <a:gd name="T47" fmla="*/ 525 h 1131"/>
                <a:gd name="T48" fmla="*/ 379 w 4582"/>
                <a:gd name="T49" fmla="*/ 559 h 1131"/>
                <a:gd name="T50" fmla="*/ 400 w 4582"/>
                <a:gd name="T51" fmla="*/ 568 h 1131"/>
                <a:gd name="T52" fmla="*/ 405 w 4582"/>
                <a:gd name="T53" fmla="*/ 585 h 1131"/>
                <a:gd name="T54" fmla="*/ 452 w 4582"/>
                <a:gd name="T55" fmla="*/ 594 h 1131"/>
                <a:gd name="T56" fmla="*/ 457 w 4582"/>
                <a:gd name="T57" fmla="*/ 665 h 1131"/>
                <a:gd name="T58" fmla="*/ 473 w 4582"/>
                <a:gd name="T59" fmla="*/ 691 h 1131"/>
                <a:gd name="T60" fmla="*/ 478 w 4582"/>
                <a:gd name="T61" fmla="*/ 717 h 1131"/>
                <a:gd name="T62" fmla="*/ 490 w 4582"/>
                <a:gd name="T63" fmla="*/ 743 h 1131"/>
                <a:gd name="T64" fmla="*/ 495 w 4582"/>
                <a:gd name="T65" fmla="*/ 816 h 1131"/>
                <a:gd name="T66" fmla="*/ 521 w 4582"/>
                <a:gd name="T67" fmla="*/ 826 h 1131"/>
                <a:gd name="T68" fmla="*/ 528 w 4582"/>
                <a:gd name="T69" fmla="*/ 852 h 1131"/>
                <a:gd name="T70" fmla="*/ 601 w 4582"/>
                <a:gd name="T71" fmla="*/ 871 h 1131"/>
                <a:gd name="T72" fmla="*/ 712 w 4582"/>
                <a:gd name="T73" fmla="*/ 890 h 1131"/>
                <a:gd name="T74" fmla="*/ 809 w 4582"/>
                <a:gd name="T75" fmla="*/ 899 h 1131"/>
                <a:gd name="T76" fmla="*/ 942 w 4582"/>
                <a:gd name="T77" fmla="*/ 921 h 1131"/>
                <a:gd name="T78" fmla="*/ 963 w 4582"/>
                <a:gd name="T79" fmla="*/ 930 h 1131"/>
                <a:gd name="T80" fmla="*/ 1017 w 4582"/>
                <a:gd name="T81" fmla="*/ 958 h 1131"/>
                <a:gd name="T82" fmla="*/ 1107 w 4582"/>
                <a:gd name="T83" fmla="*/ 970 h 1131"/>
                <a:gd name="T84" fmla="*/ 1197 w 4582"/>
                <a:gd name="T85" fmla="*/ 989 h 1131"/>
                <a:gd name="T86" fmla="*/ 1453 w 4582"/>
                <a:gd name="T87" fmla="*/ 1001 h 1131"/>
                <a:gd name="T88" fmla="*/ 1457 w 4582"/>
                <a:gd name="T89" fmla="*/ 1022 h 1131"/>
                <a:gd name="T90" fmla="*/ 1618 w 4582"/>
                <a:gd name="T91" fmla="*/ 1034 h 1131"/>
                <a:gd name="T92" fmla="*/ 1640 w 4582"/>
                <a:gd name="T93" fmla="*/ 1055 h 1131"/>
                <a:gd name="T94" fmla="*/ 1900 w 4582"/>
                <a:gd name="T95" fmla="*/ 1067 h 1131"/>
                <a:gd name="T96" fmla="*/ 1912 w 4582"/>
                <a:gd name="T97" fmla="*/ 1091 h 1131"/>
                <a:gd name="T98" fmla="*/ 2874 w 4582"/>
                <a:gd name="T99" fmla="*/ 1110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582" h="1131">
                  <a:moveTo>
                    <a:pt x="0" y="0"/>
                  </a:moveTo>
                  <a:lnTo>
                    <a:pt x="38" y="0"/>
                  </a:lnTo>
                  <a:lnTo>
                    <a:pt x="38" y="14"/>
                  </a:lnTo>
                  <a:lnTo>
                    <a:pt x="81" y="14"/>
                  </a:lnTo>
                  <a:lnTo>
                    <a:pt x="81" y="24"/>
                  </a:lnTo>
                  <a:lnTo>
                    <a:pt x="90" y="24"/>
                  </a:lnTo>
                  <a:lnTo>
                    <a:pt x="90" y="31"/>
                  </a:lnTo>
                  <a:lnTo>
                    <a:pt x="112" y="31"/>
                  </a:lnTo>
                  <a:lnTo>
                    <a:pt x="112" y="38"/>
                  </a:lnTo>
                  <a:lnTo>
                    <a:pt x="123" y="38"/>
                  </a:lnTo>
                  <a:lnTo>
                    <a:pt x="123" y="55"/>
                  </a:lnTo>
                  <a:lnTo>
                    <a:pt x="128" y="55"/>
                  </a:lnTo>
                  <a:lnTo>
                    <a:pt x="128" y="62"/>
                  </a:lnTo>
                  <a:lnTo>
                    <a:pt x="133" y="62"/>
                  </a:lnTo>
                  <a:lnTo>
                    <a:pt x="133" y="69"/>
                  </a:lnTo>
                  <a:lnTo>
                    <a:pt x="138" y="69"/>
                  </a:lnTo>
                  <a:lnTo>
                    <a:pt x="138" y="92"/>
                  </a:lnTo>
                  <a:lnTo>
                    <a:pt x="145" y="92"/>
                  </a:lnTo>
                  <a:lnTo>
                    <a:pt x="145" y="109"/>
                  </a:lnTo>
                  <a:lnTo>
                    <a:pt x="149" y="109"/>
                  </a:lnTo>
                  <a:lnTo>
                    <a:pt x="149" y="133"/>
                  </a:lnTo>
                  <a:lnTo>
                    <a:pt x="154" y="133"/>
                  </a:lnTo>
                  <a:lnTo>
                    <a:pt x="154" y="180"/>
                  </a:lnTo>
                  <a:lnTo>
                    <a:pt x="159" y="180"/>
                  </a:lnTo>
                  <a:lnTo>
                    <a:pt x="159" y="196"/>
                  </a:lnTo>
                  <a:lnTo>
                    <a:pt x="166" y="196"/>
                  </a:lnTo>
                  <a:lnTo>
                    <a:pt x="166" y="223"/>
                  </a:lnTo>
                  <a:lnTo>
                    <a:pt x="171" y="223"/>
                  </a:lnTo>
                  <a:lnTo>
                    <a:pt x="171" y="230"/>
                  </a:lnTo>
                  <a:lnTo>
                    <a:pt x="175" y="230"/>
                  </a:lnTo>
                  <a:lnTo>
                    <a:pt x="175" y="246"/>
                  </a:lnTo>
                  <a:lnTo>
                    <a:pt x="201" y="246"/>
                  </a:lnTo>
                  <a:lnTo>
                    <a:pt x="201" y="256"/>
                  </a:lnTo>
                  <a:lnTo>
                    <a:pt x="209" y="256"/>
                  </a:lnTo>
                  <a:lnTo>
                    <a:pt x="209" y="263"/>
                  </a:lnTo>
                  <a:lnTo>
                    <a:pt x="218" y="263"/>
                  </a:lnTo>
                  <a:lnTo>
                    <a:pt x="218" y="279"/>
                  </a:lnTo>
                  <a:lnTo>
                    <a:pt x="230" y="279"/>
                  </a:lnTo>
                  <a:lnTo>
                    <a:pt x="230" y="296"/>
                  </a:lnTo>
                  <a:lnTo>
                    <a:pt x="235" y="296"/>
                  </a:lnTo>
                  <a:lnTo>
                    <a:pt x="235" y="305"/>
                  </a:lnTo>
                  <a:lnTo>
                    <a:pt x="239" y="305"/>
                  </a:lnTo>
                  <a:lnTo>
                    <a:pt x="239" y="312"/>
                  </a:lnTo>
                  <a:lnTo>
                    <a:pt x="261" y="312"/>
                  </a:lnTo>
                  <a:lnTo>
                    <a:pt x="261" y="322"/>
                  </a:lnTo>
                  <a:lnTo>
                    <a:pt x="265" y="322"/>
                  </a:lnTo>
                  <a:lnTo>
                    <a:pt x="265" y="331"/>
                  </a:lnTo>
                  <a:lnTo>
                    <a:pt x="272" y="331"/>
                  </a:lnTo>
                  <a:lnTo>
                    <a:pt x="272" y="348"/>
                  </a:lnTo>
                  <a:lnTo>
                    <a:pt x="277" y="348"/>
                  </a:lnTo>
                  <a:lnTo>
                    <a:pt x="277" y="365"/>
                  </a:lnTo>
                  <a:lnTo>
                    <a:pt x="282" y="365"/>
                  </a:lnTo>
                  <a:lnTo>
                    <a:pt x="282" y="388"/>
                  </a:lnTo>
                  <a:lnTo>
                    <a:pt x="294" y="388"/>
                  </a:lnTo>
                  <a:lnTo>
                    <a:pt x="294" y="414"/>
                  </a:lnTo>
                  <a:lnTo>
                    <a:pt x="298" y="414"/>
                  </a:lnTo>
                  <a:lnTo>
                    <a:pt x="298" y="424"/>
                  </a:lnTo>
                  <a:lnTo>
                    <a:pt x="303" y="424"/>
                  </a:lnTo>
                  <a:lnTo>
                    <a:pt x="303" y="457"/>
                  </a:lnTo>
                  <a:lnTo>
                    <a:pt x="308" y="457"/>
                  </a:lnTo>
                  <a:lnTo>
                    <a:pt x="308" y="464"/>
                  </a:lnTo>
                  <a:lnTo>
                    <a:pt x="315" y="464"/>
                  </a:lnTo>
                  <a:lnTo>
                    <a:pt x="315" y="483"/>
                  </a:lnTo>
                  <a:lnTo>
                    <a:pt x="320" y="483"/>
                  </a:lnTo>
                  <a:lnTo>
                    <a:pt x="320" y="490"/>
                  </a:lnTo>
                  <a:lnTo>
                    <a:pt x="329" y="490"/>
                  </a:lnTo>
                  <a:lnTo>
                    <a:pt x="329" y="499"/>
                  </a:lnTo>
                  <a:lnTo>
                    <a:pt x="341" y="499"/>
                  </a:lnTo>
                  <a:lnTo>
                    <a:pt x="341" y="506"/>
                  </a:lnTo>
                  <a:lnTo>
                    <a:pt x="346" y="506"/>
                  </a:lnTo>
                  <a:lnTo>
                    <a:pt x="346" y="525"/>
                  </a:lnTo>
                  <a:lnTo>
                    <a:pt x="372" y="525"/>
                  </a:lnTo>
                  <a:lnTo>
                    <a:pt x="372" y="533"/>
                  </a:lnTo>
                  <a:lnTo>
                    <a:pt x="379" y="533"/>
                  </a:lnTo>
                  <a:lnTo>
                    <a:pt x="379" y="559"/>
                  </a:lnTo>
                  <a:lnTo>
                    <a:pt x="388" y="559"/>
                  </a:lnTo>
                  <a:lnTo>
                    <a:pt x="388" y="568"/>
                  </a:lnTo>
                  <a:lnTo>
                    <a:pt x="400" y="568"/>
                  </a:lnTo>
                  <a:lnTo>
                    <a:pt x="400" y="577"/>
                  </a:lnTo>
                  <a:lnTo>
                    <a:pt x="405" y="577"/>
                  </a:lnTo>
                  <a:lnTo>
                    <a:pt x="405" y="585"/>
                  </a:lnTo>
                  <a:lnTo>
                    <a:pt x="436" y="585"/>
                  </a:lnTo>
                  <a:lnTo>
                    <a:pt x="436" y="594"/>
                  </a:lnTo>
                  <a:lnTo>
                    <a:pt x="452" y="594"/>
                  </a:lnTo>
                  <a:lnTo>
                    <a:pt x="452" y="656"/>
                  </a:lnTo>
                  <a:lnTo>
                    <a:pt x="457" y="656"/>
                  </a:lnTo>
                  <a:lnTo>
                    <a:pt x="457" y="665"/>
                  </a:lnTo>
                  <a:lnTo>
                    <a:pt x="464" y="665"/>
                  </a:lnTo>
                  <a:lnTo>
                    <a:pt x="464" y="691"/>
                  </a:lnTo>
                  <a:lnTo>
                    <a:pt x="473" y="691"/>
                  </a:lnTo>
                  <a:lnTo>
                    <a:pt x="473" y="708"/>
                  </a:lnTo>
                  <a:lnTo>
                    <a:pt x="478" y="708"/>
                  </a:lnTo>
                  <a:lnTo>
                    <a:pt x="478" y="717"/>
                  </a:lnTo>
                  <a:lnTo>
                    <a:pt x="485" y="717"/>
                  </a:lnTo>
                  <a:lnTo>
                    <a:pt x="485" y="743"/>
                  </a:lnTo>
                  <a:lnTo>
                    <a:pt x="490" y="743"/>
                  </a:lnTo>
                  <a:lnTo>
                    <a:pt x="490" y="798"/>
                  </a:lnTo>
                  <a:lnTo>
                    <a:pt x="495" y="798"/>
                  </a:lnTo>
                  <a:lnTo>
                    <a:pt x="495" y="816"/>
                  </a:lnTo>
                  <a:lnTo>
                    <a:pt x="499" y="816"/>
                  </a:lnTo>
                  <a:lnTo>
                    <a:pt x="499" y="826"/>
                  </a:lnTo>
                  <a:lnTo>
                    <a:pt x="521" y="826"/>
                  </a:lnTo>
                  <a:lnTo>
                    <a:pt x="521" y="835"/>
                  </a:lnTo>
                  <a:lnTo>
                    <a:pt x="528" y="835"/>
                  </a:lnTo>
                  <a:lnTo>
                    <a:pt x="528" y="852"/>
                  </a:lnTo>
                  <a:lnTo>
                    <a:pt x="563" y="852"/>
                  </a:lnTo>
                  <a:lnTo>
                    <a:pt x="563" y="871"/>
                  </a:lnTo>
                  <a:lnTo>
                    <a:pt x="601" y="871"/>
                  </a:lnTo>
                  <a:lnTo>
                    <a:pt x="601" y="880"/>
                  </a:lnTo>
                  <a:lnTo>
                    <a:pt x="712" y="880"/>
                  </a:lnTo>
                  <a:lnTo>
                    <a:pt x="712" y="890"/>
                  </a:lnTo>
                  <a:lnTo>
                    <a:pt x="745" y="890"/>
                  </a:lnTo>
                  <a:lnTo>
                    <a:pt x="745" y="899"/>
                  </a:lnTo>
                  <a:lnTo>
                    <a:pt x="809" y="899"/>
                  </a:lnTo>
                  <a:lnTo>
                    <a:pt x="809" y="909"/>
                  </a:lnTo>
                  <a:lnTo>
                    <a:pt x="942" y="909"/>
                  </a:lnTo>
                  <a:lnTo>
                    <a:pt x="942" y="921"/>
                  </a:lnTo>
                  <a:lnTo>
                    <a:pt x="958" y="921"/>
                  </a:lnTo>
                  <a:lnTo>
                    <a:pt x="958" y="930"/>
                  </a:lnTo>
                  <a:lnTo>
                    <a:pt x="963" y="930"/>
                  </a:lnTo>
                  <a:lnTo>
                    <a:pt x="963" y="949"/>
                  </a:lnTo>
                  <a:lnTo>
                    <a:pt x="1017" y="949"/>
                  </a:lnTo>
                  <a:lnTo>
                    <a:pt x="1017" y="958"/>
                  </a:lnTo>
                  <a:lnTo>
                    <a:pt x="1086" y="958"/>
                  </a:lnTo>
                  <a:lnTo>
                    <a:pt x="1086" y="970"/>
                  </a:lnTo>
                  <a:lnTo>
                    <a:pt x="1107" y="970"/>
                  </a:lnTo>
                  <a:lnTo>
                    <a:pt x="1107" y="980"/>
                  </a:lnTo>
                  <a:lnTo>
                    <a:pt x="1197" y="980"/>
                  </a:lnTo>
                  <a:lnTo>
                    <a:pt x="1197" y="989"/>
                  </a:lnTo>
                  <a:lnTo>
                    <a:pt x="1431" y="989"/>
                  </a:lnTo>
                  <a:lnTo>
                    <a:pt x="1431" y="1001"/>
                  </a:lnTo>
                  <a:lnTo>
                    <a:pt x="1453" y="1001"/>
                  </a:lnTo>
                  <a:lnTo>
                    <a:pt x="1453" y="1011"/>
                  </a:lnTo>
                  <a:lnTo>
                    <a:pt x="1457" y="1011"/>
                  </a:lnTo>
                  <a:lnTo>
                    <a:pt x="1457" y="1022"/>
                  </a:lnTo>
                  <a:lnTo>
                    <a:pt x="1543" y="1022"/>
                  </a:lnTo>
                  <a:lnTo>
                    <a:pt x="1543" y="1034"/>
                  </a:lnTo>
                  <a:lnTo>
                    <a:pt x="1618" y="1034"/>
                  </a:lnTo>
                  <a:lnTo>
                    <a:pt x="1618" y="1044"/>
                  </a:lnTo>
                  <a:lnTo>
                    <a:pt x="1640" y="1044"/>
                  </a:lnTo>
                  <a:lnTo>
                    <a:pt x="1640" y="1055"/>
                  </a:lnTo>
                  <a:lnTo>
                    <a:pt x="1869" y="1055"/>
                  </a:lnTo>
                  <a:lnTo>
                    <a:pt x="1869" y="1067"/>
                  </a:lnTo>
                  <a:lnTo>
                    <a:pt x="1900" y="1067"/>
                  </a:lnTo>
                  <a:lnTo>
                    <a:pt x="1900" y="1079"/>
                  </a:lnTo>
                  <a:lnTo>
                    <a:pt x="1912" y="1079"/>
                  </a:lnTo>
                  <a:lnTo>
                    <a:pt x="1912" y="1091"/>
                  </a:lnTo>
                  <a:lnTo>
                    <a:pt x="2288" y="1091"/>
                  </a:lnTo>
                  <a:lnTo>
                    <a:pt x="2288" y="1110"/>
                  </a:lnTo>
                  <a:lnTo>
                    <a:pt x="2874" y="1110"/>
                  </a:lnTo>
                  <a:lnTo>
                    <a:pt x="2874" y="1131"/>
                  </a:lnTo>
                  <a:lnTo>
                    <a:pt x="4582" y="1131"/>
                  </a:lnTo>
                </a:path>
              </a:pathLst>
            </a:custGeom>
            <a:noFill/>
            <a:ln w="25400" cap="flat">
              <a:solidFill>
                <a:srgbClr val="80008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1200" cap="none" spc="0" normalizeH="0" baseline="0" noProof="0">
                <a:ln>
                  <a:noFill/>
                </a:ln>
                <a:solidFill>
                  <a:srgbClr val="4C4C4C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grpSp>
          <p:nvGrpSpPr>
            <p:cNvPr id="1867" name="Group 1866">
              <a:extLst>
                <a:ext uri="{FF2B5EF4-FFF2-40B4-BE49-F238E27FC236}">
                  <a16:creationId xmlns:a16="http://schemas.microsoft.com/office/drawing/2014/main" id="{6BB7CF71-F4FF-F848-9E98-0384480B99F9}"/>
                </a:ext>
              </a:extLst>
            </p:cNvPr>
            <p:cNvGrpSpPr/>
            <p:nvPr/>
          </p:nvGrpSpPr>
          <p:grpSpPr>
            <a:xfrm>
              <a:off x="1082071" y="2928367"/>
              <a:ext cx="4362757" cy="1210127"/>
              <a:chOff x="2805113" y="7453313"/>
              <a:chExt cx="7446963" cy="1971676"/>
            </a:xfrm>
          </p:grpSpPr>
          <p:sp>
            <p:nvSpPr>
              <p:cNvPr id="1868" name="Line 579">
                <a:extLst>
                  <a:ext uri="{FF2B5EF4-FFF2-40B4-BE49-F238E27FC236}">
                    <a16:creationId xmlns:a16="http://schemas.microsoft.com/office/drawing/2014/main" id="{8E3058DC-B6FB-4A4A-893B-7F4139815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69" name="Line 580">
                <a:extLst>
                  <a:ext uri="{FF2B5EF4-FFF2-40B4-BE49-F238E27FC236}">
                    <a16:creationId xmlns:a16="http://schemas.microsoft.com/office/drawing/2014/main" id="{2480AD3D-EA83-4346-AE6A-39D5D7305F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0" name="Line 581">
                <a:extLst>
                  <a:ext uri="{FF2B5EF4-FFF2-40B4-BE49-F238E27FC236}">
                    <a16:creationId xmlns:a16="http://schemas.microsoft.com/office/drawing/2014/main" id="{9B99DE28-0CA4-814D-B765-7500395A3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1" name="Line 582">
                <a:extLst>
                  <a:ext uri="{FF2B5EF4-FFF2-40B4-BE49-F238E27FC236}">
                    <a16:creationId xmlns:a16="http://schemas.microsoft.com/office/drawing/2014/main" id="{740F6E2E-4BAD-5A46-81C0-155A2848CE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2" name="Line 583">
                <a:extLst>
                  <a:ext uri="{FF2B5EF4-FFF2-40B4-BE49-F238E27FC236}">
                    <a16:creationId xmlns:a16="http://schemas.microsoft.com/office/drawing/2014/main" id="{A146CBC8-CAFA-3E4C-97C5-A289A54AF4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3" name="Line 584">
                <a:extLst>
                  <a:ext uri="{FF2B5EF4-FFF2-40B4-BE49-F238E27FC236}">
                    <a16:creationId xmlns:a16="http://schemas.microsoft.com/office/drawing/2014/main" id="{F95738E4-6FD4-E944-A366-C6E8CB385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4" name="Line 585">
                <a:extLst>
                  <a:ext uri="{FF2B5EF4-FFF2-40B4-BE49-F238E27FC236}">
                    <a16:creationId xmlns:a16="http://schemas.microsoft.com/office/drawing/2014/main" id="{82BD713E-8444-BC49-8141-C52ABC0CFB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5" name="Line 586">
                <a:extLst>
                  <a:ext uri="{FF2B5EF4-FFF2-40B4-BE49-F238E27FC236}">
                    <a16:creationId xmlns:a16="http://schemas.microsoft.com/office/drawing/2014/main" id="{4052C9C2-87CB-5E48-902C-13576D8265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6" name="Line 587">
                <a:extLst>
                  <a:ext uri="{FF2B5EF4-FFF2-40B4-BE49-F238E27FC236}">
                    <a16:creationId xmlns:a16="http://schemas.microsoft.com/office/drawing/2014/main" id="{BDFD74C1-433D-2449-AA34-56586D7B7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7" name="Line 588">
                <a:extLst>
                  <a:ext uri="{FF2B5EF4-FFF2-40B4-BE49-F238E27FC236}">
                    <a16:creationId xmlns:a16="http://schemas.microsoft.com/office/drawing/2014/main" id="{4ED4494A-8B4F-7B44-94E2-62C338D852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8" name="Line 589">
                <a:extLst>
                  <a:ext uri="{FF2B5EF4-FFF2-40B4-BE49-F238E27FC236}">
                    <a16:creationId xmlns:a16="http://schemas.microsoft.com/office/drawing/2014/main" id="{1EB25A6E-618B-124B-844A-FA264D3479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79" name="Line 590">
                <a:extLst>
                  <a:ext uri="{FF2B5EF4-FFF2-40B4-BE49-F238E27FC236}">
                    <a16:creationId xmlns:a16="http://schemas.microsoft.com/office/drawing/2014/main" id="{DDAC9F88-2849-5444-862A-D7D3B3056A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0" name="Line 591">
                <a:extLst>
                  <a:ext uri="{FF2B5EF4-FFF2-40B4-BE49-F238E27FC236}">
                    <a16:creationId xmlns:a16="http://schemas.microsoft.com/office/drawing/2014/main" id="{74465C84-690A-D342-98B7-EE001DDA6D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1" name="Line 592">
                <a:extLst>
                  <a:ext uri="{FF2B5EF4-FFF2-40B4-BE49-F238E27FC236}">
                    <a16:creationId xmlns:a16="http://schemas.microsoft.com/office/drawing/2014/main" id="{7FE4351C-2F5F-8344-A838-CC681EE1C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2" name="Line 593">
                <a:extLst>
                  <a:ext uri="{FF2B5EF4-FFF2-40B4-BE49-F238E27FC236}">
                    <a16:creationId xmlns:a16="http://schemas.microsoft.com/office/drawing/2014/main" id="{AF479D92-D5E2-C24D-AE63-7721B5576B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3" name="Line 594">
                <a:extLst>
                  <a:ext uri="{FF2B5EF4-FFF2-40B4-BE49-F238E27FC236}">
                    <a16:creationId xmlns:a16="http://schemas.microsoft.com/office/drawing/2014/main" id="{05687345-DB76-F44F-8B7C-101FE5514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4" name="Line 595">
                <a:extLst>
                  <a:ext uri="{FF2B5EF4-FFF2-40B4-BE49-F238E27FC236}">
                    <a16:creationId xmlns:a16="http://schemas.microsoft.com/office/drawing/2014/main" id="{FC6FDBF2-21E5-DA42-9939-B7C3AB8CD1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5" name="Line 596">
                <a:extLst>
                  <a:ext uri="{FF2B5EF4-FFF2-40B4-BE49-F238E27FC236}">
                    <a16:creationId xmlns:a16="http://schemas.microsoft.com/office/drawing/2014/main" id="{14DA94A6-626D-F942-80BF-29F25A772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6" name="Line 597">
                <a:extLst>
                  <a:ext uri="{FF2B5EF4-FFF2-40B4-BE49-F238E27FC236}">
                    <a16:creationId xmlns:a16="http://schemas.microsoft.com/office/drawing/2014/main" id="{E120580F-D361-3A43-A261-DBBCFBA445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7" name="Line 598">
                <a:extLst>
                  <a:ext uri="{FF2B5EF4-FFF2-40B4-BE49-F238E27FC236}">
                    <a16:creationId xmlns:a16="http://schemas.microsoft.com/office/drawing/2014/main" id="{DAC4F97C-BECD-3E4C-ACA9-9A8D3D9A39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8" name="Line 640">
                <a:extLst>
                  <a:ext uri="{FF2B5EF4-FFF2-40B4-BE49-F238E27FC236}">
                    <a16:creationId xmlns:a16="http://schemas.microsoft.com/office/drawing/2014/main" id="{EAD9BD6E-20E6-0B43-9047-F953435521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89" name="Line 641">
                <a:extLst>
                  <a:ext uri="{FF2B5EF4-FFF2-40B4-BE49-F238E27FC236}">
                    <a16:creationId xmlns:a16="http://schemas.microsoft.com/office/drawing/2014/main" id="{916D2642-9496-294A-92BD-5DB3EEB96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0" name="Line 642">
                <a:extLst>
                  <a:ext uri="{FF2B5EF4-FFF2-40B4-BE49-F238E27FC236}">
                    <a16:creationId xmlns:a16="http://schemas.microsoft.com/office/drawing/2014/main" id="{22DF558C-DC7A-CB49-97D8-2B430722A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1" name="Line 643">
                <a:extLst>
                  <a:ext uri="{FF2B5EF4-FFF2-40B4-BE49-F238E27FC236}">
                    <a16:creationId xmlns:a16="http://schemas.microsoft.com/office/drawing/2014/main" id="{9A831F00-7EAA-634A-A83E-CE55A9CB61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2" name="Line 644">
                <a:extLst>
                  <a:ext uri="{FF2B5EF4-FFF2-40B4-BE49-F238E27FC236}">
                    <a16:creationId xmlns:a16="http://schemas.microsoft.com/office/drawing/2014/main" id="{D2E7F106-24C6-0B45-A748-B2C851DB8D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3" name="Line 645">
                <a:extLst>
                  <a:ext uri="{FF2B5EF4-FFF2-40B4-BE49-F238E27FC236}">
                    <a16:creationId xmlns:a16="http://schemas.microsoft.com/office/drawing/2014/main" id="{6CB31384-4C54-4042-98FB-1152430002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4" name="Line 646">
                <a:extLst>
                  <a:ext uri="{FF2B5EF4-FFF2-40B4-BE49-F238E27FC236}">
                    <a16:creationId xmlns:a16="http://schemas.microsoft.com/office/drawing/2014/main" id="{99C53235-7B57-6D48-B5A6-940A1D300E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5" name="Line 647">
                <a:extLst>
                  <a:ext uri="{FF2B5EF4-FFF2-40B4-BE49-F238E27FC236}">
                    <a16:creationId xmlns:a16="http://schemas.microsoft.com/office/drawing/2014/main" id="{FC5A3F99-C783-CE49-85DC-59238A274C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6" name="Line 648">
                <a:extLst>
                  <a:ext uri="{FF2B5EF4-FFF2-40B4-BE49-F238E27FC236}">
                    <a16:creationId xmlns:a16="http://schemas.microsoft.com/office/drawing/2014/main" id="{428D1C83-CE22-F145-8E4E-6FCFE119D4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05113" y="75406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7" name="Line 649">
                <a:extLst>
                  <a:ext uri="{FF2B5EF4-FFF2-40B4-BE49-F238E27FC236}">
                    <a16:creationId xmlns:a16="http://schemas.microsoft.com/office/drawing/2014/main" id="{F03524FB-C5BC-BF44-A8F7-A88350FAAD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0838" y="74533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8" name="Line 650">
                <a:extLst>
                  <a:ext uri="{FF2B5EF4-FFF2-40B4-BE49-F238E27FC236}">
                    <a16:creationId xmlns:a16="http://schemas.microsoft.com/office/drawing/2014/main" id="{AD4CF11F-BBEC-7140-96E1-B129506D60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6725" y="76485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899" name="Line 651">
                <a:extLst>
                  <a:ext uri="{FF2B5EF4-FFF2-40B4-BE49-F238E27FC236}">
                    <a16:creationId xmlns:a16="http://schemas.microsoft.com/office/drawing/2014/main" id="{20F53E3A-59C1-FE44-A1E7-AA648F243D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94038" y="75628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0" name="Line 652">
                <a:extLst>
                  <a:ext uri="{FF2B5EF4-FFF2-40B4-BE49-F238E27FC236}">
                    <a16:creationId xmlns:a16="http://schemas.microsoft.com/office/drawing/2014/main" id="{8777C0E0-2F57-7D47-95BA-1368F86C04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4663" y="76866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1" name="Line 653">
                <a:extLst>
                  <a:ext uri="{FF2B5EF4-FFF2-40B4-BE49-F238E27FC236}">
                    <a16:creationId xmlns:a16="http://schemas.microsoft.com/office/drawing/2014/main" id="{C4AAC149-4AD4-7F4B-A4D4-86F4EC0D2D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01975" y="7600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2" name="Line 654">
                <a:extLst>
                  <a:ext uri="{FF2B5EF4-FFF2-40B4-BE49-F238E27FC236}">
                    <a16:creationId xmlns:a16="http://schemas.microsoft.com/office/drawing/2014/main" id="{7EA21F01-FB49-1E46-BCA6-E3A15C1B0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2600" y="7713663"/>
                <a:ext cx="176213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3" name="Line 655">
                <a:extLst>
                  <a:ext uri="{FF2B5EF4-FFF2-40B4-BE49-F238E27FC236}">
                    <a16:creationId xmlns:a16="http://schemas.microsoft.com/office/drawing/2014/main" id="{13EEB6FC-CCA9-C34F-8CC5-883379892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3088" y="76263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4" name="Line 656">
                <a:extLst>
                  <a:ext uri="{FF2B5EF4-FFF2-40B4-BE49-F238E27FC236}">
                    <a16:creationId xmlns:a16="http://schemas.microsoft.com/office/drawing/2014/main" id="{CAFEDB4A-78D0-DF4D-8FFD-84F77B896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22600" y="7713663"/>
                <a:ext cx="176213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5" name="Line 657">
                <a:extLst>
                  <a:ext uri="{FF2B5EF4-FFF2-40B4-BE49-F238E27FC236}">
                    <a16:creationId xmlns:a16="http://schemas.microsoft.com/office/drawing/2014/main" id="{7F228419-A659-E641-9F73-0981438F9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3088" y="76263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6" name="Line 658">
                <a:extLst>
                  <a:ext uri="{FF2B5EF4-FFF2-40B4-BE49-F238E27FC236}">
                    <a16:creationId xmlns:a16="http://schemas.microsoft.com/office/drawing/2014/main" id="{C0F85B1A-03A5-1444-8A97-C407E29AF7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3713" y="7750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7" name="Line 659">
                <a:extLst>
                  <a:ext uri="{FF2B5EF4-FFF2-40B4-BE49-F238E27FC236}">
                    <a16:creationId xmlns:a16="http://schemas.microsoft.com/office/drawing/2014/main" id="{2BBD590C-8360-484A-8F72-2DACA637B2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9438" y="7664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8" name="Line 660">
                <a:extLst>
                  <a:ext uri="{FF2B5EF4-FFF2-40B4-BE49-F238E27FC236}">
                    <a16:creationId xmlns:a16="http://schemas.microsoft.com/office/drawing/2014/main" id="{4CD8895E-0E41-744F-B165-526C7A400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3713" y="7750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09" name="Line 661">
                <a:extLst>
                  <a:ext uri="{FF2B5EF4-FFF2-40B4-BE49-F238E27FC236}">
                    <a16:creationId xmlns:a16="http://schemas.microsoft.com/office/drawing/2014/main" id="{E0228E9A-4E4D-DE4D-A977-27E44F2DD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9438" y="7664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0" name="Line 662">
                <a:extLst>
                  <a:ext uri="{FF2B5EF4-FFF2-40B4-BE49-F238E27FC236}">
                    <a16:creationId xmlns:a16="http://schemas.microsoft.com/office/drawing/2014/main" id="{DFA725CB-F2DD-8442-8E8E-EF3097CC0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3713" y="7750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1" name="Line 663">
                <a:extLst>
                  <a:ext uri="{FF2B5EF4-FFF2-40B4-BE49-F238E27FC236}">
                    <a16:creationId xmlns:a16="http://schemas.microsoft.com/office/drawing/2014/main" id="{0D1F6573-94F2-8B4F-AB6D-8F9F77FDD9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9438" y="7664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2" name="Line 664">
                <a:extLst>
                  <a:ext uri="{FF2B5EF4-FFF2-40B4-BE49-F238E27FC236}">
                    <a16:creationId xmlns:a16="http://schemas.microsoft.com/office/drawing/2014/main" id="{91DCE3F7-7014-F044-8567-9614AD556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3713" y="7750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3" name="Line 665">
                <a:extLst>
                  <a:ext uri="{FF2B5EF4-FFF2-40B4-BE49-F238E27FC236}">
                    <a16:creationId xmlns:a16="http://schemas.microsoft.com/office/drawing/2014/main" id="{04662425-C36B-014F-ABDC-A51B26ECB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9438" y="7664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4" name="Line 666">
                <a:extLst>
                  <a:ext uri="{FF2B5EF4-FFF2-40B4-BE49-F238E27FC236}">
                    <a16:creationId xmlns:a16="http://schemas.microsoft.com/office/drawing/2014/main" id="{EDC7EDC2-8D00-1C49-A178-CB6F84CCC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3713" y="7750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5" name="Line 667">
                <a:extLst>
                  <a:ext uri="{FF2B5EF4-FFF2-40B4-BE49-F238E27FC236}">
                    <a16:creationId xmlns:a16="http://schemas.microsoft.com/office/drawing/2014/main" id="{5E28E6E6-0E67-E14D-A90B-3A700D988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9438" y="7664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6" name="Line 668">
                <a:extLst>
                  <a:ext uri="{FF2B5EF4-FFF2-40B4-BE49-F238E27FC236}">
                    <a16:creationId xmlns:a16="http://schemas.microsoft.com/office/drawing/2014/main" id="{CCB1BD42-088C-6C43-B757-A64BFE9CF4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1650" y="78263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7" name="Line 669">
                <a:extLst>
                  <a:ext uri="{FF2B5EF4-FFF2-40B4-BE49-F238E27FC236}">
                    <a16:creationId xmlns:a16="http://schemas.microsoft.com/office/drawing/2014/main" id="{E01039C7-ED22-9F45-A94D-0B131E01EA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7375" y="773906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8" name="Line 670">
                <a:extLst>
                  <a:ext uri="{FF2B5EF4-FFF2-40B4-BE49-F238E27FC236}">
                    <a16:creationId xmlns:a16="http://schemas.microsoft.com/office/drawing/2014/main" id="{E14713C5-CD5A-694F-BD2D-ACDEF5D1C8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1650" y="78263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19" name="Line 671">
                <a:extLst>
                  <a:ext uri="{FF2B5EF4-FFF2-40B4-BE49-F238E27FC236}">
                    <a16:creationId xmlns:a16="http://schemas.microsoft.com/office/drawing/2014/main" id="{272D04BC-742B-C642-BEF1-B80947C3AB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7375" y="773906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0" name="Line 672">
                <a:extLst>
                  <a:ext uri="{FF2B5EF4-FFF2-40B4-BE49-F238E27FC236}">
                    <a16:creationId xmlns:a16="http://schemas.microsoft.com/office/drawing/2014/main" id="{CE33C17E-D59B-D148-81C8-399D19124B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1650" y="78263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1" name="Line 673">
                <a:extLst>
                  <a:ext uri="{FF2B5EF4-FFF2-40B4-BE49-F238E27FC236}">
                    <a16:creationId xmlns:a16="http://schemas.microsoft.com/office/drawing/2014/main" id="{5AB7C070-461C-014B-9A3D-8FE92FD171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7375" y="773906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2" name="Line 674">
                <a:extLst>
                  <a:ext uri="{FF2B5EF4-FFF2-40B4-BE49-F238E27FC236}">
                    <a16:creationId xmlns:a16="http://schemas.microsoft.com/office/drawing/2014/main" id="{DC476DC6-CAD3-7D45-89F2-E5792173ED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1650" y="78263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3" name="Line 675">
                <a:extLst>
                  <a:ext uri="{FF2B5EF4-FFF2-40B4-BE49-F238E27FC236}">
                    <a16:creationId xmlns:a16="http://schemas.microsoft.com/office/drawing/2014/main" id="{8A96BD89-527D-514B-9520-E290E46C3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7375" y="773906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4" name="Line 676">
                <a:extLst>
                  <a:ext uri="{FF2B5EF4-FFF2-40B4-BE49-F238E27FC236}">
                    <a16:creationId xmlns:a16="http://schemas.microsoft.com/office/drawing/2014/main" id="{44BFFA06-A758-2343-9F81-5FA652CD08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41650" y="78263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5" name="Line 677">
                <a:extLst>
                  <a:ext uri="{FF2B5EF4-FFF2-40B4-BE49-F238E27FC236}">
                    <a16:creationId xmlns:a16="http://schemas.microsoft.com/office/drawing/2014/main" id="{8A8CC335-8740-5A40-B530-7224DBF5CD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7375" y="773906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6" name="Line 678">
                <a:extLst>
                  <a:ext uri="{FF2B5EF4-FFF2-40B4-BE49-F238E27FC236}">
                    <a16:creationId xmlns:a16="http://schemas.microsoft.com/office/drawing/2014/main" id="{E9704707-E279-D24B-9A14-BFC3F0B34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5313" y="79581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7" name="Line 679">
                <a:extLst>
                  <a:ext uri="{FF2B5EF4-FFF2-40B4-BE49-F238E27FC236}">
                    <a16:creationId xmlns:a16="http://schemas.microsoft.com/office/drawing/2014/main" id="{3F1BB1D7-C7A8-CA48-9B9B-C1C608BF5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1038" y="78708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8" name="Line 680">
                <a:extLst>
                  <a:ext uri="{FF2B5EF4-FFF2-40B4-BE49-F238E27FC236}">
                    <a16:creationId xmlns:a16="http://schemas.microsoft.com/office/drawing/2014/main" id="{ABA693B4-16C7-8244-AC8C-EC9F72A2B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0875" y="8037513"/>
                <a:ext cx="17780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29" name="Line 681">
                <a:extLst>
                  <a:ext uri="{FF2B5EF4-FFF2-40B4-BE49-F238E27FC236}">
                    <a16:creationId xmlns:a16="http://schemas.microsoft.com/office/drawing/2014/main" id="{4E1B1B10-AAE8-464D-9F99-D4EB43F28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1363" y="7950201"/>
                <a:ext cx="0" cy="176213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0" name="Line 682">
                <a:extLst>
                  <a:ext uri="{FF2B5EF4-FFF2-40B4-BE49-F238E27FC236}">
                    <a16:creationId xmlns:a16="http://schemas.microsoft.com/office/drawing/2014/main" id="{C88C4BC1-E4C2-A249-88B9-BE32A02011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25800" y="8093076"/>
                <a:ext cx="176213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1" name="Line 683">
                <a:extLst>
                  <a:ext uri="{FF2B5EF4-FFF2-40B4-BE49-F238E27FC236}">
                    <a16:creationId xmlns:a16="http://schemas.microsoft.com/office/drawing/2014/main" id="{9F7C1BD6-A6CF-0842-A85D-6C09B9A33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6288" y="80073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2" name="Line 684">
                <a:extLst>
                  <a:ext uri="{FF2B5EF4-FFF2-40B4-BE49-F238E27FC236}">
                    <a16:creationId xmlns:a16="http://schemas.microsoft.com/office/drawing/2014/main" id="{B08DA371-66E8-6345-BAEA-451C94352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0250" y="821372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3" name="Line 685">
                <a:extLst>
                  <a:ext uri="{FF2B5EF4-FFF2-40B4-BE49-F238E27FC236}">
                    <a16:creationId xmlns:a16="http://schemas.microsoft.com/office/drawing/2014/main" id="{57C89C8E-CDED-E946-B437-EDED2643C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57563" y="8126413"/>
                <a:ext cx="0" cy="174625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4" name="Line 686">
                <a:extLst>
                  <a:ext uri="{FF2B5EF4-FFF2-40B4-BE49-F238E27FC236}">
                    <a16:creationId xmlns:a16="http://schemas.microsoft.com/office/drawing/2014/main" id="{F9BF0E56-063F-924A-B157-477AE4F0F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8188" y="826611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5" name="Line 687">
                <a:extLst>
                  <a:ext uri="{FF2B5EF4-FFF2-40B4-BE49-F238E27FC236}">
                    <a16:creationId xmlns:a16="http://schemas.microsoft.com/office/drawing/2014/main" id="{3F27D0A2-619C-8443-B036-2C97D537D9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63913" y="8180388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6" name="Line 688">
                <a:extLst>
                  <a:ext uri="{FF2B5EF4-FFF2-40B4-BE49-F238E27FC236}">
                    <a16:creationId xmlns:a16="http://schemas.microsoft.com/office/drawing/2014/main" id="{966B89FE-AB9C-424F-AE89-BEF4BB3D3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5175" y="8318501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7" name="Line 689">
                <a:extLst>
                  <a:ext uri="{FF2B5EF4-FFF2-40B4-BE49-F238E27FC236}">
                    <a16:creationId xmlns:a16="http://schemas.microsoft.com/office/drawing/2014/main" id="{C613F92B-16A2-CA46-BD69-D1731F834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0900" y="823277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8" name="Line 690">
                <a:extLst>
                  <a:ext uri="{FF2B5EF4-FFF2-40B4-BE49-F238E27FC236}">
                    <a16:creationId xmlns:a16="http://schemas.microsoft.com/office/drawing/2014/main" id="{319C66C9-567B-7840-8E1B-3A71C0B962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1525" y="831850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39" name="Line 691">
                <a:extLst>
                  <a:ext uri="{FF2B5EF4-FFF2-40B4-BE49-F238E27FC236}">
                    <a16:creationId xmlns:a16="http://schemas.microsoft.com/office/drawing/2014/main" id="{32DF70D0-E574-C84D-8D7B-EECEA4EC7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8838" y="823277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0" name="Line 692">
                <a:extLst>
                  <a:ext uri="{FF2B5EF4-FFF2-40B4-BE49-F238E27FC236}">
                    <a16:creationId xmlns:a16="http://schemas.microsoft.com/office/drawing/2014/main" id="{BADC082E-204D-9A40-8AD1-3A3008F89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87725" y="83867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1" name="Line 693">
                <a:extLst>
                  <a:ext uri="{FF2B5EF4-FFF2-40B4-BE49-F238E27FC236}">
                    <a16:creationId xmlns:a16="http://schemas.microsoft.com/office/drawing/2014/main" id="{DC76E2E3-5A9C-2448-A099-E0A3D9E9AF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73450" y="8301038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2" name="Line 694">
                <a:extLst>
                  <a:ext uri="{FF2B5EF4-FFF2-40B4-BE49-F238E27FC236}">
                    <a16:creationId xmlns:a16="http://schemas.microsoft.com/office/drawing/2014/main" id="{387CB9D8-EE07-DB47-87DB-F2E2BCB774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6788" y="848518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3" name="Line 695">
                <a:extLst>
                  <a:ext uri="{FF2B5EF4-FFF2-40B4-BE49-F238E27FC236}">
                    <a16:creationId xmlns:a16="http://schemas.microsoft.com/office/drawing/2014/main" id="{00001BF6-052F-6C4C-A25A-03701D176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4100" y="839787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4" name="Line 696">
                <a:extLst>
                  <a:ext uri="{FF2B5EF4-FFF2-40B4-BE49-F238E27FC236}">
                    <a16:creationId xmlns:a16="http://schemas.microsoft.com/office/drawing/2014/main" id="{CD919BF4-F8D5-1C4F-A2C9-38FF3F014F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06788" y="848518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5" name="Line 697">
                <a:extLst>
                  <a:ext uri="{FF2B5EF4-FFF2-40B4-BE49-F238E27FC236}">
                    <a16:creationId xmlns:a16="http://schemas.microsoft.com/office/drawing/2014/main" id="{215AB84C-1DF4-B344-B4E3-D401D2C0D3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94100" y="839787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6" name="Line 698">
                <a:extLst>
                  <a:ext uri="{FF2B5EF4-FFF2-40B4-BE49-F238E27FC236}">
                    <a16:creationId xmlns:a16="http://schemas.microsoft.com/office/drawing/2014/main" id="{DFA5CA31-1A8D-FA4C-8AF4-0045A413EB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8063" y="86645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7" name="Line 699">
                <a:extLst>
                  <a:ext uri="{FF2B5EF4-FFF2-40B4-BE49-F238E27FC236}">
                    <a16:creationId xmlns:a16="http://schemas.microsoft.com/office/drawing/2014/main" id="{78C1FCF4-4318-E744-86A9-B8FFC1260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5375" y="85788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8" name="Line 700">
                <a:extLst>
                  <a:ext uri="{FF2B5EF4-FFF2-40B4-BE49-F238E27FC236}">
                    <a16:creationId xmlns:a16="http://schemas.microsoft.com/office/drawing/2014/main" id="{D8FE2B71-300E-BA46-A86C-6E56E9313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48063" y="86645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49" name="Line 701">
                <a:extLst>
                  <a:ext uri="{FF2B5EF4-FFF2-40B4-BE49-F238E27FC236}">
                    <a16:creationId xmlns:a16="http://schemas.microsoft.com/office/drawing/2014/main" id="{807CD9FC-CA7C-5A40-863B-8DC664B413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35375" y="85788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0" name="Line 702">
                <a:extLst>
                  <a:ext uri="{FF2B5EF4-FFF2-40B4-BE49-F238E27FC236}">
                    <a16:creationId xmlns:a16="http://schemas.microsoft.com/office/drawing/2014/main" id="{3918621E-CB49-8D4A-B731-6D163A0D9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000" y="86804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1" name="Line 703">
                <a:extLst>
                  <a:ext uri="{FF2B5EF4-FFF2-40B4-BE49-F238E27FC236}">
                    <a16:creationId xmlns:a16="http://schemas.microsoft.com/office/drawing/2014/main" id="{11B4805D-53D7-B44C-93D5-2B08BA32E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3313" y="8593138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2" name="Line 704">
                <a:extLst>
                  <a:ext uri="{FF2B5EF4-FFF2-40B4-BE49-F238E27FC236}">
                    <a16:creationId xmlns:a16="http://schemas.microsoft.com/office/drawing/2014/main" id="{502AAD3F-5A33-F04D-A9F3-2C8C1DA63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938" y="8721726"/>
                <a:ext cx="176213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3" name="Line 705">
                <a:extLst>
                  <a:ext uri="{FF2B5EF4-FFF2-40B4-BE49-F238E27FC236}">
                    <a16:creationId xmlns:a16="http://schemas.microsoft.com/office/drawing/2014/main" id="{57869309-B54C-AC46-9BC3-C06EA8285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425" y="86344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4" name="Line 706">
                <a:extLst>
                  <a:ext uri="{FF2B5EF4-FFF2-40B4-BE49-F238E27FC236}">
                    <a16:creationId xmlns:a16="http://schemas.microsoft.com/office/drawing/2014/main" id="{9EAE461A-D9A5-B747-A424-3AB702163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63938" y="8721726"/>
                <a:ext cx="176213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5" name="Line 707">
                <a:extLst>
                  <a:ext uri="{FF2B5EF4-FFF2-40B4-BE49-F238E27FC236}">
                    <a16:creationId xmlns:a16="http://schemas.microsoft.com/office/drawing/2014/main" id="{DA9D3543-76B4-FC4E-B854-7E306F424C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54425" y="86344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6" name="Line 708">
                <a:extLst>
                  <a:ext uri="{FF2B5EF4-FFF2-40B4-BE49-F238E27FC236}">
                    <a16:creationId xmlns:a16="http://schemas.microsoft.com/office/drawing/2014/main" id="{298EF9A7-AB93-614B-AA10-354DCD442B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75050" y="88074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7" name="Line 709">
                <a:extLst>
                  <a:ext uri="{FF2B5EF4-FFF2-40B4-BE49-F238E27FC236}">
                    <a16:creationId xmlns:a16="http://schemas.microsoft.com/office/drawing/2014/main" id="{8215B4DF-AB69-1846-B9A8-C7868BE9D6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2363" y="87217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8" name="Line 710">
                <a:extLst>
                  <a:ext uri="{FF2B5EF4-FFF2-40B4-BE49-F238E27FC236}">
                    <a16:creationId xmlns:a16="http://schemas.microsoft.com/office/drawing/2014/main" id="{7C881CAC-7AD8-074C-B9D3-105730F3B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49663" y="88947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59" name="Line 711">
                <a:extLst>
                  <a:ext uri="{FF2B5EF4-FFF2-40B4-BE49-F238E27FC236}">
                    <a16:creationId xmlns:a16="http://schemas.microsoft.com/office/drawing/2014/main" id="{AE437C58-E033-8F43-9C1C-15DFB7A87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36975" y="8807451"/>
                <a:ext cx="0" cy="174625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0" name="Line 712">
                <a:extLst>
                  <a:ext uri="{FF2B5EF4-FFF2-40B4-BE49-F238E27FC236}">
                    <a16:creationId xmlns:a16="http://schemas.microsoft.com/office/drawing/2014/main" id="{32B298D8-489A-3444-A747-6B20FF19F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65538" y="8894763"/>
                <a:ext cx="176213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1" name="Line 713">
                <a:extLst>
                  <a:ext uri="{FF2B5EF4-FFF2-40B4-BE49-F238E27FC236}">
                    <a16:creationId xmlns:a16="http://schemas.microsoft.com/office/drawing/2014/main" id="{4EFF7C16-B2A1-A44E-A0A3-E3C6431EF5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6025" y="8807451"/>
                <a:ext cx="0" cy="174625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2" name="Line 714">
                <a:extLst>
                  <a:ext uri="{FF2B5EF4-FFF2-40B4-BE49-F238E27FC236}">
                    <a16:creationId xmlns:a16="http://schemas.microsoft.com/office/drawing/2014/main" id="{D1E7C9BC-C144-7B4F-8730-2EFE5AAB83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76650" y="88947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3" name="Line 715">
                <a:extLst>
                  <a:ext uri="{FF2B5EF4-FFF2-40B4-BE49-F238E27FC236}">
                    <a16:creationId xmlns:a16="http://schemas.microsoft.com/office/drawing/2014/main" id="{7733E9D9-83DC-D74A-98DB-47F1B7337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62375" y="8807451"/>
                <a:ext cx="0" cy="174625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4" name="Line 716">
                <a:extLst>
                  <a:ext uri="{FF2B5EF4-FFF2-40B4-BE49-F238E27FC236}">
                    <a16:creationId xmlns:a16="http://schemas.microsoft.com/office/drawing/2014/main" id="{55769389-B0EB-9945-A750-293781A28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98875" y="8924926"/>
                <a:ext cx="176213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5" name="Line 717">
                <a:extLst>
                  <a:ext uri="{FF2B5EF4-FFF2-40B4-BE49-F238E27FC236}">
                    <a16:creationId xmlns:a16="http://schemas.microsoft.com/office/drawing/2014/main" id="{BB53274E-B2AB-B84C-9F24-94C9296BD1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89363" y="8837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6" name="Line 718">
                <a:extLst>
                  <a:ext uri="{FF2B5EF4-FFF2-40B4-BE49-F238E27FC236}">
                    <a16:creationId xmlns:a16="http://schemas.microsoft.com/office/drawing/2014/main" id="{BAD7876B-E39D-C542-868D-D5DDA48E77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71913" y="893921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7" name="Line 719">
                <a:extLst>
                  <a:ext uri="{FF2B5EF4-FFF2-40B4-BE49-F238E27FC236}">
                    <a16:creationId xmlns:a16="http://schemas.microsoft.com/office/drawing/2014/main" id="{BF44C095-4E89-214A-9B87-EB3EF2EAED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59225" y="886460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8" name="Line 720">
                <a:extLst>
                  <a:ext uri="{FF2B5EF4-FFF2-40B4-BE49-F238E27FC236}">
                    <a16:creationId xmlns:a16="http://schemas.microsoft.com/office/drawing/2014/main" id="{6A03A2AB-21B8-C448-A241-AF021CB53F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1775" y="89693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69" name="Line 721">
                <a:extLst>
                  <a:ext uri="{FF2B5EF4-FFF2-40B4-BE49-F238E27FC236}">
                    <a16:creationId xmlns:a16="http://schemas.microsoft.com/office/drawing/2014/main" id="{2BD9905F-6390-7A40-9DE0-50DA26178C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7500" y="88836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0" name="Line 722">
                <a:extLst>
                  <a:ext uri="{FF2B5EF4-FFF2-40B4-BE49-F238E27FC236}">
                    <a16:creationId xmlns:a16="http://schemas.microsoft.com/office/drawing/2014/main" id="{FAC12D93-A668-D74A-BAE3-7ECFE80D8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78313" y="89852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1" name="Line 723">
                <a:extLst>
                  <a:ext uri="{FF2B5EF4-FFF2-40B4-BE49-F238E27FC236}">
                    <a16:creationId xmlns:a16="http://schemas.microsoft.com/office/drawing/2014/main" id="{BA59B469-25B1-5C48-8511-E2C2B5D10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4038" y="8897938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2" name="Line 724">
                <a:extLst>
                  <a:ext uri="{FF2B5EF4-FFF2-40B4-BE49-F238E27FC236}">
                    <a16:creationId xmlns:a16="http://schemas.microsoft.com/office/drawing/2014/main" id="{3744D995-E873-C54F-8223-DC58C61DC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92600" y="900430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3" name="Line 725">
                <a:extLst>
                  <a:ext uri="{FF2B5EF4-FFF2-40B4-BE49-F238E27FC236}">
                    <a16:creationId xmlns:a16="http://schemas.microsoft.com/office/drawing/2014/main" id="{5EF81E0D-63CA-C349-8129-858C6DE49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79913" y="8916988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4" name="Line 726">
                <a:extLst>
                  <a:ext uri="{FF2B5EF4-FFF2-40B4-BE49-F238E27FC236}">
                    <a16:creationId xmlns:a16="http://schemas.microsoft.com/office/drawing/2014/main" id="{A9727FEB-DD4D-6043-88E3-8ACB4B4E4D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3875" y="90487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5" name="Line 727">
                <a:extLst>
                  <a:ext uri="{FF2B5EF4-FFF2-40B4-BE49-F238E27FC236}">
                    <a16:creationId xmlns:a16="http://schemas.microsoft.com/office/drawing/2014/main" id="{FD17C124-C741-7348-8D57-E53BC08021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1188" y="89630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6" name="Line 728">
                <a:extLst>
                  <a:ext uri="{FF2B5EF4-FFF2-40B4-BE49-F238E27FC236}">
                    <a16:creationId xmlns:a16="http://schemas.microsoft.com/office/drawing/2014/main" id="{3315ADBB-5EB9-AA46-927B-ED68CD2BB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33875" y="90487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7" name="Line 729">
                <a:extLst>
                  <a:ext uri="{FF2B5EF4-FFF2-40B4-BE49-F238E27FC236}">
                    <a16:creationId xmlns:a16="http://schemas.microsoft.com/office/drawing/2014/main" id="{BB8607B6-E1F6-5046-A559-CA83B0A05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21188" y="89630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8" name="Line 730">
                <a:extLst>
                  <a:ext uri="{FF2B5EF4-FFF2-40B4-BE49-F238E27FC236}">
                    <a16:creationId xmlns:a16="http://schemas.microsoft.com/office/drawing/2014/main" id="{B7F26FA7-BF5D-7044-988D-9A1C6A3E7D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46575" y="9048751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79" name="Line 731">
                <a:extLst>
                  <a:ext uri="{FF2B5EF4-FFF2-40B4-BE49-F238E27FC236}">
                    <a16:creationId xmlns:a16="http://schemas.microsoft.com/office/drawing/2014/main" id="{B1399B8E-CBE8-8745-85FA-A4A0E8933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32300" y="89630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0" name="Line 732">
                <a:extLst>
                  <a:ext uri="{FF2B5EF4-FFF2-40B4-BE49-F238E27FC236}">
                    <a16:creationId xmlns:a16="http://schemas.microsoft.com/office/drawing/2014/main" id="{996E0902-8746-5B44-81B7-8B5D2A50D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94200" y="90487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1" name="Line 733">
                <a:extLst>
                  <a:ext uri="{FF2B5EF4-FFF2-40B4-BE49-F238E27FC236}">
                    <a16:creationId xmlns:a16="http://schemas.microsoft.com/office/drawing/2014/main" id="{15B1F3AC-269E-2C4E-8E46-37428DD942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81513" y="89630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2" name="Line 734">
                <a:extLst>
                  <a:ext uri="{FF2B5EF4-FFF2-40B4-BE49-F238E27FC236}">
                    <a16:creationId xmlns:a16="http://schemas.microsoft.com/office/drawing/2014/main" id="{E53347F6-821C-D54B-AE20-9C561A1B6A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868863" y="91122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3" name="Line 735">
                <a:extLst>
                  <a:ext uri="{FF2B5EF4-FFF2-40B4-BE49-F238E27FC236}">
                    <a16:creationId xmlns:a16="http://schemas.microsoft.com/office/drawing/2014/main" id="{93479244-ADFD-EA48-BA9B-2F82AEA258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54588" y="90265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4" name="Line 737">
                <a:extLst>
                  <a:ext uri="{FF2B5EF4-FFF2-40B4-BE49-F238E27FC236}">
                    <a16:creationId xmlns:a16="http://schemas.microsoft.com/office/drawing/2014/main" id="{46EBC84F-9F28-034D-BC59-F00B98F48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70463" y="91122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5" name="Line 738">
                <a:extLst>
                  <a:ext uri="{FF2B5EF4-FFF2-40B4-BE49-F238E27FC236}">
                    <a16:creationId xmlns:a16="http://schemas.microsoft.com/office/drawing/2014/main" id="{5DC2DB5F-7909-0E40-8EF1-C54C7C99DB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56188" y="90265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6" name="Line 739">
                <a:extLst>
                  <a:ext uri="{FF2B5EF4-FFF2-40B4-BE49-F238E27FC236}">
                    <a16:creationId xmlns:a16="http://schemas.microsoft.com/office/drawing/2014/main" id="{938B8457-2541-3444-A692-008EDAD92A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64125" y="911225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7" name="Line 740">
                <a:extLst>
                  <a:ext uri="{FF2B5EF4-FFF2-40B4-BE49-F238E27FC236}">
                    <a16:creationId xmlns:a16="http://schemas.microsoft.com/office/drawing/2014/main" id="{23F3B906-B802-CC4D-99FE-7FB3C7A55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9850" y="902652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8" name="Line 741">
                <a:extLst>
                  <a:ext uri="{FF2B5EF4-FFF2-40B4-BE49-F238E27FC236}">
                    <a16:creationId xmlns:a16="http://schemas.microsoft.com/office/drawing/2014/main" id="{EE926E0A-8E0C-6E4E-87C1-2642A6141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7463" y="9131301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89" name="Line 742">
                <a:extLst>
                  <a:ext uri="{FF2B5EF4-FFF2-40B4-BE49-F238E27FC236}">
                    <a16:creationId xmlns:a16="http://schemas.microsoft.com/office/drawing/2014/main" id="{11025322-3987-474F-B697-CBF09DC11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84775" y="9045576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0" name="Line 743">
                <a:extLst>
                  <a:ext uri="{FF2B5EF4-FFF2-40B4-BE49-F238E27FC236}">
                    <a16:creationId xmlns:a16="http://schemas.microsoft.com/office/drawing/2014/main" id="{C07B6E72-61DE-8947-BF79-C16065558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05400" y="9147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1" name="Line 744">
                <a:extLst>
                  <a:ext uri="{FF2B5EF4-FFF2-40B4-BE49-F238E27FC236}">
                    <a16:creationId xmlns:a16="http://schemas.microsoft.com/office/drawing/2014/main" id="{72134A1D-43C4-6F4D-99F9-A0641D65D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91125" y="905986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2" name="Line 745">
                <a:extLst>
                  <a:ext uri="{FF2B5EF4-FFF2-40B4-BE49-F238E27FC236}">
                    <a16:creationId xmlns:a16="http://schemas.microsoft.com/office/drawing/2014/main" id="{1214F53D-2690-2D49-B928-95A041EF34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24450" y="916622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3" name="Line 746">
                <a:extLst>
                  <a:ext uri="{FF2B5EF4-FFF2-40B4-BE49-F238E27FC236}">
                    <a16:creationId xmlns:a16="http://schemas.microsoft.com/office/drawing/2014/main" id="{759E77F0-C48E-FC40-A5A9-54E27FC4CE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10175" y="90789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4" name="Line 747">
                <a:extLst>
                  <a:ext uri="{FF2B5EF4-FFF2-40B4-BE49-F238E27FC236}">
                    <a16:creationId xmlns:a16="http://schemas.microsoft.com/office/drawing/2014/main" id="{503A83A8-ABED-E146-A68B-92A213FC8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46675" y="916622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5" name="Line 748">
                <a:extLst>
                  <a:ext uri="{FF2B5EF4-FFF2-40B4-BE49-F238E27FC236}">
                    <a16:creationId xmlns:a16="http://schemas.microsoft.com/office/drawing/2014/main" id="{7E8CAD14-DCE3-0A43-8417-6FA66245A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32400" y="90789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6" name="Line 749">
                <a:extLst>
                  <a:ext uri="{FF2B5EF4-FFF2-40B4-BE49-F238E27FC236}">
                    <a16:creationId xmlns:a16="http://schemas.microsoft.com/office/drawing/2014/main" id="{8C36E7EC-321C-7845-B64A-DE2096B51B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73663" y="916622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7" name="Line 750">
                <a:extLst>
                  <a:ext uri="{FF2B5EF4-FFF2-40B4-BE49-F238E27FC236}">
                    <a16:creationId xmlns:a16="http://schemas.microsoft.com/office/drawing/2014/main" id="{D71E099F-4499-174A-A266-0FCE71ABA1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59388" y="90789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8" name="Line 751">
                <a:extLst>
                  <a:ext uri="{FF2B5EF4-FFF2-40B4-BE49-F238E27FC236}">
                    <a16:creationId xmlns:a16="http://schemas.microsoft.com/office/drawing/2014/main" id="{BDB3693B-F8D6-1C4B-B038-AEDA2A16D2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341938" y="91852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999" name="Line 752">
                <a:extLst>
                  <a:ext uri="{FF2B5EF4-FFF2-40B4-BE49-F238E27FC236}">
                    <a16:creationId xmlns:a16="http://schemas.microsoft.com/office/drawing/2014/main" id="{D0138F6F-6CD7-114B-A011-2C88C24FBE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429250" y="909796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0" name="Line 753">
                <a:extLst>
                  <a:ext uri="{FF2B5EF4-FFF2-40B4-BE49-F238E27FC236}">
                    <a16:creationId xmlns:a16="http://schemas.microsoft.com/office/drawing/2014/main" id="{7D6F1BFD-2CED-B848-8A70-B14D91D1C9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7388" y="92376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1" name="Line 754">
                <a:extLst>
                  <a:ext uri="{FF2B5EF4-FFF2-40B4-BE49-F238E27FC236}">
                    <a16:creationId xmlns:a16="http://schemas.microsoft.com/office/drawing/2014/main" id="{9B6E5E95-5D80-524A-808E-663F9D938C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3113" y="91503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2" name="Line 755">
                <a:extLst>
                  <a:ext uri="{FF2B5EF4-FFF2-40B4-BE49-F238E27FC236}">
                    <a16:creationId xmlns:a16="http://schemas.microsoft.com/office/drawing/2014/main" id="{C6925BC1-315F-AB42-B462-D0534DA7F6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81675" y="92376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3" name="Line 756">
                <a:extLst>
                  <a:ext uri="{FF2B5EF4-FFF2-40B4-BE49-F238E27FC236}">
                    <a16:creationId xmlns:a16="http://schemas.microsoft.com/office/drawing/2014/main" id="{69466ED4-49E8-E543-AC40-E506873B05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68988" y="91503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4" name="Line 757">
                <a:extLst>
                  <a:ext uri="{FF2B5EF4-FFF2-40B4-BE49-F238E27FC236}">
                    <a16:creationId xmlns:a16="http://schemas.microsoft.com/office/drawing/2014/main" id="{4D42A635-D35C-6A40-B5E3-FA4A6B4C2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08663" y="92376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5" name="Line 758">
                <a:extLst>
                  <a:ext uri="{FF2B5EF4-FFF2-40B4-BE49-F238E27FC236}">
                    <a16:creationId xmlns:a16="http://schemas.microsoft.com/office/drawing/2014/main" id="{C4935F0F-DD17-864F-9BE9-C7A56924DD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4388" y="91503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6" name="Line 759">
                <a:extLst>
                  <a:ext uri="{FF2B5EF4-FFF2-40B4-BE49-F238E27FC236}">
                    <a16:creationId xmlns:a16="http://schemas.microsoft.com/office/drawing/2014/main" id="{AA45C196-B9E7-3A49-8F23-E4DBF5A767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22950" y="925671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7" name="Line 760">
                <a:extLst>
                  <a:ext uri="{FF2B5EF4-FFF2-40B4-BE49-F238E27FC236}">
                    <a16:creationId xmlns:a16="http://schemas.microsoft.com/office/drawing/2014/main" id="{6416961A-1237-0D40-93C7-D6BCD81A4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0263" y="916940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8" name="Line 761">
                <a:extLst>
                  <a:ext uri="{FF2B5EF4-FFF2-40B4-BE49-F238E27FC236}">
                    <a16:creationId xmlns:a16="http://schemas.microsoft.com/office/drawing/2014/main" id="{1DD3551D-2B5F-224B-B195-68C9C3D9E2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22950" y="925671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09" name="Line 762">
                <a:extLst>
                  <a:ext uri="{FF2B5EF4-FFF2-40B4-BE49-F238E27FC236}">
                    <a16:creationId xmlns:a16="http://schemas.microsoft.com/office/drawing/2014/main" id="{C6DB0AC8-68FB-664A-90FA-448950D249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0263" y="916940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0" name="Line 763">
                <a:extLst>
                  <a:ext uri="{FF2B5EF4-FFF2-40B4-BE49-F238E27FC236}">
                    <a16:creationId xmlns:a16="http://schemas.microsoft.com/office/drawing/2014/main" id="{3692C6A0-FFC6-244B-B35A-F2B3A0DF1A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57875" y="9274176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1" name="Line 764">
                <a:extLst>
                  <a:ext uri="{FF2B5EF4-FFF2-40B4-BE49-F238E27FC236}">
                    <a16:creationId xmlns:a16="http://schemas.microsoft.com/office/drawing/2014/main" id="{7D1B66EF-ED4E-9141-9CB2-CAF3B2CD87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43600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2" name="Line 765">
                <a:extLst>
                  <a:ext uri="{FF2B5EF4-FFF2-40B4-BE49-F238E27FC236}">
                    <a16:creationId xmlns:a16="http://schemas.microsoft.com/office/drawing/2014/main" id="{9F5A9F02-B700-AD41-B9DF-AFF352D03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3275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3" name="Line 766">
                <a:extLst>
                  <a:ext uri="{FF2B5EF4-FFF2-40B4-BE49-F238E27FC236}">
                    <a16:creationId xmlns:a16="http://schemas.microsoft.com/office/drawing/2014/main" id="{6496E9F2-52BE-2544-B80D-D0C5143BC0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5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4" name="Line 767">
                <a:extLst>
                  <a:ext uri="{FF2B5EF4-FFF2-40B4-BE49-F238E27FC236}">
                    <a16:creationId xmlns:a16="http://schemas.microsoft.com/office/drawing/2014/main" id="{FF75A880-B145-6A40-B607-48789B8FA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3275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5" name="Line 768">
                <a:extLst>
                  <a:ext uri="{FF2B5EF4-FFF2-40B4-BE49-F238E27FC236}">
                    <a16:creationId xmlns:a16="http://schemas.microsoft.com/office/drawing/2014/main" id="{F1616807-5A7A-184B-B953-2A13A312A6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5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6" name="Line 769">
                <a:extLst>
                  <a:ext uri="{FF2B5EF4-FFF2-40B4-BE49-F238E27FC236}">
                    <a16:creationId xmlns:a16="http://schemas.microsoft.com/office/drawing/2014/main" id="{E6972190-D556-2640-BDB0-87AE86C8B4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3275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7" name="Line 770">
                <a:extLst>
                  <a:ext uri="{FF2B5EF4-FFF2-40B4-BE49-F238E27FC236}">
                    <a16:creationId xmlns:a16="http://schemas.microsoft.com/office/drawing/2014/main" id="{2573E0F4-AD8D-434F-B8A5-8D7CFBC5D9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5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8" name="Line 771">
                <a:extLst>
                  <a:ext uri="{FF2B5EF4-FFF2-40B4-BE49-F238E27FC236}">
                    <a16:creationId xmlns:a16="http://schemas.microsoft.com/office/drawing/2014/main" id="{060CFABC-2CF0-8F43-8968-84F83F93EC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3275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19" name="Line 772">
                <a:extLst>
                  <a:ext uri="{FF2B5EF4-FFF2-40B4-BE49-F238E27FC236}">
                    <a16:creationId xmlns:a16="http://schemas.microsoft.com/office/drawing/2014/main" id="{21CAEB1F-D311-AE4E-915F-F1B85F269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5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0" name="Line 773">
                <a:extLst>
                  <a:ext uri="{FF2B5EF4-FFF2-40B4-BE49-F238E27FC236}">
                    <a16:creationId xmlns:a16="http://schemas.microsoft.com/office/drawing/2014/main" id="{E15116E9-8D35-FD4D-B502-49E7895F5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83275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1" name="Line 774">
                <a:extLst>
                  <a:ext uri="{FF2B5EF4-FFF2-40B4-BE49-F238E27FC236}">
                    <a16:creationId xmlns:a16="http://schemas.microsoft.com/office/drawing/2014/main" id="{053CC4DC-FC5E-B34D-8552-97CD7A2150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05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2" name="Line 775">
                <a:extLst>
                  <a:ext uri="{FF2B5EF4-FFF2-40B4-BE49-F238E27FC236}">
                    <a16:creationId xmlns:a16="http://schemas.microsoft.com/office/drawing/2014/main" id="{16211D2B-EC51-624B-BF6C-424E8C3A21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3" name="Line 776">
                <a:extLst>
                  <a:ext uri="{FF2B5EF4-FFF2-40B4-BE49-F238E27FC236}">
                    <a16:creationId xmlns:a16="http://schemas.microsoft.com/office/drawing/2014/main" id="{D52E17FC-881B-CE4B-8809-A01A7B7AC5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693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4" name="Line 777">
                <a:extLst>
                  <a:ext uri="{FF2B5EF4-FFF2-40B4-BE49-F238E27FC236}">
                    <a16:creationId xmlns:a16="http://schemas.microsoft.com/office/drawing/2014/main" id="{A7BF2672-6768-1142-8BC5-8FD3AEBDE6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5" name="Line 778">
                <a:extLst>
                  <a:ext uri="{FF2B5EF4-FFF2-40B4-BE49-F238E27FC236}">
                    <a16:creationId xmlns:a16="http://schemas.microsoft.com/office/drawing/2014/main" id="{1EFE1367-134F-4647-8725-E57821217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693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6" name="Line 779">
                <a:extLst>
                  <a:ext uri="{FF2B5EF4-FFF2-40B4-BE49-F238E27FC236}">
                    <a16:creationId xmlns:a16="http://schemas.microsoft.com/office/drawing/2014/main" id="{1D47BFA3-4C68-804F-A933-8E684756A1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891213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7" name="Line 780">
                <a:extLst>
                  <a:ext uri="{FF2B5EF4-FFF2-40B4-BE49-F238E27FC236}">
                    <a16:creationId xmlns:a16="http://schemas.microsoft.com/office/drawing/2014/main" id="{E97AD7EF-B276-A64A-ACD9-E8B3C8741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693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8" name="Line 781">
                <a:extLst>
                  <a:ext uri="{FF2B5EF4-FFF2-40B4-BE49-F238E27FC236}">
                    <a16:creationId xmlns:a16="http://schemas.microsoft.com/office/drawing/2014/main" id="{234E2C13-BF32-2541-9C3E-86D3C1FB29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02325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29" name="Line 782">
                <a:extLst>
                  <a:ext uri="{FF2B5EF4-FFF2-40B4-BE49-F238E27FC236}">
                    <a16:creationId xmlns:a16="http://schemas.microsoft.com/office/drawing/2014/main" id="{F286D41F-CE00-D24F-BA2A-B85543EB13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8050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0" name="Line 783">
                <a:extLst>
                  <a:ext uri="{FF2B5EF4-FFF2-40B4-BE49-F238E27FC236}">
                    <a16:creationId xmlns:a16="http://schemas.microsoft.com/office/drawing/2014/main" id="{09333CF7-7A36-6C49-80C1-34460FF771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0263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1" name="Line 784">
                <a:extLst>
                  <a:ext uri="{FF2B5EF4-FFF2-40B4-BE49-F238E27FC236}">
                    <a16:creationId xmlns:a16="http://schemas.microsoft.com/office/drawing/2014/main" id="{38FDCA83-D1A9-904B-894E-D04E06C274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2" name="Line 785">
                <a:extLst>
                  <a:ext uri="{FF2B5EF4-FFF2-40B4-BE49-F238E27FC236}">
                    <a16:creationId xmlns:a16="http://schemas.microsoft.com/office/drawing/2014/main" id="{7FEB99DF-3935-394E-983A-286074903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0263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3" name="Line 786">
                <a:extLst>
                  <a:ext uri="{FF2B5EF4-FFF2-40B4-BE49-F238E27FC236}">
                    <a16:creationId xmlns:a16="http://schemas.microsoft.com/office/drawing/2014/main" id="{A5A268B7-9FAB-AA45-9B11-B2FF03571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4" name="Line 787">
                <a:extLst>
                  <a:ext uri="{FF2B5EF4-FFF2-40B4-BE49-F238E27FC236}">
                    <a16:creationId xmlns:a16="http://schemas.microsoft.com/office/drawing/2014/main" id="{BC9B1F6E-A1CC-0749-906F-0A1F4E9B44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0263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5" name="Line 788">
                <a:extLst>
                  <a:ext uri="{FF2B5EF4-FFF2-40B4-BE49-F238E27FC236}">
                    <a16:creationId xmlns:a16="http://schemas.microsoft.com/office/drawing/2014/main" id="{514A67D5-424F-3346-9D71-0CD0C6E4C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6" name="Line 789">
                <a:extLst>
                  <a:ext uri="{FF2B5EF4-FFF2-40B4-BE49-F238E27FC236}">
                    <a16:creationId xmlns:a16="http://schemas.microsoft.com/office/drawing/2014/main" id="{1C16377E-D24D-3E48-8956-5B26DDD93A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10263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7" name="Line 790">
                <a:extLst>
                  <a:ext uri="{FF2B5EF4-FFF2-40B4-BE49-F238E27FC236}">
                    <a16:creationId xmlns:a16="http://schemas.microsoft.com/office/drawing/2014/main" id="{CA0E06C1-6400-1D4C-B53D-3086A2C487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959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8" name="Line 791">
                <a:extLst>
                  <a:ext uri="{FF2B5EF4-FFF2-40B4-BE49-F238E27FC236}">
                    <a16:creationId xmlns:a16="http://schemas.microsoft.com/office/drawing/2014/main" id="{A0B80FE4-F60E-804B-9983-5A46ADC554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1538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39" name="Line 792">
                <a:extLst>
                  <a:ext uri="{FF2B5EF4-FFF2-40B4-BE49-F238E27FC236}">
                    <a16:creationId xmlns:a16="http://schemas.microsoft.com/office/drawing/2014/main" id="{2E29251D-96C2-154C-A7DB-A68B81C8FB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7263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0" name="Line 793">
                <a:extLst>
                  <a:ext uri="{FF2B5EF4-FFF2-40B4-BE49-F238E27FC236}">
                    <a16:creationId xmlns:a16="http://schemas.microsoft.com/office/drawing/2014/main" id="{04225210-0A45-3148-97C1-F68A3E329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1538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1" name="Line 794">
                <a:extLst>
                  <a:ext uri="{FF2B5EF4-FFF2-40B4-BE49-F238E27FC236}">
                    <a16:creationId xmlns:a16="http://schemas.microsoft.com/office/drawing/2014/main" id="{B81FE69E-9CE7-A940-964A-9CC4C40E1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37263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2" name="Line 795">
                <a:extLst>
                  <a:ext uri="{FF2B5EF4-FFF2-40B4-BE49-F238E27FC236}">
                    <a16:creationId xmlns:a16="http://schemas.microsoft.com/office/drawing/2014/main" id="{7B0BDCFA-9E89-3A44-8059-10E528A2F6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57888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3" name="Line 796">
                <a:extLst>
                  <a:ext uri="{FF2B5EF4-FFF2-40B4-BE49-F238E27FC236}">
                    <a16:creationId xmlns:a16="http://schemas.microsoft.com/office/drawing/2014/main" id="{ECCAD1DF-6D58-0D41-8227-7FEB67670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45200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4" name="Line 797">
                <a:extLst>
                  <a:ext uri="{FF2B5EF4-FFF2-40B4-BE49-F238E27FC236}">
                    <a16:creationId xmlns:a16="http://schemas.microsoft.com/office/drawing/2014/main" id="{DAF1BC99-DB69-E644-8A81-A5BF37FB0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76938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5" name="Line 798">
                <a:extLst>
                  <a:ext uri="{FF2B5EF4-FFF2-40B4-BE49-F238E27FC236}">
                    <a16:creationId xmlns:a16="http://schemas.microsoft.com/office/drawing/2014/main" id="{EA826CC9-9A17-2146-9FDD-5A5980B4AF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64250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6" name="Line 799">
                <a:extLst>
                  <a:ext uri="{FF2B5EF4-FFF2-40B4-BE49-F238E27FC236}">
                    <a16:creationId xmlns:a16="http://schemas.microsoft.com/office/drawing/2014/main" id="{7E901FC6-A56D-1E4A-9991-42D2CED0EE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984875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7" name="Line 800">
                <a:extLst>
                  <a:ext uri="{FF2B5EF4-FFF2-40B4-BE49-F238E27FC236}">
                    <a16:creationId xmlns:a16="http://schemas.microsoft.com/office/drawing/2014/main" id="{DCF97CB8-95F2-524C-9D4B-1821E5A1E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72188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8" name="Line 801">
                <a:extLst>
                  <a:ext uri="{FF2B5EF4-FFF2-40B4-BE49-F238E27FC236}">
                    <a16:creationId xmlns:a16="http://schemas.microsoft.com/office/drawing/2014/main" id="{6316A0EB-8776-8F4E-9228-376C35D683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26150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49" name="Line 802">
                <a:extLst>
                  <a:ext uri="{FF2B5EF4-FFF2-40B4-BE49-F238E27FC236}">
                    <a16:creationId xmlns:a16="http://schemas.microsoft.com/office/drawing/2014/main" id="{C3AC717A-FAA3-D84F-AB67-B6E63EA24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13463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0" name="Line 803">
                <a:extLst>
                  <a:ext uri="{FF2B5EF4-FFF2-40B4-BE49-F238E27FC236}">
                    <a16:creationId xmlns:a16="http://schemas.microsoft.com/office/drawing/2014/main" id="{E0F90C32-E8BD-AF48-BCA2-799FCB856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05525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1" name="Line 804">
                <a:extLst>
                  <a:ext uri="{FF2B5EF4-FFF2-40B4-BE49-F238E27FC236}">
                    <a16:creationId xmlns:a16="http://schemas.microsoft.com/office/drawing/2014/main" id="{2A12EA2C-9546-2F43-A5AF-692234CC7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91250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2" name="Line 805">
                <a:extLst>
                  <a:ext uri="{FF2B5EF4-FFF2-40B4-BE49-F238E27FC236}">
                    <a16:creationId xmlns:a16="http://schemas.microsoft.com/office/drawing/2014/main" id="{A5729AA9-DCA4-AF46-8E80-31DD95364C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161088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3" name="Line 806">
                <a:extLst>
                  <a:ext uri="{FF2B5EF4-FFF2-40B4-BE49-F238E27FC236}">
                    <a16:creationId xmlns:a16="http://schemas.microsoft.com/office/drawing/2014/main" id="{E3A10730-9276-924E-A295-743DC9509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248400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4" name="Line 807">
                <a:extLst>
                  <a:ext uri="{FF2B5EF4-FFF2-40B4-BE49-F238E27FC236}">
                    <a16:creationId xmlns:a16="http://schemas.microsoft.com/office/drawing/2014/main" id="{40F08186-B103-5640-9148-E30FC64A2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356350" y="9274176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5" name="Line 808">
                <a:extLst>
                  <a:ext uri="{FF2B5EF4-FFF2-40B4-BE49-F238E27FC236}">
                    <a16:creationId xmlns:a16="http://schemas.microsoft.com/office/drawing/2014/main" id="{4935BA6B-A6CE-7B4D-AB48-505710E00A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3663" y="91884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6" name="Line 809">
                <a:extLst>
                  <a:ext uri="{FF2B5EF4-FFF2-40B4-BE49-F238E27FC236}">
                    <a16:creationId xmlns:a16="http://schemas.microsoft.com/office/drawing/2014/main" id="{09026C97-01CB-9A40-BBD0-6FC49FA59D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237413" y="93043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7" name="Line 810">
                <a:extLst>
                  <a:ext uri="{FF2B5EF4-FFF2-40B4-BE49-F238E27FC236}">
                    <a16:creationId xmlns:a16="http://schemas.microsoft.com/office/drawing/2014/main" id="{6D8FD353-F3A0-F547-858B-71CFD3BED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23138" y="9218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8" name="Line 811">
                <a:extLst>
                  <a:ext uri="{FF2B5EF4-FFF2-40B4-BE49-F238E27FC236}">
                    <a16:creationId xmlns:a16="http://schemas.microsoft.com/office/drawing/2014/main" id="{13E69412-F08B-C846-850E-E62074F706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04088" y="93043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59" name="Line 812">
                <a:extLst>
                  <a:ext uri="{FF2B5EF4-FFF2-40B4-BE49-F238E27FC236}">
                    <a16:creationId xmlns:a16="http://schemas.microsoft.com/office/drawing/2014/main" id="{DB9A6055-56BE-C04A-813C-147184401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91400" y="9218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0" name="Line 813">
                <a:extLst>
                  <a:ext uri="{FF2B5EF4-FFF2-40B4-BE49-F238E27FC236}">
                    <a16:creationId xmlns:a16="http://schemas.microsoft.com/office/drawing/2014/main" id="{A4D291F0-B5E5-9C4A-8C83-4A5064A86A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12025" y="93043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1" name="Line 814">
                <a:extLst>
                  <a:ext uri="{FF2B5EF4-FFF2-40B4-BE49-F238E27FC236}">
                    <a16:creationId xmlns:a16="http://schemas.microsoft.com/office/drawing/2014/main" id="{DF46A841-B06A-9E47-8CFC-FD0565B774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97750" y="9218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2" name="Line 815">
                <a:extLst>
                  <a:ext uri="{FF2B5EF4-FFF2-40B4-BE49-F238E27FC236}">
                    <a16:creationId xmlns:a16="http://schemas.microsoft.com/office/drawing/2014/main" id="{9FC6D3C7-290C-4F40-8B70-E5D025902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23138" y="93043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3" name="Line 816">
                <a:extLst>
                  <a:ext uri="{FF2B5EF4-FFF2-40B4-BE49-F238E27FC236}">
                    <a16:creationId xmlns:a16="http://schemas.microsoft.com/office/drawing/2014/main" id="{CACA527E-341F-FB49-A417-4728C287B9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0450" y="9218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4" name="Line 817">
                <a:extLst>
                  <a:ext uri="{FF2B5EF4-FFF2-40B4-BE49-F238E27FC236}">
                    <a16:creationId xmlns:a16="http://schemas.microsoft.com/office/drawing/2014/main" id="{B949C3A3-438F-D44C-8C7C-788D0E620D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23138" y="93043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5" name="Line 818">
                <a:extLst>
                  <a:ext uri="{FF2B5EF4-FFF2-40B4-BE49-F238E27FC236}">
                    <a16:creationId xmlns:a16="http://schemas.microsoft.com/office/drawing/2014/main" id="{5C4AD228-90B7-B347-8F32-274D05812E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0450" y="9218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6" name="Line 819">
                <a:extLst>
                  <a:ext uri="{FF2B5EF4-FFF2-40B4-BE49-F238E27FC236}">
                    <a16:creationId xmlns:a16="http://schemas.microsoft.com/office/drawing/2014/main" id="{C43DBEC2-BD43-A84C-99A0-832F4E81A7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31075" y="93043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7" name="Line 820">
                <a:extLst>
                  <a:ext uri="{FF2B5EF4-FFF2-40B4-BE49-F238E27FC236}">
                    <a16:creationId xmlns:a16="http://schemas.microsoft.com/office/drawing/2014/main" id="{6A91005C-2DA8-DD41-825D-1EBF7D2C1D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6800" y="9218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8" name="Line 821">
                <a:extLst>
                  <a:ext uri="{FF2B5EF4-FFF2-40B4-BE49-F238E27FC236}">
                    <a16:creationId xmlns:a16="http://schemas.microsoft.com/office/drawing/2014/main" id="{9E91335A-456E-1243-A41F-8132AAC5A2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56475" y="93043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69" name="Line 822">
                <a:extLst>
                  <a:ext uri="{FF2B5EF4-FFF2-40B4-BE49-F238E27FC236}">
                    <a16:creationId xmlns:a16="http://schemas.microsoft.com/office/drawing/2014/main" id="{571C787D-1284-BD4A-820F-69AE035F76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3788" y="9218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0" name="Line 823">
                <a:extLst>
                  <a:ext uri="{FF2B5EF4-FFF2-40B4-BE49-F238E27FC236}">
                    <a16:creationId xmlns:a16="http://schemas.microsoft.com/office/drawing/2014/main" id="{69E99A77-C167-1446-BD2F-D965938DE4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56475" y="9304338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1" name="Line 824">
                <a:extLst>
                  <a:ext uri="{FF2B5EF4-FFF2-40B4-BE49-F238E27FC236}">
                    <a16:creationId xmlns:a16="http://schemas.microsoft.com/office/drawing/2014/main" id="{B2FC936B-1F2C-7F44-ACB9-8566F95BC6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3788" y="9218613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2" name="Line 825">
                <a:extLst>
                  <a:ext uri="{FF2B5EF4-FFF2-40B4-BE49-F238E27FC236}">
                    <a16:creationId xmlns:a16="http://schemas.microsoft.com/office/drawing/2014/main" id="{DE596364-78DC-B840-A2E8-59AFC93222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364413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3" name="Line 826">
                <a:extLst>
                  <a:ext uri="{FF2B5EF4-FFF2-40B4-BE49-F238E27FC236}">
                    <a16:creationId xmlns:a16="http://schemas.microsoft.com/office/drawing/2014/main" id="{0DD632AD-7FFB-524F-8908-C0F9BB91D9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51725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4" name="Line 827">
                <a:extLst>
                  <a:ext uri="{FF2B5EF4-FFF2-40B4-BE49-F238E27FC236}">
                    <a16:creationId xmlns:a16="http://schemas.microsoft.com/office/drawing/2014/main" id="{8D6102A6-2F69-034F-B014-7FD3B9903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0568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5" name="Line 828">
                <a:extLst>
                  <a:ext uri="{FF2B5EF4-FFF2-40B4-BE49-F238E27FC236}">
                    <a16:creationId xmlns:a16="http://schemas.microsoft.com/office/drawing/2014/main" id="{8E863B11-CBFA-D848-B60F-CE4FDDD08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9300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6" name="Line 829">
                <a:extLst>
                  <a:ext uri="{FF2B5EF4-FFF2-40B4-BE49-F238E27FC236}">
                    <a16:creationId xmlns:a16="http://schemas.microsoft.com/office/drawing/2014/main" id="{7DB9A763-1880-CD4A-85D2-D347B88216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1362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7" name="Line 830">
                <a:extLst>
                  <a:ext uri="{FF2B5EF4-FFF2-40B4-BE49-F238E27FC236}">
                    <a16:creationId xmlns:a16="http://schemas.microsoft.com/office/drawing/2014/main" id="{283B9E13-F0FE-644D-82B4-AB771E504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9935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8" name="Line 831">
                <a:extLst>
                  <a:ext uri="{FF2B5EF4-FFF2-40B4-BE49-F238E27FC236}">
                    <a16:creationId xmlns:a16="http://schemas.microsoft.com/office/drawing/2014/main" id="{E61CBCB4-A626-5545-B801-B531AD631E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2473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79" name="Line 832">
                <a:extLst>
                  <a:ext uri="{FF2B5EF4-FFF2-40B4-BE49-F238E27FC236}">
                    <a16:creationId xmlns:a16="http://schemas.microsoft.com/office/drawing/2014/main" id="{F85DF03C-9097-CA47-B0B1-F8DC243A44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205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0" name="Line 833">
                <a:extLst>
                  <a:ext uri="{FF2B5EF4-FFF2-40B4-BE49-F238E27FC236}">
                    <a16:creationId xmlns:a16="http://schemas.microsoft.com/office/drawing/2014/main" id="{9B786183-1ACE-8F4E-8A7B-719143020F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2473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1" name="Line 834">
                <a:extLst>
                  <a:ext uri="{FF2B5EF4-FFF2-40B4-BE49-F238E27FC236}">
                    <a16:creationId xmlns:a16="http://schemas.microsoft.com/office/drawing/2014/main" id="{511B75D7-1F33-7741-BB9D-4D727E6EF8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1205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2" name="Line 835">
                <a:extLst>
                  <a:ext uri="{FF2B5EF4-FFF2-40B4-BE49-F238E27FC236}">
                    <a16:creationId xmlns:a16="http://schemas.microsoft.com/office/drawing/2014/main" id="{D2982421-84D1-584B-B682-B30FF07683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40613" y="9339263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3" name="Line 836">
                <a:extLst>
                  <a:ext uri="{FF2B5EF4-FFF2-40B4-BE49-F238E27FC236}">
                    <a16:creationId xmlns:a16="http://schemas.microsoft.com/office/drawing/2014/main" id="{6DD77BCF-B3C2-3F40-B621-74923EDDA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2633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4" name="Line 837">
                <a:extLst>
                  <a:ext uri="{FF2B5EF4-FFF2-40B4-BE49-F238E27FC236}">
                    <a16:creationId xmlns:a16="http://schemas.microsoft.com/office/drawing/2014/main" id="{F400884F-F64D-5148-B8A5-F958F8B643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5807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5" name="Line 838">
                <a:extLst>
                  <a:ext uri="{FF2B5EF4-FFF2-40B4-BE49-F238E27FC236}">
                    <a16:creationId xmlns:a16="http://schemas.microsoft.com/office/drawing/2014/main" id="{92C5B02C-99DF-D94B-9FA7-A0AA0FD87B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38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6" name="Line 839">
                <a:extLst>
                  <a:ext uri="{FF2B5EF4-FFF2-40B4-BE49-F238E27FC236}">
                    <a16:creationId xmlns:a16="http://schemas.microsoft.com/office/drawing/2014/main" id="{1825CA9A-031B-004C-851F-C87B8AE305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5807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7" name="Line 840">
                <a:extLst>
                  <a:ext uri="{FF2B5EF4-FFF2-40B4-BE49-F238E27FC236}">
                    <a16:creationId xmlns:a16="http://schemas.microsoft.com/office/drawing/2014/main" id="{7025AA85-2FEB-2D46-9B45-387B008F72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4538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8" name="Line 841">
                <a:extLst>
                  <a:ext uri="{FF2B5EF4-FFF2-40B4-BE49-F238E27FC236}">
                    <a16:creationId xmlns:a16="http://schemas.microsoft.com/office/drawing/2014/main" id="{78207458-F64F-1343-8E28-7CF28C2B4C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66013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89" name="Line 842">
                <a:extLst>
                  <a:ext uri="{FF2B5EF4-FFF2-40B4-BE49-F238E27FC236}">
                    <a16:creationId xmlns:a16="http://schemas.microsoft.com/office/drawing/2014/main" id="{6ADEDEF1-E5D1-9347-B1B0-924D54BC5A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53325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0" name="Line 843">
                <a:extLst>
                  <a:ext uri="{FF2B5EF4-FFF2-40B4-BE49-F238E27FC236}">
                    <a16:creationId xmlns:a16="http://schemas.microsoft.com/office/drawing/2014/main" id="{A1E2E8D3-7A21-B146-9BAE-9DC93C077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66013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1" name="Line 844">
                <a:extLst>
                  <a:ext uri="{FF2B5EF4-FFF2-40B4-BE49-F238E27FC236}">
                    <a16:creationId xmlns:a16="http://schemas.microsoft.com/office/drawing/2014/main" id="{8C671817-CC58-124D-B225-FABAA63608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53325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2" name="Line 845">
                <a:extLst>
                  <a:ext uri="{FF2B5EF4-FFF2-40B4-BE49-F238E27FC236}">
                    <a16:creationId xmlns:a16="http://schemas.microsoft.com/office/drawing/2014/main" id="{9A749DA0-C1AA-E24F-8014-5B6383D96D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499350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3" name="Line 846">
                <a:extLst>
                  <a:ext uri="{FF2B5EF4-FFF2-40B4-BE49-F238E27FC236}">
                    <a16:creationId xmlns:a16="http://schemas.microsoft.com/office/drawing/2014/main" id="{7E954457-0F6C-C447-B007-90077FCD08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8666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4" name="Line 847">
                <a:extLst>
                  <a:ext uri="{FF2B5EF4-FFF2-40B4-BE49-F238E27FC236}">
                    <a16:creationId xmlns:a16="http://schemas.microsoft.com/office/drawing/2014/main" id="{7EA8DD1B-D19F-8144-8EFD-0501AAE067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3427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5" name="Line 848">
                <a:extLst>
                  <a:ext uri="{FF2B5EF4-FFF2-40B4-BE49-F238E27FC236}">
                    <a16:creationId xmlns:a16="http://schemas.microsoft.com/office/drawing/2014/main" id="{61BF0AD9-B1AB-0E48-87A1-196CEFEB0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2000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6" name="Line 849">
                <a:extLst>
                  <a:ext uri="{FF2B5EF4-FFF2-40B4-BE49-F238E27FC236}">
                    <a16:creationId xmlns:a16="http://schemas.microsoft.com/office/drawing/2014/main" id="{C49D33A8-022F-1543-B3D1-BAFDADE248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1682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7" name="Line 850">
                <a:extLst>
                  <a:ext uri="{FF2B5EF4-FFF2-40B4-BE49-F238E27FC236}">
                    <a16:creationId xmlns:a16="http://schemas.microsoft.com/office/drawing/2014/main" id="{322DE3CA-1C06-4E43-B39F-69958AD767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70255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8" name="Line 851">
                <a:extLst>
                  <a:ext uri="{FF2B5EF4-FFF2-40B4-BE49-F238E27FC236}">
                    <a16:creationId xmlns:a16="http://schemas.microsoft.com/office/drawing/2014/main" id="{19A7017A-D132-CD49-8872-1A1BBC8FF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4702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99" name="Line 852">
                <a:extLst>
                  <a:ext uri="{FF2B5EF4-FFF2-40B4-BE49-F238E27FC236}">
                    <a16:creationId xmlns:a16="http://schemas.microsoft.com/office/drawing/2014/main" id="{BF21DD10-7144-294A-90F6-365CD9DF42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03433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0" name="Line 853">
                <a:extLst>
                  <a:ext uri="{FF2B5EF4-FFF2-40B4-BE49-F238E27FC236}">
                    <a16:creationId xmlns:a16="http://schemas.microsoft.com/office/drawing/2014/main" id="{B2D9CFF4-F15F-F646-9FCC-5751D0D4A3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16927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1" name="Line 854">
                <a:extLst>
                  <a:ext uri="{FF2B5EF4-FFF2-40B4-BE49-F238E27FC236}">
                    <a16:creationId xmlns:a16="http://schemas.microsoft.com/office/drawing/2014/main" id="{E42AE379-6051-704C-8D11-26B8E353D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5500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2" name="Line 855">
                <a:extLst>
                  <a:ext uri="{FF2B5EF4-FFF2-40B4-BE49-F238E27FC236}">
                    <a16:creationId xmlns:a16="http://schemas.microsoft.com/office/drawing/2014/main" id="{78365768-9BC8-234A-A04F-75D573217E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80475" y="9339263"/>
                <a:ext cx="171450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3" name="Line 856">
                <a:extLst>
                  <a:ext uri="{FF2B5EF4-FFF2-40B4-BE49-F238E27FC236}">
                    <a16:creationId xmlns:a16="http://schemas.microsoft.com/office/drawing/2014/main" id="{1A3164E9-99A7-D548-9410-6094EF99C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620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4" name="Line 857">
                <a:extLst>
                  <a:ext uri="{FF2B5EF4-FFF2-40B4-BE49-F238E27FC236}">
                    <a16:creationId xmlns:a16="http://schemas.microsoft.com/office/drawing/2014/main" id="{39C79AFA-551B-D546-AB4B-55A0DC167D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894763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5" name="Line 858">
                <a:extLst>
                  <a:ext uri="{FF2B5EF4-FFF2-40B4-BE49-F238E27FC236}">
                    <a16:creationId xmlns:a16="http://schemas.microsoft.com/office/drawing/2014/main" id="{EB35181D-C039-C34A-B9E4-328647489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048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6" name="Line 859">
                <a:extLst>
                  <a:ext uri="{FF2B5EF4-FFF2-40B4-BE49-F238E27FC236}">
                    <a16:creationId xmlns:a16="http://schemas.microsoft.com/office/drawing/2014/main" id="{A708544A-F8C2-4E4B-8D84-4553FF024D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02700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7" name="Line 860">
                <a:extLst>
                  <a:ext uri="{FF2B5EF4-FFF2-40B4-BE49-F238E27FC236}">
                    <a16:creationId xmlns:a16="http://schemas.microsoft.com/office/drawing/2014/main" id="{4762934E-5564-BC41-ADF4-1F2CF28DB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8425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8" name="Line 861">
                <a:extLst>
                  <a:ext uri="{FF2B5EF4-FFF2-40B4-BE49-F238E27FC236}">
                    <a16:creationId xmlns:a16="http://schemas.microsoft.com/office/drawing/2014/main" id="{691ED194-707C-2042-992F-49FE8D9921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28100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09" name="Line 862">
                <a:extLst>
                  <a:ext uri="{FF2B5EF4-FFF2-40B4-BE49-F238E27FC236}">
                    <a16:creationId xmlns:a16="http://schemas.microsoft.com/office/drawing/2014/main" id="{9B3CF910-B70E-B042-A206-A64E5FBB45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1541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0" name="Line 863">
                <a:extLst>
                  <a:ext uri="{FF2B5EF4-FFF2-40B4-BE49-F238E27FC236}">
                    <a16:creationId xmlns:a16="http://schemas.microsoft.com/office/drawing/2014/main" id="{80D442F9-3229-024F-8C5F-ADE362000D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5508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1" name="Line 864">
                <a:extLst>
                  <a:ext uri="{FF2B5EF4-FFF2-40B4-BE49-F238E27FC236}">
                    <a16:creationId xmlns:a16="http://schemas.microsoft.com/office/drawing/2014/main" id="{9175ED42-F701-8842-BF72-B2867B329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4081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2" name="Line 865">
                <a:extLst>
                  <a:ext uri="{FF2B5EF4-FFF2-40B4-BE49-F238E27FC236}">
                    <a16:creationId xmlns:a16="http://schemas.microsoft.com/office/drawing/2014/main" id="{CF5AF968-99E3-6140-BBA0-9D85D7446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5508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3" name="Line 866">
                <a:extLst>
                  <a:ext uri="{FF2B5EF4-FFF2-40B4-BE49-F238E27FC236}">
                    <a16:creationId xmlns:a16="http://schemas.microsoft.com/office/drawing/2014/main" id="{22D705AE-36FA-804D-8C67-52179B305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4081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4" name="Line 867">
                <a:extLst>
                  <a:ext uri="{FF2B5EF4-FFF2-40B4-BE49-F238E27FC236}">
                    <a16:creationId xmlns:a16="http://schemas.microsoft.com/office/drawing/2014/main" id="{2CE8C368-B4CC-8343-AC23-8E99A674F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302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5" name="Line 868">
                <a:extLst>
                  <a:ext uri="{FF2B5EF4-FFF2-40B4-BE49-F238E27FC236}">
                    <a16:creationId xmlns:a16="http://schemas.microsoft.com/office/drawing/2014/main" id="{C70DECE5-1DCE-6044-A17A-5092E4B19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4875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6" name="Line 869">
                <a:extLst>
                  <a:ext uri="{FF2B5EF4-FFF2-40B4-BE49-F238E27FC236}">
                    <a16:creationId xmlns:a16="http://schemas.microsoft.com/office/drawing/2014/main" id="{A4F9D4DD-E385-F148-865E-88722FD4AC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302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7" name="Line 870">
                <a:extLst>
                  <a:ext uri="{FF2B5EF4-FFF2-40B4-BE49-F238E27FC236}">
                    <a16:creationId xmlns:a16="http://schemas.microsoft.com/office/drawing/2014/main" id="{114CA11D-9736-AF4D-BE52-B70CB7CFA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4875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8" name="Line 871">
                <a:extLst>
                  <a:ext uri="{FF2B5EF4-FFF2-40B4-BE49-F238E27FC236}">
                    <a16:creationId xmlns:a16="http://schemas.microsoft.com/office/drawing/2014/main" id="{DF4D5C7B-0937-A142-A59E-D6CA13C8D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6937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19" name="Line 872">
                <a:extLst>
                  <a:ext uri="{FF2B5EF4-FFF2-40B4-BE49-F238E27FC236}">
                    <a16:creationId xmlns:a16="http://schemas.microsoft.com/office/drawing/2014/main" id="{10195FC0-4975-634C-B0CA-1E8809B76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668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0" name="Line 873">
                <a:extLst>
                  <a:ext uri="{FF2B5EF4-FFF2-40B4-BE49-F238E27FC236}">
                    <a16:creationId xmlns:a16="http://schemas.microsoft.com/office/drawing/2014/main" id="{F81B5A7F-F3B1-F64A-9301-96BBB68D66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8842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1" name="Line 874">
                <a:extLst>
                  <a:ext uri="{FF2B5EF4-FFF2-40B4-BE49-F238E27FC236}">
                    <a16:creationId xmlns:a16="http://schemas.microsoft.com/office/drawing/2014/main" id="{0CFCFC28-6FDA-3046-B5F9-45851786E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7573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2" name="Line 875">
                <a:extLst>
                  <a:ext uri="{FF2B5EF4-FFF2-40B4-BE49-F238E27FC236}">
                    <a16:creationId xmlns:a16="http://schemas.microsoft.com/office/drawing/2014/main" id="{C459BE08-2D74-4A4D-A973-9A3653405E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996363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3" name="Line 876">
                <a:extLst>
                  <a:ext uri="{FF2B5EF4-FFF2-40B4-BE49-F238E27FC236}">
                    <a16:creationId xmlns:a16="http://schemas.microsoft.com/office/drawing/2014/main" id="{0588ED87-A726-9648-AAD9-CD1FC77AFC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8208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4" name="Line 877">
                <a:extLst>
                  <a:ext uri="{FF2B5EF4-FFF2-40B4-BE49-F238E27FC236}">
                    <a16:creationId xmlns:a16="http://schemas.microsoft.com/office/drawing/2014/main" id="{45815F9C-C31A-9647-B2BA-6619CF7500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04300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5" name="Line 878">
                <a:extLst>
                  <a:ext uri="{FF2B5EF4-FFF2-40B4-BE49-F238E27FC236}">
                    <a16:creationId xmlns:a16="http://schemas.microsoft.com/office/drawing/2014/main" id="{94C04A7F-9CD6-414B-9571-8A80FEA624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90025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6" name="Line 879">
                <a:extLst>
                  <a:ext uri="{FF2B5EF4-FFF2-40B4-BE49-F238E27FC236}">
                    <a16:creationId xmlns:a16="http://schemas.microsoft.com/office/drawing/2014/main" id="{DB32DFC1-DB97-BD48-82C4-78BB880163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15413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7" name="Line 880">
                <a:extLst>
                  <a:ext uri="{FF2B5EF4-FFF2-40B4-BE49-F238E27FC236}">
                    <a16:creationId xmlns:a16="http://schemas.microsoft.com/office/drawing/2014/main" id="{690D8C92-4219-D64A-AB79-42582FD47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0113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8" name="Line 881">
                <a:extLst>
                  <a:ext uri="{FF2B5EF4-FFF2-40B4-BE49-F238E27FC236}">
                    <a16:creationId xmlns:a16="http://schemas.microsoft.com/office/drawing/2014/main" id="{93422D45-DC79-F344-9527-2BF72F71B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15413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29" name="Line 882">
                <a:extLst>
                  <a:ext uri="{FF2B5EF4-FFF2-40B4-BE49-F238E27FC236}">
                    <a16:creationId xmlns:a16="http://schemas.microsoft.com/office/drawing/2014/main" id="{B41EE74F-73D7-A448-9FF0-C7B44BA2F7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0113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0" name="Line 883">
                <a:extLst>
                  <a:ext uri="{FF2B5EF4-FFF2-40B4-BE49-F238E27FC236}">
                    <a16:creationId xmlns:a16="http://schemas.microsoft.com/office/drawing/2014/main" id="{0B331305-92AE-5443-B8D9-1F324A2494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3763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1" name="Line 884">
                <a:extLst>
                  <a:ext uri="{FF2B5EF4-FFF2-40B4-BE49-F238E27FC236}">
                    <a16:creationId xmlns:a16="http://schemas.microsoft.com/office/drawing/2014/main" id="{952C4A36-D847-DB44-B0ED-5E4653AB4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336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2" name="Line 885">
                <a:extLst>
                  <a:ext uri="{FF2B5EF4-FFF2-40B4-BE49-F238E27FC236}">
                    <a16:creationId xmlns:a16="http://schemas.microsoft.com/office/drawing/2014/main" id="{AF9A57B9-C72F-844B-BD68-C3A1BCEA9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3763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3" name="Line 886">
                <a:extLst>
                  <a:ext uri="{FF2B5EF4-FFF2-40B4-BE49-F238E27FC236}">
                    <a16:creationId xmlns:a16="http://schemas.microsoft.com/office/drawing/2014/main" id="{DF5F4732-CD3D-B447-AF01-F452E3E56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2336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4" name="Line 887">
                <a:extLst>
                  <a:ext uri="{FF2B5EF4-FFF2-40B4-BE49-F238E27FC236}">
                    <a16:creationId xmlns:a16="http://schemas.microsoft.com/office/drawing/2014/main" id="{19531CEC-747A-9646-AEFE-1D986131B1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668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5" name="Line 888">
                <a:extLst>
                  <a:ext uri="{FF2B5EF4-FFF2-40B4-BE49-F238E27FC236}">
                    <a16:creationId xmlns:a16="http://schemas.microsoft.com/office/drawing/2014/main" id="{03EA2C14-2D89-0644-9685-C89FA5BEF9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241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6" name="Line 889">
                <a:extLst>
                  <a:ext uri="{FF2B5EF4-FFF2-40B4-BE49-F238E27FC236}">
                    <a16:creationId xmlns:a16="http://schemas.microsoft.com/office/drawing/2014/main" id="{7251F928-8C9C-EE4C-BEA9-59FDC6D110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5668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7" name="Line 890">
                <a:extLst>
                  <a:ext uri="{FF2B5EF4-FFF2-40B4-BE49-F238E27FC236}">
                    <a16:creationId xmlns:a16="http://schemas.microsoft.com/office/drawing/2014/main" id="{CECAA82C-724C-5749-939E-E983205709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241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8" name="Line 891">
                <a:extLst>
                  <a:ext uri="{FF2B5EF4-FFF2-40B4-BE49-F238E27FC236}">
                    <a16:creationId xmlns:a16="http://schemas.microsoft.com/office/drawing/2014/main" id="{676462BC-B446-C843-873E-412D94540D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70975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39" name="Line 892">
                <a:extLst>
                  <a:ext uri="{FF2B5EF4-FFF2-40B4-BE49-F238E27FC236}">
                    <a16:creationId xmlns:a16="http://schemas.microsoft.com/office/drawing/2014/main" id="{65A18740-0CCC-1A46-BFC0-ADAA32B03A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5828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40" name="Line 893">
                <a:extLst>
                  <a:ext uri="{FF2B5EF4-FFF2-40B4-BE49-F238E27FC236}">
                    <a16:creationId xmlns:a16="http://schemas.microsoft.com/office/drawing/2014/main" id="{FE8A499D-59F7-9F4A-99FF-43FA6120BF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8208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41" name="Line 894">
                <a:extLst>
                  <a:ext uri="{FF2B5EF4-FFF2-40B4-BE49-F238E27FC236}">
                    <a16:creationId xmlns:a16="http://schemas.microsoft.com/office/drawing/2014/main" id="{F37C5BEF-1FF2-6346-8142-41495969D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69400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42" name="Line 895">
                <a:extLst>
                  <a:ext uri="{FF2B5EF4-FFF2-40B4-BE49-F238E27FC236}">
                    <a16:creationId xmlns:a16="http://schemas.microsoft.com/office/drawing/2014/main" id="{C1B2E6D2-C518-904E-83F3-97DF598782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097963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43" name="Line 896">
                <a:extLst>
                  <a:ext uri="{FF2B5EF4-FFF2-40B4-BE49-F238E27FC236}">
                    <a16:creationId xmlns:a16="http://schemas.microsoft.com/office/drawing/2014/main" id="{E35BE419-722D-8043-ACFA-0F162BBED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83688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44" name="Line 897">
                <a:extLst>
                  <a:ext uri="{FF2B5EF4-FFF2-40B4-BE49-F238E27FC236}">
                    <a16:creationId xmlns:a16="http://schemas.microsoft.com/office/drawing/2014/main" id="{010C0352-7A78-3244-B59A-478A0FBEBE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05900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45" name="Line 898">
                <a:extLst>
                  <a:ext uri="{FF2B5EF4-FFF2-40B4-BE49-F238E27FC236}">
                    <a16:creationId xmlns:a16="http://schemas.microsoft.com/office/drawing/2014/main" id="{3E916932-A49D-A145-964D-C6DFC7DA5E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91625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46" name="Line 899">
                <a:extLst>
                  <a:ext uri="{FF2B5EF4-FFF2-40B4-BE49-F238E27FC236}">
                    <a16:creationId xmlns:a16="http://schemas.microsoft.com/office/drawing/2014/main" id="{9E76A0B0-57EB-8E4A-A3BC-729C0F6A5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79038" y="9339263"/>
                <a:ext cx="173038" cy="0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147" name="Line 900">
                <a:extLst>
                  <a:ext uri="{FF2B5EF4-FFF2-40B4-BE49-F238E27FC236}">
                    <a16:creationId xmlns:a16="http://schemas.microsoft.com/office/drawing/2014/main" id="{1B87D33A-171E-BD4D-8381-361CB0AE54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64763" y="9251951"/>
                <a:ext cx="0" cy="173038"/>
              </a:xfrm>
              <a:prstGeom prst="line">
                <a:avLst/>
              </a:prstGeom>
              <a:noFill/>
              <a:ln w="12700" cap="sq">
                <a:solidFill>
                  <a:srgbClr val="80008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133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p:grpSp>
        <p:grpSp>
          <p:nvGrpSpPr>
            <p:cNvPr id="2152" name="Group 2151">
              <a:extLst>
                <a:ext uri="{FF2B5EF4-FFF2-40B4-BE49-F238E27FC236}">
                  <a16:creationId xmlns:a16="http://schemas.microsoft.com/office/drawing/2014/main" id="{95830225-3B17-E241-B4D0-698231E20973}"/>
                </a:ext>
              </a:extLst>
            </p:cNvPr>
            <p:cNvGrpSpPr/>
            <p:nvPr/>
          </p:nvGrpSpPr>
          <p:grpSpPr>
            <a:xfrm>
              <a:off x="708278" y="2909746"/>
              <a:ext cx="211597" cy="2059691"/>
              <a:chOff x="2219141" y="1209496"/>
              <a:chExt cx="361182" cy="3355880"/>
            </a:xfrm>
          </p:grpSpPr>
          <p:sp>
            <p:nvSpPr>
              <p:cNvPr id="2153" name="Rectangle 89">
                <a:extLst>
                  <a:ext uri="{FF2B5EF4-FFF2-40B4-BE49-F238E27FC236}">
                    <a16:creationId xmlns:a16="http://schemas.microsoft.com/office/drawing/2014/main" id="{52E9E644-0F77-4B4A-84FE-2407E577D9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417" y="4314644"/>
                <a:ext cx="120393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0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2154" name="Rectangle 91">
                <a:extLst>
                  <a:ext uri="{FF2B5EF4-FFF2-40B4-BE49-F238E27FC236}">
                    <a16:creationId xmlns:a16="http://schemas.microsoft.com/office/drawing/2014/main" id="{1CE882A6-AEA7-FA4A-A1DB-6F2B781D4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2071" y="3690758"/>
                <a:ext cx="240787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20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2155" name="Rectangle 93">
                <a:extLst>
                  <a:ext uri="{FF2B5EF4-FFF2-40B4-BE49-F238E27FC236}">
                    <a16:creationId xmlns:a16="http://schemas.microsoft.com/office/drawing/2014/main" id="{C0A70F8A-6250-754C-A943-304E3C6E2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2071" y="3070045"/>
                <a:ext cx="240787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40</a:t>
                </a:r>
                <a:endParaRPr kumimoji="0" lang="en-US" alt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2156" name="Rectangle 95">
                <a:extLst>
                  <a:ext uri="{FF2B5EF4-FFF2-40B4-BE49-F238E27FC236}">
                    <a16:creationId xmlns:a16="http://schemas.microsoft.com/office/drawing/2014/main" id="{F561F860-D784-B648-AB29-6B159D0E0D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2071" y="2449331"/>
                <a:ext cx="240787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60</a:t>
                </a:r>
                <a:endPara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2157" name="Rectangle 97">
                <a:extLst>
                  <a:ext uri="{FF2B5EF4-FFF2-40B4-BE49-F238E27FC236}">
                    <a16:creationId xmlns:a16="http://schemas.microsoft.com/office/drawing/2014/main" id="{F73D723D-FD83-FD4A-A333-5DE06AC0F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2071" y="1830207"/>
                <a:ext cx="240787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80</a:t>
                </a:r>
                <a:endPara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  <p:sp>
            <p:nvSpPr>
              <p:cNvPr id="2158" name="Rectangle 99">
                <a:extLst>
                  <a:ext uri="{FF2B5EF4-FFF2-40B4-BE49-F238E27FC236}">
                    <a16:creationId xmlns:a16="http://schemas.microsoft.com/office/drawing/2014/main" id="{41B41441-218A-464E-B9F1-9A93A4EC8F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9141" y="1209496"/>
                <a:ext cx="361182" cy="250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rPr>
                  <a:t>100</a:t>
                </a:r>
                <a:endParaRPr kumimoji="0" lang="en-US" alt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C4C4C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+mn-cs"/>
                </a:endParaRPr>
              </a:p>
            </p:txBody>
          </p:sp>
        </p:grpSp>
        <p:sp>
          <p:nvSpPr>
            <p:cNvPr id="2163" name="TextBox 2162">
              <a:extLst>
                <a:ext uri="{FF2B5EF4-FFF2-40B4-BE49-F238E27FC236}">
                  <a16:creationId xmlns:a16="http://schemas.microsoft.com/office/drawing/2014/main" id="{3CDCD232-BCBF-204E-BD07-CEBE32C0C695}"/>
                </a:ext>
              </a:extLst>
            </p:cNvPr>
            <p:cNvSpPr txBox="1"/>
            <p:nvPr/>
          </p:nvSpPr>
          <p:spPr>
            <a:xfrm>
              <a:off x="4265400" y="2962481"/>
              <a:ext cx="153098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Median f/u: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12.3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mo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  <a:p>
              <a:pPr marL="0" marR="0" lvl="0" indent="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Median PFS: </a:t>
              </a: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6.8 </a:t>
              </a:r>
              <a:r>
                <a:rPr kumimoji="0" lang="en-US" sz="1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mo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7A606C3-BEB8-0848-BBAF-41DBFE137576}"/>
              </a:ext>
            </a:extLst>
          </p:cNvPr>
          <p:cNvGrpSpPr/>
          <p:nvPr/>
        </p:nvGrpSpPr>
        <p:grpSpPr>
          <a:xfrm>
            <a:off x="6187519" y="1316123"/>
            <a:ext cx="5902433" cy="5343718"/>
            <a:chOff x="6187519" y="1316123"/>
            <a:chExt cx="5902433" cy="5343718"/>
          </a:xfrm>
        </p:grpSpPr>
        <p:grpSp>
          <p:nvGrpSpPr>
            <p:cNvPr id="2164" name="Group 2163">
              <a:extLst>
                <a:ext uri="{FF2B5EF4-FFF2-40B4-BE49-F238E27FC236}">
                  <a16:creationId xmlns:a16="http://schemas.microsoft.com/office/drawing/2014/main" id="{ACC251B1-7561-7542-8F90-5FA73D27AF80}"/>
                </a:ext>
              </a:extLst>
            </p:cNvPr>
            <p:cNvGrpSpPr/>
            <p:nvPr/>
          </p:nvGrpSpPr>
          <p:grpSpPr>
            <a:xfrm>
              <a:off x="6187519" y="2054787"/>
              <a:ext cx="5902433" cy="3975352"/>
              <a:chOff x="267346" y="900701"/>
              <a:chExt cx="5902433" cy="3975352"/>
            </a:xfrm>
          </p:grpSpPr>
          <p:grpSp>
            <p:nvGrpSpPr>
              <p:cNvPr id="2165" name="Group 2164">
                <a:extLst>
                  <a:ext uri="{FF2B5EF4-FFF2-40B4-BE49-F238E27FC236}">
                    <a16:creationId xmlns:a16="http://schemas.microsoft.com/office/drawing/2014/main" id="{FD6A3FB5-4A8E-3246-8CBF-897FD3970950}"/>
                  </a:ext>
                </a:extLst>
              </p:cNvPr>
              <p:cNvGrpSpPr/>
              <p:nvPr/>
            </p:nvGrpSpPr>
            <p:grpSpPr>
              <a:xfrm>
                <a:off x="267346" y="900701"/>
                <a:ext cx="5902433" cy="3062512"/>
                <a:chOff x="172350" y="829703"/>
                <a:chExt cx="9506763" cy="2770734"/>
              </a:xfrm>
            </p:grpSpPr>
            <p:sp>
              <p:nvSpPr>
                <p:cNvPr id="2221" name="Rectangle 2220">
                  <a:extLst>
                    <a:ext uri="{FF2B5EF4-FFF2-40B4-BE49-F238E27FC236}">
                      <a16:creationId xmlns:a16="http://schemas.microsoft.com/office/drawing/2014/main" id="{B4246A48-AC79-FC41-8C10-6D7DDCBDCE3A}"/>
                    </a:ext>
                  </a:extLst>
                </p:cNvPr>
                <p:cNvSpPr/>
                <p:nvPr/>
              </p:nvSpPr>
              <p:spPr>
                <a:xfrm>
                  <a:off x="633702" y="902740"/>
                  <a:ext cx="297366" cy="2238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22" name="Rectangle 2221">
                  <a:extLst>
                    <a:ext uri="{FF2B5EF4-FFF2-40B4-BE49-F238E27FC236}">
                      <a16:creationId xmlns:a16="http://schemas.microsoft.com/office/drawing/2014/main" id="{7E020963-A513-2046-B89D-DED7627D72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8851" y="2871785"/>
                  <a:ext cx="136841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0</a:t>
                  </a:r>
                  <a:endPara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23" name="Rectangle 2222">
                  <a:extLst>
                    <a:ext uri="{FF2B5EF4-FFF2-40B4-BE49-F238E27FC236}">
                      <a16:creationId xmlns:a16="http://schemas.microsoft.com/office/drawing/2014/main" id="{39C90BAA-B7E0-2C4C-AB30-3667046C7D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9144" y="2473427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20</a:t>
                  </a:r>
                  <a:endPara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24" name="Rectangle 2223">
                  <a:extLst>
                    <a:ext uri="{FF2B5EF4-FFF2-40B4-BE49-F238E27FC236}">
                      <a16:creationId xmlns:a16="http://schemas.microsoft.com/office/drawing/2014/main" id="{3B028FD0-A73D-A74D-A8C3-64A15BBFA1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9144" y="2076393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40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25" name="Rectangle 2224">
                  <a:extLst>
                    <a:ext uri="{FF2B5EF4-FFF2-40B4-BE49-F238E27FC236}">
                      <a16:creationId xmlns:a16="http://schemas.microsoft.com/office/drawing/2014/main" id="{4600737B-7E51-9A4E-96A8-6267051861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7477" y="1691268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60</a:t>
                  </a:r>
                  <a:endPara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26" name="Rectangle 2225">
                  <a:extLst>
                    <a:ext uri="{FF2B5EF4-FFF2-40B4-BE49-F238E27FC236}">
                      <a16:creationId xmlns:a16="http://schemas.microsoft.com/office/drawing/2014/main" id="{71159A1E-D734-3F4B-8FA1-DF66036E8E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9144" y="1295557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80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27" name="Rectangle 2226">
                  <a:extLst>
                    <a:ext uri="{FF2B5EF4-FFF2-40B4-BE49-F238E27FC236}">
                      <a16:creationId xmlns:a16="http://schemas.microsoft.com/office/drawing/2014/main" id="{2BB7DA1D-F505-C14C-AC0A-3CC48982BB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735" y="898523"/>
                  <a:ext cx="410520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100</a:t>
                  </a:r>
                  <a:endPara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28" name="Rectangle 2227">
                  <a:extLst>
                    <a:ext uri="{FF2B5EF4-FFF2-40B4-BE49-F238E27FC236}">
                      <a16:creationId xmlns:a16="http://schemas.microsoft.com/office/drawing/2014/main" id="{501CCAD2-278D-FA47-A07F-BE9DAE98D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79438" y="3414859"/>
                  <a:ext cx="978534" cy="1855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33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Months</a:t>
                  </a:r>
                  <a:endParaRPr kumimoji="0" lang="en-US" altLang="en-US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29" name="Rectangle 2228">
                  <a:extLst>
                    <a:ext uri="{FF2B5EF4-FFF2-40B4-BE49-F238E27FC236}">
                      <a16:creationId xmlns:a16="http://schemas.microsoft.com/office/drawing/2014/main" id="{967E494A-4DB3-3746-AE78-B1FA15FD5A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6200000">
                  <a:off x="-742713" y="1837229"/>
                  <a:ext cx="2127559" cy="2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Progression-free Probability (%)</a:t>
                  </a:r>
                  <a:endPara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0" name="Rectangle 2229">
                  <a:extLst>
                    <a:ext uri="{FF2B5EF4-FFF2-40B4-BE49-F238E27FC236}">
                      <a16:creationId xmlns:a16="http://schemas.microsoft.com/office/drawing/2014/main" id="{5626B0F5-37A4-1547-B8AD-079B532AB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57378" y="3213236"/>
                  <a:ext cx="13683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0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1" name="Rectangle 2230">
                  <a:extLst>
                    <a:ext uri="{FF2B5EF4-FFF2-40B4-BE49-F238E27FC236}">
                      <a16:creationId xmlns:a16="http://schemas.microsoft.com/office/drawing/2014/main" id="{ECB6ACD7-2857-E248-94AB-C2CDC191F5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28813" y="3213236"/>
                  <a:ext cx="13683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3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2" name="Rectangle 2231">
                  <a:extLst>
                    <a:ext uri="{FF2B5EF4-FFF2-40B4-BE49-F238E27FC236}">
                      <a16:creationId xmlns:a16="http://schemas.microsoft.com/office/drawing/2014/main" id="{9D15B0CA-8F41-7A4A-B623-7D0327DBBF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96197" y="3213236"/>
                  <a:ext cx="13683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6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3" name="Rectangle 2232">
                  <a:extLst>
                    <a:ext uri="{FF2B5EF4-FFF2-40B4-BE49-F238E27FC236}">
                      <a16:creationId xmlns:a16="http://schemas.microsoft.com/office/drawing/2014/main" id="{5734D5CA-C7CD-994C-91C5-CC793F14C7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3578" y="3213236"/>
                  <a:ext cx="13683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9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4" name="Rectangle 2233">
                  <a:extLst>
                    <a:ext uri="{FF2B5EF4-FFF2-40B4-BE49-F238E27FC236}">
                      <a16:creationId xmlns:a16="http://schemas.microsoft.com/office/drawing/2014/main" id="{D45D6A15-D8B3-0F47-8DFE-1FF3E8A916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72117" y="3213236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21</a:t>
                  </a:r>
                  <a:endPara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5" name="Rectangle 2234">
                  <a:extLst>
                    <a:ext uri="{FF2B5EF4-FFF2-40B4-BE49-F238E27FC236}">
                      <a16:creationId xmlns:a16="http://schemas.microsoft.com/office/drawing/2014/main" id="{9ED414CF-A1B9-BD48-B569-495D22522D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39500" y="3213236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24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6" name="Rectangle 2235">
                  <a:extLst>
                    <a:ext uri="{FF2B5EF4-FFF2-40B4-BE49-F238E27FC236}">
                      <a16:creationId xmlns:a16="http://schemas.microsoft.com/office/drawing/2014/main" id="{698747E5-3B29-EF45-B448-16984D2FF4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10933" y="3213236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27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7" name="Rectangle 2236">
                  <a:extLst>
                    <a:ext uri="{FF2B5EF4-FFF2-40B4-BE49-F238E27FC236}">
                      <a16:creationId xmlns:a16="http://schemas.microsoft.com/office/drawing/2014/main" id="{106AB19D-687F-124B-9C32-2E2666923C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8317" y="3213236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30</a:t>
                  </a:r>
                  <a:endPara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8" name="Rectangle 2237">
                  <a:extLst>
                    <a:ext uri="{FF2B5EF4-FFF2-40B4-BE49-F238E27FC236}">
                      <a16:creationId xmlns:a16="http://schemas.microsoft.com/office/drawing/2014/main" id="{B979BE3F-582E-F44B-9557-AD37F19333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3383" y="3229117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18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39" name="Rectangle 2238">
                  <a:extLst>
                    <a:ext uri="{FF2B5EF4-FFF2-40B4-BE49-F238E27FC236}">
                      <a16:creationId xmlns:a16="http://schemas.microsoft.com/office/drawing/2014/main" id="{F4C31D6B-7BFC-A249-9BFD-23CA45FEC2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9246" y="3222499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15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40" name="Rectangle 2239">
                  <a:extLst>
                    <a:ext uri="{FF2B5EF4-FFF2-40B4-BE49-F238E27FC236}">
                      <a16:creationId xmlns:a16="http://schemas.microsoft.com/office/drawing/2014/main" id="{C7C58660-6FD4-0F44-9A23-8C88FFCB7D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64565" y="3215882"/>
                  <a:ext cx="273679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12</a:t>
                  </a:r>
                  <a:endParaRPr kumimoji="0" lang="en-US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2241" name="Group 2240">
                  <a:extLst>
                    <a:ext uri="{FF2B5EF4-FFF2-40B4-BE49-F238E27FC236}">
                      <a16:creationId xmlns:a16="http://schemas.microsoft.com/office/drawing/2014/main" id="{449FCFAA-AF6E-6844-924C-C4C3EF119767}"/>
                    </a:ext>
                  </a:extLst>
                </p:cNvPr>
                <p:cNvGrpSpPr/>
                <p:nvPr/>
              </p:nvGrpSpPr>
              <p:grpSpPr>
                <a:xfrm>
                  <a:off x="970024" y="829703"/>
                  <a:ext cx="7691212" cy="2342505"/>
                  <a:chOff x="2104401" y="1017588"/>
                  <a:chExt cx="9037761" cy="2809875"/>
                </a:xfrm>
              </p:grpSpPr>
              <p:grpSp>
                <p:nvGrpSpPr>
                  <p:cNvPr id="2515" name="Group 2514">
                    <a:extLst>
                      <a:ext uri="{FF2B5EF4-FFF2-40B4-BE49-F238E27FC236}">
                        <a16:creationId xmlns:a16="http://schemas.microsoft.com/office/drawing/2014/main" id="{DAC1AC71-FF36-054F-AC53-9A4A7A4E5A24}"/>
                      </a:ext>
                    </a:extLst>
                  </p:cNvPr>
                  <p:cNvGrpSpPr/>
                  <p:nvPr/>
                </p:nvGrpSpPr>
                <p:grpSpPr>
                  <a:xfrm>
                    <a:off x="2762250" y="3748088"/>
                    <a:ext cx="7850188" cy="79375"/>
                    <a:chOff x="2762250" y="3748088"/>
                    <a:chExt cx="7850188" cy="79375"/>
                  </a:xfrm>
                </p:grpSpPr>
                <p:sp>
                  <p:nvSpPr>
                    <p:cNvPr id="2524" name="Line 97">
                      <a:extLst>
                        <a:ext uri="{FF2B5EF4-FFF2-40B4-BE49-F238E27FC236}">
                          <a16:creationId xmlns:a16="http://schemas.microsoft.com/office/drawing/2014/main" id="{030E64E1-0703-8148-83DF-109937F196E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762250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5" name="Line 98">
                      <a:extLst>
                        <a:ext uri="{FF2B5EF4-FFF2-40B4-BE49-F238E27FC236}">
                          <a16:creationId xmlns:a16="http://schemas.microsoft.com/office/drawing/2014/main" id="{C5607B0B-C66F-1A43-8336-4C697475F2F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46475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6" name="Line 99">
                      <a:extLst>
                        <a:ext uri="{FF2B5EF4-FFF2-40B4-BE49-F238E27FC236}">
                          <a16:creationId xmlns:a16="http://schemas.microsoft.com/office/drawing/2014/main" id="{87D3F9BF-F977-0446-B670-B17859E6EEA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30700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7" name="Line 100">
                      <a:extLst>
                        <a:ext uri="{FF2B5EF4-FFF2-40B4-BE49-F238E27FC236}">
                          <a16:creationId xmlns:a16="http://schemas.microsoft.com/office/drawing/2014/main" id="{F8891F0C-40A4-F642-863F-5211678FBB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116513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8" name="Line 101">
                      <a:extLst>
                        <a:ext uri="{FF2B5EF4-FFF2-40B4-BE49-F238E27FC236}">
                          <a16:creationId xmlns:a16="http://schemas.microsoft.com/office/drawing/2014/main" id="{6AA5EEAD-E597-304B-B7AC-88D519683D8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900738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9" name="Line 102">
                      <a:extLst>
                        <a:ext uri="{FF2B5EF4-FFF2-40B4-BE49-F238E27FC236}">
                          <a16:creationId xmlns:a16="http://schemas.microsoft.com/office/drawing/2014/main" id="{8879E129-E44A-8044-9353-B4E4A2B21AD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6684963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30" name="Line 103">
                      <a:extLst>
                        <a:ext uri="{FF2B5EF4-FFF2-40B4-BE49-F238E27FC236}">
                          <a16:creationId xmlns:a16="http://schemas.microsoft.com/office/drawing/2014/main" id="{46CEC313-77FA-7B46-9163-D02DB41FDDA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473950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31" name="Line 104">
                      <a:extLst>
                        <a:ext uri="{FF2B5EF4-FFF2-40B4-BE49-F238E27FC236}">
                          <a16:creationId xmlns:a16="http://schemas.microsoft.com/office/drawing/2014/main" id="{888640FD-0A38-194E-9813-6ECF435FBA2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8258175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32" name="Line 105">
                      <a:extLst>
                        <a:ext uri="{FF2B5EF4-FFF2-40B4-BE49-F238E27FC236}">
                          <a16:creationId xmlns:a16="http://schemas.microsoft.com/office/drawing/2014/main" id="{385A6B5F-ABF3-8E4A-ABD4-FE0A8AA4A00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043988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33" name="Line 106">
                      <a:extLst>
                        <a:ext uri="{FF2B5EF4-FFF2-40B4-BE49-F238E27FC236}">
                          <a16:creationId xmlns:a16="http://schemas.microsoft.com/office/drawing/2014/main" id="{E81714F6-8B29-7245-8E53-93D4F63A9C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9828213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34" name="Line 107">
                      <a:extLst>
                        <a:ext uri="{FF2B5EF4-FFF2-40B4-BE49-F238E27FC236}">
                          <a16:creationId xmlns:a16="http://schemas.microsoft.com/office/drawing/2014/main" id="{011D6F56-60C9-3D4C-8C12-EB0F07F980C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0612438" y="3748088"/>
                      <a:ext cx="0" cy="79375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  <p:sp>
                <p:nvSpPr>
                  <p:cNvPr id="2516" name="Freeform 108">
                    <a:extLst>
                      <a:ext uri="{FF2B5EF4-FFF2-40B4-BE49-F238E27FC236}">
                        <a16:creationId xmlns:a16="http://schemas.microsoft.com/office/drawing/2014/main" id="{A820625F-CC68-764C-A867-6C837CB2CC3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82067" y="1017588"/>
                    <a:ext cx="8960095" cy="2730499"/>
                  </a:xfrm>
                  <a:custGeom>
                    <a:avLst/>
                    <a:gdLst>
                      <a:gd name="T0" fmla="*/ 0 w 5206"/>
                      <a:gd name="T1" fmla="*/ 0 h 1720"/>
                      <a:gd name="T2" fmla="*/ 0 w 5206"/>
                      <a:gd name="T3" fmla="*/ 1720 h 1720"/>
                      <a:gd name="T4" fmla="*/ 5206 w 5206"/>
                      <a:gd name="T5" fmla="*/ 1720 h 17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206" h="1720">
                        <a:moveTo>
                          <a:pt x="0" y="0"/>
                        </a:moveTo>
                        <a:lnTo>
                          <a:pt x="0" y="1720"/>
                        </a:lnTo>
                        <a:lnTo>
                          <a:pt x="5206" y="1720"/>
                        </a:lnTo>
                      </a:path>
                    </a:pathLst>
                  </a:custGeom>
                  <a:noFill/>
                  <a:ln w="12700" cap="flat">
                    <a:solidFill>
                      <a:schemeClr val="tx1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grpSp>
                <p:nvGrpSpPr>
                  <p:cNvPr id="2517" name="Group 2516">
                    <a:extLst>
                      <a:ext uri="{FF2B5EF4-FFF2-40B4-BE49-F238E27FC236}">
                        <a16:creationId xmlns:a16="http://schemas.microsoft.com/office/drawing/2014/main" id="{6BF6155C-7A8E-1E4A-9192-84118DF74C86}"/>
                      </a:ext>
                    </a:extLst>
                  </p:cNvPr>
                  <p:cNvGrpSpPr/>
                  <p:nvPr/>
                </p:nvGrpSpPr>
                <p:grpSpPr>
                  <a:xfrm>
                    <a:off x="2104401" y="1204913"/>
                    <a:ext cx="77824" cy="2355850"/>
                    <a:chOff x="2104401" y="1204913"/>
                    <a:chExt cx="77824" cy="2355850"/>
                  </a:xfrm>
                </p:grpSpPr>
                <p:sp>
                  <p:nvSpPr>
                    <p:cNvPr id="2518" name="Line 109">
                      <a:extLst>
                        <a:ext uri="{FF2B5EF4-FFF2-40B4-BE49-F238E27FC236}">
                          <a16:creationId xmlns:a16="http://schemas.microsoft.com/office/drawing/2014/main" id="{2B485EEC-EF1C-3349-915E-6F2A15EE300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4404" y="3560763"/>
                      <a:ext cx="77821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19" name="Line 110">
                      <a:extLst>
                        <a:ext uri="{FF2B5EF4-FFF2-40B4-BE49-F238E27FC236}">
                          <a16:creationId xmlns:a16="http://schemas.microsoft.com/office/drawing/2014/main" id="{FF5A7EED-B4BC-F143-BA8A-199CAB498C6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4404" y="3090864"/>
                      <a:ext cx="77821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0" name="Line 111">
                      <a:extLst>
                        <a:ext uri="{FF2B5EF4-FFF2-40B4-BE49-F238E27FC236}">
                          <a16:creationId xmlns:a16="http://schemas.microsoft.com/office/drawing/2014/main" id="{CFD2466C-061B-3B4B-B82F-7938BDE37081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4404" y="2617788"/>
                      <a:ext cx="77821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1" name="Line 112">
                      <a:extLst>
                        <a:ext uri="{FF2B5EF4-FFF2-40B4-BE49-F238E27FC236}">
                          <a16:creationId xmlns:a16="http://schemas.microsoft.com/office/drawing/2014/main" id="{A9AA9DE9-4857-EC4D-9CC6-D145776B41E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4404" y="2147888"/>
                      <a:ext cx="77821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2" name="Line 113">
                      <a:extLst>
                        <a:ext uri="{FF2B5EF4-FFF2-40B4-BE49-F238E27FC236}">
                          <a16:creationId xmlns:a16="http://schemas.microsoft.com/office/drawing/2014/main" id="{0327E318-1FD8-8B4A-B545-2CFA52313567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4404" y="1674812"/>
                      <a:ext cx="77821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  <p:sp>
                  <p:nvSpPr>
                    <p:cNvPr id="2523" name="Line 114">
                      <a:extLst>
                        <a:ext uri="{FF2B5EF4-FFF2-40B4-BE49-F238E27FC236}">
                          <a16:creationId xmlns:a16="http://schemas.microsoft.com/office/drawing/2014/main" id="{9412005D-2283-1E4E-A11F-3E83050CAB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104401" y="1204913"/>
                      <a:ext cx="77818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vert="horz" wrap="square" lIns="121920" tIns="60960" rIns="121920" bIns="6096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C4C4C"/>
                        </a:solidFill>
                        <a:effectLst/>
                        <a:uLnTx/>
                        <a:uFillTx/>
                        <a:latin typeface="Arial"/>
                        <a:ea typeface="ＭＳ Ｐゴシック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2242" name="Freeform 115">
                  <a:extLst>
                    <a:ext uri="{FF2B5EF4-FFF2-40B4-BE49-F238E27FC236}">
                      <a16:creationId xmlns:a16="http://schemas.microsoft.com/office/drawing/2014/main" id="{851365B8-9C27-CE45-B545-078F8ACAEF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9851" y="985870"/>
                  <a:ext cx="5434980" cy="726574"/>
                </a:xfrm>
                <a:custGeom>
                  <a:avLst/>
                  <a:gdLst>
                    <a:gd name="T0" fmla="*/ 0 w 4023"/>
                    <a:gd name="T1" fmla="*/ 0 h 549"/>
                    <a:gd name="T2" fmla="*/ 92 w 4023"/>
                    <a:gd name="T3" fmla="*/ 0 h 549"/>
                    <a:gd name="T4" fmla="*/ 92 w 4023"/>
                    <a:gd name="T5" fmla="*/ 26 h 549"/>
                    <a:gd name="T6" fmla="*/ 146 w 4023"/>
                    <a:gd name="T7" fmla="*/ 26 h 549"/>
                    <a:gd name="T8" fmla="*/ 146 w 4023"/>
                    <a:gd name="T9" fmla="*/ 54 h 549"/>
                    <a:gd name="T10" fmla="*/ 156 w 4023"/>
                    <a:gd name="T11" fmla="*/ 54 h 549"/>
                    <a:gd name="T12" fmla="*/ 156 w 4023"/>
                    <a:gd name="T13" fmla="*/ 80 h 549"/>
                    <a:gd name="T14" fmla="*/ 232 w 4023"/>
                    <a:gd name="T15" fmla="*/ 80 h 549"/>
                    <a:gd name="T16" fmla="*/ 232 w 4023"/>
                    <a:gd name="T17" fmla="*/ 109 h 549"/>
                    <a:gd name="T18" fmla="*/ 286 w 4023"/>
                    <a:gd name="T19" fmla="*/ 109 h 549"/>
                    <a:gd name="T20" fmla="*/ 286 w 4023"/>
                    <a:gd name="T21" fmla="*/ 137 h 549"/>
                    <a:gd name="T22" fmla="*/ 345 w 4023"/>
                    <a:gd name="T23" fmla="*/ 137 h 549"/>
                    <a:gd name="T24" fmla="*/ 345 w 4023"/>
                    <a:gd name="T25" fmla="*/ 166 h 549"/>
                    <a:gd name="T26" fmla="*/ 352 w 4023"/>
                    <a:gd name="T27" fmla="*/ 166 h 549"/>
                    <a:gd name="T28" fmla="*/ 352 w 4023"/>
                    <a:gd name="T29" fmla="*/ 194 h 549"/>
                    <a:gd name="T30" fmla="*/ 444 w 4023"/>
                    <a:gd name="T31" fmla="*/ 194 h 549"/>
                    <a:gd name="T32" fmla="*/ 444 w 4023"/>
                    <a:gd name="T33" fmla="*/ 222 h 549"/>
                    <a:gd name="T34" fmla="*/ 459 w 4023"/>
                    <a:gd name="T35" fmla="*/ 222 h 549"/>
                    <a:gd name="T36" fmla="*/ 459 w 4023"/>
                    <a:gd name="T37" fmla="*/ 279 h 549"/>
                    <a:gd name="T38" fmla="*/ 487 w 4023"/>
                    <a:gd name="T39" fmla="*/ 279 h 549"/>
                    <a:gd name="T40" fmla="*/ 487 w 4023"/>
                    <a:gd name="T41" fmla="*/ 308 h 549"/>
                    <a:gd name="T42" fmla="*/ 499 w 4023"/>
                    <a:gd name="T43" fmla="*/ 308 h 549"/>
                    <a:gd name="T44" fmla="*/ 499 w 4023"/>
                    <a:gd name="T45" fmla="*/ 364 h 549"/>
                    <a:gd name="T46" fmla="*/ 504 w 4023"/>
                    <a:gd name="T47" fmla="*/ 364 h 549"/>
                    <a:gd name="T48" fmla="*/ 504 w 4023"/>
                    <a:gd name="T49" fmla="*/ 395 h 549"/>
                    <a:gd name="T50" fmla="*/ 1104 w 4023"/>
                    <a:gd name="T51" fmla="*/ 395 h 549"/>
                    <a:gd name="T52" fmla="*/ 1104 w 4023"/>
                    <a:gd name="T53" fmla="*/ 428 h 549"/>
                    <a:gd name="T54" fmla="*/ 1478 w 4023"/>
                    <a:gd name="T55" fmla="*/ 428 h 549"/>
                    <a:gd name="T56" fmla="*/ 1478 w 4023"/>
                    <a:gd name="T57" fmla="*/ 464 h 549"/>
                    <a:gd name="T58" fmla="*/ 1483 w 4023"/>
                    <a:gd name="T59" fmla="*/ 464 h 549"/>
                    <a:gd name="T60" fmla="*/ 1483 w 4023"/>
                    <a:gd name="T61" fmla="*/ 502 h 549"/>
                    <a:gd name="T62" fmla="*/ 1944 w 4023"/>
                    <a:gd name="T63" fmla="*/ 502 h 549"/>
                    <a:gd name="T64" fmla="*/ 1944 w 4023"/>
                    <a:gd name="T65" fmla="*/ 549 h 549"/>
                    <a:gd name="T66" fmla="*/ 4023 w 4023"/>
                    <a:gd name="T67" fmla="*/ 549 h 5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</a:cxnLst>
                  <a:rect l="0" t="0" r="r" b="b"/>
                  <a:pathLst>
                    <a:path w="4023" h="549">
                      <a:moveTo>
                        <a:pt x="0" y="0"/>
                      </a:moveTo>
                      <a:lnTo>
                        <a:pt x="92" y="0"/>
                      </a:lnTo>
                      <a:lnTo>
                        <a:pt x="92" y="26"/>
                      </a:lnTo>
                      <a:lnTo>
                        <a:pt x="146" y="26"/>
                      </a:lnTo>
                      <a:lnTo>
                        <a:pt x="146" y="54"/>
                      </a:lnTo>
                      <a:lnTo>
                        <a:pt x="156" y="54"/>
                      </a:lnTo>
                      <a:lnTo>
                        <a:pt x="156" y="80"/>
                      </a:lnTo>
                      <a:lnTo>
                        <a:pt x="232" y="80"/>
                      </a:lnTo>
                      <a:lnTo>
                        <a:pt x="232" y="109"/>
                      </a:lnTo>
                      <a:lnTo>
                        <a:pt x="286" y="109"/>
                      </a:lnTo>
                      <a:lnTo>
                        <a:pt x="286" y="137"/>
                      </a:lnTo>
                      <a:lnTo>
                        <a:pt x="345" y="137"/>
                      </a:lnTo>
                      <a:lnTo>
                        <a:pt x="345" y="166"/>
                      </a:lnTo>
                      <a:lnTo>
                        <a:pt x="352" y="166"/>
                      </a:lnTo>
                      <a:lnTo>
                        <a:pt x="352" y="194"/>
                      </a:lnTo>
                      <a:lnTo>
                        <a:pt x="444" y="194"/>
                      </a:lnTo>
                      <a:lnTo>
                        <a:pt x="444" y="222"/>
                      </a:lnTo>
                      <a:lnTo>
                        <a:pt x="459" y="222"/>
                      </a:lnTo>
                      <a:lnTo>
                        <a:pt x="459" y="279"/>
                      </a:lnTo>
                      <a:lnTo>
                        <a:pt x="487" y="279"/>
                      </a:lnTo>
                      <a:lnTo>
                        <a:pt x="487" y="308"/>
                      </a:lnTo>
                      <a:lnTo>
                        <a:pt x="499" y="308"/>
                      </a:lnTo>
                      <a:lnTo>
                        <a:pt x="499" y="364"/>
                      </a:lnTo>
                      <a:lnTo>
                        <a:pt x="504" y="364"/>
                      </a:lnTo>
                      <a:lnTo>
                        <a:pt x="504" y="395"/>
                      </a:lnTo>
                      <a:lnTo>
                        <a:pt x="1104" y="395"/>
                      </a:lnTo>
                      <a:lnTo>
                        <a:pt x="1104" y="428"/>
                      </a:lnTo>
                      <a:lnTo>
                        <a:pt x="1478" y="428"/>
                      </a:lnTo>
                      <a:lnTo>
                        <a:pt x="1478" y="464"/>
                      </a:lnTo>
                      <a:lnTo>
                        <a:pt x="1483" y="464"/>
                      </a:lnTo>
                      <a:lnTo>
                        <a:pt x="1483" y="502"/>
                      </a:lnTo>
                      <a:lnTo>
                        <a:pt x="1944" y="502"/>
                      </a:lnTo>
                      <a:lnTo>
                        <a:pt x="1944" y="549"/>
                      </a:lnTo>
                      <a:lnTo>
                        <a:pt x="4023" y="549"/>
                      </a:lnTo>
                    </a:path>
                  </a:pathLst>
                </a:custGeom>
                <a:noFill/>
                <a:ln w="19050" cap="flat">
                  <a:solidFill>
                    <a:srgbClr val="B2182B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43" name="Freeform 116">
                  <a:extLst>
                    <a:ext uri="{FF2B5EF4-FFF2-40B4-BE49-F238E27FC236}">
                      <a16:creationId xmlns:a16="http://schemas.microsoft.com/office/drawing/2014/main" id="{FA036F99-2FC0-3B4E-A13B-4C8E49C8D5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9851" y="985870"/>
                  <a:ext cx="5416066" cy="1343302"/>
                </a:xfrm>
                <a:custGeom>
                  <a:avLst/>
                  <a:gdLst>
                    <a:gd name="T0" fmla="*/ 0 w 4009"/>
                    <a:gd name="T1" fmla="*/ 0 h 1015"/>
                    <a:gd name="T2" fmla="*/ 135 w 4009"/>
                    <a:gd name="T3" fmla="*/ 0 h 1015"/>
                    <a:gd name="T4" fmla="*/ 135 w 4009"/>
                    <a:gd name="T5" fmla="*/ 83 h 1015"/>
                    <a:gd name="T6" fmla="*/ 139 w 4009"/>
                    <a:gd name="T7" fmla="*/ 83 h 1015"/>
                    <a:gd name="T8" fmla="*/ 139 w 4009"/>
                    <a:gd name="T9" fmla="*/ 166 h 1015"/>
                    <a:gd name="T10" fmla="*/ 168 w 4009"/>
                    <a:gd name="T11" fmla="*/ 166 h 1015"/>
                    <a:gd name="T12" fmla="*/ 168 w 4009"/>
                    <a:gd name="T13" fmla="*/ 246 h 1015"/>
                    <a:gd name="T14" fmla="*/ 210 w 4009"/>
                    <a:gd name="T15" fmla="*/ 246 h 1015"/>
                    <a:gd name="T16" fmla="*/ 210 w 4009"/>
                    <a:gd name="T17" fmla="*/ 329 h 1015"/>
                    <a:gd name="T18" fmla="*/ 222 w 4009"/>
                    <a:gd name="T19" fmla="*/ 329 h 1015"/>
                    <a:gd name="T20" fmla="*/ 222 w 4009"/>
                    <a:gd name="T21" fmla="*/ 419 h 1015"/>
                    <a:gd name="T22" fmla="*/ 286 w 4009"/>
                    <a:gd name="T23" fmla="*/ 419 h 1015"/>
                    <a:gd name="T24" fmla="*/ 286 w 4009"/>
                    <a:gd name="T25" fmla="*/ 506 h 1015"/>
                    <a:gd name="T26" fmla="*/ 336 w 4009"/>
                    <a:gd name="T27" fmla="*/ 506 h 1015"/>
                    <a:gd name="T28" fmla="*/ 336 w 4009"/>
                    <a:gd name="T29" fmla="*/ 606 h 1015"/>
                    <a:gd name="T30" fmla="*/ 383 w 4009"/>
                    <a:gd name="T31" fmla="*/ 606 h 1015"/>
                    <a:gd name="T32" fmla="*/ 383 w 4009"/>
                    <a:gd name="T33" fmla="*/ 703 h 1015"/>
                    <a:gd name="T34" fmla="*/ 482 w 4009"/>
                    <a:gd name="T35" fmla="*/ 703 h 1015"/>
                    <a:gd name="T36" fmla="*/ 482 w 4009"/>
                    <a:gd name="T37" fmla="*/ 800 h 1015"/>
                    <a:gd name="T38" fmla="*/ 499 w 4009"/>
                    <a:gd name="T39" fmla="*/ 800 h 1015"/>
                    <a:gd name="T40" fmla="*/ 499 w 4009"/>
                    <a:gd name="T41" fmla="*/ 897 h 1015"/>
                    <a:gd name="T42" fmla="*/ 1457 w 4009"/>
                    <a:gd name="T43" fmla="*/ 897 h 1015"/>
                    <a:gd name="T44" fmla="*/ 1457 w 4009"/>
                    <a:gd name="T45" fmla="*/ 1015 h 1015"/>
                    <a:gd name="T46" fmla="*/ 4009 w 4009"/>
                    <a:gd name="T47" fmla="*/ 1015 h 10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4009" h="1015">
                      <a:moveTo>
                        <a:pt x="0" y="0"/>
                      </a:moveTo>
                      <a:lnTo>
                        <a:pt x="135" y="0"/>
                      </a:lnTo>
                      <a:lnTo>
                        <a:pt x="135" y="83"/>
                      </a:lnTo>
                      <a:lnTo>
                        <a:pt x="139" y="83"/>
                      </a:lnTo>
                      <a:lnTo>
                        <a:pt x="139" y="166"/>
                      </a:lnTo>
                      <a:lnTo>
                        <a:pt x="168" y="166"/>
                      </a:lnTo>
                      <a:lnTo>
                        <a:pt x="168" y="246"/>
                      </a:lnTo>
                      <a:lnTo>
                        <a:pt x="210" y="246"/>
                      </a:lnTo>
                      <a:lnTo>
                        <a:pt x="210" y="329"/>
                      </a:lnTo>
                      <a:lnTo>
                        <a:pt x="222" y="329"/>
                      </a:lnTo>
                      <a:lnTo>
                        <a:pt x="222" y="419"/>
                      </a:lnTo>
                      <a:lnTo>
                        <a:pt x="286" y="419"/>
                      </a:lnTo>
                      <a:lnTo>
                        <a:pt x="286" y="506"/>
                      </a:lnTo>
                      <a:lnTo>
                        <a:pt x="336" y="506"/>
                      </a:lnTo>
                      <a:lnTo>
                        <a:pt x="336" y="606"/>
                      </a:lnTo>
                      <a:lnTo>
                        <a:pt x="383" y="606"/>
                      </a:lnTo>
                      <a:lnTo>
                        <a:pt x="383" y="703"/>
                      </a:lnTo>
                      <a:lnTo>
                        <a:pt x="482" y="703"/>
                      </a:lnTo>
                      <a:lnTo>
                        <a:pt x="482" y="800"/>
                      </a:lnTo>
                      <a:lnTo>
                        <a:pt x="499" y="800"/>
                      </a:lnTo>
                      <a:lnTo>
                        <a:pt x="499" y="897"/>
                      </a:lnTo>
                      <a:lnTo>
                        <a:pt x="1457" y="897"/>
                      </a:lnTo>
                      <a:lnTo>
                        <a:pt x="1457" y="1015"/>
                      </a:lnTo>
                      <a:lnTo>
                        <a:pt x="4009" y="1015"/>
                      </a:lnTo>
                    </a:path>
                  </a:pathLst>
                </a:custGeom>
                <a:noFill/>
                <a:ln w="19050" cap="flat">
                  <a:solidFill>
                    <a:srgbClr val="543005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44" name="Freeform 117">
                  <a:extLst>
                    <a:ext uri="{FF2B5EF4-FFF2-40B4-BE49-F238E27FC236}">
                      <a16:creationId xmlns:a16="http://schemas.microsoft.com/office/drawing/2014/main" id="{3CC3AFA5-FC8C-7648-BCF8-7ACB6466CF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9851" y="985870"/>
                  <a:ext cx="5451192" cy="1249336"/>
                </a:xfrm>
                <a:custGeom>
                  <a:avLst/>
                  <a:gdLst>
                    <a:gd name="T0" fmla="*/ 0 w 4035"/>
                    <a:gd name="T1" fmla="*/ 0 h 944"/>
                    <a:gd name="T2" fmla="*/ 38 w 4035"/>
                    <a:gd name="T3" fmla="*/ 0 h 944"/>
                    <a:gd name="T4" fmla="*/ 38 w 4035"/>
                    <a:gd name="T5" fmla="*/ 47 h 944"/>
                    <a:gd name="T6" fmla="*/ 163 w 4035"/>
                    <a:gd name="T7" fmla="*/ 47 h 944"/>
                    <a:gd name="T8" fmla="*/ 163 w 4035"/>
                    <a:gd name="T9" fmla="*/ 97 h 944"/>
                    <a:gd name="T10" fmla="*/ 177 w 4035"/>
                    <a:gd name="T11" fmla="*/ 97 h 944"/>
                    <a:gd name="T12" fmla="*/ 177 w 4035"/>
                    <a:gd name="T13" fmla="*/ 147 h 944"/>
                    <a:gd name="T14" fmla="*/ 243 w 4035"/>
                    <a:gd name="T15" fmla="*/ 147 h 944"/>
                    <a:gd name="T16" fmla="*/ 243 w 4035"/>
                    <a:gd name="T17" fmla="*/ 196 h 944"/>
                    <a:gd name="T18" fmla="*/ 265 w 4035"/>
                    <a:gd name="T19" fmla="*/ 196 h 944"/>
                    <a:gd name="T20" fmla="*/ 265 w 4035"/>
                    <a:gd name="T21" fmla="*/ 246 h 944"/>
                    <a:gd name="T22" fmla="*/ 298 w 4035"/>
                    <a:gd name="T23" fmla="*/ 246 h 944"/>
                    <a:gd name="T24" fmla="*/ 298 w 4035"/>
                    <a:gd name="T25" fmla="*/ 296 h 944"/>
                    <a:gd name="T26" fmla="*/ 324 w 4035"/>
                    <a:gd name="T27" fmla="*/ 296 h 944"/>
                    <a:gd name="T28" fmla="*/ 324 w 4035"/>
                    <a:gd name="T29" fmla="*/ 346 h 944"/>
                    <a:gd name="T30" fmla="*/ 411 w 4035"/>
                    <a:gd name="T31" fmla="*/ 346 h 944"/>
                    <a:gd name="T32" fmla="*/ 411 w 4035"/>
                    <a:gd name="T33" fmla="*/ 398 h 944"/>
                    <a:gd name="T34" fmla="*/ 482 w 4035"/>
                    <a:gd name="T35" fmla="*/ 398 h 944"/>
                    <a:gd name="T36" fmla="*/ 482 w 4035"/>
                    <a:gd name="T37" fmla="*/ 447 h 944"/>
                    <a:gd name="T38" fmla="*/ 504 w 4035"/>
                    <a:gd name="T39" fmla="*/ 447 h 944"/>
                    <a:gd name="T40" fmla="*/ 504 w 4035"/>
                    <a:gd name="T41" fmla="*/ 499 h 944"/>
                    <a:gd name="T42" fmla="*/ 537 w 4035"/>
                    <a:gd name="T43" fmla="*/ 499 h 944"/>
                    <a:gd name="T44" fmla="*/ 537 w 4035"/>
                    <a:gd name="T45" fmla="*/ 551 h 944"/>
                    <a:gd name="T46" fmla="*/ 574 w 4035"/>
                    <a:gd name="T47" fmla="*/ 551 h 944"/>
                    <a:gd name="T48" fmla="*/ 574 w 4035"/>
                    <a:gd name="T49" fmla="*/ 656 h 944"/>
                    <a:gd name="T50" fmla="*/ 612 w 4035"/>
                    <a:gd name="T51" fmla="*/ 656 h 944"/>
                    <a:gd name="T52" fmla="*/ 612 w 4035"/>
                    <a:gd name="T53" fmla="*/ 708 h 944"/>
                    <a:gd name="T54" fmla="*/ 823 w 4035"/>
                    <a:gd name="T55" fmla="*/ 708 h 944"/>
                    <a:gd name="T56" fmla="*/ 823 w 4035"/>
                    <a:gd name="T57" fmla="*/ 760 h 944"/>
                    <a:gd name="T58" fmla="*/ 958 w 4035"/>
                    <a:gd name="T59" fmla="*/ 760 h 944"/>
                    <a:gd name="T60" fmla="*/ 958 w 4035"/>
                    <a:gd name="T61" fmla="*/ 812 h 944"/>
                    <a:gd name="T62" fmla="*/ 1932 w 4035"/>
                    <a:gd name="T63" fmla="*/ 812 h 944"/>
                    <a:gd name="T64" fmla="*/ 1932 w 4035"/>
                    <a:gd name="T65" fmla="*/ 866 h 944"/>
                    <a:gd name="T66" fmla="*/ 2925 w 4035"/>
                    <a:gd name="T67" fmla="*/ 866 h 944"/>
                    <a:gd name="T68" fmla="*/ 2925 w 4035"/>
                    <a:gd name="T69" fmla="*/ 944 h 944"/>
                    <a:gd name="T70" fmla="*/ 4035 w 4035"/>
                    <a:gd name="T71" fmla="*/ 9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4035" h="944">
                      <a:moveTo>
                        <a:pt x="0" y="0"/>
                      </a:moveTo>
                      <a:lnTo>
                        <a:pt x="38" y="0"/>
                      </a:lnTo>
                      <a:lnTo>
                        <a:pt x="38" y="47"/>
                      </a:lnTo>
                      <a:lnTo>
                        <a:pt x="163" y="47"/>
                      </a:lnTo>
                      <a:lnTo>
                        <a:pt x="163" y="97"/>
                      </a:lnTo>
                      <a:lnTo>
                        <a:pt x="177" y="97"/>
                      </a:lnTo>
                      <a:lnTo>
                        <a:pt x="177" y="147"/>
                      </a:lnTo>
                      <a:lnTo>
                        <a:pt x="243" y="147"/>
                      </a:lnTo>
                      <a:lnTo>
                        <a:pt x="243" y="196"/>
                      </a:lnTo>
                      <a:lnTo>
                        <a:pt x="265" y="196"/>
                      </a:lnTo>
                      <a:lnTo>
                        <a:pt x="265" y="246"/>
                      </a:lnTo>
                      <a:lnTo>
                        <a:pt x="298" y="246"/>
                      </a:lnTo>
                      <a:lnTo>
                        <a:pt x="298" y="296"/>
                      </a:lnTo>
                      <a:lnTo>
                        <a:pt x="324" y="296"/>
                      </a:lnTo>
                      <a:lnTo>
                        <a:pt x="324" y="346"/>
                      </a:lnTo>
                      <a:lnTo>
                        <a:pt x="411" y="346"/>
                      </a:lnTo>
                      <a:lnTo>
                        <a:pt x="411" y="398"/>
                      </a:lnTo>
                      <a:lnTo>
                        <a:pt x="482" y="398"/>
                      </a:lnTo>
                      <a:lnTo>
                        <a:pt x="482" y="447"/>
                      </a:lnTo>
                      <a:lnTo>
                        <a:pt x="504" y="447"/>
                      </a:lnTo>
                      <a:lnTo>
                        <a:pt x="504" y="499"/>
                      </a:lnTo>
                      <a:lnTo>
                        <a:pt x="537" y="499"/>
                      </a:lnTo>
                      <a:lnTo>
                        <a:pt x="537" y="551"/>
                      </a:lnTo>
                      <a:lnTo>
                        <a:pt x="574" y="551"/>
                      </a:lnTo>
                      <a:lnTo>
                        <a:pt x="574" y="656"/>
                      </a:lnTo>
                      <a:lnTo>
                        <a:pt x="612" y="656"/>
                      </a:lnTo>
                      <a:lnTo>
                        <a:pt x="612" y="708"/>
                      </a:lnTo>
                      <a:lnTo>
                        <a:pt x="823" y="708"/>
                      </a:lnTo>
                      <a:lnTo>
                        <a:pt x="823" y="760"/>
                      </a:lnTo>
                      <a:lnTo>
                        <a:pt x="958" y="760"/>
                      </a:lnTo>
                      <a:lnTo>
                        <a:pt x="958" y="812"/>
                      </a:lnTo>
                      <a:lnTo>
                        <a:pt x="1932" y="812"/>
                      </a:lnTo>
                      <a:lnTo>
                        <a:pt x="1932" y="866"/>
                      </a:lnTo>
                      <a:lnTo>
                        <a:pt x="2925" y="866"/>
                      </a:lnTo>
                      <a:lnTo>
                        <a:pt x="2925" y="944"/>
                      </a:lnTo>
                      <a:lnTo>
                        <a:pt x="4035" y="944"/>
                      </a:lnTo>
                    </a:path>
                  </a:pathLst>
                </a:custGeom>
                <a:noFill/>
                <a:ln w="19050" cap="flat">
                  <a:solidFill>
                    <a:srgbClr val="2A25D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45" name="Freeform 118">
                  <a:extLst>
                    <a:ext uri="{FF2B5EF4-FFF2-40B4-BE49-F238E27FC236}">
                      <a16:creationId xmlns:a16="http://schemas.microsoft.com/office/drawing/2014/main" id="{81A0EBCA-82B6-904F-989E-057D85BAA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9851" y="985870"/>
                  <a:ext cx="6300956" cy="1315509"/>
                </a:xfrm>
                <a:custGeom>
                  <a:avLst/>
                  <a:gdLst>
                    <a:gd name="T0" fmla="*/ 38 w 4664"/>
                    <a:gd name="T1" fmla="*/ 0 h 994"/>
                    <a:gd name="T2" fmla="*/ 80 w 4664"/>
                    <a:gd name="T3" fmla="*/ 12 h 994"/>
                    <a:gd name="T4" fmla="*/ 113 w 4664"/>
                    <a:gd name="T5" fmla="*/ 21 h 994"/>
                    <a:gd name="T6" fmla="*/ 123 w 4664"/>
                    <a:gd name="T7" fmla="*/ 33 h 994"/>
                    <a:gd name="T8" fmla="*/ 130 w 4664"/>
                    <a:gd name="T9" fmla="*/ 57 h 994"/>
                    <a:gd name="T10" fmla="*/ 139 w 4664"/>
                    <a:gd name="T11" fmla="*/ 69 h 994"/>
                    <a:gd name="T12" fmla="*/ 146 w 4664"/>
                    <a:gd name="T13" fmla="*/ 90 h 994"/>
                    <a:gd name="T14" fmla="*/ 151 w 4664"/>
                    <a:gd name="T15" fmla="*/ 102 h 994"/>
                    <a:gd name="T16" fmla="*/ 156 w 4664"/>
                    <a:gd name="T17" fmla="*/ 137 h 994"/>
                    <a:gd name="T18" fmla="*/ 163 w 4664"/>
                    <a:gd name="T19" fmla="*/ 185 h 994"/>
                    <a:gd name="T20" fmla="*/ 168 w 4664"/>
                    <a:gd name="T21" fmla="*/ 196 h 994"/>
                    <a:gd name="T22" fmla="*/ 172 w 4664"/>
                    <a:gd name="T23" fmla="*/ 222 h 994"/>
                    <a:gd name="T24" fmla="*/ 177 w 4664"/>
                    <a:gd name="T25" fmla="*/ 234 h 994"/>
                    <a:gd name="T26" fmla="*/ 206 w 4664"/>
                    <a:gd name="T27" fmla="*/ 246 h 994"/>
                    <a:gd name="T28" fmla="*/ 222 w 4664"/>
                    <a:gd name="T29" fmla="*/ 258 h 994"/>
                    <a:gd name="T30" fmla="*/ 232 w 4664"/>
                    <a:gd name="T31" fmla="*/ 270 h 994"/>
                    <a:gd name="T32" fmla="*/ 239 w 4664"/>
                    <a:gd name="T33" fmla="*/ 282 h 994"/>
                    <a:gd name="T34" fmla="*/ 269 w 4664"/>
                    <a:gd name="T35" fmla="*/ 296 h 994"/>
                    <a:gd name="T36" fmla="*/ 276 w 4664"/>
                    <a:gd name="T37" fmla="*/ 308 h 994"/>
                    <a:gd name="T38" fmla="*/ 281 w 4664"/>
                    <a:gd name="T39" fmla="*/ 331 h 994"/>
                    <a:gd name="T40" fmla="*/ 286 w 4664"/>
                    <a:gd name="T41" fmla="*/ 357 h 994"/>
                    <a:gd name="T42" fmla="*/ 298 w 4664"/>
                    <a:gd name="T43" fmla="*/ 369 h 994"/>
                    <a:gd name="T44" fmla="*/ 302 w 4664"/>
                    <a:gd name="T45" fmla="*/ 395 h 994"/>
                    <a:gd name="T46" fmla="*/ 307 w 4664"/>
                    <a:gd name="T47" fmla="*/ 407 h 994"/>
                    <a:gd name="T48" fmla="*/ 314 w 4664"/>
                    <a:gd name="T49" fmla="*/ 457 h 994"/>
                    <a:gd name="T50" fmla="*/ 319 w 4664"/>
                    <a:gd name="T51" fmla="*/ 471 h 994"/>
                    <a:gd name="T52" fmla="*/ 352 w 4664"/>
                    <a:gd name="T53" fmla="*/ 495 h 994"/>
                    <a:gd name="T54" fmla="*/ 378 w 4664"/>
                    <a:gd name="T55" fmla="*/ 509 h 994"/>
                    <a:gd name="T56" fmla="*/ 383 w 4664"/>
                    <a:gd name="T57" fmla="*/ 521 h 994"/>
                    <a:gd name="T58" fmla="*/ 395 w 4664"/>
                    <a:gd name="T59" fmla="*/ 547 h 994"/>
                    <a:gd name="T60" fmla="*/ 407 w 4664"/>
                    <a:gd name="T61" fmla="*/ 559 h 994"/>
                    <a:gd name="T62" fmla="*/ 459 w 4664"/>
                    <a:gd name="T63" fmla="*/ 573 h 994"/>
                    <a:gd name="T64" fmla="*/ 466 w 4664"/>
                    <a:gd name="T65" fmla="*/ 625 h 994"/>
                    <a:gd name="T66" fmla="*/ 470 w 4664"/>
                    <a:gd name="T67" fmla="*/ 637 h 994"/>
                    <a:gd name="T68" fmla="*/ 492 w 4664"/>
                    <a:gd name="T69" fmla="*/ 677 h 994"/>
                    <a:gd name="T70" fmla="*/ 499 w 4664"/>
                    <a:gd name="T71" fmla="*/ 717 h 994"/>
                    <a:gd name="T72" fmla="*/ 508 w 4664"/>
                    <a:gd name="T73" fmla="*/ 757 h 994"/>
                    <a:gd name="T74" fmla="*/ 530 w 4664"/>
                    <a:gd name="T75" fmla="*/ 772 h 994"/>
                    <a:gd name="T76" fmla="*/ 537 w 4664"/>
                    <a:gd name="T77" fmla="*/ 786 h 994"/>
                    <a:gd name="T78" fmla="*/ 726 w 4664"/>
                    <a:gd name="T79" fmla="*/ 798 h 994"/>
                    <a:gd name="T80" fmla="*/ 757 w 4664"/>
                    <a:gd name="T81" fmla="*/ 814 h 994"/>
                    <a:gd name="T82" fmla="*/ 974 w 4664"/>
                    <a:gd name="T83" fmla="*/ 828 h 994"/>
                    <a:gd name="T84" fmla="*/ 979 w 4664"/>
                    <a:gd name="T85" fmla="*/ 843 h 994"/>
                    <a:gd name="T86" fmla="*/ 1033 w 4664"/>
                    <a:gd name="T87" fmla="*/ 873 h 994"/>
                    <a:gd name="T88" fmla="*/ 1126 w 4664"/>
                    <a:gd name="T89" fmla="*/ 890 h 994"/>
                    <a:gd name="T90" fmla="*/ 1218 w 4664"/>
                    <a:gd name="T91" fmla="*/ 904 h 994"/>
                    <a:gd name="T92" fmla="*/ 1646 w 4664"/>
                    <a:gd name="T93" fmla="*/ 921 h 994"/>
                    <a:gd name="T94" fmla="*/ 1667 w 4664"/>
                    <a:gd name="T95" fmla="*/ 937 h 994"/>
                    <a:gd name="T96" fmla="*/ 1901 w 4664"/>
                    <a:gd name="T97" fmla="*/ 954 h 994"/>
                    <a:gd name="T98" fmla="*/ 2329 w 4664"/>
                    <a:gd name="T99" fmla="*/ 970 h 994"/>
                    <a:gd name="T100" fmla="*/ 4664 w 4664"/>
                    <a:gd name="T101" fmla="*/ 994 h 9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664" h="994">
                      <a:moveTo>
                        <a:pt x="0" y="0"/>
                      </a:moveTo>
                      <a:lnTo>
                        <a:pt x="38" y="0"/>
                      </a:lnTo>
                      <a:lnTo>
                        <a:pt x="38" y="12"/>
                      </a:lnTo>
                      <a:lnTo>
                        <a:pt x="80" y="12"/>
                      </a:lnTo>
                      <a:lnTo>
                        <a:pt x="80" y="21"/>
                      </a:lnTo>
                      <a:lnTo>
                        <a:pt x="113" y="21"/>
                      </a:lnTo>
                      <a:lnTo>
                        <a:pt x="113" y="33"/>
                      </a:lnTo>
                      <a:lnTo>
                        <a:pt x="123" y="33"/>
                      </a:lnTo>
                      <a:lnTo>
                        <a:pt x="123" y="57"/>
                      </a:lnTo>
                      <a:lnTo>
                        <a:pt x="130" y="57"/>
                      </a:lnTo>
                      <a:lnTo>
                        <a:pt x="130" y="69"/>
                      </a:lnTo>
                      <a:lnTo>
                        <a:pt x="139" y="69"/>
                      </a:lnTo>
                      <a:lnTo>
                        <a:pt x="139" y="90"/>
                      </a:lnTo>
                      <a:lnTo>
                        <a:pt x="146" y="90"/>
                      </a:lnTo>
                      <a:lnTo>
                        <a:pt x="146" y="102"/>
                      </a:lnTo>
                      <a:lnTo>
                        <a:pt x="151" y="102"/>
                      </a:lnTo>
                      <a:lnTo>
                        <a:pt x="151" y="137"/>
                      </a:lnTo>
                      <a:lnTo>
                        <a:pt x="156" y="137"/>
                      </a:lnTo>
                      <a:lnTo>
                        <a:pt x="156" y="185"/>
                      </a:lnTo>
                      <a:lnTo>
                        <a:pt x="163" y="185"/>
                      </a:lnTo>
                      <a:lnTo>
                        <a:pt x="163" y="196"/>
                      </a:lnTo>
                      <a:lnTo>
                        <a:pt x="168" y="196"/>
                      </a:lnTo>
                      <a:lnTo>
                        <a:pt x="168" y="222"/>
                      </a:lnTo>
                      <a:lnTo>
                        <a:pt x="172" y="222"/>
                      </a:lnTo>
                      <a:lnTo>
                        <a:pt x="172" y="234"/>
                      </a:lnTo>
                      <a:lnTo>
                        <a:pt x="177" y="234"/>
                      </a:lnTo>
                      <a:lnTo>
                        <a:pt x="177" y="246"/>
                      </a:lnTo>
                      <a:lnTo>
                        <a:pt x="206" y="246"/>
                      </a:lnTo>
                      <a:lnTo>
                        <a:pt x="206" y="258"/>
                      </a:lnTo>
                      <a:lnTo>
                        <a:pt x="222" y="258"/>
                      </a:lnTo>
                      <a:lnTo>
                        <a:pt x="222" y="270"/>
                      </a:lnTo>
                      <a:lnTo>
                        <a:pt x="232" y="270"/>
                      </a:lnTo>
                      <a:lnTo>
                        <a:pt x="232" y="282"/>
                      </a:lnTo>
                      <a:lnTo>
                        <a:pt x="239" y="282"/>
                      </a:lnTo>
                      <a:lnTo>
                        <a:pt x="239" y="296"/>
                      </a:lnTo>
                      <a:lnTo>
                        <a:pt x="269" y="296"/>
                      </a:lnTo>
                      <a:lnTo>
                        <a:pt x="269" y="308"/>
                      </a:lnTo>
                      <a:lnTo>
                        <a:pt x="276" y="308"/>
                      </a:lnTo>
                      <a:lnTo>
                        <a:pt x="276" y="331"/>
                      </a:lnTo>
                      <a:lnTo>
                        <a:pt x="281" y="331"/>
                      </a:lnTo>
                      <a:lnTo>
                        <a:pt x="281" y="357"/>
                      </a:lnTo>
                      <a:lnTo>
                        <a:pt x="286" y="357"/>
                      </a:lnTo>
                      <a:lnTo>
                        <a:pt x="286" y="369"/>
                      </a:lnTo>
                      <a:lnTo>
                        <a:pt x="298" y="369"/>
                      </a:lnTo>
                      <a:lnTo>
                        <a:pt x="298" y="395"/>
                      </a:lnTo>
                      <a:lnTo>
                        <a:pt x="302" y="395"/>
                      </a:lnTo>
                      <a:lnTo>
                        <a:pt x="302" y="407"/>
                      </a:lnTo>
                      <a:lnTo>
                        <a:pt x="307" y="407"/>
                      </a:lnTo>
                      <a:lnTo>
                        <a:pt x="307" y="457"/>
                      </a:lnTo>
                      <a:lnTo>
                        <a:pt x="314" y="457"/>
                      </a:lnTo>
                      <a:lnTo>
                        <a:pt x="314" y="471"/>
                      </a:lnTo>
                      <a:lnTo>
                        <a:pt x="319" y="471"/>
                      </a:lnTo>
                      <a:lnTo>
                        <a:pt x="319" y="495"/>
                      </a:lnTo>
                      <a:lnTo>
                        <a:pt x="352" y="495"/>
                      </a:lnTo>
                      <a:lnTo>
                        <a:pt x="352" y="509"/>
                      </a:lnTo>
                      <a:lnTo>
                        <a:pt x="378" y="509"/>
                      </a:lnTo>
                      <a:lnTo>
                        <a:pt x="378" y="521"/>
                      </a:lnTo>
                      <a:lnTo>
                        <a:pt x="383" y="521"/>
                      </a:lnTo>
                      <a:lnTo>
                        <a:pt x="383" y="547"/>
                      </a:lnTo>
                      <a:lnTo>
                        <a:pt x="395" y="547"/>
                      </a:lnTo>
                      <a:lnTo>
                        <a:pt x="395" y="559"/>
                      </a:lnTo>
                      <a:lnTo>
                        <a:pt x="407" y="559"/>
                      </a:lnTo>
                      <a:lnTo>
                        <a:pt x="407" y="573"/>
                      </a:lnTo>
                      <a:lnTo>
                        <a:pt x="459" y="573"/>
                      </a:lnTo>
                      <a:lnTo>
                        <a:pt x="459" y="625"/>
                      </a:lnTo>
                      <a:lnTo>
                        <a:pt x="466" y="625"/>
                      </a:lnTo>
                      <a:lnTo>
                        <a:pt x="466" y="637"/>
                      </a:lnTo>
                      <a:lnTo>
                        <a:pt x="470" y="637"/>
                      </a:lnTo>
                      <a:lnTo>
                        <a:pt x="470" y="677"/>
                      </a:lnTo>
                      <a:lnTo>
                        <a:pt x="492" y="677"/>
                      </a:lnTo>
                      <a:lnTo>
                        <a:pt x="492" y="717"/>
                      </a:lnTo>
                      <a:lnTo>
                        <a:pt x="499" y="717"/>
                      </a:lnTo>
                      <a:lnTo>
                        <a:pt x="499" y="757"/>
                      </a:lnTo>
                      <a:lnTo>
                        <a:pt x="508" y="757"/>
                      </a:lnTo>
                      <a:lnTo>
                        <a:pt x="508" y="772"/>
                      </a:lnTo>
                      <a:lnTo>
                        <a:pt x="530" y="772"/>
                      </a:lnTo>
                      <a:lnTo>
                        <a:pt x="530" y="786"/>
                      </a:lnTo>
                      <a:lnTo>
                        <a:pt x="537" y="786"/>
                      </a:lnTo>
                      <a:lnTo>
                        <a:pt x="537" y="798"/>
                      </a:lnTo>
                      <a:lnTo>
                        <a:pt x="726" y="798"/>
                      </a:lnTo>
                      <a:lnTo>
                        <a:pt x="726" y="814"/>
                      </a:lnTo>
                      <a:lnTo>
                        <a:pt x="757" y="814"/>
                      </a:lnTo>
                      <a:lnTo>
                        <a:pt x="757" y="828"/>
                      </a:lnTo>
                      <a:lnTo>
                        <a:pt x="974" y="828"/>
                      </a:lnTo>
                      <a:lnTo>
                        <a:pt x="974" y="843"/>
                      </a:lnTo>
                      <a:lnTo>
                        <a:pt x="979" y="843"/>
                      </a:lnTo>
                      <a:lnTo>
                        <a:pt x="979" y="873"/>
                      </a:lnTo>
                      <a:lnTo>
                        <a:pt x="1033" y="873"/>
                      </a:lnTo>
                      <a:lnTo>
                        <a:pt x="1033" y="890"/>
                      </a:lnTo>
                      <a:lnTo>
                        <a:pt x="1126" y="890"/>
                      </a:lnTo>
                      <a:lnTo>
                        <a:pt x="1126" y="904"/>
                      </a:lnTo>
                      <a:lnTo>
                        <a:pt x="1218" y="904"/>
                      </a:lnTo>
                      <a:lnTo>
                        <a:pt x="1218" y="921"/>
                      </a:lnTo>
                      <a:lnTo>
                        <a:pt x="1646" y="921"/>
                      </a:lnTo>
                      <a:lnTo>
                        <a:pt x="1646" y="937"/>
                      </a:lnTo>
                      <a:lnTo>
                        <a:pt x="1667" y="937"/>
                      </a:lnTo>
                      <a:lnTo>
                        <a:pt x="1667" y="954"/>
                      </a:lnTo>
                      <a:lnTo>
                        <a:pt x="1901" y="954"/>
                      </a:lnTo>
                      <a:lnTo>
                        <a:pt x="1901" y="970"/>
                      </a:lnTo>
                      <a:lnTo>
                        <a:pt x="2329" y="970"/>
                      </a:lnTo>
                      <a:lnTo>
                        <a:pt x="2329" y="994"/>
                      </a:lnTo>
                      <a:lnTo>
                        <a:pt x="4664" y="994"/>
                      </a:lnTo>
                    </a:path>
                  </a:pathLst>
                </a:custGeom>
                <a:noFill/>
                <a:ln w="19050" cap="flat">
                  <a:solidFill>
                    <a:srgbClr val="9D3CDB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46" name="Freeform 119">
                  <a:extLst>
                    <a:ext uri="{FF2B5EF4-FFF2-40B4-BE49-F238E27FC236}">
                      <a16:creationId xmlns:a16="http://schemas.microsoft.com/office/drawing/2014/main" id="{ECC5C318-7E5E-BE42-97C1-399722BDB8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29851" y="985870"/>
                  <a:ext cx="2910004" cy="563789"/>
                </a:xfrm>
                <a:custGeom>
                  <a:avLst/>
                  <a:gdLst>
                    <a:gd name="T0" fmla="*/ 0 w 2154"/>
                    <a:gd name="T1" fmla="*/ 0 h 426"/>
                    <a:gd name="T2" fmla="*/ 156 w 2154"/>
                    <a:gd name="T3" fmla="*/ 0 h 426"/>
                    <a:gd name="T4" fmla="*/ 156 w 2154"/>
                    <a:gd name="T5" fmla="*/ 114 h 426"/>
                    <a:gd name="T6" fmla="*/ 459 w 2154"/>
                    <a:gd name="T7" fmla="*/ 114 h 426"/>
                    <a:gd name="T8" fmla="*/ 459 w 2154"/>
                    <a:gd name="T9" fmla="*/ 251 h 426"/>
                    <a:gd name="T10" fmla="*/ 1570 w 2154"/>
                    <a:gd name="T11" fmla="*/ 251 h 426"/>
                    <a:gd name="T12" fmla="*/ 1570 w 2154"/>
                    <a:gd name="T13" fmla="*/ 426 h 426"/>
                    <a:gd name="T14" fmla="*/ 2154 w 2154"/>
                    <a:gd name="T15" fmla="*/ 426 h 4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54" h="426">
                      <a:moveTo>
                        <a:pt x="0" y="0"/>
                      </a:moveTo>
                      <a:lnTo>
                        <a:pt x="156" y="0"/>
                      </a:lnTo>
                      <a:lnTo>
                        <a:pt x="156" y="114"/>
                      </a:lnTo>
                      <a:lnTo>
                        <a:pt x="459" y="114"/>
                      </a:lnTo>
                      <a:lnTo>
                        <a:pt x="459" y="251"/>
                      </a:lnTo>
                      <a:lnTo>
                        <a:pt x="1570" y="251"/>
                      </a:lnTo>
                      <a:lnTo>
                        <a:pt x="1570" y="426"/>
                      </a:lnTo>
                      <a:lnTo>
                        <a:pt x="2154" y="426"/>
                      </a:lnTo>
                    </a:path>
                  </a:pathLst>
                </a:custGeom>
                <a:noFill/>
                <a:ln w="19050" cap="flat">
                  <a:solidFill>
                    <a:srgbClr val="01665E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2247" name="Group 2246">
                  <a:extLst>
                    <a:ext uri="{FF2B5EF4-FFF2-40B4-BE49-F238E27FC236}">
                      <a16:creationId xmlns:a16="http://schemas.microsoft.com/office/drawing/2014/main" id="{D3D8E1C6-8A32-C748-AB87-D29D92BDB302}"/>
                    </a:ext>
                  </a:extLst>
                </p:cNvPr>
                <p:cNvGrpSpPr/>
                <p:nvPr/>
              </p:nvGrpSpPr>
              <p:grpSpPr>
                <a:xfrm>
                  <a:off x="1747358" y="1349818"/>
                  <a:ext cx="5271511" cy="1052143"/>
                  <a:chOff x="3017838" y="1641475"/>
                  <a:chExt cx="6194425" cy="1262063"/>
                </a:xfrm>
              </p:grpSpPr>
              <p:sp>
                <p:nvSpPr>
                  <p:cNvPr id="2501" name="Line 120">
                    <a:extLst>
                      <a:ext uri="{FF2B5EF4-FFF2-40B4-BE49-F238E27FC236}">
                        <a16:creationId xmlns:a16="http://schemas.microsoft.com/office/drawing/2014/main" id="{96E1E444-C420-BB4B-AE69-52C369A123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7838" y="1727200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2" name="Line 121">
                    <a:extLst>
                      <a:ext uri="{FF2B5EF4-FFF2-40B4-BE49-F238E27FC236}">
                        <a16:creationId xmlns:a16="http://schemas.microsoft.com/office/drawing/2014/main" id="{ADC59DD7-705F-8D47-B6B7-146DA4B9B3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03563" y="1641475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3" name="Line 122">
                    <a:extLst>
                      <a:ext uri="{FF2B5EF4-FFF2-40B4-BE49-F238E27FC236}">
                        <a16:creationId xmlns:a16="http://schemas.microsoft.com/office/drawing/2014/main" id="{275C6AC3-A8C2-2A4B-BE1E-9CE899CD02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89288" y="20081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4" name="Line 123">
                    <a:extLst>
                      <a:ext uri="{FF2B5EF4-FFF2-40B4-BE49-F238E27FC236}">
                        <a16:creationId xmlns:a16="http://schemas.microsoft.com/office/drawing/2014/main" id="{B524B934-384F-F94D-8E72-5BAD8DE1F6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1922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5" name="Line 124">
                    <a:extLst>
                      <a:ext uri="{FF2B5EF4-FFF2-40B4-BE49-F238E27FC236}">
                        <a16:creationId xmlns:a16="http://schemas.microsoft.com/office/drawing/2014/main" id="{E900ECD3-7954-E646-93AE-F389BB73990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41800" y="2628900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6" name="Line 125">
                    <a:extLst>
                      <a:ext uri="{FF2B5EF4-FFF2-40B4-BE49-F238E27FC236}">
                        <a16:creationId xmlns:a16="http://schemas.microsoft.com/office/drawing/2014/main" id="{F21F5D79-5D04-8649-8750-332D8C620A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27525" y="2543175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7" name="Line 126">
                    <a:extLst>
                      <a:ext uri="{FF2B5EF4-FFF2-40B4-BE49-F238E27FC236}">
                        <a16:creationId xmlns:a16="http://schemas.microsoft.com/office/drawing/2014/main" id="{F18C3429-5F36-B042-A437-CD8F8FA7D2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14913" y="2816225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8" name="Line 127">
                    <a:extLst>
                      <a:ext uri="{FF2B5EF4-FFF2-40B4-BE49-F238E27FC236}">
                        <a16:creationId xmlns:a16="http://schemas.microsoft.com/office/drawing/2014/main" id="{0B992C10-B3CA-FE4E-B0C8-A2BA2C2699E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00638" y="273050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9" name="Line 128">
                    <a:extLst>
                      <a:ext uri="{FF2B5EF4-FFF2-40B4-BE49-F238E27FC236}">
                        <a16:creationId xmlns:a16="http://schemas.microsoft.com/office/drawing/2014/main" id="{F721E7B1-1B33-AA4D-9D40-17CC816614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21363" y="2816225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10" name="Line 129">
                    <a:extLst>
                      <a:ext uri="{FF2B5EF4-FFF2-40B4-BE49-F238E27FC236}">
                        <a16:creationId xmlns:a16="http://schemas.microsoft.com/office/drawing/2014/main" id="{FD2BF389-5A00-C546-A5BB-DE6B861848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08675" y="273050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11" name="Line 130">
                    <a:extLst>
                      <a:ext uri="{FF2B5EF4-FFF2-40B4-BE49-F238E27FC236}">
                        <a16:creationId xmlns:a16="http://schemas.microsoft.com/office/drawing/2014/main" id="{F80C843A-BD19-064B-8D71-B1BD5F0E24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81688" y="2816225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12" name="Line 131">
                    <a:extLst>
                      <a:ext uri="{FF2B5EF4-FFF2-40B4-BE49-F238E27FC236}">
                        <a16:creationId xmlns:a16="http://schemas.microsoft.com/office/drawing/2014/main" id="{CE83E5C5-B007-F246-A020-D20CB4D0512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69000" y="273050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13" name="Line 132">
                    <a:extLst>
                      <a:ext uri="{FF2B5EF4-FFF2-40B4-BE49-F238E27FC236}">
                        <a16:creationId xmlns:a16="http://schemas.microsoft.com/office/drawing/2014/main" id="{EAB8F629-AA0A-124E-B98D-78F5410420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36050" y="2816225"/>
                    <a:ext cx="17621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14" name="Line 133">
                    <a:extLst>
                      <a:ext uri="{FF2B5EF4-FFF2-40B4-BE49-F238E27FC236}">
                        <a16:creationId xmlns:a16="http://schemas.microsoft.com/office/drawing/2014/main" id="{61B5410D-3BA5-0746-8D04-6D196DE8BC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6538" y="273050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54300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</p:grpSp>
            <p:grpSp>
              <p:nvGrpSpPr>
                <p:cNvPr id="2248" name="Group 2247">
                  <a:extLst>
                    <a:ext uri="{FF2B5EF4-FFF2-40B4-BE49-F238E27FC236}">
                      <a16:creationId xmlns:a16="http://schemas.microsoft.com/office/drawing/2014/main" id="{3DA1ED97-207F-8B48-A114-AF2B1A408FA5}"/>
                    </a:ext>
                  </a:extLst>
                </p:cNvPr>
                <p:cNvGrpSpPr/>
                <p:nvPr/>
              </p:nvGrpSpPr>
              <p:grpSpPr>
                <a:xfrm>
                  <a:off x="1462302" y="914404"/>
                  <a:ext cx="3051857" cy="706722"/>
                  <a:chOff x="2682875" y="1119188"/>
                  <a:chExt cx="3586163" cy="847725"/>
                </a:xfrm>
              </p:grpSpPr>
              <p:sp>
                <p:nvSpPr>
                  <p:cNvPr id="2477" name="Line 136">
                    <a:extLst>
                      <a:ext uri="{FF2B5EF4-FFF2-40B4-BE49-F238E27FC236}">
                        <a16:creationId xmlns:a16="http://schemas.microsoft.com/office/drawing/2014/main" id="{EC669272-0176-F14B-A67E-E9683BF5D9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2588" y="13858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8" name="Line 137">
                    <a:extLst>
                      <a:ext uri="{FF2B5EF4-FFF2-40B4-BE49-F238E27FC236}">
                        <a16:creationId xmlns:a16="http://schemas.microsoft.com/office/drawing/2014/main" id="{282F8A8C-DD1D-B645-A91D-0EFE509FE9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09900" y="1298575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9" name="Line 134">
                    <a:extLst>
                      <a:ext uri="{FF2B5EF4-FFF2-40B4-BE49-F238E27FC236}">
                        <a16:creationId xmlns:a16="http://schemas.microsoft.com/office/drawing/2014/main" id="{7EF44C7D-411A-4A47-936E-C50E400A35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16238" y="120491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0" name="Line 135">
                    <a:extLst>
                      <a:ext uri="{FF2B5EF4-FFF2-40B4-BE49-F238E27FC236}">
                        <a16:creationId xmlns:a16="http://schemas.microsoft.com/office/drawing/2014/main" id="{2CA784B8-20C2-8043-B978-5E0602A3EE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01963" y="1119188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1" name="Line 138">
                    <a:extLst>
                      <a:ext uri="{FF2B5EF4-FFF2-40B4-BE49-F238E27FC236}">
                        <a16:creationId xmlns:a16="http://schemas.microsoft.com/office/drawing/2014/main" id="{D1AC22A7-00E6-C648-B694-618E529A47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55950" y="13858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2" name="Line 139">
                    <a:extLst>
                      <a:ext uri="{FF2B5EF4-FFF2-40B4-BE49-F238E27FC236}">
                        <a16:creationId xmlns:a16="http://schemas.microsoft.com/office/drawing/2014/main" id="{BA8B727F-4E91-FB4E-9EC6-A3457D2901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41675" y="1298575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3" name="Line 140">
                    <a:extLst>
                      <a:ext uri="{FF2B5EF4-FFF2-40B4-BE49-F238E27FC236}">
                        <a16:creationId xmlns:a16="http://schemas.microsoft.com/office/drawing/2014/main" id="{A3FD3157-6398-1A4C-B8FF-2BC650D986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41700" y="1603375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4" name="Line 141">
                    <a:extLst>
                      <a:ext uri="{FF2B5EF4-FFF2-40B4-BE49-F238E27FC236}">
                        <a16:creationId xmlns:a16="http://schemas.microsoft.com/office/drawing/2014/main" id="{FEF980B3-C21C-0D48-B4A8-EA0091BF1E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27425" y="15160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5" name="Line 142">
                    <a:extLst>
                      <a:ext uri="{FF2B5EF4-FFF2-40B4-BE49-F238E27FC236}">
                        <a16:creationId xmlns:a16="http://schemas.microsoft.com/office/drawing/2014/main" id="{87B550C6-F740-B04F-9290-D4B8FB42953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41700" y="1603375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6" name="Line 143">
                    <a:extLst>
                      <a:ext uri="{FF2B5EF4-FFF2-40B4-BE49-F238E27FC236}">
                        <a16:creationId xmlns:a16="http://schemas.microsoft.com/office/drawing/2014/main" id="{38B56CB6-F93B-CB47-B528-47E05847FBC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27425" y="15160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7" name="Line 144">
                    <a:extLst>
                      <a:ext uri="{FF2B5EF4-FFF2-40B4-BE49-F238E27FC236}">
                        <a16:creationId xmlns:a16="http://schemas.microsoft.com/office/drawing/2014/main" id="{00E97024-F80D-FD47-9095-22958D4FC5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15013" y="1881188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8" name="Line 145">
                    <a:extLst>
                      <a:ext uri="{FF2B5EF4-FFF2-40B4-BE49-F238E27FC236}">
                        <a16:creationId xmlns:a16="http://schemas.microsoft.com/office/drawing/2014/main" id="{6CC990E1-E06F-754C-94B0-79ED2F8AB6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00738" y="1795463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89" name="Line 146">
                    <a:extLst>
                      <a:ext uri="{FF2B5EF4-FFF2-40B4-BE49-F238E27FC236}">
                        <a16:creationId xmlns:a16="http://schemas.microsoft.com/office/drawing/2014/main" id="{CE4B94A4-6AEB-C448-9F84-AC1D078A19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29300" y="18811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0" name="Line 147">
                    <a:extLst>
                      <a:ext uri="{FF2B5EF4-FFF2-40B4-BE49-F238E27FC236}">
                        <a16:creationId xmlns:a16="http://schemas.microsoft.com/office/drawing/2014/main" id="{23A2E159-B881-1047-9224-759797286F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15025" y="1795463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1" name="Line 148">
                    <a:extLst>
                      <a:ext uri="{FF2B5EF4-FFF2-40B4-BE49-F238E27FC236}">
                        <a16:creationId xmlns:a16="http://schemas.microsoft.com/office/drawing/2014/main" id="{A41EB1BE-6024-6B4F-A24B-906E4F1D8F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40413" y="18811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2" name="Line 149">
                    <a:extLst>
                      <a:ext uri="{FF2B5EF4-FFF2-40B4-BE49-F238E27FC236}">
                        <a16:creationId xmlns:a16="http://schemas.microsoft.com/office/drawing/2014/main" id="{B5CE334A-9F31-3C40-99CF-B63936CABC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27725" y="1795463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3" name="Line 150">
                    <a:extLst>
                      <a:ext uri="{FF2B5EF4-FFF2-40B4-BE49-F238E27FC236}">
                        <a16:creationId xmlns:a16="http://schemas.microsoft.com/office/drawing/2014/main" id="{84FE397D-7E22-7B4F-AB7B-ADF9BC9CF6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40413" y="18811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4" name="Line 151">
                    <a:extLst>
                      <a:ext uri="{FF2B5EF4-FFF2-40B4-BE49-F238E27FC236}">
                        <a16:creationId xmlns:a16="http://schemas.microsoft.com/office/drawing/2014/main" id="{E17A1DB8-E24C-F143-818B-70CA75406EC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27725" y="1795463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5" name="Line 152">
                    <a:extLst>
                      <a:ext uri="{FF2B5EF4-FFF2-40B4-BE49-F238E27FC236}">
                        <a16:creationId xmlns:a16="http://schemas.microsoft.com/office/drawing/2014/main" id="{D731D167-A8D3-C14E-9C39-D149CD46F2D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15025" y="18811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6" name="Line 153">
                    <a:extLst>
                      <a:ext uri="{FF2B5EF4-FFF2-40B4-BE49-F238E27FC236}">
                        <a16:creationId xmlns:a16="http://schemas.microsoft.com/office/drawing/2014/main" id="{411EBD9B-DB1A-5342-9E00-F989938D34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002338" y="1795463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7" name="Line 154">
                    <a:extLst>
                      <a:ext uri="{FF2B5EF4-FFF2-40B4-BE49-F238E27FC236}">
                        <a16:creationId xmlns:a16="http://schemas.microsoft.com/office/drawing/2014/main" id="{03156FDC-AD04-4647-9ACE-5C23AEA395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096000" y="18811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8" name="Line 155">
                    <a:extLst>
                      <a:ext uri="{FF2B5EF4-FFF2-40B4-BE49-F238E27FC236}">
                        <a16:creationId xmlns:a16="http://schemas.microsoft.com/office/drawing/2014/main" id="{90135BFA-05A5-AA4D-9340-15627A2035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181725" y="1795463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99" name="Line 156">
                    <a:extLst>
                      <a:ext uri="{FF2B5EF4-FFF2-40B4-BE49-F238E27FC236}">
                        <a16:creationId xmlns:a16="http://schemas.microsoft.com/office/drawing/2014/main" id="{30E4D8C1-4B28-AB4C-B981-C3C7D292A4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82875" y="120491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500" name="Line 157">
                    <a:extLst>
                      <a:ext uri="{FF2B5EF4-FFF2-40B4-BE49-F238E27FC236}">
                        <a16:creationId xmlns:a16="http://schemas.microsoft.com/office/drawing/2014/main" id="{15FA1A6C-B693-8842-BB15-111D51E854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68600" y="1119188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1665E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</p:grpSp>
            <p:grpSp>
              <p:nvGrpSpPr>
                <p:cNvPr id="2249" name="Group 2248">
                  <a:extLst>
                    <a:ext uri="{FF2B5EF4-FFF2-40B4-BE49-F238E27FC236}">
                      <a16:creationId xmlns:a16="http://schemas.microsoft.com/office/drawing/2014/main" id="{F6CBD18B-6B64-B04C-8C33-D1A1FF9AAD59}"/>
                    </a:ext>
                  </a:extLst>
                </p:cNvPr>
                <p:cNvGrpSpPr/>
                <p:nvPr/>
              </p:nvGrpSpPr>
              <p:grpSpPr>
                <a:xfrm>
                  <a:off x="1462302" y="914404"/>
                  <a:ext cx="5591693" cy="1393593"/>
                  <a:chOff x="2682875" y="1119188"/>
                  <a:chExt cx="6570663" cy="1671638"/>
                </a:xfrm>
              </p:grpSpPr>
              <p:sp>
                <p:nvSpPr>
                  <p:cNvPr id="2449" name="Line 158">
                    <a:extLst>
                      <a:ext uri="{FF2B5EF4-FFF2-40B4-BE49-F238E27FC236}">
                        <a16:creationId xmlns:a16="http://schemas.microsoft.com/office/drawing/2014/main" id="{7F898198-A8CA-6B43-977E-6790E5B7FE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82875" y="120491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0" name="Line 159">
                    <a:extLst>
                      <a:ext uri="{FF2B5EF4-FFF2-40B4-BE49-F238E27FC236}">
                        <a16:creationId xmlns:a16="http://schemas.microsoft.com/office/drawing/2014/main" id="{1E8AC9CF-E24D-FB4E-8AE8-191EC3FA11D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68600" y="1119188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1" name="Line 160">
                    <a:extLst>
                      <a:ext uri="{FF2B5EF4-FFF2-40B4-BE49-F238E27FC236}">
                        <a16:creationId xmlns:a16="http://schemas.microsoft.com/office/drawing/2014/main" id="{FC383ADC-A378-BD49-AC30-86DD874E9A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16238" y="1279525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2" name="Line 161">
                    <a:extLst>
                      <a:ext uri="{FF2B5EF4-FFF2-40B4-BE49-F238E27FC236}">
                        <a16:creationId xmlns:a16="http://schemas.microsoft.com/office/drawing/2014/main" id="{59DCB582-757E-7044-9F14-099FFCEB43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01963" y="119380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3" name="Line 162">
                    <a:extLst>
                      <a:ext uri="{FF2B5EF4-FFF2-40B4-BE49-F238E27FC236}">
                        <a16:creationId xmlns:a16="http://schemas.microsoft.com/office/drawing/2014/main" id="{59A67112-E74E-CC46-B054-505C425A14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76600" y="17541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4" name="Line 163">
                    <a:extLst>
                      <a:ext uri="{FF2B5EF4-FFF2-40B4-BE49-F238E27FC236}">
                        <a16:creationId xmlns:a16="http://schemas.microsoft.com/office/drawing/2014/main" id="{12AAE998-9C26-0E47-A564-2E43A6577E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362325" y="1666875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5" name="Line 164">
                    <a:extLst>
                      <a:ext uri="{FF2B5EF4-FFF2-40B4-BE49-F238E27FC236}">
                        <a16:creationId xmlns:a16="http://schemas.microsoft.com/office/drawing/2014/main" id="{E3C14E94-8507-3A40-AF38-07D81CEF2F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08650" y="249396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6" name="Line 165">
                    <a:extLst>
                      <a:ext uri="{FF2B5EF4-FFF2-40B4-BE49-F238E27FC236}">
                        <a16:creationId xmlns:a16="http://schemas.microsoft.com/office/drawing/2014/main" id="{ACC9486C-C113-2140-A446-805A7DCFC6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95963" y="24066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7" name="Line 166">
                    <a:extLst>
                      <a:ext uri="{FF2B5EF4-FFF2-40B4-BE49-F238E27FC236}">
                        <a16:creationId xmlns:a16="http://schemas.microsoft.com/office/drawing/2014/main" id="{A65219E9-5718-7A42-A0F7-31441AA559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15013" y="2579688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8" name="Line 167">
                    <a:extLst>
                      <a:ext uri="{FF2B5EF4-FFF2-40B4-BE49-F238E27FC236}">
                        <a16:creationId xmlns:a16="http://schemas.microsoft.com/office/drawing/2014/main" id="{F0ECC3E6-324A-6D42-9C06-A6765CEAD9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00738" y="24939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59" name="Line 168">
                    <a:extLst>
                      <a:ext uri="{FF2B5EF4-FFF2-40B4-BE49-F238E27FC236}">
                        <a16:creationId xmlns:a16="http://schemas.microsoft.com/office/drawing/2014/main" id="{54354127-3B5C-DA4E-9E65-45DBAC5634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40413" y="25796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0" name="Line 169">
                    <a:extLst>
                      <a:ext uri="{FF2B5EF4-FFF2-40B4-BE49-F238E27FC236}">
                        <a16:creationId xmlns:a16="http://schemas.microsoft.com/office/drawing/2014/main" id="{F9426044-0108-FB4F-9ED0-279E5FE7B6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27725" y="24939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1" name="Line 170">
                    <a:extLst>
                      <a:ext uri="{FF2B5EF4-FFF2-40B4-BE49-F238E27FC236}">
                        <a16:creationId xmlns:a16="http://schemas.microsoft.com/office/drawing/2014/main" id="{8E3E1C5C-4BBD-E347-B20A-A47D42D954B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08850" y="2579688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2" name="Line 171">
                    <a:extLst>
                      <a:ext uri="{FF2B5EF4-FFF2-40B4-BE49-F238E27FC236}">
                        <a16:creationId xmlns:a16="http://schemas.microsoft.com/office/drawing/2014/main" id="{05DBE2B5-682A-B640-B204-FD456486FF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94575" y="24939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3" name="Line 172">
                    <a:extLst>
                      <a:ext uri="{FF2B5EF4-FFF2-40B4-BE49-F238E27FC236}">
                        <a16:creationId xmlns:a16="http://schemas.microsoft.com/office/drawing/2014/main" id="{CA903F1D-8CF7-134D-B309-42DADFBEAA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75525" y="2703513"/>
                    <a:ext cx="17780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4" name="Line 173">
                    <a:extLst>
                      <a:ext uri="{FF2B5EF4-FFF2-40B4-BE49-F238E27FC236}">
                        <a16:creationId xmlns:a16="http://schemas.microsoft.com/office/drawing/2014/main" id="{F2DF9AC6-126B-564B-9A52-FBACE41217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66013" y="26177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5" name="Line 174">
                    <a:extLst>
                      <a:ext uri="{FF2B5EF4-FFF2-40B4-BE49-F238E27FC236}">
                        <a16:creationId xmlns:a16="http://schemas.microsoft.com/office/drawing/2014/main" id="{853661C6-5E90-F846-874F-D0806D3B5D0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94575" y="270351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6" name="Line 175">
                    <a:extLst>
                      <a:ext uri="{FF2B5EF4-FFF2-40B4-BE49-F238E27FC236}">
                        <a16:creationId xmlns:a16="http://schemas.microsoft.com/office/drawing/2014/main" id="{B4E86FE8-8179-804A-92EB-5C4AC2FB6F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81888" y="26177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7" name="Line 176">
                    <a:extLst>
                      <a:ext uri="{FF2B5EF4-FFF2-40B4-BE49-F238E27FC236}">
                        <a16:creationId xmlns:a16="http://schemas.microsoft.com/office/drawing/2014/main" id="{785383F5-3BC8-034B-AF9D-EE9BCA1B2F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908925" y="2703513"/>
                    <a:ext cx="176213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8" name="Line 177">
                    <a:extLst>
                      <a:ext uri="{FF2B5EF4-FFF2-40B4-BE49-F238E27FC236}">
                        <a16:creationId xmlns:a16="http://schemas.microsoft.com/office/drawing/2014/main" id="{E2AB09E4-F723-3B4C-B7E8-4950618BB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999413" y="26177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69" name="Line 178">
                    <a:extLst>
                      <a:ext uri="{FF2B5EF4-FFF2-40B4-BE49-F238E27FC236}">
                        <a16:creationId xmlns:a16="http://schemas.microsoft.com/office/drawing/2014/main" id="{0F90A249-DFC1-C94D-A331-4ADE911ADDD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55075" y="270351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0" name="Line 179">
                    <a:extLst>
                      <a:ext uri="{FF2B5EF4-FFF2-40B4-BE49-F238E27FC236}">
                        <a16:creationId xmlns:a16="http://schemas.microsoft.com/office/drawing/2014/main" id="{08E810EC-7F3A-E94B-B479-A62D594EEF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42388" y="26177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1" name="Line 180">
                    <a:extLst>
                      <a:ext uri="{FF2B5EF4-FFF2-40B4-BE49-F238E27FC236}">
                        <a16:creationId xmlns:a16="http://schemas.microsoft.com/office/drawing/2014/main" id="{D3DBC9D3-B8DB-0245-A1BA-E0223C7870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07463" y="270351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2" name="Line 181">
                    <a:extLst>
                      <a:ext uri="{FF2B5EF4-FFF2-40B4-BE49-F238E27FC236}">
                        <a16:creationId xmlns:a16="http://schemas.microsoft.com/office/drawing/2014/main" id="{F798E502-8F3B-0D4D-BEF1-C541EE36D1D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94775" y="26177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3" name="Line 182">
                    <a:extLst>
                      <a:ext uri="{FF2B5EF4-FFF2-40B4-BE49-F238E27FC236}">
                        <a16:creationId xmlns:a16="http://schemas.microsoft.com/office/drawing/2014/main" id="{14A14770-B149-2446-B6A2-188997E8F7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20175" y="270351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4" name="Line 183">
                    <a:extLst>
                      <a:ext uri="{FF2B5EF4-FFF2-40B4-BE49-F238E27FC236}">
                        <a16:creationId xmlns:a16="http://schemas.microsoft.com/office/drawing/2014/main" id="{76E67D3E-D07C-3245-8461-8B6A47666A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07488" y="26177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5" name="Line 184">
                    <a:extLst>
                      <a:ext uri="{FF2B5EF4-FFF2-40B4-BE49-F238E27FC236}">
                        <a16:creationId xmlns:a16="http://schemas.microsoft.com/office/drawing/2014/main" id="{158ABB9E-3307-534B-B2F4-982CF22B70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80500" y="2703513"/>
                    <a:ext cx="173038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76" name="Line 185">
                    <a:extLst>
                      <a:ext uri="{FF2B5EF4-FFF2-40B4-BE49-F238E27FC236}">
                        <a16:creationId xmlns:a16="http://schemas.microsoft.com/office/drawing/2014/main" id="{F15D576F-5C81-5C45-8CB9-AC96A7AD96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67813" y="26177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2A25D9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</p:grpSp>
            <p:sp>
              <p:nvSpPr>
                <p:cNvPr id="2250" name="Line 194">
                  <a:extLst>
                    <a:ext uri="{FF2B5EF4-FFF2-40B4-BE49-F238E27FC236}">
                      <a16:creationId xmlns:a16="http://schemas.microsoft.com/office/drawing/2014/main" id="{CC4954DF-F7AB-E84A-8EF4-CDFAD232D2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466169" y="987194"/>
                  <a:ext cx="145905" cy="0"/>
                </a:xfrm>
                <a:prstGeom prst="line">
                  <a:avLst/>
                </a:prstGeom>
                <a:noFill/>
                <a:ln w="7938" cap="sq">
                  <a:solidFill>
                    <a:srgbClr val="B2182B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51" name="Line 195">
                  <a:extLst>
                    <a:ext uri="{FF2B5EF4-FFF2-40B4-BE49-F238E27FC236}">
                      <a16:creationId xmlns:a16="http://schemas.microsoft.com/office/drawing/2014/main" id="{811FD2D8-61CF-284B-B588-E8233090BB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539121" y="914404"/>
                  <a:ext cx="0" cy="144256"/>
                </a:xfrm>
                <a:prstGeom prst="line">
                  <a:avLst/>
                </a:prstGeom>
                <a:noFill/>
                <a:ln w="7938" cap="sq">
                  <a:solidFill>
                    <a:srgbClr val="B2182B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grpSp>
              <p:nvGrpSpPr>
                <p:cNvPr id="2252" name="Group 2251">
                  <a:extLst>
                    <a:ext uri="{FF2B5EF4-FFF2-40B4-BE49-F238E27FC236}">
                      <a16:creationId xmlns:a16="http://schemas.microsoft.com/office/drawing/2014/main" id="{03E37D6C-4039-AA4F-BB24-5E2C3215AAEB}"/>
                    </a:ext>
                  </a:extLst>
                </p:cNvPr>
                <p:cNvGrpSpPr/>
                <p:nvPr/>
              </p:nvGrpSpPr>
              <p:grpSpPr>
                <a:xfrm>
                  <a:off x="1466169" y="914404"/>
                  <a:ext cx="5568726" cy="870831"/>
                  <a:chOff x="2689225" y="7273925"/>
                  <a:chExt cx="6543675" cy="1044576"/>
                </a:xfrm>
              </p:grpSpPr>
              <p:sp>
                <p:nvSpPr>
                  <p:cNvPr id="2374" name="Line 196">
                    <a:extLst>
                      <a:ext uri="{FF2B5EF4-FFF2-40B4-BE49-F238E27FC236}">
                        <a16:creationId xmlns:a16="http://schemas.microsoft.com/office/drawing/2014/main" id="{2739D84E-ACF5-6247-9E68-43F2297618B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689225" y="7361238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5" name="Line 197">
                    <a:extLst>
                      <a:ext uri="{FF2B5EF4-FFF2-40B4-BE49-F238E27FC236}">
                        <a16:creationId xmlns:a16="http://schemas.microsoft.com/office/drawing/2014/main" id="{B2EE6E67-097B-B846-B0E5-71F98D82A2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774950" y="7273925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6" name="Line 198">
                    <a:extLst>
                      <a:ext uri="{FF2B5EF4-FFF2-40B4-BE49-F238E27FC236}">
                        <a16:creationId xmlns:a16="http://schemas.microsoft.com/office/drawing/2014/main" id="{B99DCC85-1CD3-3445-B8D3-933AD03D6FA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1000" y="744696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7" name="Line 199">
                    <a:extLst>
                      <a:ext uri="{FF2B5EF4-FFF2-40B4-BE49-F238E27FC236}">
                        <a16:creationId xmlns:a16="http://schemas.microsoft.com/office/drawing/2014/main" id="{74CF70DA-634C-9B4B-A5DC-DC4EE1B2A9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08313" y="736123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8" name="Line 202">
                    <a:extLst>
                      <a:ext uri="{FF2B5EF4-FFF2-40B4-BE49-F238E27FC236}">
                        <a16:creationId xmlns:a16="http://schemas.microsoft.com/office/drawing/2014/main" id="{F33216C9-294F-C44E-8E31-3B2BD3318DC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02013" y="771366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9" name="Line 203">
                    <a:extLst>
                      <a:ext uri="{FF2B5EF4-FFF2-40B4-BE49-F238E27FC236}">
                        <a16:creationId xmlns:a16="http://schemas.microsoft.com/office/drawing/2014/main" id="{7DE39030-6645-1145-B9CE-D756496AB7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87738" y="7623175"/>
                    <a:ext cx="0" cy="17780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0" name="Line 204">
                    <a:extLst>
                      <a:ext uri="{FF2B5EF4-FFF2-40B4-BE49-F238E27FC236}">
                        <a16:creationId xmlns:a16="http://schemas.microsoft.com/office/drawing/2014/main" id="{24923F5B-421E-6046-8B69-42D54DCD8A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68688" y="7939088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1" name="Line 205">
                    <a:extLst>
                      <a:ext uri="{FF2B5EF4-FFF2-40B4-BE49-F238E27FC236}">
                        <a16:creationId xmlns:a16="http://schemas.microsoft.com/office/drawing/2014/main" id="{424086F0-D3ED-0F49-8F0D-4F2C715138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59175" y="78533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2" name="Line 206">
                    <a:extLst>
                      <a:ext uri="{FF2B5EF4-FFF2-40B4-BE49-F238E27FC236}">
                        <a16:creationId xmlns:a16="http://schemas.microsoft.com/office/drawing/2014/main" id="{CB0ACD14-CD0F-2547-A25A-9BED51014C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48063" y="7988300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3" name="Line 207">
                    <a:extLst>
                      <a:ext uri="{FF2B5EF4-FFF2-40B4-BE49-F238E27FC236}">
                        <a16:creationId xmlns:a16="http://schemas.microsoft.com/office/drawing/2014/main" id="{A771CC8D-FD82-E642-B02D-D4C9B4E316E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33788" y="7902575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4" name="Line 208">
                    <a:extLst>
                      <a:ext uri="{FF2B5EF4-FFF2-40B4-BE49-F238E27FC236}">
                        <a16:creationId xmlns:a16="http://schemas.microsoft.com/office/drawing/2014/main" id="{18FEA437-05A7-894F-9903-3D295A515E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00450" y="7988300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5" name="Line 209">
                    <a:extLst>
                      <a:ext uri="{FF2B5EF4-FFF2-40B4-BE49-F238E27FC236}">
                        <a16:creationId xmlns:a16="http://schemas.microsoft.com/office/drawing/2014/main" id="{E44A0279-6F0E-F84E-BF09-003785CA3C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86175" y="7902575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6" name="Line 210">
                    <a:extLst>
                      <a:ext uri="{FF2B5EF4-FFF2-40B4-BE49-F238E27FC236}">
                        <a16:creationId xmlns:a16="http://schemas.microsoft.com/office/drawing/2014/main" id="{B7E723E2-43EA-3F49-B04B-6DE7CEB3767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44975" y="7988300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7" name="Line 211">
                    <a:extLst>
                      <a:ext uri="{FF2B5EF4-FFF2-40B4-BE49-F238E27FC236}">
                        <a16:creationId xmlns:a16="http://schemas.microsoft.com/office/drawing/2014/main" id="{72072332-5EBA-3F4C-A3FA-80FBD906A3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30700" y="7902575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8" name="Line 212">
                    <a:extLst>
                      <a:ext uri="{FF2B5EF4-FFF2-40B4-BE49-F238E27FC236}">
                        <a16:creationId xmlns:a16="http://schemas.microsoft.com/office/drawing/2014/main" id="{E86044F5-6719-D249-A000-CE305BDC7B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05300" y="7988300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89" name="Line 213">
                    <a:extLst>
                      <a:ext uri="{FF2B5EF4-FFF2-40B4-BE49-F238E27FC236}">
                        <a16:creationId xmlns:a16="http://schemas.microsoft.com/office/drawing/2014/main" id="{14B871D6-18A5-4744-88A9-5C22C273BF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91025" y="7902575"/>
                    <a:ext cx="0" cy="17145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0" name="Line 214">
                    <a:extLst>
                      <a:ext uri="{FF2B5EF4-FFF2-40B4-BE49-F238E27FC236}">
                        <a16:creationId xmlns:a16="http://schemas.microsoft.com/office/drawing/2014/main" id="{3B1D5CAE-C7E2-9848-89C5-5AD658F0F2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784725" y="8040688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1" name="Line 215">
                    <a:extLst>
                      <a:ext uri="{FF2B5EF4-FFF2-40B4-BE49-F238E27FC236}">
                        <a16:creationId xmlns:a16="http://schemas.microsoft.com/office/drawing/2014/main" id="{ADC22D57-50E3-B847-8DBF-E3B0A2695A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72038" y="79549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2" name="Line 216">
                    <a:extLst>
                      <a:ext uri="{FF2B5EF4-FFF2-40B4-BE49-F238E27FC236}">
                        <a16:creationId xmlns:a16="http://schemas.microsoft.com/office/drawing/2014/main" id="{04B3E455-7C66-5248-B384-5CD985220B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886325" y="8040688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3" name="Line 217">
                    <a:extLst>
                      <a:ext uri="{FF2B5EF4-FFF2-40B4-BE49-F238E27FC236}">
                        <a16:creationId xmlns:a16="http://schemas.microsoft.com/office/drawing/2014/main" id="{2218C336-E2CE-A64E-B0F3-DC71064FBE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72050" y="79549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4" name="Line 218">
                    <a:extLst>
                      <a:ext uri="{FF2B5EF4-FFF2-40B4-BE49-F238E27FC236}">
                        <a16:creationId xmlns:a16="http://schemas.microsoft.com/office/drawing/2014/main" id="{1C4D6AB0-E395-4140-B21A-561E6FEA05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984750" y="8040688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5" name="Line 219">
                    <a:extLst>
                      <a:ext uri="{FF2B5EF4-FFF2-40B4-BE49-F238E27FC236}">
                        <a16:creationId xmlns:a16="http://schemas.microsoft.com/office/drawing/2014/main" id="{9C10BB02-3128-DD49-9B1E-A12FFA80BF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70475" y="79549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6" name="Line 220">
                    <a:extLst>
                      <a:ext uri="{FF2B5EF4-FFF2-40B4-BE49-F238E27FC236}">
                        <a16:creationId xmlns:a16="http://schemas.microsoft.com/office/drawing/2014/main" id="{FFF2A22B-6CD7-0D45-A615-FA1A49F08B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26025" y="8097838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7" name="Line 221">
                    <a:extLst>
                      <a:ext uri="{FF2B5EF4-FFF2-40B4-BE49-F238E27FC236}">
                        <a16:creationId xmlns:a16="http://schemas.microsoft.com/office/drawing/2014/main" id="{F7C8B0E7-003D-8B46-BC70-990BB96998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11750" y="8010525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8" name="Line 222">
                    <a:extLst>
                      <a:ext uri="{FF2B5EF4-FFF2-40B4-BE49-F238E27FC236}">
                        <a16:creationId xmlns:a16="http://schemas.microsoft.com/office/drawing/2014/main" id="{7C161DA6-50BD-E04A-8E5D-9E7216A150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43488" y="815816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99" name="Line 223">
                    <a:extLst>
                      <a:ext uri="{FF2B5EF4-FFF2-40B4-BE49-F238E27FC236}">
                        <a16:creationId xmlns:a16="http://schemas.microsoft.com/office/drawing/2014/main" id="{B1D8131E-6ED5-6040-877A-CAC7701784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30800" y="80708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0" name="Line 224">
                    <a:extLst>
                      <a:ext uri="{FF2B5EF4-FFF2-40B4-BE49-F238E27FC236}">
                        <a16:creationId xmlns:a16="http://schemas.microsoft.com/office/drawing/2014/main" id="{D85AC76D-3FEA-A147-8D44-B91EFBB611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265738" y="815816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1" name="Line 225">
                    <a:extLst>
                      <a:ext uri="{FF2B5EF4-FFF2-40B4-BE49-F238E27FC236}">
                        <a16:creationId xmlns:a16="http://schemas.microsoft.com/office/drawing/2014/main" id="{F62C1F3B-411C-F144-B6FF-16F5155B8F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351463" y="80708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2" name="Line 226">
                    <a:extLst>
                      <a:ext uri="{FF2B5EF4-FFF2-40B4-BE49-F238E27FC236}">
                        <a16:creationId xmlns:a16="http://schemas.microsoft.com/office/drawing/2014/main" id="{F43B39E8-BB3D-9C43-A751-9E58D11AA3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695950" y="815816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3" name="Line 227">
                    <a:extLst>
                      <a:ext uri="{FF2B5EF4-FFF2-40B4-BE49-F238E27FC236}">
                        <a16:creationId xmlns:a16="http://schemas.microsoft.com/office/drawing/2014/main" id="{5C71C0A5-D94E-0C4C-B6BB-8B8719BC2B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83263" y="80708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4" name="Line 228">
                    <a:extLst>
                      <a:ext uri="{FF2B5EF4-FFF2-40B4-BE49-F238E27FC236}">
                        <a16:creationId xmlns:a16="http://schemas.microsoft.com/office/drawing/2014/main" id="{3D3EBBD5-B094-3244-8DF8-55393C197B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37225" y="815816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5" name="Line 229">
                    <a:extLst>
                      <a:ext uri="{FF2B5EF4-FFF2-40B4-BE49-F238E27FC236}">
                        <a16:creationId xmlns:a16="http://schemas.microsoft.com/office/drawing/2014/main" id="{C45AA2C7-CDD5-9346-9979-091313A6B0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24538" y="80708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6" name="Line 230">
                    <a:extLst>
                      <a:ext uri="{FF2B5EF4-FFF2-40B4-BE49-F238E27FC236}">
                        <a16:creationId xmlns:a16="http://schemas.microsoft.com/office/drawing/2014/main" id="{F70CDF1E-3489-6144-8DF0-091A4A7E22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56275" y="815816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7" name="Line 231">
                    <a:extLst>
                      <a:ext uri="{FF2B5EF4-FFF2-40B4-BE49-F238E27FC236}">
                        <a16:creationId xmlns:a16="http://schemas.microsoft.com/office/drawing/2014/main" id="{5C6B29E5-06E9-CE47-ABC4-BFFFDA1F6D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43588" y="80708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8" name="Line 232">
                    <a:extLst>
                      <a:ext uri="{FF2B5EF4-FFF2-40B4-BE49-F238E27FC236}">
                        <a16:creationId xmlns:a16="http://schemas.microsoft.com/office/drawing/2014/main" id="{CF2093F0-B2BD-8640-89B9-8E80682787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89613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09" name="Line 233">
                    <a:extLst>
                      <a:ext uri="{FF2B5EF4-FFF2-40B4-BE49-F238E27FC236}">
                        <a16:creationId xmlns:a16="http://schemas.microsoft.com/office/drawing/2014/main" id="{E49A1C03-A532-2743-877F-C954B745B82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76925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0" name="Line 234">
                    <a:extLst>
                      <a:ext uri="{FF2B5EF4-FFF2-40B4-BE49-F238E27FC236}">
                        <a16:creationId xmlns:a16="http://schemas.microsoft.com/office/drawing/2014/main" id="{F0A19794-9C5A-ED4A-B7F6-EBA48677A7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16600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1" name="Line 235">
                    <a:extLst>
                      <a:ext uri="{FF2B5EF4-FFF2-40B4-BE49-F238E27FC236}">
                        <a16:creationId xmlns:a16="http://schemas.microsoft.com/office/drawing/2014/main" id="{38B4B920-3216-4D43-92E4-0CC82DB9F9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02325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2" name="Line 236">
                    <a:extLst>
                      <a:ext uri="{FF2B5EF4-FFF2-40B4-BE49-F238E27FC236}">
                        <a16:creationId xmlns:a16="http://schemas.microsoft.com/office/drawing/2014/main" id="{14E8608D-EBEE-F147-BBED-EF8B25DF77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16600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3" name="Line 237">
                    <a:extLst>
                      <a:ext uri="{FF2B5EF4-FFF2-40B4-BE49-F238E27FC236}">
                        <a16:creationId xmlns:a16="http://schemas.microsoft.com/office/drawing/2014/main" id="{ED3BC747-7BCD-9F43-AA7F-9B8DACEAF6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02325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4" name="Line 238">
                    <a:extLst>
                      <a:ext uri="{FF2B5EF4-FFF2-40B4-BE49-F238E27FC236}">
                        <a16:creationId xmlns:a16="http://schemas.microsoft.com/office/drawing/2014/main" id="{EFB14839-79ED-9148-9EB3-9DDBB181C6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84863" y="8232775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5" name="Line 239">
                    <a:extLst>
                      <a:ext uri="{FF2B5EF4-FFF2-40B4-BE49-F238E27FC236}">
                        <a16:creationId xmlns:a16="http://schemas.microsoft.com/office/drawing/2014/main" id="{54FC5528-7B76-E840-8C33-17ABC05A72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70588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6" name="Line 240">
                    <a:extLst>
                      <a:ext uri="{FF2B5EF4-FFF2-40B4-BE49-F238E27FC236}">
                        <a16:creationId xmlns:a16="http://schemas.microsoft.com/office/drawing/2014/main" id="{1038BCDA-E5F6-4842-9972-60228D4E4C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10263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7" name="Line 241">
                    <a:extLst>
                      <a:ext uri="{FF2B5EF4-FFF2-40B4-BE49-F238E27FC236}">
                        <a16:creationId xmlns:a16="http://schemas.microsoft.com/office/drawing/2014/main" id="{AF7BB8D0-3488-0849-96AB-B3DBE029F4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95988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8" name="Line 242">
                    <a:extLst>
                      <a:ext uri="{FF2B5EF4-FFF2-40B4-BE49-F238E27FC236}">
                        <a16:creationId xmlns:a16="http://schemas.microsoft.com/office/drawing/2014/main" id="{2DCC16E5-8B0B-BB43-9BB8-5733B2C565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56463" y="8232775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19" name="Line 243">
                    <a:extLst>
                      <a:ext uri="{FF2B5EF4-FFF2-40B4-BE49-F238E27FC236}">
                        <a16:creationId xmlns:a16="http://schemas.microsoft.com/office/drawing/2014/main" id="{C2956A8A-B295-8840-8D8E-89100D325C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43775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0" name="Line 244">
                    <a:extLst>
                      <a:ext uri="{FF2B5EF4-FFF2-40B4-BE49-F238E27FC236}">
                        <a16:creationId xmlns:a16="http://schemas.microsoft.com/office/drawing/2014/main" id="{B653032C-9D8C-744F-82FA-DD6BE08F81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61238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1" name="Line 245">
                    <a:extLst>
                      <a:ext uri="{FF2B5EF4-FFF2-40B4-BE49-F238E27FC236}">
                        <a16:creationId xmlns:a16="http://schemas.microsoft.com/office/drawing/2014/main" id="{36DB5838-5601-A749-93FE-9188B50748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48550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2" name="Line 246">
                    <a:extLst>
                      <a:ext uri="{FF2B5EF4-FFF2-40B4-BE49-F238E27FC236}">
                        <a16:creationId xmlns:a16="http://schemas.microsoft.com/office/drawing/2014/main" id="{8A132C59-D1D4-DA49-A7FD-BB81F83E56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77113" y="8232775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3" name="Line 247">
                    <a:extLst>
                      <a:ext uri="{FF2B5EF4-FFF2-40B4-BE49-F238E27FC236}">
                        <a16:creationId xmlns:a16="http://schemas.microsoft.com/office/drawing/2014/main" id="{DD146332-A9BA-2249-B350-055D1CF9A7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67600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4" name="Line 248">
                    <a:extLst>
                      <a:ext uri="{FF2B5EF4-FFF2-40B4-BE49-F238E27FC236}">
                        <a16:creationId xmlns:a16="http://schemas.microsoft.com/office/drawing/2014/main" id="{7E26B64B-FF34-FE4F-B7FA-304A85B7E2B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13625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5" name="Line 249">
                    <a:extLst>
                      <a:ext uri="{FF2B5EF4-FFF2-40B4-BE49-F238E27FC236}">
                        <a16:creationId xmlns:a16="http://schemas.microsoft.com/office/drawing/2014/main" id="{03F64E86-B655-EC41-BFDC-069EFD4F226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500938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6" name="Line 250">
                    <a:extLst>
                      <a:ext uri="{FF2B5EF4-FFF2-40B4-BE49-F238E27FC236}">
                        <a16:creationId xmlns:a16="http://schemas.microsoft.com/office/drawing/2014/main" id="{E38E3D33-D1CC-ED4A-BA31-DCCA2DCCE1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21563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7" name="Line 251">
                    <a:extLst>
                      <a:ext uri="{FF2B5EF4-FFF2-40B4-BE49-F238E27FC236}">
                        <a16:creationId xmlns:a16="http://schemas.microsoft.com/office/drawing/2014/main" id="{2F65906A-D5A0-4849-8247-4FEDE39E85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508875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8" name="Line 252">
                    <a:extLst>
                      <a:ext uri="{FF2B5EF4-FFF2-40B4-BE49-F238E27FC236}">
                        <a16:creationId xmlns:a16="http://schemas.microsoft.com/office/drawing/2014/main" id="{8FBC6824-8040-114D-A6AB-511B47F3A5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575550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29" name="Line 253">
                    <a:extLst>
                      <a:ext uri="{FF2B5EF4-FFF2-40B4-BE49-F238E27FC236}">
                        <a16:creationId xmlns:a16="http://schemas.microsoft.com/office/drawing/2014/main" id="{9A43DED8-92BD-234F-95F2-13B3C1B4B87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661275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0" name="Line 254">
                    <a:extLst>
                      <a:ext uri="{FF2B5EF4-FFF2-40B4-BE49-F238E27FC236}">
                        <a16:creationId xmlns:a16="http://schemas.microsoft.com/office/drawing/2014/main" id="{8453A759-E8D1-7048-8DE6-3353A0A908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80475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1" name="Line 255">
                    <a:extLst>
                      <a:ext uri="{FF2B5EF4-FFF2-40B4-BE49-F238E27FC236}">
                        <a16:creationId xmlns:a16="http://schemas.microsoft.com/office/drawing/2014/main" id="{F6831382-8B2A-F94B-82DA-7F05C3D707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67788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2" name="Line 256">
                    <a:extLst>
                      <a:ext uri="{FF2B5EF4-FFF2-40B4-BE49-F238E27FC236}">
                        <a16:creationId xmlns:a16="http://schemas.microsoft.com/office/drawing/2014/main" id="{04733000-8F3B-4F47-A119-EBCC2829F75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51913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3" name="Line 257">
                    <a:extLst>
                      <a:ext uri="{FF2B5EF4-FFF2-40B4-BE49-F238E27FC236}">
                        <a16:creationId xmlns:a16="http://schemas.microsoft.com/office/drawing/2014/main" id="{B1F55228-0503-F84B-A37F-C3A34D33B6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37638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4" name="Line 258">
                    <a:extLst>
                      <a:ext uri="{FF2B5EF4-FFF2-40B4-BE49-F238E27FC236}">
                        <a16:creationId xmlns:a16="http://schemas.microsoft.com/office/drawing/2014/main" id="{F7B14A4F-2C64-C54B-ACA8-2E5ACCA0FD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67788" y="8232775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5" name="Line 259">
                    <a:extLst>
                      <a:ext uri="{FF2B5EF4-FFF2-40B4-BE49-F238E27FC236}">
                        <a16:creationId xmlns:a16="http://schemas.microsoft.com/office/drawing/2014/main" id="{9D868E58-067F-C54B-8A71-FCE23DBA5F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53513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6" name="Line 260">
                    <a:extLst>
                      <a:ext uri="{FF2B5EF4-FFF2-40B4-BE49-F238E27FC236}">
                        <a16:creationId xmlns:a16="http://schemas.microsoft.com/office/drawing/2014/main" id="{4C911F5E-E568-1044-A8D3-A612A2750B0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74138" y="8232775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7" name="Line 261">
                    <a:extLst>
                      <a:ext uri="{FF2B5EF4-FFF2-40B4-BE49-F238E27FC236}">
                        <a16:creationId xmlns:a16="http://schemas.microsoft.com/office/drawing/2014/main" id="{EB8C77F8-AAB3-374E-852A-37B8AF443C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64625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8" name="Line 262">
                    <a:extLst>
                      <a:ext uri="{FF2B5EF4-FFF2-40B4-BE49-F238E27FC236}">
                        <a16:creationId xmlns:a16="http://schemas.microsoft.com/office/drawing/2014/main" id="{66E41D85-7B7D-7A41-BA6E-E091C60BAA5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85250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39" name="Line 263">
                    <a:extLst>
                      <a:ext uri="{FF2B5EF4-FFF2-40B4-BE49-F238E27FC236}">
                        <a16:creationId xmlns:a16="http://schemas.microsoft.com/office/drawing/2014/main" id="{0EEF4609-064B-9949-96A2-017FCE85DD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72563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0" name="Line 264">
                    <a:extLst>
                      <a:ext uri="{FF2B5EF4-FFF2-40B4-BE49-F238E27FC236}">
                        <a16:creationId xmlns:a16="http://schemas.microsoft.com/office/drawing/2014/main" id="{C3DE2026-C565-3047-8A81-67E24FAB52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93188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1" name="Line 265">
                    <a:extLst>
                      <a:ext uri="{FF2B5EF4-FFF2-40B4-BE49-F238E27FC236}">
                        <a16:creationId xmlns:a16="http://schemas.microsoft.com/office/drawing/2014/main" id="{4116942F-F8DD-9E49-B11C-C11389C3210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78913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2" name="Line 266">
                    <a:extLst>
                      <a:ext uri="{FF2B5EF4-FFF2-40B4-BE49-F238E27FC236}">
                        <a16:creationId xmlns:a16="http://schemas.microsoft.com/office/drawing/2014/main" id="{29C02624-56DC-4648-BB91-93C6FF1CA6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20175" y="8232775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3" name="Line 267">
                    <a:extLst>
                      <a:ext uri="{FF2B5EF4-FFF2-40B4-BE49-F238E27FC236}">
                        <a16:creationId xmlns:a16="http://schemas.microsoft.com/office/drawing/2014/main" id="{6D4A90EC-E4F6-D74B-9EE5-1F0A8562163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05900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4" name="Line 268">
                    <a:extLst>
                      <a:ext uri="{FF2B5EF4-FFF2-40B4-BE49-F238E27FC236}">
                        <a16:creationId xmlns:a16="http://schemas.microsoft.com/office/drawing/2014/main" id="{A1CF1CBF-1614-0542-B7D6-8CA8342922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53513" y="82327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5" name="Line 269">
                    <a:extLst>
                      <a:ext uri="{FF2B5EF4-FFF2-40B4-BE49-F238E27FC236}">
                        <a16:creationId xmlns:a16="http://schemas.microsoft.com/office/drawing/2014/main" id="{600707B3-A08D-FA46-9B1F-EB060CCF62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39238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6" name="Line 270">
                    <a:extLst>
                      <a:ext uri="{FF2B5EF4-FFF2-40B4-BE49-F238E27FC236}">
                        <a16:creationId xmlns:a16="http://schemas.microsoft.com/office/drawing/2014/main" id="{C8805F5D-EB7D-7649-A883-1125999B9A0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61450" y="8232775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7" name="Line 271">
                    <a:extLst>
                      <a:ext uri="{FF2B5EF4-FFF2-40B4-BE49-F238E27FC236}">
                        <a16:creationId xmlns:a16="http://schemas.microsoft.com/office/drawing/2014/main" id="{52C440E9-8871-2649-A24E-5E84E803DD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47175" y="8145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448" name="Line 200">
                    <a:extLst>
                      <a:ext uri="{FF2B5EF4-FFF2-40B4-BE49-F238E27FC236}">
                        <a16:creationId xmlns:a16="http://schemas.microsoft.com/office/drawing/2014/main" id="{8C85DCBA-34AC-DE48-8F71-3539E6AF00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8938" y="7488238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</p:grpSp>
            <p:grpSp>
              <p:nvGrpSpPr>
                <p:cNvPr id="2253" name="Group 2252">
                  <a:extLst>
                    <a:ext uri="{FF2B5EF4-FFF2-40B4-BE49-F238E27FC236}">
                      <a16:creationId xmlns:a16="http://schemas.microsoft.com/office/drawing/2014/main" id="{1B2FB03B-9A2D-6F49-A589-CCAD4BAFC0A1}"/>
                    </a:ext>
                  </a:extLst>
                </p:cNvPr>
                <p:cNvGrpSpPr/>
                <p:nvPr/>
              </p:nvGrpSpPr>
              <p:grpSpPr>
                <a:xfrm>
                  <a:off x="1641796" y="1005722"/>
                  <a:ext cx="6257724" cy="1369771"/>
                  <a:chOff x="2895600" y="7383463"/>
                  <a:chExt cx="7353300" cy="1643063"/>
                </a:xfrm>
              </p:grpSpPr>
              <p:sp>
                <p:nvSpPr>
                  <p:cNvPr id="2264" name="Line 201">
                    <a:extLst>
                      <a:ext uri="{FF2B5EF4-FFF2-40B4-BE49-F238E27FC236}">
                        <a16:creationId xmlns:a16="http://schemas.microsoft.com/office/drawing/2014/main" id="{1B685CDB-44BC-F047-92B8-CFB41D646F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4663" y="74025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B2182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65" name="Line 272">
                    <a:extLst>
                      <a:ext uri="{FF2B5EF4-FFF2-40B4-BE49-F238E27FC236}">
                        <a16:creationId xmlns:a16="http://schemas.microsoft.com/office/drawing/2014/main" id="{43D99607-C934-904C-B3B9-561D10F1EA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95600" y="7469188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66" name="Line 273">
                    <a:extLst>
                      <a:ext uri="{FF2B5EF4-FFF2-40B4-BE49-F238E27FC236}">
                        <a16:creationId xmlns:a16="http://schemas.microsoft.com/office/drawing/2014/main" id="{6884C862-5A71-5E43-869A-93A41379BD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81325" y="73834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67" name="Line 274">
                    <a:extLst>
                      <a:ext uri="{FF2B5EF4-FFF2-40B4-BE49-F238E27FC236}">
                        <a16:creationId xmlns:a16="http://schemas.microsoft.com/office/drawing/2014/main" id="{0087AC94-CBA9-C746-A41C-BFB4B47C47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01950" y="75041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68" name="Line 275">
                    <a:extLst>
                      <a:ext uri="{FF2B5EF4-FFF2-40B4-BE49-F238E27FC236}">
                        <a16:creationId xmlns:a16="http://schemas.microsoft.com/office/drawing/2014/main" id="{50779351-3361-3F4A-AB95-EBD20A1A6E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89263" y="741680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69" name="Line 276">
                    <a:extLst>
                      <a:ext uri="{FF2B5EF4-FFF2-40B4-BE49-F238E27FC236}">
                        <a16:creationId xmlns:a16="http://schemas.microsoft.com/office/drawing/2014/main" id="{FDD7C29E-3A47-7C4A-82B2-60E36852BA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13063" y="75215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0" name="Line 277">
                    <a:extLst>
                      <a:ext uri="{FF2B5EF4-FFF2-40B4-BE49-F238E27FC236}">
                        <a16:creationId xmlns:a16="http://schemas.microsoft.com/office/drawing/2014/main" id="{352B2564-EC0C-8949-8E6B-C09B2790918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00375" y="74358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1" name="Line 279">
                    <a:extLst>
                      <a:ext uri="{FF2B5EF4-FFF2-40B4-BE49-F238E27FC236}">
                        <a16:creationId xmlns:a16="http://schemas.microsoft.com/office/drawing/2014/main" id="{C0241A46-16F7-584A-A30F-DB9B7D7A84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00375" y="74358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2" name="Line 280">
                    <a:extLst>
                      <a:ext uri="{FF2B5EF4-FFF2-40B4-BE49-F238E27FC236}">
                        <a16:creationId xmlns:a16="http://schemas.microsoft.com/office/drawing/2014/main" id="{7D2291EE-B10B-2C4F-8EA5-3744492FB8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1000" y="757872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3" name="Line 281">
                    <a:extLst>
                      <a:ext uri="{FF2B5EF4-FFF2-40B4-BE49-F238E27FC236}">
                        <a16:creationId xmlns:a16="http://schemas.microsoft.com/office/drawing/2014/main" id="{0EC61DE8-4C3C-1B46-BFC1-2D68EAF178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08313" y="74914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4" name="Line 282">
                    <a:extLst>
                      <a:ext uri="{FF2B5EF4-FFF2-40B4-BE49-F238E27FC236}">
                        <a16:creationId xmlns:a16="http://schemas.microsoft.com/office/drawing/2014/main" id="{AAE76ED1-24E3-CF45-A900-F77D46011C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1000" y="757872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5" name="Line 283">
                    <a:extLst>
                      <a:ext uri="{FF2B5EF4-FFF2-40B4-BE49-F238E27FC236}">
                        <a16:creationId xmlns:a16="http://schemas.microsoft.com/office/drawing/2014/main" id="{03520430-7291-2B4B-A250-08FCF40E8B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08313" y="74914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6" name="Line 284">
                    <a:extLst>
                      <a:ext uri="{FF2B5EF4-FFF2-40B4-BE49-F238E27FC236}">
                        <a16:creationId xmlns:a16="http://schemas.microsoft.com/office/drawing/2014/main" id="{469A2964-24DA-DB43-80A2-7DF74D1E12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8938" y="7653338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7" name="Line 285">
                    <a:extLst>
                      <a:ext uri="{FF2B5EF4-FFF2-40B4-BE49-F238E27FC236}">
                        <a16:creationId xmlns:a16="http://schemas.microsoft.com/office/drawing/2014/main" id="{B464A344-5F46-5D43-AC3B-58F772434E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4663" y="75676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8" name="Line 286">
                    <a:extLst>
                      <a:ext uri="{FF2B5EF4-FFF2-40B4-BE49-F238E27FC236}">
                        <a16:creationId xmlns:a16="http://schemas.microsoft.com/office/drawing/2014/main" id="{BCCCF357-131A-D042-B1B7-E5EDE5A0BD4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8938" y="7653338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79" name="Line 287">
                    <a:extLst>
                      <a:ext uri="{FF2B5EF4-FFF2-40B4-BE49-F238E27FC236}">
                        <a16:creationId xmlns:a16="http://schemas.microsoft.com/office/drawing/2014/main" id="{C3DD0C0D-7CA5-2A46-964C-5D47B9599E3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4663" y="75676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0" name="Line 288">
                    <a:extLst>
                      <a:ext uri="{FF2B5EF4-FFF2-40B4-BE49-F238E27FC236}">
                        <a16:creationId xmlns:a16="http://schemas.microsoft.com/office/drawing/2014/main" id="{98BF4197-5D33-F644-B1DE-731EEA5439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928938" y="7653338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1" name="Line 289">
                    <a:extLst>
                      <a:ext uri="{FF2B5EF4-FFF2-40B4-BE49-F238E27FC236}">
                        <a16:creationId xmlns:a16="http://schemas.microsoft.com/office/drawing/2014/main" id="{2CD1800D-656A-2944-BABB-BC10175EEA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14663" y="75676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2" name="Line 290">
                    <a:extLst>
                      <a:ext uri="{FF2B5EF4-FFF2-40B4-BE49-F238E27FC236}">
                        <a16:creationId xmlns:a16="http://schemas.microsoft.com/office/drawing/2014/main" id="{69DEB47C-4F09-6F45-B21B-CDEB064075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082925" y="7831138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3" name="Line 291">
                    <a:extLst>
                      <a:ext uri="{FF2B5EF4-FFF2-40B4-BE49-F238E27FC236}">
                        <a16:creationId xmlns:a16="http://schemas.microsoft.com/office/drawing/2014/main" id="{B350C30F-6629-4446-BFC5-9954018FC2C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68650" y="7743825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4" name="Line 292">
                    <a:extLst>
                      <a:ext uri="{FF2B5EF4-FFF2-40B4-BE49-F238E27FC236}">
                        <a16:creationId xmlns:a16="http://schemas.microsoft.com/office/drawing/2014/main" id="{546E3D59-BD4A-0747-9646-5DC1F9E2245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19438" y="7886700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5" name="Line 293">
                    <a:extLst>
                      <a:ext uri="{FF2B5EF4-FFF2-40B4-BE49-F238E27FC236}">
                        <a16:creationId xmlns:a16="http://schemas.microsoft.com/office/drawing/2014/main" id="{C16B4A9B-8071-D34B-980B-BABC3EB051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06750" y="7800975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6" name="Line 294">
                    <a:extLst>
                      <a:ext uri="{FF2B5EF4-FFF2-40B4-BE49-F238E27FC236}">
                        <a16:creationId xmlns:a16="http://schemas.microsoft.com/office/drawing/2014/main" id="{A46D791C-E1F0-0440-88C5-E2E0FBAF80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168650" y="808672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7" name="Line 295">
                    <a:extLst>
                      <a:ext uri="{FF2B5EF4-FFF2-40B4-BE49-F238E27FC236}">
                        <a16:creationId xmlns:a16="http://schemas.microsoft.com/office/drawing/2014/main" id="{15D8DC5D-C019-C141-A2EC-FDA8D29C90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54375" y="79994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8" name="Line 296">
                    <a:extLst>
                      <a:ext uri="{FF2B5EF4-FFF2-40B4-BE49-F238E27FC236}">
                        <a16:creationId xmlns:a16="http://schemas.microsoft.com/office/drawing/2014/main" id="{0C746507-46AE-8444-9517-AD2F0EE1AE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01988" y="8145463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89" name="Line 297">
                    <a:extLst>
                      <a:ext uri="{FF2B5EF4-FFF2-40B4-BE49-F238E27FC236}">
                        <a16:creationId xmlns:a16="http://schemas.microsoft.com/office/drawing/2014/main" id="{CF0D3ABB-4369-1B46-90CE-B0B23C8A9B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292475" y="805973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0" name="Line 298">
                    <a:extLst>
                      <a:ext uri="{FF2B5EF4-FFF2-40B4-BE49-F238E27FC236}">
                        <a16:creationId xmlns:a16="http://schemas.microsoft.com/office/drawing/2014/main" id="{52061D45-395C-6F42-BBAF-55027B01B2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02013" y="8270875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1" name="Line 299">
                    <a:extLst>
                      <a:ext uri="{FF2B5EF4-FFF2-40B4-BE49-F238E27FC236}">
                        <a16:creationId xmlns:a16="http://schemas.microsoft.com/office/drawing/2014/main" id="{1222C5EF-1DA3-F84C-8D6C-BB4EA3709C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87738" y="81835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2" name="Line 300">
                    <a:extLst>
                      <a:ext uri="{FF2B5EF4-FFF2-40B4-BE49-F238E27FC236}">
                        <a16:creationId xmlns:a16="http://schemas.microsoft.com/office/drawing/2014/main" id="{1A5E759D-351F-3E40-9A21-3B25F1E7A6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54400" y="8435975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3" name="Line 301">
                    <a:extLst>
                      <a:ext uri="{FF2B5EF4-FFF2-40B4-BE49-F238E27FC236}">
                        <a16:creationId xmlns:a16="http://schemas.microsoft.com/office/drawing/2014/main" id="{92D11855-7940-3D44-B3CE-455AA8DBA8F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40125" y="83486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4" name="Line 302">
                    <a:extLst>
                      <a:ext uri="{FF2B5EF4-FFF2-40B4-BE49-F238E27FC236}">
                        <a16:creationId xmlns:a16="http://schemas.microsoft.com/office/drawing/2014/main" id="{E8CE398D-1AF0-5B49-998A-E0225C4405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60750" y="84994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5" name="Line 303">
                    <a:extLst>
                      <a:ext uri="{FF2B5EF4-FFF2-40B4-BE49-F238E27FC236}">
                        <a16:creationId xmlns:a16="http://schemas.microsoft.com/office/drawing/2014/main" id="{7C5BCFE4-0E55-BF45-B6ED-091F6028338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48063" y="84137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6" name="Line 304">
                    <a:extLst>
                      <a:ext uri="{FF2B5EF4-FFF2-40B4-BE49-F238E27FC236}">
                        <a16:creationId xmlns:a16="http://schemas.microsoft.com/office/drawing/2014/main" id="{E20CCEA3-CFBE-AD41-B291-A4095C375B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460750" y="849947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7" name="Line 305">
                    <a:extLst>
                      <a:ext uri="{FF2B5EF4-FFF2-40B4-BE49-F238E27FC236}">
                        <a16:creationId xmlns:a16="http://schemas.microsoft.com/office/drawing/2014/main" id="{0BED277A-F8FD-2E4D-AEA3-48E5879B7E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48063" y="84137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8" name="Line 306">
                    <a:extLst>
                      <a:ext uri="{FF2B5EF4-FFF2-40B4-BE49-F238E27FC236}">
                        <a16:creationId xmlns:a16="http://schemas.microsoft.com/office/drawing/2014/main" id="{BB09E974-48A9-8646-8CB9-B9E083EC0F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67113" y="862806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99" name="Line 307">
                    <a:extLst>
                      <a:ext uri="{FF2B5EF4-FFF2-40B4-BE49-F238E27FC236}">
                        <a16:creationId xmlns:a16="http://schemas.microsoft.com/office/drawing/2014/main" id="{9E7AED49-BF49-E249-B4E8-82BF3B7CF7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52838" y="85407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0" name="Line 308">
                    <a:extLst>
                      <a:ext uri="{FF2B5EF4-FFF2-40B4-BE49-F238E27FC236}">
                        <a16:creationId xmlns:a16="http://schemas.microsoft.com/office/drawing/2014/main" id="{FDBDB91D-6C25-B048-9DA1-A3F5895E75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573463" y="862806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1" name="Line 309">
                    <a:extLst>
                      <a:ext uri="{FF2B5EF4-FFF2-40B4-BE49-F238E27FC236}">
                        <a16:creationId xmlns:a16="http://schemas.microsoft.com/office/drawing/2014/main" id="{B7A7E610-78CC-4543-BF0A-8CE0E92177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60775" y="85407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2" name="Line 310">
                    <a:extLst>
                      <a:ext uri="{FF2B5EF4-FFF2-40B4-BE49-F238E27FC236}">
                        <a16:creationId xmlns:a16="http://schemas.microsoft.com/office/drawing/2014/main" id="{5DD56D43-D226-1048-BDB8-D7BC66E965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71900" y="862806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3" name="Line 311">
                    <a:extLst>
                      <a:ext uri="{FF2B5EF4-FFF2-40B4-BE49-F238E27FC236}">
                        <a16:creationId xmlns:a16="http://schemas.microsoft.com/office/drawing/2014/main" id="{B0D6D288-23CA-1547-8A5D-2712AC73853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859213" y="854075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4" name="Line 312">
                    <a:extLst>
                      <a:ext uri="{FF2B5EF4-FFF2-40B4-BE49-F238E27FC236}">
                        <a16:creationId xmlns:a16="http://schemas.microsoft.com/office/drawing/2014/main" id="{A4815F88-B20C-7543-8AF2-495A2C3160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941763" y="8675688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5" name="Line 313">
                    <a:extLst>
                      <a:ext uri="{FF2B5EF4-FFF2-40B4-BE49-F238E27FC236}">
                        <a16:creationId xmlns:a16="http://schemas.microsoft.com/office/drawing/2014/main" id="{53837821-8E9F-F64C-8ADF-0954A39B5F6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027488" y="85899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6" name="Line 314">
                    <a:extLst>
                      <a:ext uri="{FF2B5EF4-FFF2-40B4-BE49-F238E27FC236}">
                        <a16:creationId xmlns:a16="http://schemas.microsoft.com/office/drawing/2014/main" id="{A6D501E4-A609-6848-AD35-74DD47A984B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0525" y="8675688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7" name="Line 315">
                    <a:extLst>
                      <a:ext uri="{FF2B5EF4-FFF2-40B4-BE49-F238E27FC236}">
                        <a16:creationId xmlns:a16="http://schemas.microsoft.com/office/drawing/2014/main" id="{A7741E9D-A94A-8340-BC89-11F6D9127D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86250" y="858996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8" name="Line 316">
                    <a:extLst>
                      <a:ext uri="{FF2B5EF4-FFF2-40B4-BE49-F238E27FC236}">
                        <a16:creationId xmlns:a16="http://schemas.microsoft.com/office/drawing/2014/main" id="{61C0E039-3E83-5F4E-8EFC-A257B7ACD2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52913" y="874712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09" name="Line 317">
                    <a:extLst>
                      <a:ext uri="{FF2B5EF4-FFF2-40B4-BE49-F238E27FC236}">
                        <a16:creationId xmlns:a16="http://schemas.microsoft.com/office/drawing/2014/main" id="{C6740EAD-B05E-DF43-861D-3B1E0A5BCE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338638" y="8661400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0" name="Line 318">
                    <a:extLst>
                      <a:ext uri="{FF2B5EF4-FFF2-40B4-BE49-F238E27FC236}">
                        <a16:creationId xmlns:a16="http://schemas.microsoft.com/office/drawing/2014/main" id="{11E6FD62-E6BA-A046-8CC4-8237F77E3E7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67300" y="8823325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1" name="Line 319">
                    <a:extLst>
                      <a:ext uri="{FF2B5EF4-FFF2-40B4-BE49-F238E27FC236}">
                        <a16:creationId xmlns:a16="http://schemas.microsoft.com/office/drawing/2014/main" id="{72B99382-1C9B-CB4E-965C-FE0E1BE5F8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53025" y="87360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2" name="Line 320">
                    <a:extLst>
                      <a:ext uri="{FF2B5EF4-FFF2-40B4-BE49-F238E27FC236}">
                        <a16:creationId xmlns:a16="http://schemas.microsoft.com/office/drawing/2014/main" id="{303F98D2-C14E-1C4F-8ED3-D320C4A38A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092700" y="8823325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3" name="Line 321">
                    <a:extLst>
                      <a:ext uri="{FF2B5EF4-FFF2-40B4-BE49-F238E27FC236}">
                        <a16:creationId xmlns:a16="http://schemas.microsoft.com/office/drawing/2014/main" id="{1064E20A-D2B3-6A42-8776-7CFD622682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178425" y="8736013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4" name="Line 322">
                    <a:extLst>
                      <a:ext uri="{FF2B5EF4-FFF2-40B4-BE49-F238E27FC236}">
                        <a16:creationId xmlns:a16="http://schemas.microsoft.com/office/drawing/2014/main" id="{C8E0A207-A5F4-5941-88A1-DAAEC375CF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756275" y="89011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5" name="Line 323">
                    <a:extLst>
                      <a:ext uri="{FF2B5EF4-FFF2-40B4-BE49-F238E27FC236}">
                        <a16:creationId xmlns:a16="http://schemas.microsoft.com/office/drawing/2014/main" id="{62AA9604-C579-DC42-9EFA-FAD0B26859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43588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6" name="Line 324">
                    <a:extLst>
                      <a:ext uri="{FF2B5EF4-FFF2-40B4-BE49-F238E27FC236}">
                        <a16:creationId xmlns:a16="http://schemas.microsoft.com/office/drawing/2014/main" id="{58D9881F-7C1B-C441-AF5D-80303299BDE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16600" y="89011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7" name="Line 325">
                    <a:extLst>
                      <a:ext uri="{FF2B5EF4-FFF2-40B4-BE49-F238E27FC236}">
                        <a16:creationId xmlns:a16="http://schemas.microsoft.com/office/drawing/2014/main" id="{94CC9C34-E3A7-DB45-A949-D0E2EA5DEA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02325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8" name="Line 326">
                    <a:extLst>
                      <a:ext uri="{FF2B5EF4-FFF2-40B4-BE49-F238E27FC236}">
                        <a16:creationId xmlns:a16="http://schemas.microsoft.com/office/drawing/2014/main" id="{19C6A3F1-D81C-C348-814B-E6AA3ADCD0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24538" y="890111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19" name="Line 327">
                    <a:extLst>
                      <a:ext uri="{FF2B5EF4-FFF2-40B4-BE49-F238E27FC236}">
                        <a16:creationId xmlns:a16="http://schemas.microsoft.com/office/drawing/2014/main" id="{F16F6711-5125-7B44-8412-5082962C171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10263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0" name="Line 328">
                    <a:extLst>
                      <a:ext uri="{FF2B5EF4-FFF2-40B4-BE49-F238E27FC236}">
                        <a16:creationId xmlns:a16="http://schemas.microsoft.com/office/drawing/2014/main" id="{7FA0DB74-A838-EF43-B31E-CA31D8BCDED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24538" y="890111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1" name="Line 329">
                    <a:extLst>
                      <a:ext uri="{FF2B5EF4-FFF2-40B4-BE49-F238E27FC236}">
                        <a16:creationId xmlns:a16="http://schemas.microsoft.com/office/drawing/2014/main" id="{3E97B71B-8401-3746-9481-B3C96773A8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10263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2" name="Line 330">
                    <a:extLst>
                      <a:ext uri="{FF2B5EF4-FFF2-40B4-BE49-F238E27FC236}">
                        <a16:creationId xmlns:a16="http://schemas.microsoft.com/office/drawing/2014/main" id="{D4F5ED58-4D0D-F444-9836-E6E488C9F7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43588" y="890111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3" name="Line 331">
                    <a:extLst>
                      <a:ext uri="{FF2B5EF4-FFF2-40B4-BE49-F238E27FC236}">
                        <a16:creationId xmlns:a16="http://schemas.microsoft.com/office/drawing/2014/main" id="{42CBDCB0-B024-9B42-A526-7EAE46FE9E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29313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4" name="Line 332">
                    <a:extLst>
                      <a:ext uri="{FF2B5EF4-FFF2-40B4-BE49-F238E27FC236}">
                        <a16:creationId xmlns:a16="http://schemas.microsoft.com/office/drawing/2014/main" id="{B2F9E964-5593-CD43-9775-28DBC5CDB4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891213" y="89011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5" name="Line 333">
                    <a:extLst>
                      <a:ext uri="{FF2B5EF4-FFF2-40B4-BE49-F238E27FC236}">
                        <a16:creationId xmlns:a16="http://schemas.microsoft.com/office/drawing/2014/main" id="{7406E18B-AE7B-CA43-AFF8-196BC0623BF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78525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6" name="Line 334">
                    <a:extLst>
                      <a:ext uri="{FF2B5EF4-FFF2-40B4-BE49-F238E27FC236}">
                        <a16:creationId xmlns:a16="http://schemas.microsoft.com/office/drawing/2014/main" id="{DA20AA1F-E359-4340-ABD7-8DC7C27C546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5962650" y="89011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7" name="Line 335">
                    <a:extLst>
                      <a:ext uri="{FF2B5EF4-FFF2-40B4-BE49-F238E27FC236}">
                        <a16:creationId xmlns:a16="http://schemas.microsoft.com/office/drawing/2014/main" id="{4BF61089-A304-3D47-9C41-3F5B7F6BD2A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048375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8" name="Line 336">
                    <a:extLst>
                      <a:ext uri="{FF2B5EF4-FFF2-40B4-BE49-F238E27FC236}">
                        <a16:creationId xmlns:a16="http://schemas.microsoft.com/office/drawing/2014/main" id="{2FB1672A-EFC7-8B4A-995A-47B908B75C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037263" y="89011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29" name="Line 337">
                    <a:extLst>
                      <a:ext uri="{FF2B5EF4-FFF2-40B4-BE49-F238E27FC236}">
                        <a16:creationId xmlns:a16="http://schemas.microsoft.com/office/drawing/2014/main" id="{95092807-D9F2-3441-B1CF-4EB137BC8A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124575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0" name="Line 338">
                    <a:extLst>
                      <a:ext uri="{FF2B5EF4-FFF2-40B4-BE49-F238E27FC236}">
                        <a16:creationId xmlns:a16="http://schemas.microsoft.com/office/drawing/2014/main" id="{073BD7EC-5B0D-7D47-B73F-C18773BC68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296025" y="89011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1" name="Line 339">
                    <a:extLst>
                      <a:ext uri="{FF2B5EF4-FFF2-40B4-BE49-F238E27FC236}">
                        <a16:creationId xmlns:a16="http://schemas.microsoft.com/office/drawing/2014/main" id="{144D6DB9-ABF2-E248-A786-7F74C8CF362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6383338" y="88153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2" name="Line 340">
                    <a:extLst>
                      <a:ext uri="{FF2B5EF4-FFF2-40B4-BE49-F238E27FC236}">
                        <a16:creationId xmlns:a16="http://schemas.microsoft.com/office/drawing/2014/main" id="{E8004372-238F-CE4A-AC4E-A0C43D71EA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189788" y="893921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3" name="Line 341">
                    <a:extLst>
                      <a:ext uri="{FF2B5EF4-FFF2-40B4-BE49-F238E27FC236}">
                        <a16:creationId xmlns:a16="http://schemas.microsoft.com/office/drawing/2014/main" id="{BE3C0C1B-C03C-A04B-BD7E-A4267E669F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75513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4" name="Line 342">
                    <a:extLst>
                      <a:ext uri="{FF2B5EF4-FFF2-40B4-BE49-F238E27FC236}">
                        <a16:creationId xmlns:a16="http://schemas.microsoft.com/office/drawing/2014/main" id="{B9234E00-F1FF-5341-AEAA-718329F36D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67575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5" name="Line 343">
                    <a:extLst>
                      <a:ext uri="{FF2B5EF4-FFF2-40B4-BE49-F238E27FC236}">
                        <a16:creationId xmlns:a16="http://schemas.microsoft.com/office/drawing/2014/main" id="{AFCD70EF-1637-7841-8DF9-67ED752DC4E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54888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6" name="Line 344">
                    <a:extLst>
                      <a:ext uri="{FF2B5EF4-FFF2-40B4-BE49-F238E27FC236}">
                        <a16:creationId xmlns:a16="http://schemas.microsoft.com/office/drawing/2014/main" id="{74CB9397-C59D-284C-AC77-11D01FC6F85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75513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7" name="Line 345">
                    <a:extLst>
                      <a:ext uri="{FF2B5EF4-FFF2-40B4-BE49-F238E27FC236}">
                        <a16:creationId xmlns:a16="http://schemas.microsoft.com/office/drawing/2014/main" id="{11769526-8D39-6B4E-BB73-2B57EB13DC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61238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8" name="Line 346">
                    <a:extLst>
                      <a:ext uri="{FF2B5EF4-FFF2-40B4-BE49-F238E27FC236}">
                        <a16:creationId xmlns:a16="http://schemas.microsoft.com/office/drawing/2014/main" id="{0508D09E-BB87-A748-8F6D-2689A62779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75513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39" name="Line 347">
                    <a:extLst>
                      <a:ext uri="{FF2B5EF4-FFF2-40B4-BE49-F238E27FC236}">
                        <a16:creationId xmlns:a16="http://schemas.microsoft.com/office/drawing/2014/main" id="{FF51B7ED-B2D8-254E-A4E0-7D1ABEB713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61238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0" name="Line 348">
                    <a:extLst>
                      <a:ext uri="{FF2B5EF4-FFF2-40B4-BE49-F238E27FC236}">
                        <a16:creationId xmlns:a16="http://schemas.microsoft.com/office/drawing/2014/main" id="{E593D08B-A6DB-8742-9606-5F34388CFE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283450" y="893921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1" name="Line 349">
                    <a:extLst>
                      <a:ext uri="{FF2B5EF4-FFF2-40B4-BE49-F238E27FC236}">
                        <a16:creationId xmlns:a16="http://schemas.microsoft.com/office/drawing/2014/main" id="{2EB87CBB-BC2F-5D4C-AD56-FD08F138D4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6917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2" name="Line 350">
                    <a:extLst>
                      <a:ext uri="{FF2B5EF4-FFF2-40B4-BE49-F238E27FC236}">
                        <a16:creationId xmlns:a16="http://schemas.microsoft.com/office/drawing/2014/main" id="{73076721-94E2-DC48-AF21-C82A95DE5B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08850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3" name="Line 351">
                    <a:extLst>
                      <a:ext uri="{FF2B5EF4-FFF2-40B4-BE49-F238E27FC236}">
                        <a16:creationId xmlns:a16="http://schemas.microsoft.com/office/drawing/2014/main" id="{7F56A9FA-59C9-6147-A9DA-18266A717A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96163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4" name="Line 352">
                    <a:extLst>
                      <a:ext uri="{FF2B5EF4-FFF2-40B4-BE49-F238E27FC236}">
                        <a16:creationId xmlns:a16="http://schemas.microsoft.com/office/drawing/2014/main" id="{E7954A13-0922-E742-9E8F-84DED099989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16788" y="8939213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5" name="Line 353">
                    <a:extLst>
                      <a:ext uri="{FF2B5EF4-FFF2-40B4-BE49-F238E27FC236}">
                        <a16:creationId xmlns:a16="http://schemas.microsoft.com/office/drawing/2014/main" id="{B2862329-870D-6945-9B94-1F9BCC7BB2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0727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6" name="Line 354">
                    <a:extLst>
                      <a:ext uri="{FF2B5EF4-FFF2-40B4-BE49-F238E27FC236}">
                        <a16:creationId xmlns:a16="http://schemas.microsoft.com/office/drawing/2014/main" id="{92335299-EAD4-1E47-A7F1-92FEE62071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369175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7" name="Line 355">
                    <a:extLst>
                      <a:ext uri="{FF2B5EF4-FFF2-40B4-BE49-F238E27FC236}">
                        <a16:creationId xmlns:a16="http://schemas.microsoft.com/office/drawing/2014/main" id="{4D955DB0-B516-B249-8CFF-8459E064DF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54900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8" name="Line 356">
                    <a:extLst>
                      <a:ext uri="{FF2B5EF4-FFF2-40B4-BE49-F238E27FC236}">
                        <a16:creationId xmlns:a16="http://schemas.microsoft.com/office/drawing/2014/main" id="{B7368541-DDA3-1644-AA11-634A250EBF2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13625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49" name="Line 357">
                    <a:extLst>
                      <a:ext uri="{FF2B5EF4-FFF2-40B4-BE49-F238E27FC236}">
                        <a16:creationId xmlns:a16="http://schemas.microsoft.com/office/drawing/2014/main" id="{A3047A8A-A934-1041-B619-C23A0CF3EC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500938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0" name="Line 358">
                    <a:extLst>
                      <a:ext uri="{FF2B5EF4-FFF2-40B4-BE49-F238E27FC236}">
                        <a16:creationId xmlns:a16="http://schemas.microsoft.com/office/drawing/2014/main" id="{80A9A316-3532-0F4F-BC2E-877C7D7BB48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21563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1" name="Line 359">
                    <a:extLst>
                      <a:ext uri="{FF2B5EF4-FFF2-40B4-BE49-F238E27FC236}">
                        <a16:creationId xmlns:a16="http://schemas.microsoft.com/office/drawing/2014/main" id="{2EDE86C7-7458-D24E-8250-C7DED397286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50887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2" name="Line 360">
                    <a:extLst>
                      <a:ext uri="{FF2B5EF4-FFF2-40B4-BE49-F238E27FC236}">
                        <a16:creationId xmlns:a16="http://schemas.microsoft.com/office/drawing/2014/main" id="{28B6FDFF-26FD-A541-B386-5B9EF276C14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54900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3" name="Line 361">
                    <a:extLst>
                      <a:ext uri="{FF2B5EF4-FFF2-40B4-BE49-F238E27FC236}">
                        <a16:creationId xmlns:a16="http://schemas.microsoft.com/office/drawing/2014/main" id="{AA80ECBF-8C43-7341-B751-D305EFAE9DF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542213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4" name="Line 362">
                    <a:extLst>
                      <a:ext uri="{FF2B5EF4-FFF2-40B4-BE49-F238E27FC236}">
                        <a16:creationId xmlns:a16="http://schemas.microsoft.com/office/drawing/2014/main" id="{296E3F32-D7CF-0143-97BE-6FB152D156A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489825" y="893921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5" name="Line 363">
                    <a:extLst>
                      <a:ext uri="{FF2B5EF4-FFF2-40B4-BE49-F238E27FC236}">
                        <a16:creationId xmlns:a16="http://schemas.microsoft.com/office/drawing/2014/main" id="{15D3EECF-4060-1A41-BFAD-7DCF535F48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7575550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6" name="Line 364">
                    <a:extLst>
                      <a:ext uri="{FF2B5EF4-FFF2-40B4-BE49-F238E27FC236}">
                        <a16:creationId xmlns:a16="http://schemas.microsoft.com/office/drawing/2014/main" id="{9FDA115D-0A3D-444C-B2A2-DB1A7EC62F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134350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7" name="Line 365">
                    <a:extLst>
                      <a:ext uri="{FF2B5EF4-FFF2-40B4-BE49-F238E27FC236}">
                        <a16:creationId xmlns:a16="http://schemas.microsoft.com/office/drawing/2014/main" id="{0EC4B759-CC3C-A741-AD0E-1F8257BC23F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22007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8" name="Line 366">
                    <a:extLst>
                      <a:ext uri="{FF2B5EF4-FFF2-40B4-BE49-F238E27FC236}">
                        <a16:creationId xmlns:a16="http://schemas.microsoft.com/office/drawing/2014/main" id="{F1D3FB5A-B332-CA48-9CA8-357C4D5F79D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872538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59" name="Line 367">
                    <a:extLst>
                      <a:ext uri="{FF2B5EF4-FFF2-40B4-BE49-F238E27FC236}">
                        <a16:creationId xmlns:a16="http://schemas.microsoft.com/office/drawing/2014/main" id="{4CBEB213-07B7-CD4E-8871-141EB9F000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59850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0" name="Line 368">
                    <a:extLst>
                      <a:ext uri="{FF2B5EF4-FFF2-40B4-BE49-F238E27FC236}">
                        <a16:creationId xmlns:a16="http://schemas.microsoft.com/office/drawing/2014/main" id="{0441EB27-D515-214D-9E6D-B7A6A789F66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32863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1" name="Line 369">
                    <a:extLst>
                      <a:ext uri="{FF2B5EF4-FFF2-40B4-BE49-F238E27FC236}">
                        <a16:creationId xmlns:a16="http://schemas.microsoft.com/office/drawing/2014/main" id="{812F7793-D091-CC4A-AFE8-BA86005A4DE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2017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2" name="Line 370">
                    <a:extLst>
                      <a:ext uri="{FF2B5EF4-FFF2-40B4-BE49-F238E27FC236}">
                        <a16:creationId xmlns:a16="http://schemas.microsoft.com/office/drawing/2014/main" id="{976037A6-65A2-2B4C-B260-2B2983CEBA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32863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3" name="Line 371">
                    <a:extLst>
                      <a:ext uri="{FF2B5EF4-FFF2-40B4-BE49-F238E27FC236}">
                        <a16:creationId xmlns:a16="http://schemas.microsoft.com/office/drawing/2014/main" id="{D6CB0220-9E9E-684D-89E8-E81F514426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2017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4" name="Line 372">
                    <a:extLst>
                      <a:ext uri="{FF2B5EF4-FFF2-40B4-BE49-F238E27FC236}">
                        <a16:creationId xmlns:a16="http://schemas.microsoft.com/office/drawing/2014/main" id="{DA04395E-B59C-3C4B-B853-156285123F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40800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5" name="Line 373">
                    <a:extLst>
                      <a:ext uri="{FF2B5EF4-FFF2-40B4-BE49-F238E27FC236}">
                        <a16:creationId xmlns:a16="http://schemas.microsoft.com/office/drawing/2014/main" id="{21490C9D-20E6-8A46-A583-161A82F71B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2652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6" name="Line 374">
                    <a:extLst>
                      <a:ext uri="{FF2B5EF4-FFF2-40B4-BE49-F238E27FC236}">
                        <a16:creationId xmlns:a16="http://schemas.microsoft.com/office/drawing/2014/main" id="{E5C2A510-DBD5-5247-994E-F91B1AFBF4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8993188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7" name="Line 375">
                    <a:extLst>
                      <a:ext uri="{FF2B5EF4-FFF2-40B4-BE49-F238E27FC236}">
                        <a16:creationId xmlns:a16="http://schemas.microsoft.com/office/drawing/2014/main" id="{5797759E-51C9-E149-B75F-B42EC7E533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78913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8" name="Line 376">
                    <a:extLst>
                      <a:ext uri="{FF2B5EF4-FFF2-40B4-BE49-F238E27FC236}">
                        <a16:creationId xmlns:a16="http://schemas.microsoft.com/office/drawing/2014/main" id="{668D7952-E9AC-AE41-B0D4-2EEAE91D59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34463" y="8939213"/>
                    <a:ext cx="176212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69" name="Line 377">
                    <a:extLst>
                      <a:ext uri="{FF2B5EF4-FFF2-40B4-BE49-F238E27FC236}">
                        <a16:creationId xmlns:a16="http://schemas.microsoft.com/office/drawing/2014/main" id="{AB9228B4-CD3D-8E45-831A-AFDB3CB170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24950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0" name="Line 378">
                    <a:extLst>
                      <a:ext uri="{FF2B5EF4-FFF2-40B4-BE49-F238E27FC236}">
                        <a16:creationId xmlns:a16="http://schemas.microsoft.com/office/drawing/2014/main" id="{59C38621-630C-8C4A-8889-ACFBF393A00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86850" y="8939213"/>
                    <a:ext cx="173037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1" name="Line 379">
                    <a:extLst>
                      <a:ext uri="{FF2B5EF4-FFF2-40B4-BE49-F238E27FC236}">
                        <a16:creationId xmlns:a16="http://schemas.microsoft.com/office/drawing/2014/main" id="{2563FC7F-3D23-5340-8C4F-D37BF9CB29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17257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2" name="Line 380">
                    <a:extLst>
                      <a:ext uri="{FF2B5EF4-FFF2-40B4-BE49-F238E27FC236}">
                        <a16:creationId xmlns:a16="http://schemas.microsoft.com/office/drawing/2014/main" id="{836A6A29-8DE3-5845-8853-6FFC09959D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77450" y="8939213"/>
                    <a:ext cx="171450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373" name="Line 381">
                    <a:extLst>
                      <a:ext uri="{FF2B5EF4-FFF2-40B4-BE49-F238E27FC236}">
                        <a16:creationId xmlns:a16="http://schemas.microsoft.com/office/drawing/2014/main" id="{35925960-D79E-0E41-8364-F49B457AA18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163175" y="8853488"/>
                    <a:ext cx="0" cy="173038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9D3CDB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</p:grpSp>
            <p:sp>
              <p:nvSpPr>
                <p:cNvPr id="2254" name="Rectangle 2253">
                  <a:extLst>
                    <a:ext uri="{FF2B5EF4-FFF2-40B4-BE49-F238E27FC236}">
                      <a16:creationId xmlns:a16="http://schemas.microsoft.com/office/drawing/2014/main" id="{7DBC69EC-0E68-3243-A9C6-256D6EB85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657315" y="1616232"/>
                  <a:ext cx="1546235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NR (11.8‒NR)</a:t>
                  </a:r>
                </a:p>
              </p:txBody>
            </p:sp>
            <p:sp>
              <p:nvSpPr>
                <p:cNvPr id="2255" name="Rectangle 2254">
                  <a:extLst>
                    <a:ext uri="{FF2B5EF4-FFF2-40B4-BE49-F238E27FC236}">
                      <a16:creationId xmlns:a16="http://schemas.microsoft.com/office/drawing/2014/main" id="{DB4F15B7-2719-CC49-9790-9BDBF707E7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079375" y="2361064"/>
                  <a:ext cx="1401961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63D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3.0 (2.8‒6.3)</a:t>
                  </a:r>
                  <a:endPara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56" name="Rectangle 2255">
                  <a:extLst>
                    <a:ext uri="{FF2B5EF4-FFF2-40B4-BE49-F238E27FC236}">
                      <a16:creationId xmlns:a16="http://schemas.microsoft.com/office/drawing/2014/main" id="{3BAF1759-BD17-C44B-B21F-BBB02D8EB9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768355" y="1979143"/>
                  <a:ext cx="1414870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5.0 (2.9‒NR)</a:t>
                  </a:r>
                  <a:endPara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57" name="Rectangle 2256">
                  <a:extLst>
                    <a:ext uri="{FF2B5EF4-FFF2-40B4-BE49-F238E27FC236}">
                      <a16:creationId xmlns:a16="http://schemas.microsoft.com/office/drawing/2014/main" id="{17DDED71-940B-FA4F-8B08-27E83396FD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59279" y="1464898"/>
                  <a:ext cx="1427780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665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NR (2.8‒NR)</a:t>
                  </a:r>
                </a:p>
              </p:txBody>
            </p:sp>
            <p:sp>
              <p:nvSpPr>
                <p:cNvPr id="2258" name="Rectangle 2257">
                  <a:extLst>
                    <a:ext uri="{FF2B5EF4-FFF2-40B4-BE49-F238E27FC236}">
                      <a16:creationId xmlns:a16="http://schemas.microsoft.com/office/drawing/2014/main" id="{52DE94E5-F2E1-5A4F-8B53-086947F456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9884" y="2410864"/>
                  <a:ext cx="1414870" cy="1670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2.9 (1.3‒NR)</a:t>
                  </a:r>
                </a:p>
              </p:txBody>
            </p:sp>
            <p:sp>
              <p:nvSpPr>
                <p:cNvPr id="2259" name="TextBox 2258">
                  <a:extLst>
                    <a:ext uri="{FF2B5EF4-FFF2-40B4-BE49-F238E27FC236}">
                      <a16:creationId xmlns:a16="http://schemas.microsoft.com/office/drawing/2014/main" id="{FB51F278-74DC-9644-BC48-516854C989BE}"/>
                    </a:ext>
                  </a:extLst>
                </p:cNvPr>
                <p:cNvSpPr txBox="1"/>
                <p:nvPr/>
              </p:nvSpPr>
              <p:spPr>
                <a:xfrm>
                  <a:off x="4548603" y="1414248"/>
                  <a:ext cx="1177853" cy="250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665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PMBCL</a:t>
                  </a:r>
                </a:p>
              </p:txBody>
            </p:sp>
            <p:sp>
              <p:nvSpPr>
                <p:cNvPr id="2260" name="TextBox 2259">
                  <a:extLst>
                    <a:ext uri="{FF2B5EF4-FFF2-40B4-BE49-F238E27FC236}">
                      <a16:creationId xmlns:a16="http://schemas.microsoft.com/office/drawing/2014/main" id="{478DBBAB-5A63-D847-B50A-C33ED642C6E9}"/>
                    </a:ext>
                  </a:extLst>
                </p:cNvPr>
                <p:cNvSpPr txBox="1"/>
                <p:nvPr/>
              </p:nvSpPr>
              <p:spPr>
                <a:xfrm>
                  <a:off x="7006522" y="1579690"/>
                  <a:ext cx="684714" cy="250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tFL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B2182B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61" name="TextBox 2260">
                  <a:extLst>
                    <a:ext uri="{FF2B5EF4-FFF2-40B4-BE49-F238E27FC236}">
                      <a16:creationId xmlns:a16="http://schemas.microsoft.com/office/drawing/2014/main" id="{25A0B362-D2D9-7A4B-AFFB-39EDAA5A784E}"/>
                    </a:ext>
                  </a:extLst>
                </p:cNvPr>
                <p:cNvSpPr txBox="1"/>
                <p:nvPr/>
              </p:nvSpPr>
              <p:spPr>
                <a:xfrm>
                  <a:off x="5677422" y="1945038"/>
                  <a:ext cx="1177853" cy="250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HGBCL</a:t>
                  </a:r>
                </a:p>
              </p:txBody>
            </p:sp>
            <p:sp>
              <p:nvSpPr>
                <p:cNvPr id="2262" name="TextBox 2261">
                  <a:extLst>
                    <a:ext uri="{FF2B5EF4-FFF2-40B4-BE49-F238E27FC236}">
                      <a16:creationId xmlns:a16="http://schemas.microsoft.com/office/drawing/2014/main" id="{1B6A1B34-36AF-924B-87B6-FC9D30A753B1}"/>
                    </a:ext>
                  </a:extLst>
                </p:cNvPr>
                <p:cNvSpPr txBox="1"/>
                <p:nvPr/>
              </p:nvSpPr>
              <p:spPr>
                <a:xfrm>
                  <a:off x="7866117" y="2138671"/>
                  <a:ext cx="1812996" cy="250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0958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963DE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rPr>
                    <a:t>DLBCL, NOS</a:t>
                  </a:r>
                </a:p>
              </p:txBody>
            </p:sp>
            <p:sp>
              <p:nvSpPr>
                <p:cNvPr id="2263" name="TextBox 2262">
                  <a:extLst>
                    <a:ext uri="{FF2B5EF4-FFF2-40B4-BE49-F238E27FC236}">
                      <a16:creationId xmlns:a16="http://schemas.microsoft.com/office/drawing/2014/main" id="{C13BC00D-333F-6348-B843-3A2B0EB02B33}"/>
                    </a:ext>
                  </a:extLst>
                </p:cNvPr>
                <p:cNvSpPr txBox="1"/>
                <p:nvPr/>
              </p:nvSpPr>
              <p:spPr>
                <a:xfrm>
                  <a:off x="4549236" y="2372468"/>
                  <a:ext cx="958394" cy="2506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r" defTabSz="609585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tiNHL</a:t>
                  </a:r>
                  <a:endPara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543005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</p:grpSp>
          <p:sp>
            <p:nvSpPr>
              <p:cNvPr id="2166" name="Rectangle 2165">
                <a:extLst>
                  <a:ext uri="{FF2B5EF4-FFF2-40B4-BE49-F238E27FC236}">
                    <a16:creationId xmlns:a16="http://schemas.microsoft.com/office/drawing/2014/main" id="{FDE6318F-841F-F64D-88F0-16BF58550B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95926" y="995600"/>
                <a:ext cx="2083904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Median PFS (95% CI), months</a:t>
                </a:r>
              </a:p>
            </p:txBody>
          </p:sp>
          <p:sp>
            <p:nvSpPr>
              <p:cNvPr id="2167" name="Rectangle 2166">
                <a:extLst>
                  <a:ext uri="{FF2B5EF4-FFF2-40B4-BE49-F238E27FC236}">
                    <a16:creationId xmlns:a16="http://schemas.microsoft.com/office/drawing/2014/main" id="{D9642502-2BD8-9745-A5E8-DB68E6300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5968" y="4028449"/>
                <a:ext cx="218702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09585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>
                        <a:lumMod val="50000"/>
                      </a:srgbClr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</a:t>
                </a:r>
              </a:p>
            </p:txBody>
          </p:sp>
          <p:grpSp>
            <p:nvGrpSpPr>
              <p:cNvPr id="2168" name="Group 2167">
                <a:extLst>
                  <a:ext uri="{FF2B5EF4-FFF2-40B4-BE49-F238E27FC236}">
                    <a16:creationId xmlns:a16="http://schemas.microsoft.com/office/drawing/2014/main" id="{70388B1F-B7FF-024D-B831-5BE9E1B94E2C}"/>
                  </a:ext>
                </a:extLst>
              </p:cNvPr>
              <p:cNvGrpSpPr/>
              <p:nvPr/>
            </p:nvGrpSpPr>
            <p:grpSpPr>
              <a:xfrm>
                <a:off x="5097482" y="994322"/>
                <a:ext cx="819913" cy="184666"/>
                <a:chOff x="10859857" y="994757"/>
                <a:chExt cx="819913" cy="184666"/>
              </a:xfrm>
            </p:grpSpPr>
            <p:grpSp>
              <p:nvGrpSpPr>
                <p:cNvPr id="2217" name="Group 2216">
                  <a:extLst>
                    <a:ext uri="{FF2B5EF4-FFF2-40B4-BE49-F238E27FC236}">
                      <a16:creationId xmlns:a16="http://schemas.microsoft.com/office/drawing/2014/main" id="{E324BAD5-1311-4C4D-BB41-7E66294AC94F}"/>
                    </a:ext>
                  </a:extLst>
                </p:cNvPr>
                <p:cNvGrpSpPr/>
                <p:nvPr/>
              </p:nvGrpSpPr>
              <p:grpSpPr>
                <a:xfrm>
                  <a:off x="10859857" y="1024513"/>
                  <a:ext cx="103232" cy="128225"/>
                  <a:chOff x="3677113" y="780073"/>
                  <a:chExt cx="77424" cy="96169"/>
                </a:xfrm>
              </p:grpSpPr>
              <p:sp>
                <p:nvSpPr>
                  <p:cNvPr id="2219" name="Line 79">
                    <a:extLst>
                      <a:ext uri="{FF2B5EF4-FFF2-40B4-BE49-F238E27FC236}">
                        <a16:creationId xmlns:a16="http://schemas.microsoft.com/office/drawing/2014/main" id="{C6EF8F3E-28D2-4643-9E4D-847B989BA8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677113" y="828598"/>
                    <a:ext cx="77424" cy="0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  <p:sp>
                <p:nvSpPr>
                  <p:cNvPr id="2220" name="Line 80">
                    <a:extLst>
                      <a:ext uri="{FF2B5EF4-FFF2-40B4-BE49-F238E27FC236}">
                        <a16:creationId xmlns:a16="http://schemas.microsoft.com/office/drawing/2014/main" id="{3EA0B345-6ACD-2F45-BEAD-591677FB4C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3715470" y="780073"/>
                    <a:ext cx="0" cy="96169"/>
                  </a:xfrm>
                  <a:prstGeom prst="line">
                    <a:avLst/>
                  </a:prstGeom>
                  <a:noFill/>
                  <a:ln w="12700" cap="sq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121920" tIns="60960" rIns="121920" bIns="6096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09585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C4C4C"/>
                      </a:solidFill>
                      <a:effectLst/>
                      <a:uLnTx/>
                      <a:uFillTx/>
                      <a:latin typeface="Arial"/>
                      <a:ea typeface="ＭＳ Ｐゴシック"/>
                      <a:cs typeface="+mn-cs"/>
                    </a:endParaRPr>
                  </a:p>
                </p:txBody>
              </p:sp>
            </p:grpSp>
            <p:sp>
              <p:nvSpPr>
                <p:cNvPr id="2218" name="Rectangle 2217">
                  <a:extLst>
                    <a:ext uri="{FF2B5EF4-FFF2-40B4-BE49-F238E27FC236}">
                      <a16:creationId xmlns:a16="http://schemas.microsoft.com/office/drawing/2014/main" id="{8B7CFD96-A40C-7747-A60E-0C9270DF5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16127" y="994757"/>
                  <a:ext cx="663643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C4C4C">
                          <a:lumMod val="5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Censored</a:t>
                  </a:r>
                </a:p>
              </p:txBody>
            </p:sp>
          </p:grpSp>
          <p:grpSp>
            <p:nvGrpSpPr>
              <p:cNvPr id="2169" name="Group 2168">
                <a:extLst>
                  <a:ext uri="{FF2B5EF4-FFF2-40B4-BE49-F238E27FC236}">
                    <a16:creationId xmlns:a16="http://schemas.microsoft.com/office/drawing/2014/main" id="{BC0FEE2B-6A4C-7344-9792-E0FBCE283802}"/>
                  </a:ext>
                </a:extLst>
              </p:cNvPr>
              <p:cNvGrpSpPr/>
              <p:nvPr/>
            </p:nvGrpSpPr>
            <p:grpSpPr>
              <a:xfrm>
                <a:off x="1017669" y="4046778"/>
                <a:ext cx="4284539" cy="829275"/>
                <a:chOff x="1376041" y="3725159"/>
                <a:chExt cx="6881828" cy="918881"/>
              </a:xfrm>
            </p:grpSpPr>
            <p:sp>
              <p:nvSpPr>
                <p:cNvPr id="2170" name="Rectangle 2169">
                  <a:extLst>
                    <a:ext uri="{FF2B5EF4-FFF2-40B4-BE49-F238E27FC236}">
                      <a16:creationId xmlns:a16="http://schemas.microsoft.com/office/drawing/2014/main" id="{28FA9D51-9BA4-5A45-955A-80DEAF2E2F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4836" y="3725159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33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1" name="Rectangle 2170">
                  <a:extLst>
                    <a:ext uri="{FF2B5EF4-FFF2-40B4-BE49-F238E27FC236}">
                      <a16:creationId xmlns:a16="http://schemas.microsoft.com/office/drawing/2014/main" id="{482E024F-7D35-A249-83E6-CF5D471AE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1674" y="3725159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20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2" name="Rectangle 2171">
                  <a:extLst>
                    <a:ext uri="{FF2B5EF4-FFF2-40B4-BE49-F238E27FC236}">
                      <a16:creationId xmlns:a16="http://schemas.microsoft.com/office/drawing/2014/main" id="{52D84491-1695-DE42-A717-8D09B0558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3109" y="3725159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13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3" name="Rectangle 2172">
                  <a:extLst>
                    <a:ext uri="{FF2B5EF4-FFF2-40B4-BE49-F238E27FC236}">
                      <a16:creationId xmlns:a16="http://schemas.microsoft.com/office/drawing/2014/main" id="{01951575-57A0-834D-A50F-C61F89FF62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7790" y="3725159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13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4" name="Rectangle 2173">
                  <a:extLst>
                    <a:ext uri="{FF2B5EF4-FFF2-40B4-BE49-F238E27FC236}">
                      <a16:creationId xmlns:a16="http://schemas.microsoft.com/office/drawing/2014/main" id="{14E6AE13-C121-294D-8302-1791B6E520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5171" y="3725159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10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5" name="Rectangle 2174">
                  <a:extLst>
                    <a:ext uri="{FF2B5EF4-FFF2-40B4-BE49-F238E27FC236}">
                      <a16:creationId xmlns:a16="http://schemas.microsoft.com/office/drawing/2014/main" id="{952F8DF9-4E64-CE42-AFF8-A2C35463E2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23371" y="3725159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9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6" name="Rectangle 2175">
                  <a:extLst>
                    <a:ext uri="{FF2B5EF4-FFF2-40B4-BE49-F238E27FC236}">
                      <a16:creationId xmlns:a16="http://schemas.microsoft.com/office/drawing/2014/main" id="{8AD53DAF-3E85-3A4B-BF78-348E8F296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8052" y="3725159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6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7" name="Rectangle 2176">
                  <a:extLst>
                    <a:ext uri="{FF2B5EF4-FFF2-40B4-BE49-F238E27FC236}">
                      <a16:creationId xmlns:a16="http://schemas.microsoft.com/office/drawing/2014/main" id="{566FA8C8-06DE-F343-9278-D6C2E1978A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8680" y="3725159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4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8" name="Rectangle 2177">
                  <a:extLst>
                    <a:ext uri="{FF2B5EF4-FFF2-40B4-BE49-F238E27FC236}">
                      <a16:creationId xmlns:a16="http://schemas.microsoft.com/office/drawing/2014/main" id="{B7F95F2B-8576-0D40-A675-7C1D94979B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20114" y="3725159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79" name="Rectangle 2178">
                  <a:extLst>
                    <a:ext uri="{FF2B5EF4-FFF2-40B4-BE49-F238E27FC236}">
                      <a16:creationId xmlns:a16="http://schemas.microsoft.com/office/drawing/2014/main" id="{C432D5C1-40D5-D147-B8BA-4A63BCE574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87495" y="3725159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A25D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0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0" name="Rectangle 2179">
                  <a:extLst>
                    <a:ext uri="{FF2B5EF4-FFF2-40B4-BE49-F238E27FC236}">
                      <a16:creationId xmlns:a16="http://schemas.microsoft.com/office/drawing/2014/main" id="{85F2CB06-444E-194E-8C7B-547EA8103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4836" y="3916890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57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1" name="Rectangle 2180">
                  <a:extLst>
                    <a:ext uri="{FF2B5EF4-FFF2-40B4-BE49-F238E27FC236}">
                      <a16:creationId xmlns:a16="http://schemas.microsoft.com/office/drawing/2014/main" id="{23A1A1D4-28CA-C343-A3AC-2414066CB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1674" y="3916890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41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2" name="Rectangle 2181">
                  <a:extLst>
                    <a:ext uri="{FF2B5EF4-FFF2-40B4-BE49-F238E27FC236}">
                      <a16:creationId xmlns:a16="http://schemas.microsoft.com/office/drawing/2014/main" id="{1673BFC5-8567-2C4D-8701-5FD9919566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3109" y="3916890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34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3" name="Rectangle 2182">
                  <a:extLst>
                    <a:ext uri="{FF2B5EF4-FFF2-40B4-BE49-F238E27FC236}">
                      <a16:creationId xmlns:a16="http://schemas.microsoft.com/office/drawing/2014/main" id="{B6CD299C-DFEB-7449-BA90-0968E7D1B1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37790" y="3916890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27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4" name="Rectangle 2183">
                  <a:extLst>
                    <a:ext uri="{FF2B5EF4-FFF2-40B4-BE49-F238E27FC236}">
                      <a16:creationId xmlns:a16="http://schemas.microsoft.com/office/drawing/2014/main" id="{CBC5EE26-E69B-3446-8BA0-31AFC035DC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14248" y="3916890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17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5" name="Rectangle 2184">
                  <a:extLst>
                    <a:ext uri="{FF2B5EF4-FFF2-40B4-BE49-F238E27FC236}">
                      <a16:creationId xmlns:a16="http://schemas.microsoft.com/office/drawing/2014/main" id="{91B5EEB3-46CA-FE4B-A120-189AEBB1A5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76608" y="3916890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15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6" name="Rectangle 2185">
                  <a:extLst>
                    <a:ext uri="{FF2B5EF4-FFF2-40B4-BE49-F238E27FC236}">
                      <a16:creationId xmlns:a16="http://schemas.microsoft.com/office/drawing/2014/main" id="{4083CE2D-D672-954D-A0D8-F26D644506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41286" y="3916890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12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7" name="Rectangle 2186">
                  <a:extLst>
                    <a:ext uri="{FF2B5EF4-FFF2-40B4-BE49-F238E27FC236}">
                      <a16:creationId xmlns:a16="http://schemas.microsoft.com/office/drawing/2014/main" id="{E106C896-7DA4-4A43-AF95-DF774F70F3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8680" y="3916890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9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8" name="Rectangle 2187">
                  <a:extLst>
                    <a:ext uri="{FF2B5EF4-FFF2-40B4-BE49-F238E27FC236}">
                      <a16:creationId xmlns:a16="http://schemas.microsoft.com/office/drawing/2014/main" id="{8CD379CD-92FB-DB47-9284-A3AC06BA98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20114" y="3916890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7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89" name="Rectangle 2188">
                  <a:extLst>
                    <a:ext uri="{FF2B5EF4-FFF2-40B4-BE49-F238E27FC236}">
                      <a16:creationId xmlns:a16="http://schemas.microsoft.com/office/drawing/2014/main" id="{8A703879-AFDE-2943-9EEA-414C98697B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87495" y="3916890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B2182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0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0" name="Rectangle 2189">
                  <a:extLst>
                    <a:ext uri="{FF2B5EF4-FFF2-40B4-BE49-F238E27FC236}">
                      <a16:creationId xmlns:a16="http://schemas.microsoft.com/office/drawing/2014/main" id="{78F571FD-E9FC-8345-B533-71C0ADCFAF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4836" y="4109565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665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14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1" name="Rectangle 2190">
                  <a:extLst>
                    <a:ext uri="{FF2B5EF4-FFF2-40B4-BE49-F238E27FC236}">
                      <a16:creationId xmlns:a16="http://schemas.microsoft.com/office/drawing/2014/main" id="{57AEF047-5CEA-8F4F-8A7A-CD8FA1D72D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8436" y="4109565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665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7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2" name="Rectangle 2191">
                  <a:extLst>
                    <a:ext uri="{FF2B5EF4-FFF2-40B4-BE49-F238E27FC236}">
                      <a16:creationId xmlns:a16="http://schemas.microsoft.com/office/drawing/2014/main" id="{36EFE1D3-02CC-714C-9AE0-639B8321A7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5818" y="4109565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1665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7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3" name="Rectangle 2192">
                  <a:extLst>
                    <a:ext uri="{FF2B5EF4-FFF2-40B4-BE49-F238E27FC236}">
                      <a16:creationId xmlns:a16="http://schemas.microsoft.com/office/drawing/2014/main" id="{C92F52A8-E23D-D040-8904-A4E97B20E0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4553" y="4109565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665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7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4" name="Rectangle 2193">
                  <a:extLst>
                    <a:ext uri="{FF2B5EF4-FFF2-40B4-BE49-F238E27FC236}">
                      <a16:creationId xmlns:a16="http://schemas.microsoft.com/office/drawing/2014/main" id="{AD9A6D96-41F1-8D4F-BCEB-A57A0B5766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1008" y="4109565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665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5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5" name="Rectangle 2194">
                  <a:extLst>
                    <a:ext uri="{FF2B5EF4-FFF2-40B4-BE49-F238E27FC236}">
                      <a16:creationId xmlns:a16="http://schemas.microsoft.com/office/drawing/2014/main" id="{8C1D19A2-04C1-0740-9F14-FEFDFAF102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23371" y="4109565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1665E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0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6" name="Rectangle 2195">
                  <a:extLst>
                    <a:ext uri="{FF2B5EF4-FFF2-40B4-BE49-F238E27FC236}">
                      <a16:creationId xmlns:a16="http://schemas.microsoft.com/office/drawing/2014/main" id="{4ADF0F2E-3D98-3F4A-861C-29B9697D66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24836" y="4304892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18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7" name="Rectangle 2196">
                  <a:extLst>
                    <a:ext uri="{FF2B5EF4-FFF2-40B4-BE49-F238E27FC236}">
                      <a16:creationId xmlns:a16="http://schemas.microsoft.com/office/drawing/2014/main" id="{AC87AAB9-6FB7-D34D-8D65-C06CE9E535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47984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7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8" name="Rectangle 2197">
                  <a:extLst>
                    <a:ext uri="{FF2B5EF4-FFF2-40B4-BE49-F238E27FC236}">
                      <a16:creationId xmlns:a16="http://schemas.microsoft.com/office/drawing/2014/main" id="{09603568-9468-724A-A58A-CB9EC279FE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5370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5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199" name="Rectangle 2198">
                  <a:extLst>
                    <a:ext uri="{FF2B5EF4-FFF2-40B4-BE49-F238E27FC236}">
                      <a16:creationId xmlns:a16="http://schemas.microsoft.com/office/drawing/2014/main" id="{F4167B3C-CB15-C241-BFE5-53C74D75C6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3624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3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0" name="Rectangle 2199">
                  <a:extLst>
                    <a:ext uri="{FF2B5EF4-FFF2-40B4-BE49-F238E27FC236}">
                      <a16:creationId xmlns:a16="http://schemas.microsoft.com/office/drawing/2014/main" id="{CE533B35-B458-CE46-88DD-836A9358B1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1936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3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1" name="Rectangle 2200">
                  <a:extLst>
                    <a:ext uri="{FF2B5EF4-FFF2-40B4-BE49-F238E27FC236}">
                      <a16:creationId xmlns:a16="http://schemas.microsoft.com/office/drawing/2014/main" id="{2233C1E6-3548-F24D-AD24-909CCC305C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23371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2" name="Rectangle 2201">
                  <a:extLst>
                    <a:ext uri="{FF2B5EF4-FFF2-40B4-BE49-F238E27FC236}">
                      <a16:creationId xmlns:a16="http://schemas.microsoft.com/office/drawing/2014/main" id="{5E40F63D-D24F-AA42-9C92-42ED69F98C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88052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3" name="Rectangle 2202">
                  <a:extLst>
                    <a:ext uri="{FF2B5EF4-FFF2-40B4-BE49-F238E27FC236}">
                      <a16:creationId xmlns:a16="http://schemas.microsoft.com/office/drawing/2014/main" id="{8D87F3C3-4AAC-8F46-8480-E1D37749C9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8680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4" name="Rectangle 2203">
                  <a:extLst>
                    <a:ext uri="{FF2B5EF4-FFF2-40B4-BE49-F238E27FC236}">
                      <a16:creationId xmlns:a16="http://schemas.microsoft.com/office/drawing/2014/main" id="{4C8D0276-0AB0-2144-9578-0FC93C039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20114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5" name="Rectangle 2204">
                  <a:extLst>
                    <a:ext uri="{FF2B5EF4-FFF2-40B4-BE49-F238E27FC236}">
                      <a16:creationId xmlns:a16="http://schemas.microsoft.com/office/drawing/2014/main" id="{72FCFD28-5B28-2A4A-9B03-04F8B555F4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87495" y="4304892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543005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0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6" name="Rectangle 2205">
                  <a:extLst>
                    <a:ext uri="{FF2B5EF4-FFF2-40B4-BE49-F238E27FC236}">
                      <a16:creationId xmlns:a16="http://schemas.microsoft.com/office/drawing/2014/main" id="{9BA9BD27-1A17-C641-82CD-E568B73808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76041" y="4490576"/>
                  <a:ext cx="30896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131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7" name="Rectangle 2206">
                  <a:extLst>
                    <a:ext uri="{FF2B5EF4-FFF2-40B4-BE49-F238E27FC236}">
                      <a16:creationId xmlns:a16="http://schemas.microsoft.com/office/drawing/2014/main" id="{E6864F36-B941-7B46-BCB5-1981986915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1224" y="4490576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56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8" name="Rectangle 2207">
                  <a:extLst>
                    <a:ext uri="{FF2B5EF4-FFF2-40B4-BE49-F238E27FC236}">
                      <a16:creationId xmlns:a16="http://schemas.microsoft.com/office/drawing/2014/main" id="{875F426D-E9A1-D440-B516-7FEB24A8F5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2656" y="4490576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40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09" name="Rectangle 2208">
                  <a:extLst>
                    <a:ext uri="{FF2B5EF4-FFF2-40B4-BE49-F238E27FC236}">
                      <a16:creationId xmlns:a16="http://schemas.microsoft.com/office/drawing/2014/main" id="{3BDE9D79-980F-A145-A203-5B0159F3A5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6864" y="4490576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36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10" name="Rectangle 2209">
                  <a:extLst>
                    <a:ext uri="{FF2B5EF4-FFF2-40B4-BE49-F238E27FC236}">
                      <a16:creationId xmlns:a16="http://schemas.microsoft.com/office/drawing/2014/main" id="{B83E9031-73E4-D343-8EA3-FEE84124BC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05173" y="4490576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29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11" name="Rectangle 2210">
                  <a:extLst>
                    <a:ext uri="{FF2B5EF4-FFF2-40B4-BE49-F238E27FC236}">
                      <a16:creationId xmlns:a16="http://schemas.microsoft.com/office/drawing/2014/main" id="{575104DC-6A73-A047-B5AC-B0071F5C7E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5681" y="4490576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21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12" name="Rectangle 2211">
                  <a:extLst>
                    <a:ext uri="{FF2B5EF4-FFF2-40B4-BE49-F238E27FC236}">
                      <a16:creationId xmlns:a16="http://schemas.microsoft.com/office/drawing/2014/main" id="{40C5AF39-B5DA-D84A-8A3E-667AC28987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0361" y="4490576"/>
                  <a:ext cx="205979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13</a:t>
                  </a:r>
                  <a:endParaRPr kumimoji="0" lang="en-US" altLang="en-US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13" name="Rectangle 2212">
                  <a:extLst>
                    <a:ext uri="{FF2B5EF4-FFF2-40B4-BE49-F238E27FC236}">
                      <a16:creationId xmlns:a16="http://schemas.microsoft.com/office/drawing/2014/main" id="{466D26DB-B26A-3C44-B0A3-AC94207577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48680" y="4490576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8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14" name="Rectangle 2213">
                  <a:extLst>
                    <a:ext uri="{FF2B5EF4-FFF2-40B4-BE49-F238E27FC236}">
                      <a16:creationId xmlns:a16="http://schemas.microsoft.com/office/drawing/2014/main" id="{FEB0FAEF-CE20-994E-A0BD-47C6E72994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820114" y="4490576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4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15" name="Rectangle 2214">
                  <a:extLst>
                    <a:ext uri="{FF2B5EF4-FFF2-40B4-BE49-F238E27FC236}">
                      <a16:creationId xmlns:a16="http://schemas.microsoft.com/office/drawing/2014/main" id="{A68CA998-F1E3-C44F-882D-03AA133493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487495" y="4490576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1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  <p:sp>
              <p:nvSpPr>
                <p:cNvPr id="2216" name="Rectangle 2215">
                  <a:extLst>
                    <a:ext uri="{FF2B5EF4-FFF2-40B4-BE49-F238E27FC236}">
                      <a16:creationId xmlns:a16="http://schemas.microsoft.com/office/drawing/2014/main" id="{BDA42ED2-1875-A84A-BA95-44B6F11FA5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8154879" y="4490576"/>
                  <a:ext cx="102990" cy="1534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121917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9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9D3CD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/>
                      <a:cs typeface="+mn-cs"/>
                    </a:rPr>
                    <a:t>0</a:t>
                  </a:r>
                  <a:endParaRPr kumimoji="0" lang="en-US" alt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srgbClr val="4C4C4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/>
                    <a:cs typeface="+mn-cs"/>
                  </a:endParaRPr>
                </a:p>
              </p:txBody>
            </p:sp>
          </p:grpSp>
        </p:grpSp>
        <p:sp>
          <p:nvSpPr>
            <p:cNvPr id="2535" name="TextBox 2534">
              <a:extLst>
                <a:ext uri="{FF2B5EF4-FFF2-40B4-BE49-F238E27FC236}">
                  <a16:creationId xmlns:a16="http://schemas.microsoft.com/office/drawing/2014/main" id="{F8DF841F-DAED-2D42-99C1-8961B604C330}"/>
                </a:ext>
              </a:extLst>
            </p:cNvPr>
            <p:cNvSpPr txBox="1"/>
            <p:nvPr/>
          </p:nvSpPr>
          <p:spPr>
            <a:xfrm>
              <a:off x="6465548" y="1316123"/>
              <a:ext cx="52341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TRANSCEND: PFS by lymphoma subtype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3C0F0B5-6911-CF48-B326-A68D25E00C25}"/>
                </a:ext>
              </a:extLst>
            </p:cNvPr>
            <p:cNvSpPr txBox="1"/>
            <p:nvPr/>
          </p:nvSpPr>
          <p:spPr>
            <a:xfrm>
              <a:off x="6726141" y="6321287"/>
              <a:ext cx="50177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marR="0" lvl="0" indent="-342900" algn="l" defTabSz="9134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rPr>
                <a:t>Patients with co-morbidities have inferior PFS</a:t>
              </a:r>
            </a:p>
          </p:txBody>
        </p:sp>
      </p:grpSp>
      <p:sp>
        <p:nvSpPr>
          <p:cNvPr id="722" name="TextBox 721">
            <a:extLst>
              <a:ext uri="{FF2B5EF4-FFF2-40B4-BE49-F238E27FC236}">
                <a16:creationId xmlns:a16="http://schemas.microsoft.com/office/drawing/2014/main" id="{FF762724-B8E3-8146-B758-9256BC88E3A1}"/>
              </a:ext>
            </a:extLst>
          </p:cNvPr>
          <p:cNvSpPr txBox="1"/>
          <p:nvPr/>
        </p:nvSpPr>
        <p:spPr>
          <a:xfrm>
            <a:off x="310178" y="6163573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28765823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3" y="3"/>
            <a:ext cx="12172427" cy="1055074"/>
          </a:xfrm>
          <a:solidFill>
            <a:schemeClr val="accent5"/>
          </a:solidFill>
        </p:spPr>
        <p:txBody>
          <a:bodyPr/>
          <a:lstStyle/>
          <a:p>
            <a:pPr>
              <a:defRPr/>
            </a:pPr>
            <a:r>
              <a:rPr lang="en-US" sz="3200" b="1" dirty="0">
                <a:ea typeface="Arial" charset="0"/>
                <a:cs typeface="Arial" charset="0"/>
              </a:rPr>
              <a:t>Axicabtagene ciloleucel and tisagenlecleucel: </a:t>
            </a:r>
            <a:br>
              <a:rPr lang="en-US" sz="3200" b="1" dirty="0">
                <a:ea typeface="Arial" charset="0"/>
                <a:cs typeface="Arial" charset="0"/>
              </a:rPr>
            </a:br>
            <a:r>
              <a:rPr lang="en-US" sz="3200" b="1" dirty="0">
                <a:ea typeface="Arial" charset="0"/>
                <a:cs typeface="Arial" charset="0"/>
              </a:rPr>
              <a:t>Current indications in NHL</a:t>
            </a:r>
          </a:p>
        </p:txBody>
      </p:sp>
      <p:sp>
        <p:nvSpPr>
          <p:cNvPr id="3" name="Rectangle 2"/>
          <p:cNvSpPr/>
          <p:nvPr/>
        </p:nvSpPr>
        <p:spPr>
          <a:xfrm>
            <a:off x="772889" y="1168079"/>
            <a:ext cx="10790219" cy="5102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34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Axicabtagene ciloleucel (CD19/CD3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Calibri"/>
                <a:cs typeface="Calibri"/>
                <a:sym typeface="Calibri"/>
              </a:rPr>
              <a:t>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/CD28)</a:t>
            </a:r>
          </a:p>
          <a:p>
            <a:pPr marL="800100" marR="0" lvl="1" indent="-342900" algn="l" defTabSz="9134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Calibri"/>
              </a:rPr>
              <a:t>Adult patients with relapsed or refractory large B cell lymphoma after two or more lines of systemic therapy, including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DLBCL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Calibri"/>
              </a:rPr>
              <a:t>, high-grade B cell lymphoma,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Calibri"/>
              </a:rPr>
              <a:t>PMBCL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Calibri"/>
              </a:rPr>
              <a:t>, and transformed follicular lymphoma</a:t>
            </a:r>
          </a:p>
          <a:p>
            <a:pPr marL="228600" marR="0" lvl="0" indent="-228600" algn="l" defTabSz="9134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Tisagenlecleucel (CD19/CD3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2" charset="2"/>
                <a:ea typeface="Calibri"/>
                <a:cs typeface="Calibri"/>
                <a:sym typeface="Calibri"/>
              </a:rPr>
              <a:t>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Calibri"/>
                <a:sym typeface="Calibri"/>
              </a:rPr>
              <a:t>/4-1BB)</a:t>
            </a:r>
          </a:p>
          <a:p>
            <a:pPr marL="800100" marR="0" lvl="1" indent="-342900" algn="l" defTabSz="9134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Wingdings" pitchFamily="2" charset="2"/>
              <a:buChar char="ü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  <a:sym typeface="Calibri"/>
              </a:rPr>
              <a:t>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dult patients with relapsed/refractory large B cell lymphoma after two or more lines of systemic therapy including DLBCL, high-grade B cell lymphoma and transformed follicular lymphoma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D16E0-430F-6741-AC67-5EC1380CE7E6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extLst>
      <p:ext uri="{BB962C8B-B14F-4D97-AF65-F5344CB8AC3E}">
        <p14:creationId xmlns:p14="http://schemas.microsoft.com/office/powerpoint/2010/main" val="363065346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943551"/>
          </a:xfrm>
          <a:solidFill>
            <a:srgbClr val="DAEDEF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ZUMA-2: Ph 2 study of KTE-X19 in r/r mantle cell lymphoma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CC1AE3-E853-EF4F-BEAA-635EFFAF7508}"/>
                  </a:ext>
                </a:extLst>
              </p:cNvPr>
              <p:cNvSpPr txBox="1"/>
              <p:nvPr/>
            </p:nvSpPr>
            <p:spPr>
              <a:xfrm>
                <a:off x="685800" y="1088838"/>
                <a:ext cx="5047488" cy="5324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Eligibility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R/R MCL not responding or progressing after last therapy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1-5 prior therapies that must have included anthracycline/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bendamustine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, anti-CD20 and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BTKi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ECOG 0-1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ALC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100/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ymbol" pitchFamily="2" charset="2"/>
                    <a:ea typeface="ＭＳ Ｐゴシック"/>
                    <a:cs typeface="+mn-cs"/>
                  </a:rPr>
                  <a:t>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L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Adequate organ function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Enrolled = 74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Manufactured = 71 (96%)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CAR-T infused = 68 (92%)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No chemo bridging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Cy/Flu conditioning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CAR-T dose = 2 x 10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6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/kg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CC1AE3-E853-EF4F-BEAA-635EFFAF7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088838"/>
                <a:ext cx="5047488" cy="5324535"/>
              </a:xfrm>
              <a:prstGeom prst="rect">
                <a:avLst/>
              </a:prstGeom>
              <a:blipFill>
                <a:blip r:embed="rId4"/>
                <a:stretch>
                  <a:fillRect l="-1256" t="-476" r="-1759" b="-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47F11F-76BF-5240-A30D-E68AE335C904}"/>
                  </a:ext>
                </a:extLst>
              </p:cNvPr>
              <p:cNvSpPr txBox="1"/>
              <p:nvPr/>
            </p:nvSpPr>
            <p:spPr>
              <a:xfrm>
                <a:off x="6096000" y="1088838"/>
                <a:ext cx="5882640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Efficacy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ORR = 93%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CR rate = 67%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Median f/u = 12.3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mo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57% of all patients and 78% of CR patients remain in remission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Median PFS and OS were not reached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Safety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CRS = 91% all grades; 15% grade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NEs = 63% all grades; 31% grade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47F11F-76BF-5240-A30D-E68AE335C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088838"/>
                <a:ext cx="5882640" cy="4093428"/>
              </a:xfrm>
              <a:prstGeom prst="rect">
                <a:avLst/>
              </a:prstGeom>
              <a:blipFill>
                <a:blip r:embed="rId5"/>
                <a:stretch>
                  <a:fillRect l="-1080" t="-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E561DF4-86E1-C24A-A0C6-219206AFB801}"/>
              </a:ext>
            </a:extLst>
          </p:cNvPr>
          <p:cNvSpPr txBox="1"/>
          <p:nvPr/>
        </p:nvSpPr>
        <p:spPr>
          <a:xfrm>
            <a:off x="5221543" y="6312993"/>
            <a:ext cx="6785788" cy="461435"/>
          </a:xfrm>
          <a:prstGeom prst="rect">
            <a:avLst/>
          </a:prstGeom>
          <a:noFill/>
        </p:spPr>
        <p:txBody>
          <a:bodyPr wrap="square" lIns="91126" tIns="45606" rIns="91126" bIns="45606" rtlCol="0">
            <a:spAutoFit/>
          </a:bodyPr>
          <a:lstStyle/>
          <a:p>
            <a:pPr marL="0" marR="0" lvl="0" indent="0" algn="r" defTabSz="455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Wang et al. ASH 2019; Abstract 754</a:t>
            </a:r>
          </a:p>
          <a:p>
            <a:pPr marL="0" marR="0" lvl="0" indent="0" algn="r" defTabSz="455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Wang et al, N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Eng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 J Med,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654351-7A81-5A4D-82A7-6B087712CF66}"/>
              </a:ext>
            </a:extLst>
          </p:cNvPr>
          <p:cNvSpPr txBox="1"/>
          <p:nvPr/>
        </p:nvSpPr>
        <p:spPr>
          <a:xfrm>
            <a:off x="184669" y="6462585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08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"/>
            <a:ext cx="12192000" cy="943551"/>
          </a:xfrm>
          <a:solidFill>
            <a:srgbClr val="DAEDEF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ZUMA-5: Ph 2 study of axi-cel in r/r indolent NHL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CC1AE3-E853-EF4F-BEAA-635EFFAF7508}"/>
                  </a:ext>
                </a:extLst>
              </p:cNvPr>
              <p:cNvSpPr txBox="1"/>
              <p:nvPr/>
            </p:nvSpPr>
            <p:spPr>
              <a:xfrm>
                <a:off x="457200" y="1225296"/>
                <a:ext cx="5047488" cy="5016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Eligibility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R/R follicular lymphoma (FL) or marginal zone lymphoma (MZL)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2 prior lines of therapy - must have included anti-CD20 and alkylating agent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Enrolled = 148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CAR-T infused = 140 (95%)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4 pending infusion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Cy/Flu conditioning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CAR-T dose = 2 x 10</a:t>
                </a:r>
                <a:r>
                  <a:rPr kumimoji="0" lang="en-US" sz="20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6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/kg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Data cut-off: Dec 16, 2019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140 evaluable for safety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96 evaluable for safety (80 FL+16 MZL)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ACC1AE3-E853-EF4F-BEAA-635EFFAF75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225296"/>
                <a:ext cx="5047488" cy="5016758"/>
              </a:xfrm>
              <a:prstGeom prst="rect">
                <a:avLst/>
              </a:prstGeom>
              <a:blipFill>
                <a:blip r:embed="rId4"/>
                <a:stretch>
                  <a:fillRect l="-1259" t="-505" r="-504"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47F11F-76BF-5240-A30D-E68AE335C904}"/>
                  </a:ext>
                </a:extLst>
              </p:cNvPr>
              <p:cNvSpPr txBox="1"/>
              <p:nvPr/>
            </p:nvSpPr>
            <p:spPr>
              <a:xfrm>
                <a:off x="6096000" y="1225296"/>
                <a:ext cx="5882640" cy="4401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Efficacy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ORR = 93%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CR rate = 80%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Median f/u = 15.3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mo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68% of all FL patients and 80% of CR patients remain in remission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Median PFS was 23. 5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mo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 and median OS were not reached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0" marR="0" lvl="0" indent="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Safety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CRS = 79% all grades; 8% grade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NEs = 58% all grades; 17% grade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3</a:t>
                </a:r>
              </a:p>
              <a:p>
                <a:pPr marL="342900" marR="0" lvl="0" indent="-342900" algn="l" defTabSz="9134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47F11F-76BF-5240-A30D-E68AE335C9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225296"/>
                <a:ext cx="5882640" cy="4401205"/>
              </a:xfrm>
              <a:prstGeom prst="rect">
                <a:avLst/>
              </a:prstGeom>
              <a:blipFill>
                <a:blip r:embed="rId5"/>
                <a:stretch>
                  <a:fillRect l="-1080" t="-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E561DF4-86E1-C24A-A0C6-219206AFB801}"/>
              </a:ext>
            </a:extLst>
          </p:cNvPr>
          <p:cNvSpPr txBox="1"/>
          <p:nvPr/>
        </p:nvSpPr>
        <p:spPr>
          <a:xfrm>
            <a:off x="5221543" y="6425105"/>
            <a:ext cx="6785788" cy="276769"/>
          </a:xfrm>
          <a:prstGeom prst="rect">
            <a:avLst/>
          </a:prstGeom>
          <a:noFill/>
        </p:spPr>
        <p:txBody>
          <a:bodyPr wrap="square" lIns="91126" tIns="45606" rIns="91126" bIns="45606" rtlCol="0">
            <a:spAutoFit/>
          </a:bodyPr>
          <a:lstStyle/>
          <a:p>
            <a:pPr marL="0" marR="0" lvl="0" indent="0" algn="r" defTabSz="4555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/>
                <a:cs typeface="+mn-cs"/>
              </a:rPr>
              <a:t>Jacobson et al. ASCO 2020; Abstract 8008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06105-94B9-9F47-B2AF-1D71ACC6A650}"/>
              </a:ext>
            </a:extLst>
          </p:cNvPr>
          <p:cNvSpPr txBox="1"/>
          <p:nvPr/>
        </p:nvSpPr>
        <p:spPr>
          <a:xfrm>
            <a:off x="280646" y="6368319"/>
            <a:ext cx="3321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of Sattva S </a:t>
            </a:r>
            <a:r>
              <a:rPr lang="en-US" sz="1600" dirty="0" err="1"/>
              <a:t>Neelapu</a:t>
            </a:r>
            <a:r>
              <a:rPr lang="en-US" sz="1600" dirty="0"/>
              <a:t>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25560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0"/>
            <a:ext cx="11277600" cy="1143000"/>
          </a:xfrm>
        </p:spPr>
        <p:txBody>
          <a:bodyPr/>
          <a:lstStyle/>
          <a:p>
            <a:r>
              <a:rPr lang="en-US" dirty="0"/>
              <a:t>79-year-old man with DLBCL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Zerante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11616690" cy="55626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2005: Diagnosed with CLL and high-grade B-cell lymphoma, with MYC and BCL2 rearrangements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Active surveillance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2017: B-cell lymphoma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Multiple prior treatments for DLBCL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Presents with a significant disease burden</a:t>
            </a:r>
          </a:p>
          <a:p>
            <a:pPr>
              <a:spcAft>
                <a:spcPts val="12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CAR T-cell therapy with </a:t>
            </a:r>
            <a:r>
              <a:rPr lang="en-US" sz="2000" kern="1200" dirty="0" err="1">
                <a:solidFill>
                  <a:schemeClr val="tx2"/>
                </a:solidFill>
                <a:sym typeface="Wingdings" pitchFamily="2" charset="2"/>
              </a:rPr>
              <a:t>axi</a:t>
            </a: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-cell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Peak grade 2 CRS (hypotension and fever) day 4-5.  Received </a:t>
            </a:r>
            <a:r>
              <a:rPr lang="en-US" sz="2000" dirty="0" err="1">
                <a:solidFill>
                  <a:schemeClr val="tx2"/>
                </a:solidFill>
              </a:rPr>
              <a:t>Toci</a:t>
            </a:r>
            <a:r>
              <a:rPr lang="en-US" sz="2000" dirty="0">
                <a:solidFill>
                  <a:schemeClr val="tx2"/>
                </a:solidFill>
              </a:rPr>
              <a:t> x1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Peak 0 ICANS (though noted slowed speech)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</a:rPr>
              <a:t>Developed C. Diff diarrhea during admission</a:t>
            </a:r>
            <a:endParaRPr lang="en-US" sz="2000" kern="12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spcAft>
                <a:spcPts val="12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Currently, 2 years later and patient remains in CR</a:t>
            </a:r>
          </a:p>
        </p:txBody>
      </p:sp>
    </p:spTree>
    <p:extLst>
      <p:ext uri="{BB962C8B-B14F-4D97-AF65-F5344CB8AC3E}">
        <p14:creationId xmlns:p14="http://schemas.microsoft.com/office/powerpoint/2010/main" val="121647454"/>
      </p:ext>
    </p:extLst>
  </p:cSld>
  <p:clrMapOvr>
    <a:masterClrMapping/>
  </p:clrMapOvr>
  <p:transition spd="slow" advClick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582400" cy="51816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Chimeric Antigen Receptor (CAR)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73-year-old woman with DLBCL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Associated with CAR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23-year-old woman with ALL</a:t>
            </a: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Anti-BCMA CAR T-Cell Therapy in Multiple Myeloma (MM)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58-year-old woman with MM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62-year-old man with MM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CD19-Directed CAR T-Cell Therapy for Aggressive Lymphomas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</a:t>
            </a:r>
            <a:r>
              <a:rPr lang="en-US" sz="2000" dirty="0">
                <a:solidFill>
                  <a:schemeClr val="tx2"/>
                </a:solidFill>
              </a:rPr>
              <a:t>79-year-old man with DLBCL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432FF"/>
                </a:solidFill>
              </a:rPr>
              <a:t>CAR T-Cell Therapy in Acute Lymphoblastic Leukemia (ALL)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41-year-old woman with ALL</a:t>
            </a:r>
          </a:p>
        </p:txBody>
      </p:sp>
    </p:spTree>
    <p:extLst>
      <p:ext uri="{BB962C8B-B14F-4D97-AF65-F5344CB8AC3E}">
        <p14:creationId xmlns:p14="http://schemas.microsoft.com/office/powerpoint/2010/main" val="1786841751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6FBB-CC19-3644-8AAD-F95191BD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Ms </a:t>
            </a:r>
            <a:r>
              <a:rPr lang="en-US" dirty="0" err="1"/>
              <a:t>Zerante</a:t>
            </a:r>
            <a:r>
              <a:rPr lang="en-US" dirty="0"/>
              <a:t> — Disclosures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5627F95-4422-CE4A-BE0B-30772B860D4A}"/>
              </a:ext>
            </a:extLst>
          </p:cNvPr>
          <p:cNvGraphicFramePr>
            <a:graphicFrameLocks noGrp="1"/>
          </p:cNvGraphicFramePr>
          <p:nvPr/>
        </p:nvGraphicFramePr>
        <p:xfrm>
          <a:off x="1562100" y="2933700"/>
          <a:ext cx="9067800" cy="99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700">
                  <a:extLst>
                    <a:ext uri="{9D8B030D-6E8A-4147-A177-3AD203B41FA5}">
                      <a16:colId xmlns:a16="http://schemas.microsoft.com/office/drawing/2014/main" val="1723418156"/>
                    </a:ext>
                  </a:extLst>
                </a:gridCol>
                <a:gridCol w="6134100">
                  <a:extLst>
                    <a:ext uri="{9D8B030D-6E8A-4147-A177-3AD203B41FA5}">
                      <a16:colId xmlns:a16="http://schemas.microsoft.com/office/drawing/2014/main" val="2783996445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2"/>
                          </a:solidFill>
                        </a:rPr>
                        <a:t>Speakers Bureau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2"/>
                          </a:solidFill>
                        </a:rPr>
                        <a:t>Cancer Treatment Centers of America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017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3096638"/>
      </p:ext>
    </p:extLst>
  </p:cSld>
  <p:clrMapOvr>
    <a:masterClrMapping/>
  </p:clrMapOvr>
  <p:transition spd="slow" advClick="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D58DF-84C2-A044-BF9B-46F664F5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CAR T-Cell Therapy in Acute Lymphoblastic Leukemia (ALL)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2B48F6-5473-924E-A674-C0A95D78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72"/>
              </a:spcBef>
            </a:pPr>
            <a:r>
              <a:rPr lang="en-US" sz="2800" dirty="0"/>
              <a:t>Overview of current management of ALL</a:t>
            </a:r>
          </a:p>
          <a:p>
            <a:pPr lvl="1">
              <a:spcBef>
                <a:spcPts val="400"/>
              </a:spcBef>
            </a:pPr>
            <a:r>
              <a:rPr lang="en-US" sz="2800" dirty="0" err="1"/>
              <a:t>Blinatumumab</a:t>
            </a:r>
            <a:endParaRPr lang="en-US" sz="2800" dirty="0"/>
          </a:p>
          <a:p>
            <a:pPr lvl="2">
              <a:spcBef>
                <a:spcPts val="400"/>
              </a:spcBef>
            </a:pPr>
            <a:r>
              <a:rPr lang="en-US" sz="2800" dirty="0"/>
              <a:t>Administration/toxicity compared </a:t>
            </a:r>
            <a:r>
              <a:rPr lang="en-US" sz="2800"/>
              <a:t>to CAR-T therapy</a:t>
            </a:r>
            <a:endParaRPr lang="en-US" sz="2800" dirty="0"/>
          </a:p>
          <a:p>
            <a:pPr lvl="0">
              <a:spcBef>
                <a:spcPts val="1272"/>
              </a:spcBef>
            </a:pPr>
            <a:r>
              <a:rPr lang="en-US" sz="2800" dirty="0"/>
              <a:t>Key data set: ELIANA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Current clinical role for CAR-T therapy</a:t>
            </a:r>
          </a:p>
        </p:txBody>
      </p:sp>
    </p:spTree>
    <p:extLst>
      <p:ext uri="{BB962C8B-B14F-4D97-AF65-F5344CB8AC3E}">
        <p14:creationId xmlns:p14="http://schemas.microsoft.com/office/powerpoint/2010/main" val="2339292623"/>
      </p:ext>
    </p:extLst>
  </p:cSld>
  <p:clrMapOvr>
    <a:masterClrMapping/>
  </p:clrMapOvr>
  <p:transition spd="slow" advClick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0" name="Footer Placeholder 4"/>
          <p:cNvSpPr txBox="1"/>
          <p:nvPr/>
        </p:nvSpPr>
        <p:spPr>
          <a:xfrm>
            <a:off x="861796" y="6404294"/>
            <a:ext cx="7315201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888888"/>
                </a:solidFill>
              </a:defRPr>
            </a:pPr>
            <a:r>
              <a:rPr kumimoji="0" sz="1200" b="1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NEWDIGS Initiative • </a:t>
            </a: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 Center for Biomedical Innovation </a:t>
            </a:r>
          </a:p>
        </p:txBody>
      </p:sp>
      <p:sp>
        <p:nvSpPr>
          <p:cNvPr id="991" name="Title 1"/>
          <p:cNvSpPr txBox="1">
            <a:spLocks noGrp="1"/>
          </p:cNvSpPr>
          <p:nvPr>
            <p:ph type="title"/>
          </p:nvPr>
        </p:nvSpPr>
        <p:spPr>
          <a:xfrm>
            <a:off x="401721" y="553354"/>
            <a:ext cx="11380977" cy="1105593"/>
          </a:xfrm>
          <a:prstGeom prst="rect">
            <a:avLst/>
          </a:prstGeom>
        </p:spPr>
        <p:txBody>
          <a:bodyPr/>
          <a:lstStyle>
            <a:lvl1pPr>
              <a:defRPr sz="2600"/>
            </a:lvl1pPr>
          </a:lstStyle>
          <a:p>
            <a:r>
              <a:t>The CAR-T journey:  phases of care for patient, developer, clinician</a:t>
            </a:r>
          </a:p>
        </p:txBody>
      </p:sp>
      <p:pic>
        <p:nvPicPr>
          <p:cNvPr id="993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449" y="1106151"/>
            <a:ext cx="6322424" cy="3077498"/>
          </a:xfrm>
          <a:prstGeom prst="rect">
            <a:avLst/>
          </a:prstGeom>
          <a:ln w="12700">
            <a:miter lim="400000"/>
          </a:ln>
        </p:spPr>
      </p:pic>
      <p:sp>
        <p:nvSpPr>
          <p:cNvPr id="994" name="Straight Connector 32"/>
          <p:cNvSpPr/>
          <p:nvPr/>
        </p:nvSpPr>
        <p:spPr>
          <a:xfrm flipV="1">
            <a:off x="1055785" y="6105546"/>
            <a:ext cx="10509694" cy="122866"/>
          </a:xfrm>
          <a:prstGeom prst="line">
            <a:avLst/>
          </a:prstGeom>
          <a:ln w="19050">
            <a:solidFill>
              <a:srgbClr val="548235"/>
            </a:solidFill>
            <a:miter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5" name="Down Arrow 33"/>
          <p:cNvSpPr/>
          <p:nvPr/>
        </p:nvSpPr>
        <p:spPr>
          <a:xfrm>
            <a:off x="3114044" y="5302198"/>
            <a:ext cx="96609" cy="803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301"/>
                </a:moveTo>
                <a:lnTo>
                  <a:pt x="5400" y="20301"/>
                </a:lnTo>
                <a:lnTo>
                  <a:pt x="5400" y="0"/>
                </a:lnTo>
                <a:lnTo>
                  <a:pt x="16200" y="0"/>
                </a:lnTo>
                <a:lnTo>
                  <a:pt x="16200" y="20301"/>
                </a:lnTo>
                <a:lnTo>
                  <a:pt x="21600" y="20301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9D18E"/>
          </a:solidFill>
          <a:ln w="12700">
            <a:solidFill>
              <a:srgbClr val="A9D18E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6" name="Down Arrow 34"/>
          <p:cNvSpPr/>
          <p:nvPr/>
        </p:nvSpPr>
        <p:spPr>
          <a:xfrm>
            <a:off x="5172302" y="5302196"/>
            <a:ext cx="96608" cy="803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301"/>
                </a:moveTo>
                <a:lnTo>
                  <a:pt x="5400" y="20301"/>
                </a:lnTo>
                <a:lnTo>
                  <a:pt x="5400" y="0"/>
                </a:lnTo>
                <a:lnTo>
                  <a:pt x="16200" y="0"/>
                </a:lnTo>
                <a:lnTo>
                  <a:pt x="16200" y="20301"/>
                </a:lnTo>
                <a:lnTo>
                  <a:pt x="21600" y="20301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9D18E"/>
          </a:solidFill>
          <a:ln w="12700">
            <a:solidFill>
              <a:srgbClr val="A9D18E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7" name="Down Arrow 35"/>
          <p:cNvSpPr/>
          <p:nvPr/>
        </p:nvSpPr>
        <p:spPr>
          <a:xfrm>
            <a:off x="10330925" y="5444404"/>
            <a:ext cx="96608" cy="6194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9916"/>
                </a:moveTo>
                <a:lnTo>
                  <a:pt x="5400" y="19916"/>
                </a:lnTo>
                <a:lnTo>
                  <a:pt x="5400" y="0"/>
                </a:lnTo>
                <a:lnTo>
                  <a:pt x="16200" y="0"/>
                </a:lnTo>
                <a:lnTo>
                  <a:pt x="16200" y="19916"/>
                </a:lnTo>
                <a:lnTo>
                  <a:pt x="21600" y="19916"/>
                </a:lnTo>
                <a:lnTo>
                  <a:pt x="10800" y="21600"/>
                </a:lnTo>
                <a:close/>
              </a:path>
            </a:pathLst>
          </a:custGeom>
          <a:solidFill>
            <a:srgbClr val="A9D18E"/>
          </a:solidFill>
          <a:ln w="12700">
            <a:solidFill>
              <a:srgbClr val="A9D18E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8" name="Straight Arrow Connector 36"/>
          <p:cNvSpPr/>
          <p:nvPr/>
        </p:nvSpPr>
        <p:spPr>
          <a:xfrm>
            <a:off x="4533813" y="5703868"/>
            <a:ext cx="638490" cy="1"/>
          </a:xfrm>
          <a:prstGeom prst="line">
            <a:avLst/>
          </a:prstGeom>
          <a:ln w="19050">
            <a:solidFill>
              <a:schemeClr val="accent1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9" name="Straight Arrow Connector 37"/>
          <p:cNvSpPr/>
          <p:nvPr/>
        </p:nvSpPr>
        <p:spPr>
          <a:xfrm flipH="1">
            <a:off x="3210650" y="5703868"/>
            <a:ext cx="538717" cy="1"/>
          </a:xfrm>
          <a:prstGeom prst="line">
            <a:avLst/>
          </a:prstGeom>
          <a:ln w="19050">
            <a:solidFill>
              <a:schemeClr val="accent1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0" name="TextBox 38"/>
          <p:cNvSpPr txBox="1"/>
          <p:nvPr/>
        </p:nvSpPr>
        <p:spPr>
          <a:xfrm>
            <a:off x="3549613" y="4929199"/>
            <a:ext cx="1214706" cy="1229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kumimoji="0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Inpatient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typical 0-2w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stay; major toxicities before one month</a:t>
            </a:r>
          </a:p>
        </p:txBody>
      </p:sp>
      <p:sp>
        <p:nvSpPr>
          <p:cNvPr id="1001" name="TextBox 39"/>
          <p:cNvSpPr txBox="1"/>
          <p:nvPr/>
        </p:nvSpPr>
        <p:spPr>
          <a:xfrm>
            <a:off x="9031926" y="4662477"/>
            <a:ext cx="2533553" cy="695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Few late complications but ongoing relapses (typically plateau by 2 years)</a:t>
            </a:r>
          </a:p>
        </p:txBody>
      </p:sp>
      <p:sp>
        <p:nvSpPr>
          <p:cNvPr id="1002" name="TextBox 40"/>
          <p:cNvSpPr txBox="1"/>
          <p:nvPr/>
        </p:nvSpPr>
        <p:spPr>
          <a:xfrm>
            <a:off x="618936" y="5151570"/>
            <a:ext cx="2495109" cy="848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kumimoji="0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Pre-treatment period </a:t>
            </a:r>
            <a:r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(therapies to achieve disease control, assessment, apheresis, cell manufacturing) </a:t>
            </a:r>
          </a:p>
        </p:txBody>
      </p:sp>
      <p:sp>
        <p:nvSpPr>
          <p:cNvPr id="1003" name="TextBox 41"/>
          <p:cNvSpPr txBox="1"/>
          <p:nvPr/>
        </p:nvSpPr>
        <p:spPr>
          <a:xfrm>
            <a:off x="2721160" y="4942049"/>
            <a:ext cx="882377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CAR-T</a:t>
            </a:r>
          </a:p>
        </p:txBody>
      </p:sp>
      <p:sp>
        <p:nvSpPr>
          <p:cNvPr id="1004" name="Straight Arrow Connector 42"/>
          <p:cNvSpPr/>
          <p:nvPr/>
        </p:nvSpPr>
        <p:spPr>
          <a:xfrm>
            <a:off x="7962727" y="5703868"/>
            <a:ext cx="2214494" cy="1"/>
          </a:xfrm>
          <a:prstGeom prst="line">
            <a:avLst/>
          </a:prstGeom>
          <a:ln w="19050">
            <a:solidFill>
              <a:schemeClr val="accent1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5" name="Straight Arrow Connector 43"/>
          <p:cNvSpPr/>
          <p:nvPr/>
        </p:nvSpPr>
        <p:spPr>
          <a:xfrm flipH="1">
            <a:off x="5268910" y="5708506"/>
            <a:ext cx="881054" cy="1"/>
          </a:xfrm>
          <a:prstGeom prst="line">
            <a:avLst/>
          </a:prstGeom>
          <a:ln w="19050">
            <a:solidFill>
              <a:schemeClr val="accent1"/>
            </a:solidFill>
            <a:miter/>
            <a:tailEnd type="stealth"/>
          </a:ln>
        </p:spPr>
        <p:txBody>
          <a:bodyPr lIns="45719" rIns="45719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6" name="TextBox 44"/>
          <p:cNvSpPr txBox="1"/>
          <p:nvPr/>
        </p:nvSpPr>
        <p:spPr>
          <a:xfrm>
            <a:off x="6121608" y="5017946"/>
            <a:ext cx="1805173" cy="1038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b="1">
                <a:latin typeface="Arial"/>
                <a:ea typeface="Arial"/>
                <a:cs typeface="Arial"/>
                <a:sym typeface="Arial"/>
              </a:defRPr>
            </a:pPr>
            <a:r>
              <a:rPr kumimoji="0" sz="1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Follow-up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>
                <a:latin typeface="Arial"/>
                <a:ea typeface="Arial"/>
                <a:cs typeface="Arial"/>
                <a:sym typeface="Arial"/>
              </a:defRPr>
            </a:pPr>
            <a:r>
              <a:rPr kumimoji="0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Care primarily with referring oncologist Relapse greatest cause of mortality </a:t>
            </a:r>
          </a:p>
        </p:txBody>
      </p:sp>
    </p:spTree>
    <p:extLst>
      <p:ext uri="{BB962C8B-B14F-4D97-AF65-F5344CB8AC3E}">
        <p14:creationId xmlns:p14="http://schemas.microsoft.com/office/powerpoint/2010/main" val="1674588393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304798" y="1443037"/>
            <a:ext cx="11582403" cy="4830763"/>
          </a:xfrm>
          <a:prstGeom prst="rect">
            <a:avLst/>
          </a:prstGeom>
        </p:spPr>
        <p:txBody>
          <a:bodyPr/>
          <a:lstStyle/>
          <a:p>
            <a:pPr marL="428625" indent="-428625">
              <a:defRPr sz="2000"/>
            </a:pPr>
            <a:r>
              <a:rPr dirty="0"/>
              <a:t>ELIANA is a single arm global study with centralized manufacturing of </a:t>
            </a:r>
            <a:r>
              <a:rPr dirty="0" err="1"/>
              <a:t>tisagenlecleucel</a:t>
            </a:r>
            <a:endParaRPr dirty="0"/>
          </a:p>
          <a:p>
            <a:pPr marL="428625" indent="-428625">
              <a:defRPr sz="2000"/>
            </a:pPr>
            <a:r>
              <a:rPr dirty="0"/>
              <a:t>25 sites in 11 countries across North America, Europe, Australia, and Asia</a:t>
            </a:r>
          </a:p>
        </p:txBody>
      </p:sp>
      <p:sp>
        <p:nvSpPr>
          <p:cNvPr id="728" name="Title 3"/>
          <p:cNvSpPr txBox="1">
            <a:spLocks noGrp="1"/>
          </p:cNvSpPr>
          <p:nvPr>
            <p:ph type="title"/>
          </p:nvPr>
        </p:nvSpPr>
        <p:spPr>
          <a:xfrm>
            <a:off x="243838" y="417824"/>
            <a:ext cx="11704324" cy="990601"/>
          </a:xfrm>
          <a:prstGeom prst="rect">
            <a:avLst/>
          </a:prstGeom>
        </p:spPr>
        <p:txBody>
          <a:bodyPr anchor="t"/>
          <a:lstStyle/>
          <a:p>
            <a:pPr>
              <a:defRPr sz="26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Global, Multicenter ELIANA Trial: </a:t>
            </a:r>
            <a:br>
              <a:rPr dirty="0"/>
            </a:br>
            <a:r>
              <a:rPr dirty="0"/>
              <a:t>ALL Registration Study</a:t>
            </a:r>
          </a:p>
        </p:txBody>
      </p:sp>
      <p:sp>
        <p:nvSpPr>
          <p:cNvPr id="729" name="TextBox 2"/>
          <p:cNvSpPr txBox="1"/>
          <p:nvPr/>
        </p:nvSpPr>
        <p:spPr>
          <a:xfrm>
            <a:off x="449865" y="5526094"/>
            <a:ext cx="2457826" cy="572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0958" tIns="60958" rIns="60958" bIns="60958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FPFV=8 APR 2015</a:t>
            </a: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Data cutoff: 23 NOV 2016</a:t>
            </a:r>
          </a:p>
        </p:txBody>
      </p:sp>
      <p:pic>
        <p:nvPicPr>
          <p:cNvPr id="73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50781"/>
            <a:ext cx="7565509" cy="412419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79779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Footer Placeholder 2"/>
          <p:cNvSpPr txBox="1"/>
          <p:nvPr/>
        </p:nvSpPr>
        <p:spPr>
          <a:xfrm>
            <a:off x="243837" y="6193060"/>
            <a:ext cx="10670906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30333">
                <a:latin typeface="Arial"/>
                <a:ea typeface="Arial"/>
                <a:cs typeface="Arial"/>
                <a:sym typeface="Arial"/>
              </a:defRPr>
            </a:pPr>
            <a:r>
              <a:rPr kumimoji="0" sz="1200" b="0" i="0" u="none" strike="noStrike" kern="1200" cap="none" spc="0" normalizeH="0" baseline="303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Patients infused with CTL019 ≥3 months prior to data cutoff. </a:t>
            </a:r>
            <a:r>
              <a:rPr kumimoji="0" sz="1200" b="0" i="0" u="none" strike="noStrike" kern="1200" cap="none" spc="0" normalizeH="0" baseline="303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The response was unknown in 6 patients. </a:t>
            </a:r>
            <a:r>
              <a:rPr kumimoji="0" sz="1200" b="0" i="0" u="none" strike="noStrike" kern="1200" cap="none" spc="0" normalizeH="0" baseline="303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MRD negative = MRD &lt;0.01%. </a:t>
            </a:r>
            <a:b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200" b="0" i="0" u="none" strike="noStrike" kern="1200" cap="none" spc="0" normalizeH="0" baseline="303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Nominal </a:t>
            </a:r>
            <a:r>
              <a:rPr kumimoji="0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value presented to test null hypothesis of overall remission rate &lt;20% for comparison with historical control.</a:t>
            </a: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Arial"/>
                <a:ea typeface="Arial"/>
                <a:cs typeface="Arial"/>
                <a:sym typeface="Arial"/>
              </a:defRPr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Buechner J at al. 23rd Annual Congress of the European Hematology Association 2017 (EHA 2017). Abstract S476.</a:t>
            </a:r>
          </a:p>
        </p:txBody>
      </p:sp>
      <p:sp>
        <p:nvSpPr>
          <p:cNvPr id="733" name="Title 1"/>
          <p:cNvSpPr txBox="1">
            <a:spLocks noGrp="1"/>
          </p:cNvSpPr>
          <p:nvPr>
            <p:ph type="title"/>
          </p:nvPr>
        </p:nvSpPr>
        <p:spPr>
          <a:xfrm>
            <a:off x="243838" y="101599"/>
            <a:ext cx="11704324" cy="990601"/>
          </a:xfrm>
          <a:prstGeom prst="rect">
            <a:avLst/>
          </a:prstGeom>
        </p:spPr>
        <p:txBody>
          <a:bodyPr/>
          <a:lstStyle/>
          <a:p>
            <a:r>
              <a:rPr dirty="0"/>
              <a:t>ELIANA: Primary Efficacy Analysis</a:t>
            </a:r>
            <a:r>
              <a:rPr baseline="30443" dirty="0"/>
              <a:t>1</a:t>
            </a:r>
          </a:p>
        </p:txBody>
      </p:sp>
      <p:graphicFrame>
        <p:nvGraphicFramePr>
          <p:cNvPr id="734" name="Content Placeholder 4"/>
          <p:cNvGraphicFramePr/>
          <p:nvPr/>
        </p:nvGraphicFramePr>
        <p:xfrm>
          <a:off x="580571" y="1349877"/>
          <a:ext cx="11018156" cy="3453268"/>
        </p:xfrm>
        <a:graphic>
          <a:graphicData uri="http://schemas.openxmlformats.org/drawingml/2006/table">
            <a:tbl>
              <a:tblPr firstRow="1" bandRow="1"/>
              <a:tblGrid>
                <a:gridCol w="5739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9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2577">
                <a:tc>
                  <a:txBody>
                    <a:bodyPr/>
                    <a:lstStyle/>
                    <a:p>
                      <a:pPr algn="l" defTabSz="12192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dirty="0">
                          <a:solidFill>
                            <a:schemeClr val="bg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Parameter</a:t>
                      </a:r>
                    </a:p>
                  </a:txBody>
                  <a:tcPr marL="0" marR="0" marT="0" marB="0" anchor="ctr" horzOverflow="overflow">
                    <a:lnB w="50800">
                      <a:solidFill>
                        <a:srgbClr val="FFFFFF"/>
                      </a:solidFill>
                    </a:lnB>
                    <a:solidFill>
                      <a:srgbClr val="161A2E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defTabSz="1219200">
                        <a:lnSpc>
                          <a:spcPct val="105999"/>
                        </a:lnSpc>
                        <a:spcBef>
                          <a:spcPts val="800"/>
                        </a:spcBef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dirty="0">
                          <a:solidFill>
                            <a:schemeClr val="bg1"/>
                          </a:solidFill>
                        </a:rPr>
                        <a:t>Efficacy Analysis Set</a:t>
                      </a:r>
                      <a:r>
                        <a:rPr baseline="30500" dirty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dirty="0">
                          <a:solidFill>
                            <a:schemeClr val="bg1"/>
                          </a:solidFill>
                        </a:rPr>
                        <a:t> (n = 63)</a:t>
                      </a:r>
                    </a:p>
                  </a:txBody>
                  <a:tcPr marL="0" marR="0" marT="0" marB="0" anchor="ctr" horzOverflow="overflow">
                    <a:lnB w="50800">
                      <a:solidFill>
                        <a:srgbClr val="FFFFFF"/>
                      </a:solidFill>
                    </a:lnB>
                    <a:solidFill>
                      <a:srgbClr val="161A2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380">
                <a:tc>
                  <a:txBody>
                    <a:bodyPr/>
                    <a:lstStyle/>
                    <a:p>
                      <a:pPr algn="l" defTabSz="1219200">
                        <a:lnSpc>
                          <a:spcPct val="105999"/>
                        </a:lnSpc>
                        <a:defRPr sz="1800"/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Primary endpoint</a:t>
                      </a:r>
                    </a:p>
                  </a:txBody>
                  <a:tcPr marL="0" marR="0" marT="0" marB="0" anchor="ctr" horzOverflow="overflow">
                    <a:lnT w="50800">
                      <a:solidFill>
                        <a:srgbClr val="FFFFFF"/>
                      </a:solidFill>
                    </a:lnT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1800"/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% (n/N)</a:t>
                      </a:r>
                    </a:p>
                  </a:txBody>
                  <a:tcPr marL="0" marR="0" marT="0" marB="0" anchor="ctr" horzOverflow="overflow">
                    <a:lnT w="50800">
                      <a:solidFill>
                        <a:srgbClr val="FFFFFF"/>
                      </a:solidFill>
                    </a:lnT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1800"/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95% CI</a:t>
                      </a:r>
                    </a:p>
                  </a:txBody>
                  <a:tcPr marL="0" marR="0" marT="0" marB="0" anchor="ctr" horzOverflow="overflow">
                    <a:lnT w="50800">
                      <a:solidFill>
                        <a:srgbClr val="FFFFFF"/>
                      </a:solidFill>
                    </a:lnT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1800"/>
                      </a:pPr>
                      <a:r>
                        <a:rPr sz="2000" i="1">
                          <a:latin typeface="Arial"/>
                          <a:ea typeface="Arial"/>
                          <a:cs typeface="Arial"/>
                          <a:sym typeface="Arial"/>
                        </a:rPr>
                        <a:t>P</a:t>
                      </a:r>
                    </a:p>
                  </a:txBody>
                  <a:tcPr marL="0" marR="0" marT="0" marB="0" anchor="ctr" horzOverflow="overflow">
                    <a:lnT w="50800">
                      <a:solidFill>
                        <a:srgbClr val="FFFFFF"/>
                      </a:solidFill>
                    </a:lnT>
                    <a:solidFill>
                      <a:srgbClr val="CA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313">
                <a:tc>
                  <a:txBody>
                    <a:bodyPr/>
                    <a:lstStyle/>
                    <a:p>
                      <a:pPr algn="l" defTabSz="1219200">
                        <a:lnSpc>
                          <a:spcPct val="105999"/>
                        </a:lnSpc>
                        <a:defRPr sz="1800"/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Overall remission rate (CR + </a:t>
                      </a:r>
                      <a:r>
                        <a:rPr sz="2000" dirty="0" err="1">
                          <a:latin typeface="Arial"/>
                          <a:ea typeface="Arial"/>
                          <a:cs typeface="Arial"/>
                          <a:sym typeface="Arial"/>
                        </a:rPr>
                        <a:t>CRi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)</a:t>
                      </a:r>
                      <a:r>
                        <a:rPr lang="en-US"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within 3 months</a:t>
                      </a:r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05999"/>
                        </a:lnSpc>
                        <a:defRPr sz="1800"/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83 (52/63)</a:t>
                      </a:r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05999"/>
                        </a:lnSpc>
                        <a:defRPr sz="1800"/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(71-91)</a:t>
                      </a:r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05999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 &lt; .001</a:t>
                      </a:r>
                      <a:r>
                        <a:rPr baseline="30500"/>
                        <a:t>d</a:t>
                      </a:r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938">
                <a:tc>
                  <a:txBody>
                    <a:bodyPr/>
                    <a:lstStyle/>
                    <a:p>
                      <a:pPr algn="l" defTabSz="1219200">
                        <a:lnSpc>
                          <a:spcPct val="150000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dirty="0"/>
                        <a:t>Best overall response, %</a:t>
                      </a:r>
                      <a:r>
                        <a:rPr baseline="30500" dirty="0"/>
                        <a:t>b</a:t>
                      </a:r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938">
                <a:tc>
                  <a:txBody>
                    <a:bodyPr/>
                    <a:lstStyle/>
                    <a:p>
                      <a:pPr algn="l" defTabSz="1219200">
                        <a:lnSpc>
                          <a:spcPct val="150000"/>
                        </a:lnSpc>
                        <a:defRPr sz="1800"/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CR</a:t>
                      </a:r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50000"/>
                        </a:lnSpc>
                        <a:defRPr sz="1800"/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63</a:t>
                      </a:r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50000"/>
                        </a:lnSpc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50000"/>
                        </a:lnSpc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2938">
                <a:tc>
                  <a:txBody>
                    <a:bodyPr/>
                    <a:lstStyle/>
                    <a:p>
                      <a:pPr algn="l" defTabSz="1219200">
                        <a:lnSpc>
                          <a:spcPct val="150000"/>
                        </a:lnSpc>
                        <a:defRPr sz="1800"/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CRi</a:t>
                      </a:r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50000"/>
                        </a:lnSpc>
                        <a:defRPr sz="1800"/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50000"/>
                        </a:lnSpc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50000"/>
                        </a:lnSpc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938">
                <a:tc>
                  <a:txBody>
                    <a:bodyPr/>
                    <a:lstStyle/>
                    <a:p>
                      <a:pPr algn="l" defTabSz="1219200">
                        <a:lnSpc>
                          <a:spcPct val="150000"/>
                        </a:lnSpc>
                        <a:defRPr sz="1800"/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Secondary endpoint</a:t>
                      </a:r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/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defRPr sz="2000">
                          <a:solidFill>
                            <a:srgbClr val="0B0D17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endParaRPr dirty="0"/>
                    </a:p>
                  </a:txBody>
                  <a:tcPr marL="0" marR="0" marT="0" marB="0" anchor="ctr" horzOverflow="overflow"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2246">
                <a:tc>
                  <a:txBody>
                    <a:bodyPr/>
                    <a:lstStyle/>
                    <a:p>
                      <a:pPr algn="l" defTabSz="1219200">
                        <a:lnSpc>
                          <a:spcPct val="105999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Best overall response of CR or CRi </a:t>
                      </a:r>
                      <a:br/>
                      <a:r>
                        <a:t>within 3 months with MRD-negative</a:t>
                      </a:r>
                      <a:r>
                        <a:rPr baseline="30500"/>
                        <a:t>c</a:t>
                      </a:r>
                      <a:r>
                        <a:t> BM</a:t>
                      </a:r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05999"/>
                        </a:lnSpc>
                        <a:defRPr sz="1800"/>
                      </a:pPr>
                      <a:r>
                        <a:rPr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83</a:t>
                      </a:r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05999"/>
                        </a:lnSpc>
                        <a:defRPr sz="1800"/>
                      </a:pPr>
                      <a:r>
                        <a:rPr sz="20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(71-91)</a:t>
                      </a:r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1219200">
                        <a:lnSpc>
                          <a:spcPct val="105999"/>
                        </a:lnSpc>
                        <a:defRPr sz="2000"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rPr dirty="0"/>
                        <a:t>&lt; .001</a:t>
                      </a:r>
                      <a:r>
                        <a:rPr baseline="30500" dirty="0"/>
                        <a:t>d</a:t>
                      </a:r>
                    </a:p>
                  </a:txBody>
                  <a:tcPr marL="0" marR="0" marT="0" marB="0" anchor="ctr" horzOverflow="overflow">
                    <a:solidFill>
                      <a:srgbClr val="CACB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35" name="Content Placeholder 2"/>
          <p:cNvSpPr txBox="1"/>
          <p:nvPr/>
        </p:nvSpPr>
        <p:spPr>
          <a:xfrm>
            <a:off x="575389" y="5356206"/>
            <a:ext cx="11115086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L="304800" indent="-304800" defTabSz="1219200">
              <a:spcBef>
                <a:spcPts val="500"/>
              </a:spcBef>
              <a:buClr>
                <a:srgbClr val="023055"/>
              </a:buClr>
              <a:buSzPct val="120000"/>
              <a:buFont typeface="Arial"/>
              <a:buChar char="•"/>
              <a:tabLst>
                <a:tab pos="5308600" algn="r"/>
                <a:tab pos="10972800" algn="r"/>
              </a:tabLst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304800" marR="0" lvl="0" indent="-304800" algn="l" defTabSz="12192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23055"/>
              </a:buClr>
              <a:buSzPct val="120000"/>
              <a:buFont typeface="Arial"/>
              <a:buChar char="•"/>
              <a:tabLst>
                <a:tab pos="5308600" algn="r"/>
                <a:tab pos="10972800" algn="r"/>
              </a:tabLst>
              <a:defRPr/>
            </a:pPr>
            <a:r>
              <a: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Primary efficacy analysis consistent with interim analysis where primary endpoint was met</a:t>
            </a:r>
          </a:p>
        </p:txBody>
      </p:sp>
    </p:spTree>
    <p:extLst>
      <p:ext uri="{BB962C8B-B14F-4D97-AF65-F5344CB8AC3E}">
        <p14:creationId xmlns:p14="http://schemas.microsoft.com/office/powerpoint/2010/main" val="328529829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" name="Image" descr="Image"/>
          <p:cNvPicPr>
            <a:picLocks noChangeAspect="1"/>
          </p:cNvPicPr>
          <p:nvPr/>
        </p:nvPicPr>
        <p:blipFill>
          <a:blip r:embed="rId2"/>
          <a:srcRect l="34062" r="4248" b="7627"/>
          <a:stretch>
            <a:fillRect/>
          </a:stretch>
        </p:blipFill>
        <p:spPr>
          <a:xfrm>
            <a:off x="315343" y="241300"/>
            <a:ext cx="4140918" cy="4133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15DF6-8A0C-3D49-89FD-0E8942265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177" y="0"/>
            <a:ext cx="4133650" cy="4133650"/>
          </a:xfrm>
          <a:prstGeom prst="rect">
            <a:avLst/>
          </a:prstGeom>
        </p:spPr>
      </p:pic>
      <p:pic>
        <p:nvPicPr>
          <p:cNvPr id="741" name="Image" descr="Image"/>
          <p:cNvPicPr>
            <a:picLocks noChangeAspect="1"/>
          </p:cNvPicPr>
          <p:nvPr/>
        </p:nvPicPr>
        <p:blipFill>
          <a:blip r:embed="rId4"/>
          <a:srcRect l="15296" t="16216" r="12286" b="25224"/>
          <a:stretch>
            <a:fillRect/>
          </a:stretch>
        </p:blipFill>
        <p:spPr>
          <a:xfrm>
            <a:off x="1875469" y="3140015"/>
            <a:ext cx="6437237" cy="371798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0037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Triangle"/>
          <p:cNvSpPr/>
          <p:nvPr/>
        </p:nvSpPr>
        <p:spPr>
          <a:xfrm rot="10800000" flipH="1">
            <a:off x="1542080" y="4043539"/>
            <a:ext cx="299111" cy="196085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9" name="Triangle"/>
          <p:cNvSpPr/>
          <p:nvPr/>
        </p:nvSpPr>
        <p:spPr>
          <a:xfrm flipH="1">
            <a:off x="9881790" y="3541155"/>
            <a:ext cx="299111" cy="196086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5B9BD5"/>
                </a:solidFill>
                <a:effectLst>
                  <a:outerShdw blurRad="38100" dist="25400" dir="5400000" rotWithShape="0">
                    <a:srgbClr val="6E747A">
                      <a:alpha val="43000"/>
                    </a:srgbClr>
                  </a:outerShdw>
                </a:effectLst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>
                <a:outerShdw blurRad="38100" dist="25400" dir="5400000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0" name="Shape"/>
          <p:cNvSpPr/>
          <p:nvPr/>
        </p:nvSpPr>
        <p:spPr>
          <a:xfrm>
            <a:off x="247763" y="3649279"/>
            <a:ext cx="10744574" cy="449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457"/>
                </a:moveTo>
                <a:lnTo>
                  <a:pt x="0" y="10143"/>
                </a:lnTo>
                <a:cubicBezTo>
                  <a:pt x="0" y="7342"/>
                  <a:pt x="48" y="4806"/>
                  <a:pt x="124" y="2971"/>
                </a:cubicBezTo>
                <a:cubicBezTo>
                  <a:pt x="201" y="1135"/>
                  <a:pt x="307" y="0"/>
                  <a:pt x="425" y="0"/>
                </a:cubicBezTo>
                <a:lnTo>
                  <a:pt x="21175" y="0"/>
                </a:lnTo>
                <a:cubicBezTo>
                  <a:pt x="21293" y="0"/>
                  <a:pt x="21399" y="1135"/>
                  <a:pt x="21476" y="2971"/>
                </a:cubicBezTo>
                <a:cubicBezTo>
                  <a:pt x="21552" y="4806"/>
                  <a:pt x="21600" y="7342"/>
                  <a:pt x="21600" y="10143"/>
                </a:cubicBezTo>
                <a:lnTo>
                  <a:pt x="21600" y="11457"/>
                </a:lnTo>
                <a:cubicBezTo>
                  <a:pt x="21600" y="14258"/>
                  <a:pt x="21552" y="16794"/>
                  <a:pt x="21476" y="18629"/>
                </a:cubicBezTo>
                <a:cubicBezTo>
                  <a:pt x="21399" y="20465"/>
                  <a:pt x="21293" y="21600"/>
                  <a:pt x="21175" y="21600"/>
                </a:cubicBezTo>
                <a:lnTo>
                  <a:pt x="425" y="21600"/>
                </a:lnTo>
                <a:cubicBezTo>
                  <a:pt x="307" y="21600"/>
                  <a:pt x="201" y="20465"/>
                  <a:pt x="124" y="18629"/>
                </a:cubicBezTo>
                <a:cubicBezTo>
                  <a:pt x="48" y="16794"/>
                  <a:pt x="0" y="14258"/>
                  <a:pt x="0" y="1145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0433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0433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1" name="Triangle"/>
          <p:cNvSpPr/>
          <p:nvPr/>
        </p:nvSpPr>
        <p:spPr>
          <a:xfrm flipH="1">
            <a:off x="4519348" y="3541155"/>
            <a:ext cx="299111" cy="178895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2" name="Triangle"/>
          <p:cNvSpPr/>
          <p:nvPr/>
        </p:nvSpPr>
        <p:spPr>
          <a:xfrm rot="10800000" flipH="1">
            <a:off x="7626525" y="4043539"/>
            <a:ext cx="341329" cy="196085"/>
          </a:xfrm>
          <a:prstGeom prst="triangle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3" name="1825 First description  of acute leukemia"/>
          <p:cNvSpPr txBox="1"/>
          <p:nvPr/>
        </p:nvSpPr>
        <p:spPr>
          <a:xfrm>
            <a:off x="402885" y="4239624"/>
            <a:ext cx="2676010" cy="92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1825</a:t>
            </a:r>
            <a:b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First description </a:t>
            </a:r>
            <a:b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 acute leukemia</a:t>
            </a:r>
          </a:p>
        </p:txBody>
      </p:sp>
      <p:sp>
        <p:nvSpPr>
          <p:cNvPr id="1054" name="1960s Combination chemotherapy +  stem cell transplants"/>
          <p:cNvSpPr txBox="1"/>
          <p:nvPr/>
        </p:nvSpPr>
        <p:spPr>
          <a:xfrm>
            <a:off x="3460820" y="2176319"/>
            <a:ext cx="2376651" cy="11566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1960s</a:t>
            </a:r>
            <a:b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Combination chemotherapy + </a:t>
            </a:r>
            <a:b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stem cell transplants</a:t>
            </a:r>
          </a:p>
        </p:txBody>
      </p:sp>
      <p:sp>
        <p:nvSpPr>
          <p:cNvPr id="1055" name="1990s   T cells critical for  transplant cures—…"/>
          <p:cNvSpPr txBox="1"/>
          <p:nvPr/>
        </p:nvSpPr>
        <p:spPr>
          <a:xfrm>
            <a:off x="6619337" y="4534651"/>
            <a:ext cx="2355708" cy="1385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1990s  </a:t>
            </a:r>
            <a:b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 cells critical for </a:t>
            </a:r>
            <a:b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transplant cures—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dramatic increase in success</a:t>
            </a:r>
          </a:p>
        </p:txBody>
      </p:sp>
      <p:sp>
        <p:nvSpPr>
          <p:cNvPr id="1056" name="2017 Approval of engineered  T cell therapies"/>
          <p:cNvSpPr txBox="1"/>
          <p:nvPr/>
        </p:nvSpPr>
        <p:spPr>
          <a:xfrm>
            <a:off x="8853492" y="2324431"/>
            <a:ext cx="2355708" cy="989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2017</a:t>
            </a:r>
            <a:b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Approval of engineered </a:t>
            </a:r>
            <a:b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 cell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therapies</a:t>
            </a:r>
          </a:p>
        </p:txBody>
      </p:sp>
      <p:pic>
        <p:nvPicPr>
          <p:cNvPr id="1057" name="Alfred_Velpeau_02.JPG" descr="Alfred_Velpeau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129" y="5270601"/>
            <a:ext cx="2135011" cy="1545031"/>
          </a:xfrm>
          <a:prstGeom prst="rect">
            <a:avLst/>
          </a:prstGeom>
          <a:ln w="12700">
            <a:miter lim="400000"/>
          </a:ln>
          <a:effectLst>
            <a:outerShdw blurRad="190500" dist="8455" dir="5400000" rotWithShape="0">
              <a:srgbClr val="000000"/>
            </a:outerShdw>
          </a:effectLst>
        </p:spPr>
      </p:pic>
      <p:pic>
        <p:nvPicPr>
          <p:cNvPr id="1058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824" y="4260867"/>
            <a:ext cx="3668513" cy="25679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2" name="Group"/>
          <p:cNvGrpSpPr/>
          <p:nvPr/>
        </p:nvGrpSpPr>
        <p:grpSpPr>
          <a:xfrm>
            <a:off x="133314" y="581433"/>
            <a:ext cx="2506827" cy="696979"/>
            <a:chOff x="0" y="0"/>
            <a:chExt cx="2506826" cy="696977"/>
          </a:xfrm>
        </p:grpSpPr>
        <p:sp>
          <p:nvSpPr>
            <p:cNvPr id="1060" name="No effective…"/>
            <p:cNvSpPr txBox="1"/>
            <p:nvPr/>
          </p:nvSpPr>
          <p:spPr>
            <a:xfrm>
              <a:off x="0" y="0"/>
              <a:ext cx="2376652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 numCol="1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i="1">
                  <a:solidFill>
                    <a:srgbClr val="012BB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200" b="0" i="1" u="none" strike="noStrike" kern="1200" cap="none" spc="0" normalizeH="0" baseline="0" noProof="0" dirty="0">
                  <a:ln>
                    <a:noFill/>
                  </a:ln>
                  <a:solidFill>
                    <a:srgbClr val="012BB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No effective</a:t>
              </a:r>
              <a:endParaRPr kumimoji="0" sz="2200" b="0" i="1" u="none" strike="noStrike" kern="1200" cap="none" spc="0" normalizeH="0" baseline="0" noProof="0" dirty="0">
                <a:ln>
                  <a:noFill/>
                </a:ln>
                <a:solidFill>
                  <a:srgbClr val="012BB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i="1">
                  <a:solidFill>
                    <a:srgbClr val="012BB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200" b="0" i="1" u="none" strike="noStrike" kern="1200" cap="none" spc="0" normalizeH="0" baseline="0" noProof="0" dirty="0">
                  <a:ln>
                    <a:noFill/>
                  </a:ln>
                  <a:solidFill>
                    <a:srgbClr val="012BB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therapies</a:t>
              </a:r>
            </a:p>
          </p:txBody>
        </p:sp>
        <p:sp>
          <p:nvSpPr>
            <p:cNvPr id="1061" name="➙"/>
            <p:cNvSpPr txBox="1"/>
            <p:nvPr/>
          </p:nvSpPr>
          <p:spPr>
            <a:xfrm>
              <a:off x="2027244" y="37918"/>
              <a:ext cx="479583" cy="49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➙</a:t>
              </a:r>
            </a:p>
          </p:txBody>
        </p:sp>
      </p:grpSp>
      <p:grpSp>
        <p:nvGrpSpPr>
          <p:cNvPr id="1065" name="Group"/>
          <p:cNvGrpSpPr/>
          <p:nvPr/>
        </p:nvGrpSpPr>
        <p:grpSpPr>
          <a:xfrm>
            <a:off x="2816063" y="625740"/>
            <a:ext cx="2689044" cy="709754"/>
            <a:chOff x="0" y="0"/>
            <a:chExt cx="2689042" cy="709752"/>
          </a:xfrm>
        </p:grpSpPr>
        <p:sp>
          <p:nvSpPr>
            <p:cNvPr id="1063" name="Chemotherapy…"/>
            <p:cNvSpPr txBox="1"/>
            <p:nvPr/>
          </p:nvSpPr>
          <p:spPr>
            <a:xfrm>
              <a:off x="0" y="12775"/>
              <a:ext cx="2376652" cy="696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 numCol="1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i="1">
                  <a:solidFill>
                    <a:srgbClr val="012BB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200" b="0" i="1" u="none" strike="noStrike" kern="1200" cap="none" spc="0" normalizeH="0" baseline="0" noProof="0" dirty="0">
                  <a:ln>
                    <a:noFill/>
                  </a:ln>
                  <a:solidFill>
                    <a:srgbClr val="012BB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Chemotherapy</a:t>
              </a:r>
              <a:endParaRPr kumimoji="0" sz="2200" b="0" i="1" u="none" strike="noStrike" kern="1200" cap="none" spc="0" normalizeH="0" baseline="0" noProof="0" dirty="0">
                <a:ln>
                  <a:noFill/>
                </a:ln>
                <a:solidFill>
                  <a:srgbClr val="012BB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i="1">
                  <a:solidFill>
                    <a:srgbClr val="012BB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200" b="0" i="1" u="none" strike="noStrike" kern="1200" cap="none" spc="0" normalizeH="0" baseline="0" noProof="0" dirty="0">
                  <a:ln>
                    <a:noFill/>
                  </a:ln>
                  <a:solidFill>
                    <a:srgbClr val="012BB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era</a:t>
              </a:r>
            </a:p>
          </p:txBody>
        </p:sp>
        <p:sp>
          <p:nvSpPr>
            <p:cNvPr id="1064" name="➙"/>
            <p:cNvSpPr txBox="1"/>
            <p:nvPr/>
          </p:nvSpPr>
          <p:spPr>
            <a:xfrm>
              <a:off x="2209460" y="0"/>
              <a:ext cx="479583" cy="497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➙</a:t>
              </a:r>
            </a:p>
          </p:txBody>
        </p:sp>
      </p:grpSp>
      <p:grpSp>
        <p:nvGrpSpPr>
          <p:cNvPr id="1068" name="Group"/>
          <p:cNvGrpSpPr/>
          <p:nvPr/>
        </p:nvGrpSpPr>
        <p:grpSpPr>
          <a:xfrm>
            <a:off x="5579428" y="259504"/>
            <a:ext cx="3067214" cy="1687579"/>
            <a:chOff x="0" y="0"/>
            <a:chExt cx="3067212" cy="1687577"/>
          </a:xfrm>
        </p:grpSpPr>
        <p:sp>
          <p:nvSpPr>
            <p:cNvPr id="1066" name="Stem Cell…"/>
            <p:cNvSpPr txBox="1"/>
            <p:nvPr/>
          </p:nvSpPr>
          <p:spPr>
            <a:xfrm>
              <a:off x="0" y="0"/>
              <a:ext cx="2676009" cy="16875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2859" tIns="22859" rIns="22859" bIns="22859" numCol="1" anchor="t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i="1">
                  <a:solidFill>
                    <a:srgbClr val="012BB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200" b="0" i="1" u="none" strike="noStrike" kern="1200" cap="none" spc="0" normalizeH="0" baseline="0" noProof="0">
                  <a:ln>
                    <a:noFill/>
                  </a:ln>
                  <a:solidFill>
                    <a:srgbClr val="012BB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Stem Cell </a:t>
              </a:r>
              <a:endParaRPr kumimoji="0" sz="2200" b="0" i="1" u="none" strike="noStrike" kern="1200" cap="none" spc="0" normalizeH="0" baseline="0" noProof="0">
                <a:ln>
                  <a:noFill/>
                </a:ln>
                <a:solidFill>
                  <a:srgbClr val="012BB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i="1">
                  <a:solidFill>
                    <a:srgbClr val="012BB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200" b="0" i="1" u="none" strike="noStrike" kern="1200" cap="none" spc="0" normalizeH="0" baseline="0" noProof="0">
                  <a:ln>
                    <a:noFill/>
                  </a:ln>
                  <a:solidFill>
                    <a:srgbClr val="012BB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Transplant era </a:t>
              </a:r>
              <a:endParaRPr kumimoji="0" sz="2200" b="0" i="1" u="none" strike="noStrike" kern="1200" cap="none" spc="0" normalizeH="0" baseline="0" noProof="0">
                <a:ln>
                  <a:noFill/>
                </a:ln>
                <a:solidFill>
                  <a:srgbClr val="012BB8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sym typeface="Calibri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200" i="1">
                  <a:solidFill>
                    <a:srgbClr val="012BB8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kumimoji="0" sz="2200" b="0" i="1" u="none" strike="noStrike" kern="1200" cap="none" spc="0" normalizeH="0" baseline="0" noProof="0">
                  <a:ln>
                    <a:noFill/>
                  </a:ln>
                  <a:solidFill>
                    <a:srgbClr val="012BB8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(Combinations of chemotherapy, immunotherapy)</a:t>
              </a:r>
            </a:p>
          </p:txBody>
        </p:sp>
        <p:sp>
          <p:nvSpPr>
            <p:cNvPr id="1067" name="➙"/>
            <p:cNvSpPr txBox="1"/>
            <p:nvPr/>
          </p:nvSpPr>
          <p:spPr>
            <a:xfrm>
              <a:off x="2587630" y="404414"/>
              <a:ext cx="479583" cy="497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>
              <a:lvl1pPr>
                <a:defRPr sz="32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➙</a:t>
              </a:r>
            </a:p>
          </p:txBody>
        </p:sp>
      </p:grpSp>
      <p:sp>
        <p:nvSpPr>
          <p:cNvPr id="1069" name="Our future:…"/>
          <p:cNvSpPr txBox="1"/>
          <p:nvPr/>
        </p:nvSpPr>
        <p:spPr>
          <a:xfrm>
            <a:off x="8501990" y="348009"/>
            <a:ext cx="2676011" cy="1357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2859" tIns="22859" rIns="22859" bIns="2285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i="1">
                <a:solidFill>
                  <a:srgbClr val="012BB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200" b="0" i="1" u="none" strike="noStrike" kern="1200" cap="none" spc="0" normalizeH="0" baseline="0" noProof="0">
                <a:ln>
                  <a:noFill/>
                </a:ln>
                <a:solidFill>
                  <a:srgbClr val="012B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Our future:</a:t>
            </a:r>
            <a:endParaRPr kumimoji="0" sz="2200" b="0" i="1" u="none" strike="noStrike" kern="1200" cap="none" spc="0" normalizeH="0" baseline="0" noProof="0">
              <a:ln>
                <a:noFill/>
              </a:ln>
              <a:solidFill>
                <a:srgbClr val="012BB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i="1">
                <a:solidFill>
                  <a:srgbClr val="012BB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200" b="0" i="1" u="none" strike="noStrike" kern="1200" cap="none" spc="0" normalizeH="0" baseline="0" noProof="0">
                <a:ln>
                  <a:noFill/>
                </a:ln>
                <a:solidFill>
                  <a:srgbClr val="012B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Increasingly </a:t>
            </a:r>
            <a:endParaRPr kumimoji="0" sz="2200" b="0" i="1" u="none" strike="noStrike" kern="1200" cap="none" spc="0" normalizeH="0" baseline="0" noProof="0">
              <a:ln>
                <a:noFill/>
              </a:ln>
              <a:solidFill>
                <a:srgbClr val="012BB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i="1">
                <a:solidFill>
                  <a:srgbClr val="012BB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200" b="0" i="1" u="none" strike="noStrike" kern="1200" cap="none" spc="0" normalizeH="0" baseline="0" noProof="0">
                <a:ln>
                  <a:noFill/>
                </a:ln>
                <a:solidFill>
                  <a:srgbClr val="012B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effective </a:t>
            </a:r>
            <a:endParaRPr kumimoji="0" sz="2200" b="0" i="1" u="none" strike="noStrike" kern="1200" cap="none" spc="0" normalizeH="0" baseline="0" noProof="0">
              <a:ln>
                <a:noFill/>
              </a:ln>
              <a:solidFill>
                <a:srgbClr val="012BB8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Calibri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i="1">
                <a:solidFill>
                  <a:srgbClr val="012BB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0" sz="2200" b="0" i="1" u="none" strike="noStrike" kern="1200" cap="none" spc="0" normalizeH="0" baseline="0" noProof="0">
                <a:ln>
                  <a:noFill/>
                </a:ln>
                <a:solidFill>
                  <a:srgbClr val="012BB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immunotherapies</a:t>
            </a:r>
          </a:p>
        </p:txBody>
      </p:sp>
      <p:pic>
        <p:nvPicPr>
          <p:cNvPr id="107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230" y="2060639"/>
            <a:ext cx="2651503" cy="15039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B3F7BB-BF7A-1D44-BC48-C12CAADD0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3106" y="4197634"/>
            <a:ext cx="2521999" cy="25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148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F2FFC-CABB-0B41-A5BA-D9F3DB2B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41-year-old woman with ALL (from the practice of </a:t>
            </a:r>
            <a:r>
              <a:rPr lang="en-US" dirty="0" err="1"/>
              <a:t>Ms</a:t>
            </a:r>
            <a:r>
              <a:rPr lang="en-US" dirty="0"/>
              <a:t> </a:t>
            </a:r>
            <a:r>
              <a:rPr lang="en-US" dirty="0" err="1"/>
              <a:t>Zerante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903DAD-4FA8-8B42-9D4A-73D68ABB8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295400"/>
            <a:ext cx="11616690" cy="5562600"/>
          </a:xfrm>
        </p:spPr>
        <p:txBody>
          <a:bodyPr/>
          <a:lstStyle/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tx2"/>
                </a:solidFill>
              </a:rPr>
              <a:t>4/2013: Pre-B-cell ALL (normal cytogenetics) </a:t>
            </a:r>
            <a:r>
              <a:rPr lang="en-US" sz="2000" dirty="0">
                <a:solidFill>
                  <a:schemeClr val="tx2"/>
                </a:solidFill>
                <a:sym typeface="Wingdings" pitchFamily="2" charset="2"/>
              </a:rPr>
              <a:t> CALGB-10403 pediatric regimen, with CR  NED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11/2016: Relapse t</a:t>
            </a:r>
            <a:r>
              <a:rPr lang="en-US" sz="2000" kern="1200">
                <a:solidFill>
                  <a:schemeClr val="tx2"/>
                </a:solidFill>
              </a:rPr>
              <a:t>(4;16</a:t>
            </a:r>
            <a:r>
              <a:rPr lang="en-US" sz="2000" kern="1200" dirty="0">
                <a:solidFill>
                  <a:schemeClr val="tx2"/>
                </a:solidFill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2/2017: Hyper-CVAD course B with rituximab followed by course A </a:t>
            </a: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 T</a:t>
            </a:r>
            <a:r>
              <a:rPr lang="en-US" sz="2000" kern="1200" dirty="0">
                <a:solidFill>
                  <a:schemeClr val="tx2"/>
                </a:solidFill>
              </a:rPr>
              <a:t>ransplant</a:t>
            </a: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2/2018: Relapse </a:t>
            </a: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5/2018: Completes </a:t>
            </a:r>
            <a:r>
              <a:rPr lang="en-US" sz="2000" kern="1200" dirty="0" err="1">
                <a:solidFill>
                  <a:schemeClr val="tx2"/>
                </a:solidFill>
              </a:rPr>
              <a:t>inotuzumab</a:t>
            </a:r>
            <a:r>
              <a:rPr lang="en-US" sz="2000" kern="1200" dirty="0">
                <a:solidFill>
                  <a:schemeClr val="tx2"/>
                </a:solidFill>
              </a:rPr>
              <a:t> x 4 with remission </a:t>
            </a: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Early 2019: Relapse, with CD22-negative B-ALL</a:t>
            </a: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DOMP, intrathecal methotrexate </a:t>
            </a:r>
            <a:r>
              <a:rPr lang="en-US" sz="2000" dirty="0">
                <a:solidFill>
                  <a:schemeClr val="tx2"/>
                </a:solidFill>
              </a:rPr>
              <a:t>bridging therapy to CAR-T</a:t>
            </a: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CAR-T cell infusion </a:t>
            </a: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 D+7 fever, hypotension, tachycardia (tocilizumab)</a:t>
            </a:r>
          </a:p>
          <a:p>
            <a:pPr lvl="1"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Discharged home D+16</a:t>
            </a:r>
            <a:endParaRPr lang="en-US" sz="2000" kern="1200" dirty="0">
              <a:solidFill>
                <a:schemeClr val="tx2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</a:rPr>
              <a:t>4/10/2020: Relapse </a:t>
            </a: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 </a:t>
            </a:r>
            <a:r>
              <a:rPr lang="en-US" sz="2000" kern="1200" dirty="0" err="1">
                <a:solidFill>
                  <a:schemeClr val="tx2"/>
                </a:solidFill>
                <a:sym typeface="Wingdings" pitchFamily="2" charset="2"/>
              </a:rPr>
              <a:t>Inotuzumab</a:t>
            </a:r>
            <a:endParaRPr lang="en-US" sz="2000" kern="1200" dirty="0">
              <a:solidFill>
                <a:schemeClr val="tx2"/>
              </a:solidFill>
              <a:sym typeface="Wingdings" pitchFamily="2" charset="2"/>
            </a:endParaRP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5/5/2020 Bone marrow biopsy: Hypocellular marrow with residual CD19, CD22+ disease</a:t>
            </a: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5/14/2020: Admitted for blinatumomab, escalated to full dose 5/17 and discharged</a:t>
            </a:r>
          </a:p>
          <a:p>
            <a:pPr>
              <a:spcAft>
                <a:spcPts val="300"/>
              </a:spcAft>
            </a:pPr>
            <a:r>
              <a:rPr lang="en-US" sz="2000" kern="1200" dirty="0">
                <a:solidFill>
                  <a:schemeClr val="tx2"/>
                </a:solidFill>
                <a:sym typeface="Wingdings" pitchFamily="2" charset="2"/>
              </a:rPr>
              <a:t>Plan: Continue blinatumomab: If MRD-negative CR, then second TMI marrow transplant from unrelated donor</a:t>
            </a:r>
            <a:endParaRPr lang="en-US" sz="2000" kern="1200" dirty="0">
              <a:solidFill>
                <a:schemeClr val="tx2"/>
              </a:solidFill>
            </a:endParaRPr>
          </a:p>
          <a:p>
            <a:endParaRPr lang="en-US" sz="1600" kern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334080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62F42-AA28-654D-935B-FF520B5DB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DE3A0-6FAF-0F47-B247-8A89B9DD6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This activity is supported by educational grants from Celgene Corporation, Kite, A Gilead Company, and Novartis.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51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1C530-9E3B-E84E-96CD-B6F43A1B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000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7C16B9-7695-3948-B90C-6740B78AD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24000"/>
            <a:ext cx="11582400" cy="5181600"/>
          </a:xfrm>
        </p:spPr>
        <p:txBody>
          <a:bodyPr/>
          <a:lstStyle/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1: Overview of Chimeric Antigen Receptor (CAR)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73-year-old woman with DLBCL</a:t>
            </a:r>
            <a:endParaRPr lang="en-US" sz="2000" b="1" dirty="0">
              <a:solidFill>
                <a:srgbClr val="0432FF"/>
              </a:solidFill>
            </a:endParaRP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2: Side Effects Associated with CAR T-Cell Therapy</a:t>
            </a:r>
          </a:p>
          <a:p>
            <a:pPr defTabSz="457208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23-year-old woman with ALL</a:t>
            </a:r>
          </a:p>
          <a:p>
            <a:pPr marL="0" indent="0" defTabSz="457208" eaLnBrk="1" fontAlgn="auto" hangingPunct="1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3: Anti-BCMA CAR T-Cell Therapy in Multiple Myeloma (MM)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58-year-old woman with MM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Dr Richards — 62-year-old man with MM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4: CD19-Directed CAR T-Cell Therapy for Aggressive Lymphomas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Case Presentation: </a:t>
            </a:r>
            <a:r>
              <a:rPr lang="en-US" sz="2000" dirty="0" err="1">
                <a:solidFill>
                  <a:srgbClr val="000000"/>
                </a:solidFill>
              </a:rPr>
              <a:t>Ms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Zerante</a:t>
            </a:r>
            <a:r>
              <a:rPr lang="en-US" sz="2000" dirty="0">
                <a:solidFill>
                  <a:srgbClr val="000000"/>
                </a:solidFill>
              </a:rPr>
              <a:t> — </a:t>
            </a:r>
            <a:r>
              <a:rPr lang="en-US" sz="2000" dirty="0">
                <a:solidFill>
                  <a:schemeClr val="tx2"/>
                </a:solidFill>
              </a:rPr>
              <a:t>79-year-old man with DLBCL</a:t>
            </a:r>
          </a:p>
          <a:p>
            <a:pPr marL="0" indent="0">
              <a:spcBef>
                <a:spcPts val="180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432FF"/>
                </a:solidFill>
              </a:rPr>
              <a:t>Module 5: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0432FF"/>
                </a:solidFill>
              </a:rPr>
              <a:t>CAR T-Cell Therapy in Acute Lymphoblastic Leukemia (ALL)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2"/>
                </a:solidFill>
              </a:rPr>
              <a:t>Case Presentation: </a:t>
            </a:r>
            <a:r>
              <a:rPr lang="en-US" sz="2000" dirty="0" err="1">
                <a:solidFill>
                  <a:schemeClr val="tx2"/>
                </a:solidFill>
              </a:rPr>
              <a:t>Ms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err="1">
                <a:solidFill>
                  <a:schemeClr val="tx2"/>
                </a:solidFill>
              </a:rPr>
              <a:t>Zerante</a:t>
            </a:r>
            <a:r>
              <a:rPr lang="en-US" sz="2000" dirty="0">
                <a:solidFill>
                  <a:schemeClr val="tx2"/>
                </a:solidFill>
              </a:rPr>
              <a:t> — 41-year-old woman with ALL</a:t>
            </a:r>
          </a:p>
        </p:txBody>
      </p:sp>
    </p:spTree>
    <p:extLst>
      <p:ext uri="{BB962C8B-B14F-4D97-AF65-F5344CB8AC3E}">
        <p14:creationId xmlns:p14="http://schemas.microsoft.com/office/powerpoint/2010/main" val="1369719112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F9D58DF-84C2-A044-BF9B-46F664F53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Overview of Chimeric Antigen Receptor </a:t>
            </a:r>
            <a:r>
              <a:rPr lang="en-US" sz="2800" dirty="0"/>
              <a:t>(CAR) </a:t>
            </a:r>
            <a:r>
              <a:rPr lang="en-US" dirty="0"/>
              <a:t>T-Cell Therapy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2B48F6-5473-924E-A674-C0A95D78D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1272"/>
              </a:spcBef>
            </a:pPr>
            <a:r>
              <a:rPr lang="en-US" sz="2800" dirty="0"/>
              <a:t>Immune mechanisms and therapies in oncology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Allogeneic transplant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Checkpoint inhibitors</a:t>
            </a:r>
          </a:p>
          <a:p>
            <a:pPr lvl="1">
              <a:spcBef>
                <a:spcPts val="400"/>
              </a:spcBef>
            </a:pPr>
            <a:r>
              <a:rPr lang="en-US" sz="2800" dirty="0"/>
              <a:t>Vaccines (</a:t>
            </a:r>
            <a:r>
              <a:rPr lang="en-US" sz="2800" dirty="0" err="1"/>
              <a:t>eg</a:t>
            </a:r>
            <a:r>
              <a:rPr lang="en-US" sz="2800" dirty="0"/>
              <a:t>, </a:t>
            </a:r>
            <a:r>
              <a:rPr lang="en-US" sz="2800" dirty="0" err="1"/>
              <a:t>sipuleucel</a:t>
            </a:r>
            <a:r>
              <a:rPr lang="en-US" sz="2800" dirty="0"/>
              <a:t>-T)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Biology of CAR-modified T cells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Production and administration of CAR T cells</a:t>
            </a:r>
          </a:p>
          <a:p>
            <a:pPr lvl="0">
              <a:spcBef>
                <a:spcPts val="1272"/>
              </a:spcBef>
            </a:pPr>
            <a:r>
              <a:rPr lang="en-US" sz="2800" dirty="0"/>
              <a:t>Available CAR-T products</a:t>
            </a:r>
          </a:p>
          <a:p>
            <a:pPr>
              <a:spcBef>
                <a:spcPts val="1272"/>
              </a:spcBef>
            </a:pPr>
            <a:r>
              <a:rPr lang="en-US" sz="2800" dirty="0"/>
              <a:t>Overview of efficacy of CAR-T therapy</a:t>
            </a:r>
          </a:p>
          <a:p>
            <a:pPr marL="0" lvl="0" indent="0">
              <a:spcBef>
                <a:spcPts val="1272"/>
              </a:spcBef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83553345"/>
      </p:ext>
    </p:extLst>
  </p:cSld>
  <p:clrMapOvr>
    <a:masterClrMapping/>
  </p:clrMapOvr>
  <p:transition spd="slow"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Blank Presentatio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Custom 50">
      <a:dk1>
        <a:sysClr val="windowText" lastClr="000000"/>
      </a:dk1>
      <a:lt1>
        <a:sysClr val="window" lastClr="FFFFFF"/>
      </a:lt1>
      <a:dk2>
        <a:srgbClr val="156EA0"/>
      </a:dk2>
      <a:lt2>
        <a:srgbClr val="EEECE1"/>
      </a:lt2>
      <a:accent1>
        <a:srgbClr val="62C3F2"/>
      </a:accent1>
      <a:accent2>
        <a:srgbClr val="006CA2"/>
      </a:accent2>
      <a:accent3>
        <a:srgbClr val="C7014F"/>
      </a:accent3>
      <a:accent4>
        <a:srgbClr val="4B1F67"/>
      </a:accent4>
      <a:accent5>
        <a:srgbClr val="79BC31"/>
      </a:accent5>
      <a:accent6>
        <a:srgbClr val="FC6607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ESMO 2017 template">
  <a:themeElements>
    <a:clrScheme name="Custom 4">
      <a:dk1>
        <a:srgbClr val="A69F9F"/>
      </a:dk1>
      <a:lt1>
        <a:srgbClr val="FFFFFF"/>
      </a:lt1>
      <a:dk2>
        <a:srgbClr val="595454"/>
      </a:dk2>
      <a:lt2>
        <a:srgbClr val="33D6F1"/>
      </a:lt2>
      <a:accent1>
        <a:srgbClr val="BE2BBB"/>
      </a:accent1>
      <a:accent2>
        <a:srgbClr val="33D6F1"/>
      </a:accent2>
      <a:accent3>
        <a:srgbClr val="59FFB9"/>
      </a:accent3>
      <a:accent4>
        <a:srgbClr val="FDA97D"/>
      </a:accent4>
      <a:accent5>
        <a:srgbClr val="FFD186"/>
      </a:accent5>
      <a:accent6>
        <a:srgbClr val="AE7A65"/>
      </a:accent6>
      <a:hlink>
        <a:srgbClr val="BE2BBB"/>
      </a:hlink>
      <a:folHlink>
        <a:srgbClr val="BE2BBB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742950" marR="0" indent="-285750" algn="l" defTabSz="914400" rtl="0" eaLnBrk="0" fontAlgn="base" latinLnBrk="0" hangingPunct="0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tx1"/>
          </a:buClr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ustom 17">
    <a:dk1>
      <a:srgbClr val="595454"/>
    </a:dk1>
    <a:lt1>
      <a:srgbClr val="FFFFFF"/>
    </a:lt1>
    <a:dk2>
      <a:srgbClr val="595454"/>
    </a:dk2>
    <a:lt2>
      <a:srgbClr val="EEE7E7"/>
    </a:lt2>
    <a:accent1>
      <a:srgbClr val="595454"/>
    </a:accent1>
    <a:accent2>
      <a:srgbClr val="FFAC24"/>
    </a:accent2>
    <a:accent3>
      <a:srgbClr val="00AC63"/>
    </a:accent3>
    <a:accent4>
      <a:srgbClr val="A69F9F"/>
    </a:accent4>
    <a:accent5>
      <a:srgbClr val="0EB1CC"/>
    </a:accent5>
    <a:accent6>
      <a:srgbClr val="FB6B1F"/>
    </a:accent6>
    <a:hlink>
      <a:srgbClr val="595454"/>
    </a:hlink>
    <a:folHlink>
      <a:srgbClr val="595454"/>
    </a:folHlink>
  </a:clrScheme>
  <a:fontScheme name="Trebuchet MS">
    <a:majorFont>
      <a:latin typeface="Trebuchet MS" panose="020B0603020202020204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7">
    <a:dk1>
      <a:srgbClr val="595454"/>
    </a:dk1>
    <a:lt1>
      <a:srgbClr val="FFFFFF"/>
    </a:lt1>
    <a:dk2>
      <a:srgbClr val="595454"/>
    </a:dk2>
    <a:lt2>
      <a:srgbClr val="EEE7E7"/>
    </a:lt2>
    <a:accent1>
      <a:srgbClr val="595454"/>
    </a:accent1>
    <a:accent2>
      <a:srgbClr val="FFAC24"/>
    </a:accent2>
    <a:accent3>
      <a:srgbClr val="00AC63"/>
    </a:accent3>
    <a:accent4>
      <a:srgbClr val="A69F9F"/>
    </a:accent4>
    <a:accent5>
      <a:srgbClr val="0EB1CC"/>
    </a:accent5>
    <a:accent6>
      <a:srgbClr val="FB6B1F"/>
    </a:accent6>
    <a:hlink>
      <a:srgbClr val="595454"/>
    </a:hlink>
    <a:folHlink>
      <a:srgbClr val="595454"/>
    </a:folHlink>
  </a:clrScheme>
  <a:fontScheme name="Trebuchet MS">
    <a:majorFont>
      <a:latin typeface="Trebuchet MS" panose="020B0603020202020204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7">
    <a:dk1>
      <a:srgbClr val="595454"/>
    </a:dk1>
    <a:lt1>
      <a:srgbClr val="FFFFFF"/>
    </a:lt1>
    <a:dk2>
      <a:srgbClr val="595454"/>
    </a:dk2>
    <a:lt2>
      <a:srgbClr val="EEE7E7"/>
    </a:lt2>
    <a:accent1>
      <a:srgbClr val="595454"/>
    </a:accent1>
    <a:accent2>
      <a:srgbClr val="FFAC24"/>
    </a:accent2>
    <a:accent3>
      <a:srgbClr val="00AC63"/>
    </a:accent3>
    <a:accent4>
      <a:srgbClr val="A69F9F"/>
    </a:accent4>
    <a:accent5>
      <a:srgbClr val="0EB1CC"/>
    </a:accent5>
    <a:accent6>
      <a:srgbClr val="FB6B1F"/>
    </a:accent6>
    <a:hlink>
      <a:srgbClr val="595454"/>
    </a:hlink>
    <a:folHlink>
      <a:srgbClr val="595454"/>
    </a:folHlink>
  </a:clrScheme>
  <a:fontScheme name="Trebuchet MS">
    <a:majorFont>
      <a:latin typeface="Trebuchet MS" panose="020B0603020202020204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17">
    <a:dk1>
      <a:srgbClr val="595454"/>
    </a:dk1>
    <a:lt1>
      <a:srgbClr val="FFFFFF"/>
    </a:lt1>
    <a:dk2>
      <a:srgbClr val="595454"/>
    </a:dk2>
    <a:lt2>
      <a:srgbClr val="EEE7E7"/>
    </a:lt2>
    <a:accent1>
      <a:srgbClr val="595454"/>
    </a:accent1>
    <a:accent2>
      <a:srgbClr val="FFAC24"/>
    </a:accent2>
    <a:accent3>
      <a:srgbClr val="00AC63"/>
    </a:accent3>
    <a:accent4>
      <a:srgbClr val="A69F9F"/>
    </a:accent4>
    <a:accent5>
      <a:srgbClr val="0EB1CC"/>
    </a:accent5>
    <a:accent6>
      <a:srgbClr val="FB6B1F"/>
    </a:accent6>
    <a:hlink>
      <a:srgbClr val="595454"/>
    </a:hlink>
    <a:folHlink>
      <a:srgbClr val="595454"/>
    </a:folHlink>
  </a:clrScheme>
  <a:fontScheme name="Trebuchet MS">
    <a:majorFont>
      <a:latin typeface="Trebuchet MS" panose="020B0603020202020204"/>
      <a:ea typeface=""/>
      <a:cs typeface=""/>
      <a:font script="Jpan" typeface="HGｺﾞｼｯｸM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HG丸ｺﾞｼｯｸM-PRO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65030D76-119A-4D55-AF99-280116ADFCEA}"/>
</file>

<file path=customXml/itemProps2.xml><?xml version="1.0" encoding="utf-8"?>
<ds:datastoreItem xmlns:ds="http://schemas.openxmlformats.org/officeDocument/2006/customXml" ds:itemID="{BCF251FE-D184-4007-9BC2-4ADD8288829D}"/>
</file>

<file path=customXml/itemProps3.xml><?xml version="1.0" encoding="utf-8"?>
<ds:datastoreItem xmlns:ds="http://schemas.openxmlformats.org/officeDocument/2006/customXml" ds:itemID="{8EE50348-7321-4873-B5DB-902D3E1F95B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27138</TotalTime>
  <Words>5082</Words>
  <Application>Microsoft Macintosh PowerPoint</Application>
  <PresentationFormat>Widescreen</PresentationFormat>
  <Paragraphs>1040</Paragraphs>
  <Slides>66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91" baseType="lpstr">
      <vt:lpstr>Arial</vt:lpstr>
      <vt:lpstr>Calibri</vt:lpstr>
      <vt:lpstr>Calibri Light</vt:lpstr>
      <vt:lpstr>Cambria Math</vt:lpstr>
      <vt:lpstr>Century Gothic</vt:lpstr>
      <vt:lpstr>Corbel</vt:lpstr>
      <vt:lpstr>Symbol</vt:lpstr>
      <vt:lpstr>System Font Regular</vt:lpstr>
      <vt:lpstr>Times</vt:lpstr>
      <vt:lpstr>Trebuchet MS</vt:lpstr>
      <vt:lpstr>Wingdings</vt:lpstr>
      <vt:lpstr>Blank Presentation</vt:lpstr>
      <vt:lpstr>3_Office Theme</vt:lpstr>
      <vt:lpstr>Custom Design</vt:lpstr>
      <vt:lpstr>ESMO 2017 template</vt:lpstr>
      <vt:lpstr>2_Office Theme</vt:lpstr>
      <vt:lpstr>5_Blank Presentation</vt:lpstr>
      <vt:lpstr>31_Office Theme</vt:lpstr>
      <vt:lpstr>3_Default Design</vt:lpstr>
      <vt:lpstr>28_Office Theme</vt:lpstr>
      <vt:lpstr>29_Office Theme</vt:lpstr>
      <vt:lpstr>4_Office Theme</vt:lpstr>
      <vt:lpstr>Office Theme</vt:lpstr>
      <vt:lpstr>1_Blank Presentation</vt:lpstr>
      <vt:lpstr>think-cell Slide</vt:lpstr>
      <vt:lpstr>PowerPoint Presentation</vt:lpstr>
      <vt:lpstr>Dr Love — Disclosures</vt:lpstr>
      <vt:lpstr>Dr Komanduri — Disclosures</vt:lpstr>
      <vt:lpstr>Dr Munshi — Disclosures</vt:lpstr>
      <vt:lpstr>Dr Richards — Disclosures</vt:lpstr>
      <vt:lpstr>Ms Zerante — Disclosures</vt:lpstr>
      <vt:lpstr>Commercial Support</vt:lpstr>
      <vt:lpstr>Agenda</vt:lpstr>
      <vt:lpstr>Module 1: Overview of Chimeric Antigen Receptor (CAR) T-Cell Therapy</vt:lpstr>
      <vt:lpstr>When is the last time a patient in your practice or care died of large cell lymphoma, multiple myeloma or acute lymphoblastic lymphoma?</vt:lpstr>
      <vt:lpstr>CAR T Cells: Mechanism of Action</vt:lpstr>
      <vt:lpstr>Chimeric Antigen Receptor (CAR) Modified T cells</vt:lpstr>
      <vt:lpstr>Treatment schema for CAR T-cell therapy</vt:lpstr>
      <vt:lpstr>CAR T cell response to antigen</vt:lpstr>
      <vt:lpstr>PowerPoint Presentation</vt:lpstr>
      <vt:lpstr>CAR T-cell expansion and persistence after  axi-cel infusion</vt:lpstr>
      <vt:lpstr>Cytokine pattern after axi-cel CAR T infusion</vt:lpstr>
      <vt:lpstr>PowerPoint Presentation</vt:lpstr>
      <vt:lpstr>BCMA – A Promising Target in Multiple Myeloma </vt:lpstr>
      <vt:lpstr>73-year-old woman with DLBCL (from the practice of Ms Zerante)</vt:lpstr>
      <vt:lpstr>Agenda</vt:lpstr>
      <vt:lpstr>Module 2: Side Effects Associated with CAR T-Cell Therapy</vt:lpstr>
      <vt:lpstr>The “cytokine storm” observed with CAR T-cell therapy shares some characteristics with a similar syndrome in patients with COVID-19.</vt:lpstr>
      <vt:lpstr>ICANS is a formalized hierarchy of neurologic sequelae of  CAR T-cell therapy.</vt:lpstr>
      <vt:lpstr>CD-19-directed CAR T-cell therapy can deplete normal B cells but seems to have minimal adverse consequences.</vt:lpstr>
      <vt:lpstr>PowerPoint Presentation</vt:lpstr>
      <vt:lpstr>PowerPoint Presentation</vt:lpstr>
      <vt:lpstr>Neurotoxicity or ICANS  (Immune effector Cell-Associated Neurotoxicity Syndrome)</vt:lpstr>
      <vt:lpstr>Handwriting Samples and MMSE After CAR T-Cell Therapy</vt:lpstr>
      <vt:lpstr>CARTOX App for Grading and Management of  CRS and ICANS</vt:lpstr>
      <vt:lpstr>CARTOX Working Group</vt:lpstr>
      <vt:lpstr>PowerPoint Presentation</vt:lpstr>
      <vt:lpstr>PowerPoint Presentation</vt:lpstr>
      <vt:lpstr>23-year-old woman whose treatment is complicated by psychiatric issues (from the practice of Ms Zerante)</vt:lpstr>
      <vt:lpstr>Agenda</vt:lpstr>
      <vt:lpstr>Module 3: Anti-BCMA CAR T-Cell Therapy in Multiple Myeloma (MM)</vt:lpstr>
      <vt:lpstr>PowerPoint Presentation</vt:lpstr>
      <vt:lpstr>Best Overall Response</vt:lpstr>
      <vt:lpstr>Progression-Free Survival </vt:lpstr>
      <vt:lpstr>Recent CAR-T Studies - Characteristics</vt:lpstr>
      <vt:lpstr>Recent CAR-T Studies – Safety and Efficacy</vt:lpstr>
      <vt:lpstr>bb2121: Anti-BCMA Chimeric Antigen Receptor  T-Cell in Multiple Myeloma</vt:lpstr>
      <vt:lpstr>58-year-old woman with MM (from the practice of Ms Richards)</vt:lpstr>
      <vt:lpstr>58-year-old woman (from the practice of Ms Richards)</vt:lpstr>
      <vt:lpstr>62-year-old man with MM (from the practice of Ms Richards)</vt:lpstr>
      <vt:lpstr>62-year-old man with MM (from the practice of Ms Richards)</vt:lpstr>
      <vt:lpstr>62-year-old man with MM (from the practice of Ms Richards)</vt:lpstr>
      <vt:lpstr>Agenda</vt:lpstr>
      <vt:lpstr>Module 4: CD19-Directed CAR T-Cell Therapy for Aggressive Lymphomas </vt:lpstr>
      <vt:lpstr>CD19 CAR T in NHL: Beginning of a paradigm shift</vt:lpstr>
      <vt:lpstr>PowerPoint Presentation</vt:lpstr>
      <vt:lpstr>Efficacy in multicenter CD19 CAR T trials in adult LBCL</vt:lpstr>
      <vt:lpstr>Durable responses with CAR T-cell therapy in  r/r large B-cell lymphoma</vt:lpstr>
      <vt:lpstr>Durable responses with liso-cel in r/r large B-cell lymphoma</vt:lpstr>
      <vt:lpstr>Axicabtagene ciloleucel and tisagenlecleucel:  Current indications in NHL</vt:lpstr>
      <vt:lpstr>ZUMA-2: Ph 2 study of KTE-X19 in r/r mantle cell lymphoma</vt:lpstr>
      <vt:lpstr>ZUMA-5: Ph 2 study of axi-cel in r/r indolent NHL</vt:lpstr>
      <vt:lpstr>79-year-old man with DLBCL (from the practice of Ms Zerante)</vt:lpstr>
      <vt:lpstr>Agenda</vt:lpstr>
      <vt:lpstr>Module 5: CAR T-Cell Therapy in Acute Lymphoblastic Leukemia (ALL)</vt:lpstr>
      <vt:lpstr>The CAR-T journey:  phases of care for patient, developer, clinician</vt:lpstr>
      <vt:lpstr>Global, Multicenter ELIANA Trial:  ALL Registration Study</vt:lpstr>
      <vt:lpstr>ELIANA: Primary Efficacy Analysis1</vt:lpstr>
      <vt:lpstr>PowerPoint Presentation</vt:lpstr>
      <vt:lpstr>PowerPoint Presentation</vt:lpstr>
      <vt:lpstr>41-year-old woman with ALL (from the practice of Ms Zerante)</vt:lpstr>
    </vt:vector>
  </TitlesOfParts>
  <Manager/>
  <Company>Research To Practice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To Practice</dc:title>
  <dc:subject/>
  <dc:creator>Research To Practice</dc:creator>
  <cp:keywords/>
  <dc:description/>
  <cp:lastModifiedBy>Silvana Izquierdo</cp:lastModifiedBy>
  <cp:revision>2503</cp:revision>
  <cp:lastPrinted>2020-06-23T16:08:15Z</cp:lastPrinted>
  <dcterms:created xsi:type="dcterms:W3CDTF">2012-08-13T12:55:31Z</dcterms:created>
  <dcterms:modified xsi:type="dcterms:W3CDTF">2020-06-25T13:18:17Z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  <property fmtid="{D5CDD505-2E9C-101B-9397-08002B2CF9AE}" pid="3" name="TaxKeyword">
    <vt:lpwstr/>
  </property>
</Properties>
</file>