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6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45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core.xml" ContentType="application/vnd.openxmlformats-package.core-propertie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8128" r:id="rId1"/>
    <p:sldMasterId id="2147488151" r:id="rId2"/>
    <p:sldMasterId id="2147488173" r:id="rId3"/>
    <p:sldMasterId id="2147488211" r:id="rId4"/>
    <p:sldMasterId id="2147488241" r:id="rId5"/>
  </p:sldMasterIdLst>
  <p:notesMasterIdLst>
    <p:notesMasterId r:id="rId76"/>
  </p:notesMasterIdLst>
  <p:handoutMasterIdLst>
    <p:handoutMasterId r:id="rId77"/>
  </p:handoutMasterIdLst>
  <p:sldIdLst>
    <p:sldId id="922" r:id="rId6"/>
    <p:sldId id="13187" r:id="rId7"/>
    <p:sldId id="13193" r:id="rId8"/>
    <p:sldId id="13194" r:id="rId9"/>
    <p:sldId id="13195" r:id="rId10"/>
    <p:sldId id="13196" r:id="rId11"/>
    <p:sldId id="13288" r:id="rId12"/>
    <p:sldId id="13431" r:id="rId13"/>
    <p:sldId id="13290" r:id="rId14"/>
    <p:sldId id="640" r:id="rId15"/>
    <p:sldId id="1159" r:id="rId16"/>
    <p:sldId id="13420" r:id="rId17"/>
    <p:sldId id="388" r:id="rId18"/>
    <p:sldId id="2351" r:id="rId19"/>
    <p:sldId id="2518" r:id="rId20"/>
    <p:sldId id="13354" r:id="rId21"/>
    <p:sldId id="13352" r:id="rId22"/>
    <p:sldId id="13426" r:id="rId23"/>
    <p:sldId id="13302" r:id="rId24"/>
    <p:sldId id="13298" r:id="rId25"/>
    <p:sldId id="13359" r:id="rId26"/>
    <p:sldId id="13364" r:id="rId27"/>
    <p:sldId id="13365" r:id="rId28"/>
    <p:sldId id="13370" r:id="rId29"/>
    <p:sldId id="13366" r:id="rId30"/>
    <p:sldId id="13368" r:id="rId31"/>
    <p:sldId id="13367" r:id="rId32"/>
    <p:sldId id="13369" r:id="rId33"/>
    <p:sldId id="13427" r:id="rId34"/>
    <p:sldId id="13295" r:id="rId35"/>
    <p:sldId id="294" r:id="rId36"/>
    <p:sldId id="298" r:id="rId37"/>
    <p:sldId id="299" r:id="rId38"/>
    <p:sldId id="297" r:id="rId39"/>
    <p:sldId id="314" r:id="rId40"/>
    <p:sldId id="291" r:id="rId41"/>
    <p:sldId id="13409" r:id="rId42"/>
    <p:sldId id="13410" r:id="rId43"/>
    <p:sldId id="928" r:id="rId44"/>
    <p:sldId id="929" r:id="rId45"/>
    <p:sldId id="993" r:id="rId46"/>
    <p:sldId id="13432" r:id="rId47"/>
    <p:sldId id="13412" r:id="rId48"/>
    <p:sldId id="13381" r:id="rId49"/>
    <p:sldId id="13380" r:id="rId50"/>
    <p:sldId id="13382" r:id="rId51"/>
    <p:sldId id="13386" r:id="rId52"/>
    <p:sldId id="13385" r:id="rId53"/>
    <p:sldId id="668" r:id="rId54"/>
    <p:sldId id="672" r:id="rId55"/>
    <p:sldId id="675" r:id="rId56"/>
    <p:sldId id="678" r:id="rId57"/>
    <p:sldId id="13301" r:id="rId58"/>
    <p:sldId id="283" r:id="rId59"/>
    <p:sldId id="280" r:id="rId60"/>
    <p:sldId id="282" r:id="rId61"/>
    <p:sldId id="13296" r:id="rId62"/>
    <p:sldId id="316" r:id="rId63"/>
    <p:sldId id="13433" r:id="rId64"/>
    <p:sldId id="13294" r:id="rId65"/>
    <p:sldId id="13415" r:id="rId66"/>
    <p:sldId id="687" r:id="rId67"/>
    <p:sldId id="688" r:id="rId68"/>
    <p:sldId id="13383" r:id="rId69"/>
    <p:sldId id="13384" r:id="rId70"/>
    <p:sldId id="13388" r:id="rId71"/>
    <p:sldId id="13297" r:id="rId72"/>
    <p:sldId id="13299" r:id="rId73"/>
    <p:sldId id="267" r:id="rId74"/>
    <p:sldId id="263" r:id="rId7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B50"/>
    <a:srgbClr val="FF00FF"/>
    <a:srgbClr val="74E3FE"/>
    <a:srgbClr val="0432FF"/>
    <a:srgbClr val="045190"/>
    <a:srgbClr val="00001E"/>
    <a:srgbClr val="E3ECF1"/>
    <a:srgbClr val="5A85C0"/>
    <a:srgbClr val="F1C73D"/>
    <a:srgbClr val="F895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34" autoAdjust="0"/>
    <p:restoredTop sz="94603" autoAdjust="0"/>
  </p:normalViewPr>
  <p:slideViewPr>
    <p:cSldViewPr>
      <p:cViewPr varScale="1">
        <p:scale>
          <a:sx n="105" d="100"/>
          <a:sy n="105" d="100"/>
        </p:scale>
        <p:origin x="224" y="176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customXml" Target="../customXml/item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customXml" Target="../customXml/item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6/16/20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3163482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Shape 1321"/>
          <p:cNvSpPr>
            <a:spLocks noGrp="1" noRot="1" noChangeAspect="1"/>
          </p:cNvSpPr>
          <p:nvPr>
            <p:ph type="sldImg"/>
          </p:nvPr>
        </p:nvSpPr>
        <p:spPr>
          <a:xfrm>
            <a:off x="357188" y="674688"/>
            <a:ext cx="5994400" cy="337343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2" name="Shape 1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 to initiating PARP inhibitor, prior chemotherapy adverse effects should have resolved to &lt;grade 1.</a:t>
            </a:r>
          </a:p>
        </p:txBody>
      </p:sp>
    </p:spTree>
    <p:extLst>
      <p:ext uri="{BB962C8B-B14F-4D97-AF65-F5344CB8AC3E}">
        <p14:creationId xmlns:p14="http://schemas.microsoft.com/office/powerpoint/2010/main" val="3218434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28D681-7867-E949-A3D2-41DDE609BE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25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B6A94-7541-4A14-ABBD-418ECEE71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70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BB6A94-7541-4A14-ABBD-418ECEE71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14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851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97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5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1E4602-4878-8047-9693-C82099521ED3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-128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-128"/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ko-KR">
              <a:latin typeface="Times" charset="0"/>
              <a:ea typeface="Batang" charset="-127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721368-4DEB-C84F-9B2C-EC76BE61B7A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6/16/20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00A_ONS-Ovarian-17-NL-Intro-Slides_v36rak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Ovarian Cancer</a:t>
            </a:r>
          </a:p>
        </p:txBody>
      </p:sp>
    </p:spTree>
    <p:extLst>
      <p:ext uri="{BB962C8B-B14F-4D97-AF65-F5344CB8AC3E}">
        <p14:creationId xmlns:p14="http://schemas.microsoft.com/office/powerpoint/2010/main" val="332641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474821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altLang="x-none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0973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5240C9-F1D0-4C45-9F76-E899660D79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1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22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06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57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677AF-B5E3-B24A-9E2B-A24720D6E2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17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C9C250-9E17-104D-A4C7-2B93D56DB62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962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6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07FC10B-46EF-D342-A4AC-AB1F54F0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45497927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8543561"/>
      </p:ext>
    </p:extLst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1541082"/>
      </p:ext>
    </p:extLst>
  </p:cSld>
  <p:clrMapOvr>
    <a:masterClrMapping/>
  </p:clrMapOvr>
  <p:transition spd="slow"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33626599"/>
      </p:ext>
    </p:extLst>
  </p:cSld>
  <p:clrMapOvr>
    <a:masterClrMapping/>
  </p:clrMapOvr>
  <p:transition spd="slow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090491"/>
      </p:ext>
    </p:extLst>
  </p:cSld>
  <p:clrMapOvr>
    <a:masterClrMapping/>
  </p:clrMapOvr>
  <p:transition spd="slow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00889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985347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00624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737278910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766402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" y="3"/>
            <a:ext cx="12191997" cy="4000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3487" r="18458" b="9152"/>
          <a:stretch/>
        </p:blipFill>
        <p:spPr>
          <a:xfrm>
            <a:off x="0" y="171449"/>
            <a:ext cx="3932065" cy="36877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6502" r="25890" b="9978"/>
          <a:stretch/>
        </p:blipFill>
        <p:spPr>
          <a:xfrm>
            <a:off x="3763587" y="171453"/>
            <a:ext cx="4141330" cy="3687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1957" r="27183" b="9380"/>
          <a:stretch/>
        </p:blipFill>
        <p:spPr>
          <a:xfrm>
            <a:off x="7736439" y="171453"/>
            <a:ext cx="4455564" cy="368778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4" y="3558713"/>
            <a:ext cx="12191997" cy="347856"/>
          </a:xfrm>
          <a:prstGeom prst="rect">
            <a:avLst/>
          </a:prstGeom>
          <a:solidFill>
            <a:srgbClr val="BB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7" y="5436390"/>
            <a:ext cx="2670556" cy="9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5029625" y="4738587"/>
            <a:ext cx="6476576" cy="697803"/>
          </a:xfrm>
          <a:ln algn="ctr"/>
        </p:spPr>
        <p:txBody>
          <a:bodyPr anchor="b"/>
          <a:lstStyle>
            <a:lvl1pPr algn="l">
              <a:defRPr sz="2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029625" y="5586004"/>
            <a:ext cx="6476576" cy="7905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18" name="Rectangle 17"/>
          <p:cNvSpPr>
            <a:spLocks noChangeArrowheads="1"/>
          </p:cNvSpPr>
          <p:nvPr userDrawn="1"/>
        </p:nvSpPr>
        <p:spPr bwMode="auto">
          <a:xfrm>
            <a:off x="1364347" y="6694817"/>
            <a:ext cx="5119775" cy="7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grpSp>
        <p:nvGrpSpPr>
          <p:cNvPr id="19" name="Group 4"/>
          <p:cNvGrpSpPr>
            <a:grpSpLocks noChangeAspect="1"/>
          </p:cNvGrpSpPr>
          <p:nvPr userDrawn="1"/>
        </p:nvGrpSpPr>
        <p:grpSpPr bwMode="auto">
          <a:xfrm>
            <a:off x="1450524" y="3642296"/>
            <a:ext cx="9290952" cy="216940"/>
            <a:chOff x="513" y="1219"/>
            <a:chExt cx="3469" cy="108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513" y="1219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2061" y="1219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40693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325802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ay b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6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28272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" t="48342" r="7278"/>
          <a:stretch/>
        </p:blipFill>
        <p:spPr>
          <a:xfrm>
            <a:off x="-4237" y="3821193"/>
            <a:ext cx="12196239" cy="3034038"/>
          </a:xfrm>
          <a:prstGeom prst="rect">
            <a:avLst/>
          </a:prstGeom>
        </p:spPr>
      </p:pic>
      <p:sp>
        <p:nvSpPr>
          <p:cNvPr id="1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</p:spPr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1" y="3821193"/>
            <a:ext cx="12192000" cy="55482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78000">
                <a:schemeClr val="accent1">
                  <a:shade val="100000"/>
                  <a:satMod val="11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/>
          <a:stretch/>
        </p:blipFill>
        <p:spPr>
          <a:xfrm>
            <a:off x="-4239" y="981075"/>
            <a:ext cx="6201176" cy="5876925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571" y="4492996"/>
            <a:ext cx="2670556" cy="93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4"/>
          <p:cNvGrpSpPr>
            <a:grpSpLocks noChangeAspect="1"/>
          </p:cNvGrpSpPr>
          <p:nvPr userDrawn="1"/>
        </p:nvGrpSpPr>
        <p:grpSpPr bwMode="auto">
          <a:xfrm>
            <a:off x="6749791" y="5760489"/>
            <a:ext cx="3706596" cy="335736"/>
            <a:chOff x="2993" y="826"/>
            <a:chExt cx="1921" cy="232"/>
          </a:xfrm>
          <a:solidFill>
            <a:schemeClr val="tx2">
              <a:lumMod val="50000"/>
            </a:schemeClr>
          </a:solidFill>
        </p:grpSpPr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2993" y="826"/>
              <a:ext cx="1501" cy="108"/>
            </a:xfrm>
            <a:custGeom>
              <a:avLst/>
              <a:gdLst>
                <a:gd name="T0" fmla="*/ 22 w 3098"/>
                <a:gd name="T1" fmla="*/ 87 h 222"/>
                <a:gd name="T2" fmla="*/ 171 w 3098"/>
                <a:gd name="T3" fmla="*/ 172 h 222"/>
                <a:gd name="T4" fmla="*/ 224 w 3098"/>
                <a:gd name="T5" fmla="*/ 66 h 222"/>
                <a:gd name="T6" fmla="*/ 361 w 3098"/>
                <a:gd name="T7" fmla="*/ 112 h 222"/>
                <a:gd name="T8" fmla="*/ 304 w 3098"/>
                <a:gd name="T9" fmla="*/ 175 h 222"/>
                <a:gd name="T10" fmla="*/ 463 w 3098"/>
                <a:gd name="T11" fmla="*/ 172 h 222"/>
                <a:gd name="T12" fmla="*/ 463 w 3098"/>
                <a:gd name="T13" fmla="*/ 89 h 222"/>
                <a:gd name="T14" fmla="*/ 482 w 3098"/>
                <a:gd name="T15" fmla="*/ 172 h 222"/>
                <a:gd name="T16" fmla="*/ 429 w 3098"/>
                <a:gd name="T17" fmla="*/ 161 h 222"/>
                <a:gd name="T18" fmla="*/ 517 w 3098"/>
                <a:gd name="T19" fmla="*/ 49 h 222"/>
                <a:gd name="T20" fmla="*/ 536 w 3098"/>
                <a:gd name="T21" fmla="*/ 66 h 222"/>
                <a:gd name="T22" fmla="*/ 517 w 3098"/>
                <a:gd name="T23" fmla="*/ 146 h 222"/>
                <a:gd name="T24" fmla="*/ 582 w 3098"/>
                <a:gd name="T25" fmla="*/ 172 h 222"/>
                <a:gd name="T26" fmla="*/ 716 w 3098"/>
                <a:gd name="T27" fmla="*/ 92 h 222"/>
                <a:gd name="T28" fmla="*/ 652 w 3098"/>
                <a:gd name="T29" fmla="*/ 49 h 222"/>
                <a:gd name="T30" fmla="*/ 766 w 3098"/>
                <a:gd name="T31" fmla="*/ 204 h 222"/>
                <a:gd name="T32" fmla="*/ 759 w 3098"/>
                <a:gd name="T33" fmla="*/ 110 h 222"/>
                <a:gd name="T34" fmla="*/ 816 w 3098"/>
                <a:gd name="T35" fmla="*/ 222 h 222"/>
                <a:gd name="T36" fmla="*/ 818 w 3098"/>
                <a:gd name="T37" fmla="*/ 157 h 222"/>
                <a:gd name="T38" fmla="*/ 1001 w 3098"/>
                <a:gd name="T39" fmla="*/ 94 h 222"/>
                <a:gd name="T40" fmla="*/ 1013 w 3098"/>
                <a:gd name="T41" fmla="*/ 46 h 222"/>
                <a:gd name="T42" fmla="*/ 1008 w 3098"/>
                <a:gd name="T43" fmla="*/ 108 h 222"/>
                <a:gd name="T44" fmla="*/ 1297 w 3098"/>
                <a:gd name="T45" fmla="*/ 33 h 222"/>
                <a:gd name="T46" fmla="*/ 1298 w 3098"/>
                <a:gd name="T47" fmla="*/ 142 h 222"/>
                <a:gd name="T48" fmla="*/ 1311 w 3098"/>
                <a:gd name="T49" fmla="*/ 134 h 222"/>
                <a:gd name="T50" fmla="*/ 1317 w 3098"/>
                <a:gd name="T51" fmla="*/ 67 h 222"/>
                <a:gd name="T52" fmla="*/ 1394 w 3098"/>
                <a:gd name="T53" fmla="*/ 123 h 222"/>
                <a:gd name="T54" fmla="*/ 1528 w 3098"/>
                <a:gd name="T55" fmla="*/ 92 h 222"/>
                <a:gd name="T56" fmla="*/ 1464 w 3098"/>
                <a:gd name="T57" fmla="*/ 49 h 222"/>
                <a:gd name="T58" fmla="*/ 1572 w 3098"/>
                <a:gd name="T59" fmla="*/ 111 h 222"/>
                <a:gd name="T60" fmla="*/ 1634 w 3098"/>
                <a:gd name="T61" fmla="*/ 158 h 222"/>
                <a:gd name="T62" fmla="*/ 1752 w 3098"/>
                <a:gd name="T63" fmla="*/ 46 h 222"/>
                <a:gd name="T64" fmla="*/ 1803 w 3098"/>
                <a:gd name="T65" fmla="*/ 156 h 222"/>
                <a:gd name="T66" fmla="*/ 1751 w 3098"/>
                <a:gd name="T67" fmla="*/ 62 h 222"/>
                <a:gd name="T68" fmla="*/ 1895 w 3098"/>
                <a:gd name="T69" fmla="*/ 66 h 222"/>
                <a:gd name="T70" fmla="*/ 1901 w 3098"/>
                <a:gd name="T71" fmla="*/ 102 h 222"/>
                <a:gd name="T72" fmla="*/ 1968 w 3098"/>
                <a:gd name="T73" fmla="*/ 66 h 222"/>
                <a:gd name="T74" fmla="*/ 2042 w 3098"/>
                <a:gd name="T75" fmla="*/ 22 h 222"/>
                <a:gd name="T76" fmla="*/ 2007 w 3098"/>
                <a:gd name="T77" fmla="*/ 66 h 222"/>
                <a:gd name="T78" fmla="*/ 2067 w 3098"/>
                <a:gd name="T79" fmla="*/ 69 h 222"/>
                <a:gd name="T80" fmla="*/ 2048 w 3098"/>
                <a:gd name="T81" fmla="*/ 172 h 222"/>
                <a:gd name="T82" fmla="*/ 2183 w 3098"/>
                <a:gd name="T83" fmla="*/ 159 h 222"/>
                <a:gd name="T84" fmla="*/ 2139 w 3098"/>
                <a:gd name="T85" fmla="*/ 103 h 222"/>
                <a:gd name="T86" fmla="*/ 2375 w 3098"/>
                <a:gd name="T87" fmla="*/ 117 h 222"/>
                <a:gd name="T88" fmla="*/ 2255 w 3098"/>
                <a:gd name="T89" fmla="*/ 111 h 222"/>
                <a:gd name="T90" fmla="*/ 2551 w 3098"/>
                <a:gd name="T91" fmla="*/ 35 h 222"/>
                <a:gd name="T92" fmla="*/ 2543 w 3098"/>
                <a:gd name="T93" fmla="*/ 3 h 222"/>
                <a:gd name="T94" fmla="*/ 2589 w 3098"/>
                <a:gd name="T95" fmla="*/ 172 h 222"/>
                <a:gd name="T96" fmla="*/ 2761 w 3098"/>
                <a:gd name="T97" fmla="*/ 111 h 222"/>
                <a:gd name="T98" fmla="*/ 2805 w 3098"/>
                <a:gd name="T99" fmla="*/ 49 h 222"/>
                <a:gd name="T100" fmla="*/ 2824 w 3098"/>
                <a:gd name="T101" fmla="*/ 85 h 222"/>
                <a:gd name="T102" fmla="*/ 2902 w 3098"/>
                <a:gd name="T103" fmla="*/ 172 h 222"/>
                <a:gd name="T104" fmla="*/ 2981 w 3098"/>
                <a:gd name="T105" fmla="*/ 46 h 222"/>
                <a:gd name="T106" fmla="*/ 3023 w 3098"/>
                <a:gd name="T107" fmla="*/ 139 h 222"/>
                <a:gd name="T108" fmla="*/ 3070 w 3098"/>
                <a:gd name="T109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098" h="222">
                  <a:moveTo>
                    <a:pt x="0" y="87"/>
                  </a:moveTo>
                  <a:cubicBezTo>
                    <a:pt x="0" y="35"/>
                    <a:pt x="38" y="0"/>
                    <a:pt x="87" y="0"/>
                  </a:cubicBezTo>
                  <a:cubicBezTo>
                    <a:pt x="117" y="0"/>
                    <a:pt x="138" y="14"/>
                    <a:pt x="151" y="33"/>
                  </a:cubicBezTo>
                  <a:cubicBezTo>
                    <a:pt x="134" y="43"/>
                    <a:pt x="134" y="43"/>
                    <a:pt x="134" y="43"/>
                  </a:cubicBezTo>
                  <a:cubicBezTo>
                    <a:pt x="124" y="29"/>
                    <a:pt x="106" y="19"/>
                    <a:pt x="87" y="19"/>
                  </a:cubicBezTo>
                  <a:cubicBezTo>
                    <a:pt x="50" y="19"/>
                    <a:pt x="22" y="47"/>
                    <a:pt x="22" y="87"/>
                  </a:cubicBezTo>
                  <a:cubicBezTo>
                    <a:pt x="22" y="128"/>
                    <a:pt x="50" y="156"/>
                    <a:pt x="87" y="156"/>
                  </a:cubicBezTo>
                  <a:cubicBezTo>
                    <a:pt x="106" y="156"/>
                    <a:pt x="124" y="146"/>
                    <a:pt x="134" y="132"/>
                  </a:cubicBezTo>
                  <a:cubicBezTo>
                    <a:pt x="152" y="142"/>
                    <a:pt x="152" y="142"/>
                    <a:pt x="152" y="142"/>
                  </a:cubicBezTo>
                  <a:cubicBezTo>
                    <a:pt x="137" y="161"/>
                    <a:pt x="117" y="175"/>
                    <a:pt x="87" y="175"/>
                  </a:cubicBezTo>
                  <a:cubicBezTo>
                    <a:pt x="38" y="175"/>
                    <a:pt x="0" y="140"/>
                    <a:pt x="0" y="87"/>
                  </a:cubicBezTo>
                  <a:close/>
                  <a:moveTo>
                    <a:pt x="171" y="172"/>
                  </a:moveTo>
                  <a:cubicBezTo>
                    <a:pt x="171" y="49"/>
                    <a:pt x="171" y="49"/>
                    <a:pt x="171" y="49"/>
                  </a:cubicBezTo>
                  <a:cubicBezTo>
                    <a:pt x="191" y="49"/>
                    <a:pt x="191" y="49"/>
                    <a:pt x="191" y="49"/>
                  </a:cubicBezTo>
                  <a:cubicBezTo>
                    <a:pt x="191" y="69"/>
                    <a:pt x="191" y="69"/>
                    <a:pt x="191" y="69"/>
                  </a:cubicBezTo>
                  <a:cubicBezTo>
                    <a:pt x="200" y="56"/>
                    <a:pt x="215" y="47"/>
                    <a:pt x="231" y="47"/>
                  </a:cubicBezTo>
                  <a:cubicBezTo>
                    <a:pt x="231" y="66"/>
                    <a:pt x="231" y="66"/>
                    <a:pt x="231" y="66"/>
                  </a:cubicBezTo>
                  <a:cubicBezTo>
                    <a:pt x="229" y="66"/>
                    <a:pt x="227" y="66"/>
                    <a:pt x="224" y="66"/>
                  </a:cubicBezTo>
                  <a:cubicBezTo>
                    <a:pt x="212" y="66"/>
                    <a:pt x="196" y="75"/>
                    <a:pt x="191" y="85"/>
                  </a:cubicBezTo>
                  <a:cubicBezTo>
                    <a:pt x="191" y="172"/>
                    <a:pt x="191" y="172"/>
                    <a:pt x="191" y="172"/>
                  </a:cubicBezTo>
                  <a:lnTo>
                    <a:pt x="171" y="172"/>
                  </a:lnTo>
                  <a:close/>
                  <a:moveTo>
                    <a:pt x="242" y="111"/>
                  </a:moveTo>
                  <a:cubicBezTo>
                    <a:pt x="242" y="75"/>
                    <a:pt x="267" y="46"/>
                    <a:pt x="302" y="46"/>
                  </a:cubicBezTo>
                  <a:cubicBezTo>
                    <a:pt x="340" y="46"/>
                    <a:pt x="361" y="75"/>
                    <a:pt x="361" y="112"/>
                  </a:cubicBezTo>
                  <a:cubicBezTo>
                    <a:pt x="361" y="117"/>
                    <a:pt x="361" y="117"/>
                    <a:pt x="361" y="117"/>
                  </a:cubicBezTo>
                  <a:cubicBezTo>
                    <a:pt x="262" y="117"/>
                    <a:pt x="262" y="117"/>
                    <a:pt x="262" y="117"/>
                  </a:cubicBezTo>
                  <a:cubicBezTo>
                    <a:pt x="264" y="140"/>
                    <a:pt x="280" y="159"/>
                    <a:pt x="306" y="159"/>
                  </a:cubicBezTo>
                  <a:cubicBezTo>
                    <a:pt x="320" y="159"/>
                    <a:pt x="334" y="154"/>
                    <a:pt x="344" y="144"/>
                  </a:cubicBezTo>
                  <a:cubicBezTo>
                    <a:pt x="353" y="156"/>
                    <a:pt x="353" y="156"/>
                    <a:pt x="353" y="156"/>
                  </a:cubicBezTo>
                  <a:cubicBezTo>
                    <a:pt x="341" y="169"/>
                    <a:pt x="325" y="175"/>
                    <a:pt x="304" y="175"/>
                  </a:cubicBezTo>
                  <a:cubicBezTo>
                    <a:pt x="268" y="175"/>
                    <a:pt x="242" y="149"/>
                    <a:pt x="242" y="111"/>
                  </a:cubicBezTo>
                  <a:close/>
                  <a:moveTo>
                    <a:pt x="302" y="62"/>
                  </a:moveTo>
                  <a:cubicBezTo>
                    <a:pt x="276" y="62"/>
                    <a:pt x="263" y="84"/>
                    <a:pt x="262" y="103"/>
                  </a:cubicBezTo>
                  <a:cubicBezTo>
                    <a:pt x="343" y="103"/>
                    <a:pt x="343" y="103"/>
                    <a:pt x="343" y="103"/>
                  </a:cubicBezTo>
                  <a:cubicBezTo>
                    <a:pt x="342" y="85"/>
                    <a:pt x="330" y="62"/>
                    <a:pt x="302" y="62"/>
                  </a:cubicBezTo>
                  <a:close/>
                  <a:moveTo>
                    <a:pt x="463" y="172"/>
                  </a:moveTo>
                  <a:cubicBezTo>
                    <a:pt x="463" y="158"/>
                    <a:pt x="463" y="158"/>
                    <a:pt x="463" y="158"/>
                  </a:cubicBezTo>
                  <a:cubicBezTo>
                    <a:pt x="452" y="169"/>
                    <a:pt x="438" y="175"/>
                    <a:pt x="422" y="175"/>
                  </a:cubicBezTo>
                  <a:cubicBezTo>
                    <a:pt x="401" y="175"/>
                    <a:pt x="379" y="161"/>
                    <a:pt x="379" y="134"/>
                  </a:cubicBezTo>
                  <a:cubicBezTo>
                    <a:pt x="379" y="107"/>
                    <a:pt x="401" y="94"/>
                    <a:pt x="422" y="94"/>
                  </a:cubicBezTo>
                  <a:cubicBezTo>
                    <a:pt x="439" y="94"/>
                    <a:pt x="453" y="99"/>
                    <a:pt x="463" y="111"/>
                  </a:cubicBezTo>
                  <a:cubicBezTo>
                    <a:pt x="463" y="89"/>
                    <a:pt x="463" y="89"/>
                    <a:pt x="463" y="89"/>
                  </a:cubicBezTo>
                  <a:cubicBezTo>
                    <a:pt x="463" y="72"/>
                    <a:pt x="449" y="63"/>
                    <a:pt x="432" y="63"/>
                  </a:cubicBezTo>
                  <a:cubicBezTo>
                    <a:pt x="417" y="63"/>
                    <a:pt x="405" y="68"/>
                    <a:pt x="394" y="80"/>
                  </a:cubicBezTo>
                  <a:cubicBezTo>
                    <a:pt x="385" y="67"/>
                    <a:pt x="385" y="67"/>
                    <a:pt x="385" y="67"/>
                  </a:cubicBezTo>
                  <a:cubicBezTo>
                    <a:pt x="398" y="53"/>
                    <a:pt x="414" y="46"/>
                    <a:pt x="434" y="46"/>
                  </a:cubicBezTo>
                  <a:cubicBezTo>
                    <a:pt x="460" y="46"/>
                    <a:pt x="482" y="58"/>
                    <a:pt x="482" y="88"/>
                  </a:cubicBezTo>
                  <a:cubicBezTo>
                    <a:pt x="482" y="172"/>
                    <a:pt x="482" y="172"/>
                    <a:pt x="482" y="172"/>
                  </a:cubicBezTo>
                  <a:lnTo>
                    <a:pt x="463" y="172"/>
                  </a:lnTo>
                  <a:close/>
                  <a:moveTo>
                    <a:pt x="463" y="146"/>
                  </a:moveTo>
                  <a:cubicBezTo>
                    <a:pt x="463" y="123"/>
                    <a:pt x="463" y="123"/>
                    <a:pt x="463" y="123"/>
                  </a:cubicBezTo>
                  <a:cubicBezTo>
                    <a:pt x="455" y="113"/>
                    <a:pt x="442" y="108"/>
                    <a:pt x="429" y="108"/>
                  </a:cubicBezTo>
                  <a:cubicBezTo>
                    <a:pt x="411" y="108"/>
                    <a:pt x="399" y="119"/>
                    <a:pt x="399" y="135"/>
                  </a:cubicBezTo>
                  <a:cubicBezTo>
                    <a:pt x="399" y="150"/>
                    <a:pt x="411" y="161"/>
                    <a:pt x="429" y="161"/>
                  </a:cubicBezTo>
                  <a:cubicBezTo>
                    <a:pt x="442" y="161"/>
                    <a:pt x="455" y="156"/>
                    <a:pt x="463" y="146"/>
                  </a:cubicBezTo>
                  <a:close/>
                  <a:moveTo>
                    <a:pt x="517" y="146"/>
                  </a:moveTo>
                  <a:cubicBezTo>
                    <a:pt x="517" y="66"/>
                    <a:pt x="517" y="66"/>
                    <a:pt x="517" y="66"/>
                  </a:cubicBezTo>
                  <a:cubicBezTo>
                    <a:pt x="497" y="66"/>
                    <a:pt x="497" y="66"/>
                    <a:pt x="497" y="66"/>
                  </a:cubicBezTo>
                  <a:cubicBezTo>
                    <a:pt x="497" y="49"/>
                    <a:pt x="497" y="49"/>
                    <a:pt x="497" y="49"/>
                  </a:cubicBezTo>
                  <a:cubicBezTo>
                    <a:pt x="517" y="49"/>
                    <a:pt x="517" y="49"/>
                    <a:pt x="517" y="49"/>
                  </a:cubicBezTo>
                  <a:cubicBezTo>
                    <a:pt x="517" y="16"/>
                    <a:pt x="517" y="16"/>
                    <a:pt x="517" y="16"/>
                  </a:cubicBezTo>
                  <a:cubicBezTo>
                    <a:pt x="536" y="16"/>
                    <a:pt x="536" y="16"/>
                    <a:pt x="536" y="16"/>
                  </a:cubicBezTo>
                  <a:cubicBezTo>
                    <a:pt x="536" y="49"/>
                    <a:pt x="536" y="49"/>
                    <a:pt x="536" y="49"/>
                  </a:cubicBezTo>
                  <a:cubicBezTo>
                    <a:pt x="561" y="49"/>
                    <a:pt x="561" y="49"/>
                    <a:pt x="561" y="49"/>
                  </a:cubicBezTo>
                  <a:cubicBezTo>
                    <a:pt x="561" y="66"/>
                    <a:pt x="561" y="66"/>
                    <a:pt x="561" y="66"/>
                  </a:cubicBezTo>
                  <a:cubicBezTo>
                    <a:pt x="536" y="66"/>
                    <a:pt x="536" y="66"/>
                    <a:pt x="536" y="66"/>
                  </a:cubicBezTo>
                  <a:cubicBezTo>
                    <a:pt x="536" y="142"/>
                    <a:pt x="536" y="142"/>
                    <a:pt x="536" y="142"/>
                  </a:cubicBezTo>
                  <a:cubicBezTo>
                    <a:pt x="536" y="151"/>
                    <a:pt x="540" y="158"/>
                    <a:pt x="549" y="158"/>
                  </a:cubicBezTo>
                  <a:cubicBezTo>
                    <a:pt x="554" y="158"/>
                    <a:pt x="559" y="156"/>
                    <a:pt x="562" y="153"/>
                  </a:cubicBezTo>
                  <a:cubicBezTo>
                    <a:pt x="567" y="167"/>
                    <a:pt x="567" y="167"/>
                    <a:pt x="567" y="167"/>
                  </a:cubicBezTo>
                  <a:cubicBezTo>
                    <a:pt x="562" y="172"/>
                    <a:pt x="556" y="175"/>
                    <a:pt x="544" y="175"/>
                  </a:cubicBezTo>
                  <a:cubicBezTo>
                    <a:pt x="526" y="175"/>
                    <a:pt x="517" y="165"/>
                    <a:pt x="517" y="146"/>
                  </a:cubicBezTo>
                  <a:close/>
                  <a:moveTo>
                    <a:pt x="578" y="19"/>
                  </a:moveTo>
                  <a:cubicBezTo>
                    <a:pt x="578" y="12"/>
                    <a:pt x="584" y="6"/>
                    <a:pt x="591" y="6"/>
                  </a:cubicBezTo>
                  <a:cubicBezTo>
                    <a:pt x="598" y="6"/>
                    <a:pt x="604" y="12"/>
                    <a:pt x="604" y="19"/>
                  </a:cubicBezTo>
                  <a:cubicBezTo>
                    <a:pt x="604" y="26"/>
                    <a:pt x="598" y="32"/>
                    <a:pt x="591" y="32"/>
                  </a:cubicBezTo>
                  <a:cubicBezTo>
                    <a:pt x="584" y="32"/>
                    <a:pt x="578" y="26"/>
                    <a:pt x="578" y="19"/>
                  </a:cubicBezTo>
                  <a:close/>
                  <a:moveTo>
                    <a:pt x="582" y="172"/>
                  </a:moveTo>
                  <a:cubicBezTo>
                    <a:pt x="582" y="49"/>
                    <a:pt x="582" y="49"/>
                    <a:pt x="582" y="49"/>
                  </a:cubicBezTo>
                  <a:cubicBezTo>
                    <a:pt x="601" y="49"/>
                    <a:pt x="601" y="49"/>
                    <a:pt x="601" y="49"/>
                  </a:cubicBezTo>
                  <a:cubicBezTo>
                    <a:pt x="601" y="172"/>
                    <a:pt x="601" y="172"/>
                    <a:pt x="601" y="172"/>
                  </a:cubicBezTo>
                  <a:lnTo>
                    <a:pt x="582" y="172"/>
                  </a:lnTo>
                  <a:close/>
                  <a:moveTo>
                    <a:pt x="716" y="172"/>
                  </a:moveTo>
                  <a:cubicBezTo>
                    <a:pt x="716" y="92"/>
                    <a:pt x="716" y="92"/>
                    <a:pt x="716" y="92"/>
                  </a:cubicBezTo>
                  <a:cubicBezTo>
                    <a:pt x="716" y="70"/>
                    <a:pt x="705" y="63"/>
                    <a:pt x="688" y="63"/>
                  </a:cubicBezTo>
                  <a:cubicBezTo>
                    <a:pt x="673" y="63"/>
                    <a:pt x="659" y="72"/>
                    <a:pt x="652" y="82"/>
                  </a:cubicBezTo>
                  <a:cubicBezTo>
                    <a:pt x="652" y="172"/>
                    <a:pt x="652" y="172"/>
                    <a:pt x="652" y="172"/>
                  </a:cubicBezTo>
                  <a:cubicBezTo>
                    <a:pt x="633" y="172"/>
                    <a:pt x="633" y="172"/>
                    <a:pt x="633" y="172"/>
                  </a:cubicBezTo>
                  <a:cubicBezTo>
                    <a:pt x="633" y="49"/>
                    <a:pt x="633" y="49"/>
                    <a:pt x="633" y="49"/>
                  </a:cubicBezTo>
                  <a:cubicBezTo>
                    <a:pt x="652" y="49"/>
                    <a:pt x="652" y="49"/>
                    <a:pt x="652" y="49"/>
                  </a:cubicBezTo>
                  <a:cubicBezTo>
                    <a:pt x="652" y="67"/>
                    <a:pt x="652" y="67"/>
                    <a:pt x="652" y="67"/>
                  </a:cubicBezTo>
                  <a:cubicBezTo>
                    <a:pt x="660" y="57"/>
                    <a:pt x="677" y="46"/>
                    <a:pt x="695" y="46"/>
                  </a:cubicBezTo>
                  <a:cubicBezTo>
                    <a:pt x="721" y="46"/>
                    <a:pt x="735" y="59"/>
                    <a:pt x="735" y="86"/>
                  </a:cubicBezTo>
                  <a:cubicBezTo>
                    <a:pt x="735" y="172"/>
                    <a:pt x="735" y="172"/>
                    <a:pt x="735" y="172"/>
                  </a:cubicBezTo>
                  <a:lnTo>
                    <a:pt x="716" y="172"/>
                  </a:lnTo>
                  <a:close/>
                  <a:moveTo>
                    <a:pt x="766" y="204"/>
                  </a:moveTo>
                  <a:cubicBezTo>
                    <a:pt x="776" y="189"/>
                    <a:pt x="776" y="189"/>
                    <a:pt x="776" y="189"/>
                  </a:cubicBezTo>
                  <a:cubicBezTo>
                    <a:pt x="786" y="202"/>
                    <a:pt x="798" y="206"/>
                    <a:pt x="816" y="206"/>
                  </a:cubicBezTo>
                  <a:cubicBezTo>
                    <a:pt x="836" y="206"/>
                    <a:pt x="855" y="196"/>
                    <a:pt x="855" y="169"/>
                  </a:cubicBezTo>
                  <a:cubicBezTo>
                    <a:pt x="855" y="152"/>
                    <a:pt x="855" y="152"/>
                    <a:pt x="855" y="152"/>
                  </a:cubicBezTo>
                  <a:cubicBezTo>
                    <a:pt x="846" y="164"/>
                    <a:pt x="831" y="174"/>
                    <a:pt x="814" y="174"/>
                  </a:cubicBezTo>
                  <a:cubicBezTo>
                    <a:pt x="782" y="174"/>
                    <a:pt x="759" y="150"/>
                    <a:pt x="759" y="110"/>
                  </a:cubicBezTo>
                  <a:cubicBezTo>
                    <a:pt x="759" y="71"/>
                    <a:pt x="782" y="46"/>
                    <a:pt x="814" y="46"/>
                  </a:cubicBezTo>
                  <a:cubicBezTo>
                    <a:pt x="830" y="46"/>
                    <a:pt x="845" y="54"/>
                    <a:pt x="855" y="68"/>
                  </a:cubicBezTo>
                  <a:cubicBezTo>
                    <a:pt x="855" y="49"/>
                    <a:pt x="855" y="49"/>
                    <a:pt x="855" y="49"/>
                  </a:cubicBezTo>
                  <a:cubicBezTo>
                    <a:pt x="874" y="49"/>
                    <a:pt x="874" y="49"/>
                    <a:pt x="874" y="49"/>
                  </a:cubicBezTo>
                  <a:cubicBezTo>
                    <a:pt x="874" y="169"/>
                    <a:pt x="874" y="169"/>
                    <a:pt x="874" y="169"/>
                  </a:cubicBezTo>
                  <a:cubicBezTo>
                    <a:pt x="874" y="209"/>
                    <a:pt x="846" y="222"/>
                    <a:pt x="816" y="222"/>
                  </a:cubicBezTo>
                  <a:cubicBezTo>
                    <a:pt x="795" y="222"/>
                    <a:pt x="781" y="218"/>
                    <a:pt x="766" y="204"/>
                  </a:cubicBezTo>
                  <a:close/>
                  <a:moveTo>
                    <a:pt x="855" y="137"/>
                  </a:moveTo>
                  <a:cubicBezTo>
                    <a:pt x="855" y="83"/>
                    <a:pt x="855" y="83"/>
                    <a:pt x="855" y="83"/>
                  </a:cubicBezTo>
                  <a:cubicBezTo>
                    <a:pt x="848" y="72"/>
                    <a:pt x="834" y="63"/>
                    <a:pt x="818" y="63"/>
                  </a:cubicBezTo>
                  <a:cubicBezTo>
                    <a:pt x="794" y="63"/>
                    <a:pt x="779" y="83"/>
                    <a:pt x="779" y="110"/>
                  </a:cubicBezTo>
                  <a:cubicBezTo>
                    <a:pt x="779" y="137"/>
                    <a:pt x="794" y="157"/>
                    <a:pt x="818" y="157"/>
                  </a:cubicBezTo>
                  <a:cubicBezTo>
                    <a:pt x="834" y="157"/>
                    <a:pt x="848" y="147"/>
                    <a:pt x="855" y="137"/>
                  </a:cubicBezTo>
                  <a:close/>
                  <a:moveTo>
                    <a:pt x="1042" y="172"/>
                  </a:moveTo>
                  <a:cubicBezTo>
                    <a:pt x="1042" y="158"/>
                    <a:pt x="1042" y="158"/>
                    <a:pt x="1042" y="158"/>
                  </a:cubicBezTo>
                  <a:cubicBezTo>
                    <a:pt x="1032" y="169"/>
                    <a:pt x="1018" y="175"/>
                    <a:pt x="1001" y="175"/>
                  </a:cubicBezTo>
                  <a:cubicBezTo>
                    <a:pt x="980" y="175"/>
                    <a:pt x="958" y="161"/>
                    <a:pt x="958" y="134"/>
                  </a:cubicBezTo>
                  <a:cubicBezTo>
                    <a:pt x="958" y="107"/>
                    <a:pt x="980" y="94"/>
                    <a:pt x="1001" y="94"/>
                  </a:cubicBezTo>
                  <a:cubicBezTo>
                    <a:pt x="1018" y="94"/>
                    <a:pt x="1032" y="99"/>
                    <a:pt x="1042" y="111"/>
                  </a:cubicBezTo>
                  <a:cubicBezTo>
                    <a:pt x="1042" y="89"/>
                    <a:pt x="1042" y="89"/>
                    <a:pt x="1042" y="89"/>
                  </a:cubicBezTo>
                  <a:cubicBezTo>
                    <a:pt x="1042" y="72"/>
                    <a:pt x="1029" y="63"/>
                    <a:pt x="1011" y="63"/>
                  </a:cubicBezTo>
                  <a:cubicBezTo>
                    <a:pt x="996" y="63"/>
                    <a:pt x="984" y="68"/>
                    <a:pt x="973" y="80"/>
                  </a:cubicBezTo>
                  <a:cubicBezTo>
                    <a:pt x="964" y="67"/>
                    <a:pt x="964" y="67"/>
                    <a:pt x="964" y="67"/>
                  </a:cubicBezTo>
                  <a:cubicBezTo>
                    <a:pt x="978" y="53"/>
                    <a:pt x="993" y="46"/>
                    <a:pt x="1013" y="46"/>
                  </a:cubicBezTo>
                  <a:cubicBezTo>
                    <a:pt x="1039" y="46"/>
                    <a:pt x="1061" y="58"/>
                    <a:pt x="1061" y="88"/>
                  </a:cubicBezTo>
                  <a:cubicBezTo>
                    <a:pt x="1061" y="172"/>
                    <a:pt x="1061" y="172"/>
                    <a:pt x="1061" y="172"/>
                  </a:cubicBezTo>
                  <a:lnTo>
                    <a:pt x="1042" y="172"/>
                  </a:lnTo>
                  <a:close/>
                  <a:moveTo>
                    <a:pt x="1042" y="146"/>
                  </a:moveTo>
                  <a:cubicBezTo>
                    <a:pt x="1042" y="123"/>
                    <a:pt x="1042" y="123"/>
                    <a:pt x="1042" y="123"/>
                  </a:cubicBezTo>
                  <a:cubicBezTo>
                    <a:pt x="1035" y="113"/>
                    <a:pt x="1022" y="108"/>
                    <a:pt x="1008" y="108"/>
                  </a:cubicBezTo>
                  <a:cubicBezTo>
                    <a:pt x="990" y="108"/>
                    <a:pt x="978" y="119"/>
                    <a:pt x="978" y="135"/>
                  </a:cubicBezTo>
                  <a:cubicBezTo>
                    <a:pt x="978" y="150"/>
                    <a:pt x="990" y="161"/>
                    <a:pt x="1008" y="161"/>
                  </a:cubicBezTo>
                  <a:cubicBezTo>
                    <a:pt x="1022" y="161"/>
                    <a:pt x="1035" y="156"/>
                    <a:pt x="1042" y="146"/>
                  </a:cubicBezTo>
                  <a:close/>
                  <a:moveTo>
                    <a:pt x="1146" y="87"/>
                  </a:moveTo>
                  <a:cubicBezTo>
                    <a:pt x="1146" y="35"/>
                    <a:pt x="1184" y="0"/>
                    <a:pt x="1233" y="0"/>
                  </a:cubicBezTo>
                  <a:cubicBezTo>
                    <a:pt x="1263" y="0"/>
                    <a:pt x="1284" y="14"/>
                    <a:pt x="1297" y="33"/>
                  </a:cubicBezTo>
                  <a:cubicBezTo>
                    <a:pt x="1280" y="43"/>
                    <a:pt x="1280" y="43"/>
                    <a:pt x="1280" y="43"/>
                  </a:cubicBezTo>
                  <a:cubicBezTo>
                    <a:pt x="1270" y="29"/>
                    <a:pt x="1252" y="19"/>
                    <a:pt x="1233" y="19"/>
                  </a:cubicBezTo>
                  <a:cubicBezTo>
                    <a:pt x="1196" y="19"/>
                    <a:pt x="1168" y="47"/>
                    <a:pt x="1168" y="87"/>
                  </a:cubicBezTo>
                  <a:cubicBezTo>
                    <a:pt x="1168" y="128"/>
                    <a:pt x="1196" y="156"/>
                    <a:pt x="1233" y="156"/>
                  </a:cubicBezTo>
                  <a:cubicBezTo>
                    <a:pt x="1252" y="156"/>
                    <a:pt x="1270" y="146"/>
                    <a:pt x="1280" y="132"/>
                  </a:cubicBezTo>
                  <a:cubicBezTo>
                    <a:pt x="1298" y="142"/>
                    <a:pt x="1298" y="142"/>
                    <a:pt x="1298" y="142"/>
                  </a:cubicBezTo>
                  <a:cubicBezTo>
                    <a:pt x="1283" y="161"/>
                    <a:pt x="1263" y="175"/>
                    <a:pt x="1233" y="175"/>
                  </a:cubicBezTo>
                  <a:cubicBezTo>
                    <a:pt x="1184" y="175"/>
                    <a:pt x="1146" y="140"/>
                    <a:pt x="1146" y="87"/>
                  </a:cubicBezTo>
                  <a:close/>
                  <a:moveTo>
                    <a:pt x="1394" y="172"/>
                  </a:moveTo>
                  <a:cubicBezTo>
                    <a:pt x="1394" y="158"/>
                    <a:pt x="1394" y="158"/>
                    <a:pt x="1394" y="158"/>
                  </a:cubicBezTo>
                  <a:cubicBezTo>
                    <a:pt x="1384" y="169"/>
                    <a:pt x="1370" y="175"/>
                    <a:pt x="1354" y="175"/>
                  </a:cubicBezTo>
                  <a:cubicBezTo>
                    <a:pt x="1333" y="175"/>
                    <a:pt x="1311" y="161"/>
                    <a:pt x="1311" y="134"/>
                  </a:cubicBezTo>
                  <a:cubicBezTo>
                    <a:pt x="1311" y="107"/>
                    <a:pt x="1333" y="94"/>
                    <a:pt x="1354" y="94"/>
                  </a:cubicBezTo>
                  <a:cubicBezTo>
                    <a:pt x="1370" y="94"/>
                    <a:pt x="1384" y="99"/>
                    <a:pt x="1394" y="111"/>
                  </a:cubicBezTo>
                  <a:cubicBezTo>
                    <a:pt x="1394" y="89"/>
                    <a:pt x="1394" y="89"/>
                    <a:pt x="1394" y="89"/>
                  </a:cubicBezTo>
                  <a:cubicBezTo>
                    <a:pt x="1394" y="72"/>
                    <a:pt x="1381" y="63"/>
                    <a:pt x="1363" y="63"/>
                  </a:cubicBezTo>
                  <a:cubicBezTo>
                    <a:pt x="1349" y="63"/>
                    <a:pt x="1337" y="68"/>
                    <a:pt x="1326" y="80"/>
                  </a:cubicBezTo>
                  <a:cubicBezTo>
                    <a:pt x="1317" y="67"/>
                    <a:pt x="1317" y="67"/>
                    <a:pt x="1317" y="67"/>
                  </a:cubicBezTo>
                  <a:cubicBezTo>
                    <a:pt x="1330" y="53"/>
                    <a:pt x="1346" y="46"/>
                    <a:pt x="1366" y="46"/>
                  </a:cubicBezTo>
                  <a:cubicBezTo>
                    <a:pt x="1392" y="46"/>
                    <a:pt x="1413" y="58"/>
                    <a:pt x="1413" y="88"/>
                  </a:cubicBezTo>
                  <a:cubicBezTo>
                    <a:pt x="1413" y="172"/>
                    <a:pt x="1413" y="172"/>
                    <a:pt x="1413" y="172"/>
                  </a:cubicBezTo>
                  <a:lnTo>
                    <a:pt x="1394" y="172"/>
                  </a:lnTo>
                  <a:close/>
                  <a:moveTo>
                    <a:pt x="1394" y="146"/>
                  </a:moveTo>
                  <a:cubicBezTo>
                    <a:pt x="1394" y="123"/>
                    <a:pt x="1394" y="123"/>
                    <a:pt x="1394" y="123"/>
                  </a:cubicBezTo>
                  <a:cubicBezTo>
                    <a:pt x="1387" y="113"/>
                    <a:pt x="1374" y="108"/>
                    <a:pt x="1360" y="108"/>
                  </a:cubicBezTo>
                  <a:cubicBezTo>
                    <a:pt x="1343" y="108"/>
                    <a:pt x="1330" y="119"/>
                    <a:pt x="1330" y="135"/>
                  </a:cubicBezTo>
                  <a:cubicBezTo>
                    <a:pt x="1330" y="150"/>
                    <a:pt x="1343" y="161"/>
                    <a:pt x="1360" y="161"/>
                  </a:cubicBezTo>
                  <a:cubicBezTo>
                    <a:pt x="1374" y="161"/>
                    <a:pt x="1387" y="156"/>
                    <a:pt x="1394" y="146"/>
                  </a:cubicBezTo>
                  <a:close/>
                  <a:moveTo>
                    <a:pt x="1528" y="172"/>
                  </a:moveTo>
                  <a:cubicBezTo>
                    <a:pt x="1528" y="92"/>
                    <a:pt x="1528" y="92"/>
                    <a:pt x="1528" y="92"/>
                  </a:cubicBezTo>
                  <a:cubicBezTo>
                    <a:pt x="1528" y="70"/>
                    <a:pt x="1517" y="63"/>
                    <a:pt x="1501" y="63"/>
                  </a:cubicBezTo>
                  <a:cubicBezTo>
                    <a:pt x="1486" y="63"/>
                    <a:pt x="1471" y="72"/>
                    <a:pt x="1464" y="82"/>
                  </a:cubicBezTo>
                  <a:cubicBezTo>
                    <a:pt x="1464" y="172"/>
                    <a:pt x="1464" y="172"/>
                    <a:pt x="1464" y="172"/>
                  </a:cubicBezTo>
                  <a:cubicBezTo>
                    <a:pt x="1445" y="172"/>
                    <a:pt x="1445" y="172"/>
                    <a:pt x="1445" y="172"/>
                  </a:cubicBezTo>
                  <a:cubicBezTo>
                    <a:pt x="1445" y="49"/>
                    <a:pt x="1445" y="49"/>
                    <a:pt x="1445" y="49"/>
                  </a:cubicBezTo>
                  <a:cubicBezTo>
                    <a:pt x="1464" y="49"/>
                    <a:pt x="1464" y="49"/>
                    <a:pt x="1464" y="49"/>
                  </a:cubicBezTo>
                  <a:cubicBezTo>
                    <a:pt x="1464" y="67"/>
                    <a:pt x="1464" y="67"/>
                    <a:pt x="1464" y="67"/>
                  </a:cubicBezTo>
                  <a:cubicBezTo>
                    <a:pt x="1473" y="57"/>
                    <a:pt x="1490" y="46"/>
                    <a:pt x="1508" y="46"/>
                  </a:cubicBezTo>
                  <a:cubicBezTo>
                    <a:pt x="1534" y="46"/>
                    <a:pt x="1547" y="59"/>
                    <a:pt x="1547" y="86"/>
                  </a:cubicBezTo>
                  <a:cubicBezTo>
                    <a:pt x="1547" y="172"/>
                    <a:pt x="1547" y="172"/>
                    <a:pt x="1547" y="172"/>
                  </a:cubicBezTo>
                  <a:lnTo>
                    <a:pt x="1528" y="172"/>
                  </a:lnTo>
                  <a:close/>
                  <a:moveTo>
                    <a:pt x="1572" y="111"/>
                  </a:moveTo>
                  <a:cubicBezTo>
                    <a:pt x="1572" y="74"/>
                    <a:pt x="1596" y="46"/>
                    <a:pt x="1633" y="46"/>
                  </a:cubicBezTo>
                  <a:cubicBezTo>
                    <a:pt x="1655" y="46"/>
                    <a:pt x="1669" y="55"/>
                    <a:pt x="1678" y="68"/>
                  </a:cubicBezTo>
                  <a:cubicBezTo>
                    <a:pt x="1665" y="79"/>
                    <a:pt x="1665" y="79"/>
                    <a:pt x="1665" y="79"/>
                  </a:cubicBezTo>
                  <a:cubicBezTo>
                    <a:pt x="1657" y="68"/>
                    <a:pt x="1647" y="63"/>
                    <a:pt x="1634" y="63"/>
                  </a:cubicBezTo>
                  <a:cubicBezTo>
                    <a:pt x="1608" y="63"/>
                    <a:pt x="1592" y="83"/>
                    <a:pt x="1592" y="111"/>
                  </a:cubicBezTo>
                  <a:cubicBezTo>
                    <a:pt x="1592" y="138"/>
                    <a:pt x="1608" y="158"/>
                    <a:pt x="1634" y="158"/>
                  </a:cubicBezTo>
                  <a:cubicBezTo>
                    <a:pt x="1647" y="158"/>
                    <a:pt x="1657" y="153"/>
                    <a:pt x="1665" y="142"/>
                  </a:cubicBezTo>
                  <a:cubicBezTo>
                    <a:pt x="1678" y="154"/>
                    <a:pt x="1678" y="154"/>
                    <a:pt x="1678" y="154"/>
                  </a:cubicBezTo>
                  <a:cubicBezTo>
                    <a:pt x="1669" y="166"/>
                    <a:pt x="1655" y="175"/>
                    <a:pt x="1633" y="175"/>
                  </a:cubicBezTo>
                  <a:cubicBezTo>
                    <a:pt x="1596" y="175"/>
                    <a:pt x="1572" y="147"/>
                    <a:pt x="1572" y="111"/>
                  </a:cubicBezTo>
                  <a:close/>
                  <a:moveTo>
                    <a:pt x="1691" y="111"/>
                  </a:moveTo>
                  <a:cubicBezTo>
                    <a:pt x="1691" y="75"/>
                    <a:pt x="1717" y="46"/>
                    <a:pt x="1752" y="46"/>
                  </a:cubicBezTo>
                  <a:cubicBezTo>
                    <a:pt x="1789" y="46"/>
                    <a:pt x="1811" y="75"/>
                    <a:pt x="1811" y="112"/>
                  </a:cubicBezTo>
                  <a:cubicBezTo>
                    <a:pt x="1811" y="117"/>
                    <a:pt x="1811" y="117"/>
                    <a:pt x="1811" y="117"/>
                  </a:cubicBezTo>
                  <a:cubicBezTo>
                    <a:pt x="1711" y="117"/>
                    <a:pt x="1711" y="117"/>
                    <a:pt x="1711" y="117"/>
                  </a:cubicBezTo>
                  <a:cubicBezTo>
                    <a:pt x="1713" y="140"/>
                    <a:pt x="1729" y="159"/>
                    <a:pt x="1756" y="159"/>
                  </a:cubicBezTo>
                  <a:cubicBezTo>
                    <a:pt x="1769" y="159"/>
                    <a:pt x="1784" y="154"/>
                    <a:pt x="1793" y="144"/>
                  </a:cubicBezTo>
                  <a:cubicBezTo>
                    <a:pt x="1803" y="156"/>
                    <a:pt x="1803" y="156"/>
                    <a:pt x="1803" y="156"/>
                  </a:cubicBezTo>
                  <a:cubicBezTo>
                    <a:pt x="1790" y="169"/>
                    <a:pt x="1774" y="175"/>
                    <a:pt x="1754" y="175"/>
                  </a:cubicBezTo>
                  <a:cubicBezTo>
                    <a:pt x="1717" y="175"/>
                    <a:pt x="1691" y="149"/>
                    <a:pt x="1691" y="111"/>
                  </a:cubicBezTo>
                  <a:close/>
                  <a:moveTo>
                    <a:pt x="1751" y="62"/>
                  </a:moveTo>
                  <a:cubicBezTo>
                    <a:pt x="1725" y="62"/>
                    <a:pt x="1712" y="84"/>
                    <a:pt x="1711" y="103"/>
                  </a:cubicBezTo>
                  <a:cubicBezTo>
                    <a:pt x="1792" y="103"/>
                    <a:pt x="1792" y="103"/>
                    <a:pt x="1792" y="103"/>
                  </a:cubicBezTo>
                  <a:cubicBezTo>
                    <a:pt x="1792" y="85"/>
                    <a:pt x="1779" y="62"/>
                    <a:pt x="1751" y="62"/>
                  </a:cubicBezTo>
                  <a:close/>
                  <a:moveTo>
                    <a:pt x="1835" y="172"/>
                  </a:moveTo>
                  <a:cubicBezTo>
                    <a:pt x="1835" y="49"/>
                    <a:pt x="1835" y="49"/>
                    <a:pt x="1835" y="49"/>
                  </a:cubicBezTo>
                  <a:cubicBezTo>
                    <a:pt x="1854" y="49"/>
                    <a:pt x="1854" y="49"/>
                    <a:pt x="1854" y="49"/>
                  </a:cubicBezTo>
                  <a:cubicBezTo>
                    <a:pt x="1854" y="69"/>
                    <a:pt x="1854" y="69"/>
                    <a:pt x="1854" y="69"/>
                  </a:cubicBezTo>
                  <a:cubicBezTo>
                    <a:pt x="1864" y="56"/>
                    <a:pt x="1878" y="47"/>
                    <a:pt x="1895" y="47"/>
                  </a:cubicBezTo>
                  <a:cubicBezTo>
                    <a:pt x="1895" y="66"/>
                    <a:pt x="1895" y="66"/>
                    <a:pt x="1895" y="66"/>
                  </a:cubicBezTo>
                  <a:cubicBezTo>
                    <a:pt x="1893" y="66"/>
                    <a:pt x="1891" y="66"/>
                    <a:pt x="1887" y="66"/>
                  </a:cubicBezTo>
                  <a:cubicBezTo>
                    <a:pt x="1876" y="66"/>
                    <a:pt x="1860" y="75"/>
                    <a:pt x="1854" y="85"/>
                  </a:cubicBezTo>
                  <a:cubicBezTo>
                    <a:pt x="1854" y="172"/>
                    <a:pt x="1854" y="172"/>
                    <a:pt x="1854" y="172"/>
                  </a:cubicBezTo>
                  <a:lnTo>
                    <a:pt x="1835" y="172"/>
                  </a:lnTo>
                  <a:close/>
                  <a:moveTo>
                    <a:pt x="1901" y="119"/>
                  </a:moveTo>
                  <a:cubicBezTo>
                    <a:pt x="1901" y="102"/>
                    <a:pt x="1901" y="102"/>
                    <a:pt x="1901" y="102"/>
                  </a:cubicBezTo>
                  <a:cubicBezTo>
                    <a:pt x="1962" y="102"/>
                    <a:pt x="1962" y="102"/>
                    <a:pt x="1962" y="102"/>
                  </a:cubicBezTo>
                  <a:cubicBezTo>
                    <a:pt x="1962" y="119"/>
                    <a:pt x="1962" y="119"/>
                    <a:pt x="1962" y="119"/>
                  </a:cubicBezTo>
                  <a:lnTo>
                    <a:pt x="1901" y="119"/>
                  </a:lnTo>
                  <a:close/>
                  <a:moveTo>
                    <a:pt x="1988" y="172"/>
                  </a:moveTo>
                  <a:cubicBezTo>
                    <a:pt x="1988" y="66"/>
                    <a:pt x="1988" y="66"/>
                    <a:pt x="1988" y="66"/>
                  </a:cubicBezTo>
                  <a:cubicBezTo>
                    <a:pt x="1968" y="66"/>
                    <a:pt x="1968" y="66"/>
                    <a:pt x="1968" y="66"/>
                  </a:cubicBezTo>
                  <a:cubicBezTo>
                    <a:pt x="1968" y="49"/>
                    <a:pt x="1968" y="49"/>
                    <a:pt x="1968" y="49"/>
                  </a:cubicBezTo>
                  <a:cubicBezTo>
                    <a:pt x="1988" y="49"/>
                    <a:pt x="1988" y="49"/>
                    <a:pt x="1988" y="49"/>
                  </a:cubicBezTo>
                  <a:cubicBezTo>
                    <a:pt x="1988" y="40"/>
                    <a:pt x="1988" y="40"/>
                    <a:pt x="1988" y="40"/>
                  </a:cubicBezTo>
                  <a:cubicBezTo>
                    <a:pt x="1988" y="15"/>
                    <a:pt x="2002" y="0"/>
                    <a:pt x="2023" y="0"/>
                  </a:cubicBezTo>
                  <a:cubicBezTo>
                    <a:pt x="2033" y="0"/>
                    <a:pt x="2042" y="2"/>
                    <a:pt x="2049" y="9"/>
                  </a:cubicBezTo>
                  <a:cubicBezTo>
                    <a:pt x="2042" y="22"/>
                    <a:pt x="2042" y="22"/>
                    <a:pt x="2042" y="22"/>
                  </a:cubicBezTo>
                  <a:cubicBezTo>
                    <a:pt x="2037" y="18"/>
                    <a:pt x="2033" y="16"/>
                    <a:pt x="2026" y="16"/>
                  </a:cubicBezTo>
                  <a:cubicBezTo>
                    <a:pt x="2014" y="16"/>
                    <a:pt x="2007" y="24"/>
                    <a:pt x="2007" y="40"/>
                  </a:cubicBezTo>
                  <a:cubicBezTo>
                    <a:pt x="2007" y="49"/>
                    <a:pt x="2007" y="49"/>
                    <a:pt x="2007" y="49"/>
                  </a:cubicBezTo>
                  <a:cubicBezTo>
                    <a:pt x="2032" y="49"/>
                    <a:pt x="2032" y="49"/>
                    <a:pt x="2032" y="49"/>
                  </a:cubicBezTo>
                  <a:cubicBezTo>
                    <a:pt x="2032" y="66"/>
                    <a:pt x="2032" y="66"/>
                    <a:pt x="2032" y="66"/>
                  </a:cubicBezTo>
                  <a:cubicBezTo>
                    <a:pt x="2007" y="66"/>
                    <a:pt x="2007" y="66"/>
                    <a:pt x="2007" y="66"/>
                  </a:cubicBezTo>
                  <a:cubicBezTo>
                    <a:pt x="2007" y="172"/>
                    <a:pt x="2007" y="172"/>
                    <a:pt x="2007" y="172"/>
                  </a:cubicBezTo>
                  <a:lnTo>
                    <a:pt x="1988" y="172"/>
                  </a:lnTo>
                  <a:close/>
                  <a:moveTo>
                    <a:pt x="2048" y="172"/>
                  </a:moveTo>
                  <a:cubicBezTo>
                    <a:pt x="2048" y="49"/>
                    <a:pt x="2048" y="49"/>
                    <a:pt x="2048" y="49"/>
                  </a:cubicBezTo>
                  <a:cubicBezTo>
                    <a:pt x="2067" y="49"/>
                    <a:pt x="2067" y="49"/>
                    <a:pt x="2067" y="49"/>
                  </a:cubicBezTo>
                  <a:cubicBezTo>
                    <a:pt x="2067" y="69"/>
                    <a:pt x="2067" y="69"/>
                    <a:pt x="2067" y="69"/>
                  </a:cubicBezTo>
                  <a:cubicBezTo>
                    <a:pt x="2077" y="56"/>
                    <a:pt x="2091" y="47"/>
                    <a:pt x="2108" y="47"/>
                  </a:cubicBezTo>
                  <a:cubicBezTo>
                    <a:pt x="2108" y="66"/>
                    <a:pt x="2108" y="66"/>
                    <a:pt x="2108" y="66"/>
                  </a:cubicBezTo>
                  <a:cubicBezTo>
                    <a:pt x="2106" y="66"/>
                    <a:pt x="2104" y="66"/>
                    <a:pt x="2100" y="66"/>
                  </a:cubicBezTo>
                  <a:cubicBezTo>
                    <a:pt x="2089" y="66"/>
                    <a:pt x="2073" y="75"/>
                    <a:pt x="2067" y="85"/>
                  </a:cubicBezTo>
                  <a:cubicBezTo>
                    <a:pt x="2067" y="172"/>
                    <a:pt x="2067" y="172"/>
                    <a:pt x="2067" y="172"/>
                  </a:cubicBezTo>
                  <a:lnTo>
                    <a:pt x="2048" y="172"/>
                  </a:lnTo>
                  <a:close/>
                  <a:moveTo>
                    <a:pt x="2119" y="111"/>
                  </a:moveTo>
                  <a:cubicBezTo>
                    <a:pt x="2119" y="75"/>
                    <a:pt x="2144" y="46"/>
                    <a:pt x="2179" y="46"/>
                  </a:cubicBezTo>
                  <a:cubicBezTo>
                    <a:pt x="2216" y="46"/>
                    <a:pt x="2238" y="75"/>
                    <a:pt x="2238" y="112"/>
                  </a:cubicBezTo>
                  <a:cubicBezTo>
                    <a:pt x="2238" y="117"/>
                    <a:pt x="2238" y="117"/>
                    <a:pt x="2238" y="117"/>
                  </a:cubicBezTo>
                  <a:cubicBezTo>
                    <a:pt x="2139" y="117"/>
                    <a:pt x="2139" y="117"/>
                    <a:pt x="2139" y="117"/>
                  </a:cubicBezTo>
                  <a:cubicBezTo>
                    <a:pt x="2140" y="140"/>
                    <a:pt x="2156" y="159"/>
                    <a:pt x="2183" y="159"/>
                  </a:cubicBezTo>
                  <a:cubicBezTo>
                    <a:pt x="2197" y="159"/>
                    <a:pt x="2211" y="154"/>
                    <a:pt x="2221" y="144"/>
                  </a:cubicBezTo>
                  <a:cubicBezTo>
                    <a:pt x="2230" y="156"/>
                    <a:pt x="2230" y="156"/>
                    <a:pt x="2230" y="156"/>
                  </a:cubicBezTo>
                  <a:cubicBezTo>
                    <a:pt x="2218" y="169"/>
                    <a:pt x="2201" y="175"/>
                    <a:pt x="2181" y="175"/>
                  </a:cubicBezTo>
                  <a:cubicBezTo>
                    <a:pt x="2145" y="175"/>
                    <a:pt x="2119" y="149"/>
                    <a:pt x="2119" y="111"/>
                  </a:cubicBezTo>
                  <a:close/>
                  <a:moveTo>
                    <a:pt x="2179" y="62"/>
                  </a:moveTo>
                  <a:cubicBezTo>
                    <a:pt x="2153" y="62"/>
                    <a:pt x="2140" y="84"/>
                    <a:pt x="2139" y="103"/>
                  </a:cubicBezTo>
                  <a:cubicBezTo>
                    <a:pt x="2219" y="103"/>
                    <a:pt x="2219" y="103"/>
                    <a:pt x="2219" y="103"/>
                  </a:cubicBezTo>
                  <a:cubicBezTo>
                    <a:pt x="2219" y="85"/>
                    <a:pt x="2207" y="62"/>
                    <a:pt x="2179" y="62"/>
                  </a:cubicBezTo>
                  <a:close/>
                  <a:moveTo>
                    <a:pt x="2255" y="111"/>
                  </a:moveTo>
                  <a:cubicBezTo>
                    <a:pt x="2255" y="75"/>
                    <a:pt x="2281" y="46"/>
                    <a:pt x="2316" y="46"/>
                  </a:cubicBezTo>
                  <a:cubicBezTo>
                    <a:pt x="2353" y="46"/>
                    <a:pt x="2375" y="75"/>
                    <a:pt x="2375" y="112"/>
                  </a:cubicBezTo>
                  <a:cubicBezTo>
                    <a:pt x="2375" y="117"/>
                    <a:pt x="2375" y="117"/>
                    <a:pt x="2375" y="117"/>
                  </a:cubicBezTo>
                  <a:cubicBezTo>
                    <a:pt x="2275" y="117"/>
                    <a:pt x="2275" y="117"/>
                    <a:pt x="2275" y="117"/>
                  </a:cubicBezTo>
                  <a:cubicBezTo>
                    <a:pt x="2277" y="140"/>
                    <a:pt x="2293" y="159"/>
                    <a:pt x="2320" y="159"/>
                  </a:cubicBezTo>
                  <a:cubicBezTo>
                    <a:pt x="2334" y="159"/>
                    <a:pt x="2348" y="154"/>
                    <a:pt x="2357" y="144"/>
                  </a:cubicBezTo>
                  <a:cubicBezTo>
                    <a:pt x="2367" y="156"/>
                    <a:pt x="2367" y="156"/>
                    <a:pt x="2367" y="156"/>
                  </a:cubicBezTo>
                  <a:cubicBezTo>
                    <a:pt x="2354" y="169"/>
                    <a:pt x="2338" y="175"/>
                    <a:pt x="2318" y="175"/>
                  </a:cubicBezTo>
                  <a:cubicBezTo>
                    <a:pt x="2281" y="175"/>
                    <a:pt x="2255" y="149"/>
                    <a:pt x="2255" y="111"/>
                  </a:cubicBezTo>
                  <a:close/>
                  <a:moveTo>
                    <a:pt x="2316" y="62"/>
                  </a:moveTo>
                  <a:cubicBezTo>
                    <a:pt x="2289" y="62"/>
                    <a:pt x="2276" y="84"/>
                    <a:pt x="2275" y="103"/>
                  </a:cubicBezTo>
                  <a:cubicBezTo>
                    <a:pt x="2356" y="103"/>
                    <a:pt x="2356" y="103"/>
                    <a:pt x="2356" y="103"/>
                  </a:cubicBezTo>
                  <a:cubicBezTo>
                    <a:pt x="2356" y="85"/>
                    <a:pt x="2344" y="62"/>
                    <a:pt x="2316" y="62"/>
                  </a:cubicBezTo>
                  <a:close/>
                  <a:moveTo>
                    <a:pt x="2589" y="172"/>
                  </a:moveTo>
                  <a:cubicBezTo>
                    <a:pt x="2551" y="35"/>
                    <a:pt x="2551" y="35"/>
                    <a:pt x="2551" y="35"/>
                  </a:cubicBezTo>
                  <a:cubicBezTo>
                    <a:pt x="2514" y="172"/>
                    <a:pt x="2514" y="172"/>
                    <a:pt x="2514" y="172"/>
                  </a:cubicBezTo>
                  <a:cubicBezTo>
                    <a:pt x="2491" y="172"/>
                    <a:pt x="2491" y="172"/>
                    <a:pt x="2491" y="172"/>
                  </a:cubicBezTo>
                  <a:cubicBezTo>
                    <a:pt x="2443" y="3"/>
                    <a:pt x="2443" y="3"/>
                    <a:pt x="2443" y="3"/>
                  </a:cubicBezTo>
                  <a:cubicBezTo>
                    <a:pt x="2466" y="3"/>
                    <a:pt x="2466" y="3"/>
                    <a:pt x="2466" y="3"/>
                  </a:cubicBezTo>
                  <a:cubicBezTo>
                    <a:pt x="2504" y="144"/>
                    <a:pt x="2504" y="144"/>
                    <a:pt x="2504" y="144"/>
                  </a:cubicBezTo>
                  <a:cubicBezTo>
                    <a:pt x="2543" y="3"/>
                    <a:pt x="2543" y="3"/>
                    <a:pt x="2543" y="3"/>
                  </a:cubicBezTo>
                  <a:cubicBezTo>
                    <a:pt x="2560" y="3"/>
                    <a:pt x="2560" y="3"/>
                    <a:pt x="2560" y="3"/>
                  </a:cubicBezTo>
                  <a:cubicBezTo>
                    <a:pt x="2599" y="144"/>
                    <a:pt x="2599" y="144"/>
                    <a:pt x="2599" y="144"/>
                  </a:cubicBezTo>
                  <a:cubicBezTo>
                    <a:pt x="2637" y="3"/>
                    <a:pt x="2637" y="3"/>
                    <a:pt x="2637" y="3"/>
                  </a:cubicBezTo>
                  <a:cubicBezTo>
                    <a:pt x="2660" y="3"/>
                    <a:pt x="2660" y="3"/>
                    <a:pt x="2660" y="3"/>
                  </a:cubicBezTo>
                  <a:cubicBezTo>
                    <a:pt x="2612" y="172"/>
                    <a:pt x="2612" y="172"/>
                    <a:pt x="2612" y="172"/>
                  </a:cubicBezTo>
                  <a:lnTo>
                    <a:pt x="2589" y="172"/>
                  </a:lnTo>
                  <a:close/>
                  <a:moveTo>
                    <a:pt x="2659" y="111"/>
                  </a:moveTo>
                  <a:cubicBezTo>
                    <a:pt x="2659" y="75"/>
                    <a:pt x="2683" y="46"/>
                    <a:pt x="2720" y="46"/>
                  </a:cubicBezTo>
                  <a:cubicBezTo>
                    <a:pt x="2757" y="46"/>
                    <a:pt x="2781" y="75"/>
                    <a:pt x="2781" y="111"/>
                  </a:cubicBezTo>
                  <a:cubicBezTo>
                    <a:pt x="2781" y="146"/>
                    <a:pt x="2757" y="175"/>
                    <a:pt x="2720" y="175"/>
                  </a:cubicBezTo>
                  <a:cubicBezTo>
                    <a:pt x="2683" y="175"/>
                    <a:pt x="2659" y="146"/>
                    <a:pt x="2659" y="111"/>
                  </a:cubicBezTo>
                  <a:close/>
                  <a:moveTo>
                    <a:pt x="2761" y="111"/>
                  </a:moveTo>
                  <a:cubicBezTo>
                    <a:pt x="2761" y="86"/>
                    <a:pt x="2746" y="63"/>
                    <a:pt x="2720" y="63"/>
                  </a:cubicBezTo>
                  <a:cubicBezTo>
                    <a:pt x="2694" y="63"/>
                    <a:pt x="2679" y="86"/>
                    <a:pt x="2679" y="111"/>
                  </a:cubicBezTo>
                  <a:cubicBezTo>
                    <a:pt x="2679" y="136"/>
                    <a:pt x="2694" y="158"/>
                    <a:pt x="2720" y="158"/>
                  </a:cubicBezTo>
                  <a:cubicBezTo>
                    <a:pt x="2746" y="158"/>
                    <a:pt x="2761" y="136"/>
                    <a:pt x="2761" y="111"/>
                  </a:cubicBezTo>
                  <a:close/>
                  <a:moveTo>
                    <a:pt x="2805" y="172"/>
                  </a:moveTo>
                  <a:cubicBezTo>
                    <a:pt x="2805" y="49"/>
                    <a:pt x="2805" y="49"/>
                    <a:pt x="2805" y="49"/>
                  </a:cubicBezTo>
                  <a:cubicBezTo>
                    <a:pt x="2824" y="49"/>
                    <a:pt x="2824" y="49"/>
                    <a:pt x="2824" y="49"/>
                  </a:cubicBezTo>
                  <a:cubicBezTo>
                    <a:pt x="2824" y="69"/>
                    <a:pt x="2824" y="69"/>
                    <a:pt x="2824" y="69"/>
                  </a:cubicBezTo>
                  <a:cubicBezTo>
                    <a:pt x="2834" y="56"/>
                    <a:pt x="2849" y="47"/>
                    <a:pt x="2865" y="47"/>
                  </a:cubicBezTo>
                  <a:cubicBezTo>
                    <a:pt x="2865" y="66"/>
                    <a:pt x="2865" y="66"/>
                    <a:pt x="2865" y="66"/>
                  </a:cubicBezTo>
                  <a:cubicBezTo>
                    <a:pt x="2863" y="66"/>
                    <a:pt x="2861" y="66"/>
                    <a:pt x="2858" y="66"/>
                  </a:cubicBezTo>
                  <a:cubicBezTo>
                    <a:pt x="2846" y="66"/>
                    <a:pt x="2830" y="75"/>
                    <a:pt x="2824" y="85"/>
                  </a:cubicBezTo>
                  <a:cubicBezTo>
                    <a:pt x="2824" y="172"/>
                    <a:pt x="2824" y="172"/>
                    <a:pt x="2824" y="172"/>
                  </a:cubicBezTo>
                  <a:lnTo>
                    <a:pt x="2805" y="172"/>
                  </a:lnTo>
                  <a:close/>
                  <a:moveTo>
                    <a:pt x="2883" y="172"/>
                  </a:moveTo>
                  <a:cubicBezTo>
                    <a:pt x="2883" y="3"/>
                    <a:pt x="2883" y="3"/>
                    <a:pt x="2883" y="3"/>
                  </a:cubicBezTo>
                  <a:cubicBezTo>
                    <a:pt x="2902" y="3"/>
                    <a:pt x="2902" y="3"/>
                    <a:pt x="2902" y="3"/>
                  </a:cubicBezTo>
                  <a:cubicBezTo>
                    <a:pt x="2902" y="172"/>
                    <a:pt x="2902" y="172"/>
                    <a:pt x="2902" y="172"/>
                  </a:cubicBezTo>
                  <a:lnTo>
                    <a:pt x="2883" y="172"/>
                  </a:lnTo>
                  <a:close/>
                  <a:moveTo>
                    <a:pt x="3023" y="172"/>
                  </a:moveTo>
                  <a:cubicBezTo>
                    <a:pt x="3023" y="154"/>
                    <a:pt x="3023" y="154"/>
                    <a:pt x="3023" y="154"/>
                  </a:cubicBezTo>
                  <a:cubicBezTo>
                    <a:pt x="3014" y="166"/>
                    <a:pt x="2999" y="175"/>
                    <a:pt x="2981" y="175"/>
                  </a:cubicBezTo>
                  <a:cubicBezTo>
                    <a:pt x="2949" y="175"/>
                    <a:pt x="2927" y="151"/>
                    <a:pt x="2927" y="111"/>
                  </a:cubicBezTo>
                  <a:cubicBezTo>
                    <a:pt x="2927" y="72"/>
                    <a:pt x="2949" y="46"/>
                    <a:pt x="2981" y="46"/>
                  </a:cubicBezTo>
                  <a:cubicBezTo>
                    <a:pt x="2998" y="46"/>
                    <a:pt x="3013" y="54"/>
                    <a:pt x="3023" y="68"/>
                  </a:cubicBezTo>
                  <a:cubicBezTo>
                    <a:pt x="3023" y="3"/>
                    <a:pt x="3023" y="3"/>
                    <a:pt x="3023" y="3"/>
                  </a:cubicBezTo>
                  <a:cubicBezTo>
                    <a:pt x="3042" y="3"/>
                    <a:pt x="3042" y="3"/>
                    <a:pt x="3042" y="3"/>
                  </a:cubicBezTo>
                  <a:cubicBezTo>
                    <a:pt x="3042" y="172"/>
                    <a:pt x="3042" y="172"/>
                    <a:pt x="3042" y="172"/>
                  </a:cubicBezTo>
                  <a:lnTo>
                    <a:pt x="3023" y="172"/>
                  </a:lnTo>
                  <a:close/>
                  <a:moveTo>
                    <a:pt x="3023" y="139"/>
                  </a:moveTo>
                  <a:cubicBezTo>
                    <a:pt x="3023" y="83"/>
                    <a:pt x="3023" y="83"/>
                    <a:pt x="3023" y="83"/>
                  </a:cubicBezTo>
                  <a:cubicBezTo>
                    <a:pt x="3016" y="72"/>
                    <a:pt x="3001" y="63"/>
                    <a:pt x="2986" y="63"/>
                  </a:cubicBezTo>
                  <a:cubicBezTo>
                    <a:pt x="2961" y="63"/>
                    <a:pt x="2947" y="84"/>
                    <a:pt x="2947" y="111"/>
                  </a:cubicBezTo>
                  <a:cubicBezTo>
                    <a:pt x="2947" y="138"/>
                    <a:pt x="2961" y="158"/>
                    <a:pt x="2986" y="158"/>
                  </a:cubicBezTo>
                  <a:cubicBezTo>
                    <a:pt x="3001" y="158"/>
                    <a:pt x="3016" y="149"/>
                    <a:pt x="3023" y="139"/>
                  </a:cubicBezTo>
                  <a:close/>
                  <a:moveTo>
                    <a:pt x="3070" y="161"/>
                  </a:moveTo>
                  <a:cubicBezTo>
                    <a:pt x="3070" y="153"/>
                    <a:pt x="3076" y="147"/>
                    <a:pt x="3084" y="147"/>
                  </a:cubicBezTo>
                  <a:cubicBezTo>
                    <a:pt x="3091" y="147"/>
                    <a:pt x="3098" y="153"/>
                    <a:pt x="3098" y="161"/>
                  </a:cubicBezTo>
                  <a:cubicBezTo>
                    <a:pt x="3098" y="168"/>
                    <a:pt x="3091" y="175"/>
                    <a:pt x="3084" y="175"/>
                  </a:cubicBezTo>
                  <a:cubicBezTo>
                    <a:pt x="3076" y="175"/>
                    <a:pt x="3070" y="168"/>
                    <a:pt x="307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 noEditPoints="1"/>
            </p:cNvSpPr>
            <p:nvPr/>
          </p:nvSpPr>
          <p:spPr bwMode="auto">
            <a:xfrm>
              <a:off x="2993" y="950"/>
              <a:ext cx="1921" cy="108"/>
            </a:xfrm>
            <a:custGeom>
              <a:avLst/>
              <a:gdLst>
                <a:gd name="T0" fmla="*/ 146 w 3965"/>
                <a:gd name="T1" fmla="*/ 88 h 222"/>
                <a:gd name="T2" fmla="*/ 277 w 3965"/>
                <a:gd name="T3" fmla="*/ 92 h 222"/>
                <a:gd name="T4" fmla="*/ 213 w 3965"/>
                <a:gd name="T5" fmla="*/ 50 h 222"/>
                <a:gd name="T6" fmla="*/ 321 w 3965"/>
                <a:gd name="T7" fmla="*/ 111 h 222"/>
                <a:gd name="T8" fmla="*/ 423 w 3965"/>
                <a:gd name="T9" fmla="*/ 144 h 222"/>
                <a:gd name="T10" fmla="*/ 421 w 3965"/>
                <a:gd name="T11" fmla="*/ 103 h 222"/>
                <a:gd name="T12" fmla="*/ 593 w 3965"/>
                <a:gd name="T13" fmla="*/ 105 h 222"/>
                <a:gd name="T14" fmla="*/ 546 w 3965"/>
                <a:gd name="T15" fmla="*/ 22 h 222"/>
                <a:gd name="T16" fmla="*/ 776 w 3965"/>
                <a:gd name="T17" fmla="*/ 112 h 222"/>
                <a:gd name="T18" fmla="*/ 719 w 3965"/>
                <a:gd name="T19" fmla="*/ 175 h 222"/>
                <a:gd name="T20" fmla="*/ 800 w 3965"/>
                <a:gd name="T21" fmla="*/ 172 h 222"/>
                <a:gd name="T22" fmla="*/ 853 w 3965"/>
                <a:gd name="T23" fmla="*/ 66 h 222"/>
                <a:gd name="T24" fmla="*/ 917 w 3965"/>
                <a:gd name="T25" fmla="*/ 160 h 222"/>
                <a:gd name="T26" fmla="*/ 916 w 3965"/>
                <a:gd name="T27" fmla="*/ 62 h 222"/>
                <a:gd name="T28" fmla="*/ 1043 w 3965"/>
                <a:gd name="T29" fmla="*/ 46 h 222"/>
                <a:gd name="T30" fmla="*/ 1002 w 3965"/>
                <a:gd name="T31" fmla="*/ 111 h 222"/>
                <a:gd name="T32" fmla="*/ 1148 w 3965"/>
                <a:gd name="T33" fmla="*/ 83 h 222"/>
                <a:gd name="T34" fmla="*/ 1191 w 3965"/>
                <a:gd name="T35" fmla="*/ 46 h 222"/>
                <a:gd name="T36" fmla="*/ 1274 w 3965"/>
                <a:gd name="T37" fmla="*/ 173 h 222"/>
                <a:gd name="T38" fmla="*/ 1368 w 3965"/>
                <a:gd name="T39" fmla="*/ 88 h 222"/>
                <a:gd name="T40" fmla="*/ 1452 w 3965"/>
                <a:gd name="T41" fmla="*/ 19 h 222"/>
                <a:gd name="T42" fmla="*/ 1617 w 3965"/>
                <a:gd name="T43" fmla="*/ 63 h 222"/>
                <a:gd name="T44" fmla="*/ 1581 w 3965"/>
                <a:gd name="T45" fmla="*/ 67 h 222"/>
                <a:gd name="T46" fmla="*/ 1749 w 3965"/>
                <a:gd name="T47" fmla="*/ 46 h 222"/>
                <a:gd name="T48" fmla="*/ 1800 w 3965"/>
                <a:gd name="T49" fmla="*/ 157 h 222"/>
                <a:gd name="T50" fmla="*/ 1749 w 3965"/>
                <a:gd name="T51" fmla="*/ 62 h 222"/>
                <a:gd name="T52" fmla="*/ 1892 w 3965"/>
                <a:gd name="T53" fmla="*/ 172 h 222"/>
                <a:gd name="T54" fmla="*/ 2015 w 3965"/>
                <a:gd name="T55" fmla="*/ 88 h 222"/>
                <a:gd name="T56" fmla="*/ 2063 w 3965"/>
                <a:gd name="T57" fmla="*/ 172 h 222"/>
                <a:gd name="T58" fmla="*/ 2113 w 3965"/>
                <a:gd name="T59" fmla="*/ 142 h 222"/>
                <a:gd name="T60" fmla="*/ 2189 w 3965"/>
                <a:gd name="T61" fmla="*/ 77 h 222"/>
                <a:gd name="T62" fmla="*/ 2219 w 3965"/>
                <a:gd name="T63" fmla="*/ 111 h 222"/>
                <a:gd name="T64" fmla="*/ 2281 w 3965"/>
                <a:gd name="T65" fmla="*/ 158 h 222"/>
                <a:gd name="T66" fmla="*/ 2399 w 3965"/>
                <a:gd name="T67" fmla="*/ 46 h 222"/>
                <a:gd name="T68" fmla="*/ 2358 w 3965"/>
                <a:gd name="T69" fmla="*/ 111 h 222"/>
                <a:gd name="T70" fmla="*/ 2528 w 3965"/>
                <a:gd name="T71" fmla="*/ 150 h 222"/>
                <a:gd name="T72" fmla="*/ 2656 w 3965"/>
                <a:gd name="T73" fmla="*/ 46 h 222"/>
                <a:gd name="T74" fmla="*/ 2707 w 3965"/>
                <a:gd name="T75" fmla="*/ 157 h 222"/>
                <a:gd name="T76" fmla="*/ 2656 w 3965"/>
                <a:gd name="T77" fmla="*/ 62 h 222"/>
                <a:gd name="T78" fmla="*/ 2799 w 3965"/>
                <a:gd name="T79" fmla="*/ 67 h 222"/>
                <a:gd name="T80" fmla="*/ 2823 w 3965"/>
                <a:gd name="T81" fmla="*/ 205 h 222"/>
                <a:gd name="T82" fmla="*/ 2901 w 3965"/>
                <a:gd name="T83" fmla="*/ 50 h 222"/>
                <a:gd name="T84" fmla="*/ 3071 w 3965"/>
                <a:gd name="T85" fmla="*/ 172 h 222"/>
                <a:gd name="T86" fmla="*/ 3071 w 3965"/>
                <a:gd name="T87" fmla="*/ 89 h 222"/>
                <a:gd name="T88" fmla="*/ 3090 w 3965"/>
                <a:gd name="T89" fmla="*/ 172 h 222"/>
                <a:gd name="T90" fmla="*/ 3037 w 3965"/>
                <a:gd name="T91" fmla="*/ 162 h 222"/>
                <a:gd name="T92" fmla="*/ 3126 w 3965"/>
                <a:gd name="T93" fmla="*/ 50 h 222"/>
                <a:gd name="T94" fmla="*/ 3145 w 3965"/>
                <a:gd name="T95" fmla="*/ 66 h 222"/>
                <a:gd name="T96" fmla="*/ 3126 w 3965"/>
                <a:gd name="T97" fmla="*/ 147 h 222"/>
                <a:gd name="T98" fmla="*/ 3326 w 3965"/>
                <a:gd name="T99" fmla="*/ 111 h 222"/>
                <a:gd name="T100" fmla="*/ 3345 w 3965"/>
                <a:gd name="T101" fmla="*/ 88 h 222"/>
                <a:gd name="T102" fmla="*/ 3262 w 3965"/>
                <a:gd name="T103" fmla="*/ 135 h 222"/>
                <a:gd name="T104" fmla="*/ 3406 w 3965"/>
                <a:gd name="T105" fmla="*/ 3 h 222"/>
                <a:gd name="T106" fmla="*/ 3552 w 3965"/>
                <a:gd name="T107" fmla="*/ 19 h 222"/>
                <a:gd name="T108" fmla="*/ 3556 w 3965"/>
                <a:gd name="T109" fmla="*/ 50 h 222"/>
                <a:gd name="T110" fmla="*/ 3732 w 3965"/>
                <a:gd name="T111" fmla="*/ 63 h 222"/>
                <a:gd name="T112" fmla="*/ 3626 w 3965"/>
                <a:gd name="T113" fmla="*/ 83 h 222"/>
                <a:gd name="T114" fmla="*/ 3665 w 3965"/>
                <a:gd name="T115" fmla="*/ 46 h 222"/>
                <a:gd name="T116" fmla="*/ 3798 w 3965"/>
                <a:gd name="T117" fmla="*/ 111 h 222"/>
                <a:gd name="T118" fmla="*/ 3901 w 3965"/>
                <a:gd name="T119" fmla="*/ 144 h 222"/>
                <a:gd name="T120" fmla="*/ 3899 w 3965"/>
                <a:gd name="T121" fmla="*/ 103 h 222"/>
                <a:gd name="T122" fmla="*/ 3937 w 3965"/>
                <a:gd name="T123" fmla="*/ 16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65" h="222">
                  <a:moveTo>
                    <a:pt x="0" y="88"/>
                  </a:moveTo>
                  <a:cubicBezTo>
                    <a:pt x="0" y="38"/>
                    <a:pt x="34" y="0"/>
                    <a:pt x="84" y="0"/>
                  </a:cubicBezTo>
                  <a:cubicBezTo>
                    <a:pt x="134" y="0"/>
                    <a:pt x="168" y="38"/>
                    <a:pt x="168" y="88"/>
                  </a:cubicBezTo>
                  <a:cubicBezTo>
                    <a:pt x="168" y="138"/>
                    <a:pt x="134" y="175"/>
                    <a:pt x="84" y="175"/>
                  </a:cubicBezTo>
                  <a:cubicBezTo>
                    <a:pt x="34" y="175"/>
                    <a:pt x="0" y="138"/>
                    <a:pt x="0" y="88"/>
                  </a:cubicBezTo>
                  <a:close/>
                  <a:moveTo>
                    <a:pt x="146" y="88"/>
                  </a:moveTo>
                  <a:cubicBezTo>
                    <a:pt x="146" y="48"/>
                    <a:pt x="122" y="19"/>
                    <a:pt x="84" y="19"/>
                  </a:cubicBezTo>
                  <a:cubicBezTo>
                    <a:pt x="46" y="19"/>
                    <a:pt x="22" y="48"/>
                    <a:pt x="22" y="88"/>
                  </a:cubicBezTo>
                  <a:cubicBezTo>
                    <a:pt x="22" y="127"/>
                    <a:pt x="46" y="157"/>
                    <a:pt x="84" y="157"/>
                  </a:cubicBezTo>
                  <a:cubicBezTo>
                    <a:pt x="122" y="157"/>
                    <a:pt x="146" y="127"/>
                    <a:pt x="146" y="88"/>
                  </a:cubicBezTo>
                  <a:close/>
                  <a:moveTo>
                    <a:pt x="277" y="172"/>
                  </a:moveTo>
                  <a:cubicBezTo>
                    <a:pt x="277" y="92"/>
                    <a:pt x="277" y="92"/>
                    <a:pt x="277" y="92"/>
                  </a:cubicBezTo>
                  <a:cubicBezTo>
                    <a:pt x="277" y="70"/>
                    <a:pt x="266" y="63"/>
                    <a:pt x="250" y="63"/>
                  </a:cubicBezTo>
                  <a:cubicBezTo>
                    <a:pt x="235" y="63"/>
                    <a:pt x="220" y="73"/>
                    <a:pt x="213" y="83"/>
                  </a:cubicBezTo>
                  <a:cubicBezTo>
                    <a:pt x="213" y="172"/>
                    <a:pt x="213" y="172"/>
                    <a:pt x="213" y="172"/>
                  </a:cubicBezTo>
                  <a:cubicBezTo>
                    <a:pt x="194" y="172"/>
                    <a:pt x="194" y="172"/>
                    <a:pt x="194" y="17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22" y="57"/>
                    <a:pt x="239" y="46"/>
                    <a:pt x="257" y="46"/>
                  </a:cubicBezTo>
                  <a:cubicBezTo>
                    <a:pt x="283" y="46"/>
                    <a:pt x="296" y="59"/>
                    <a:pt x="296" y="86"/>
                  </a:cubicBezTo>
                  <a:cubicBezTo>
                    <a:pt x="296" y="172"/>
                    <a:pt x="296" y="172"/>
                    <a:pt x="296" y="172"/>
                  </a:cubicBezTo>
                  <a:lnTo>
                    <a:pt x="277" y="172"/>
                  </a:lnTo>
                  <a:close/>
                  <a:moveTo>
                    <a:pt x="321" y="111"/>
                  </a:moveTo>
                  <a:cubicBezTo>
                    <a:pt x="321" y="75"/>
                    <a:pt x="346" y="46"/>
                    <a:pt x="381" y="46"/>
                  </a:cubicBezTo>
                  <a:cubicBezTo>
                    <a:pt x="418" y="46"/>
                    <a:pt x="440" y="75"/>
                    <a:pt x="440" y="112"/>
                  </a:cubicBezTo>
                  <a:cubicBezTo>
                    <a:pt x="440" y="117"/>
                    <a:pt x="440" y="117"/>
                    <a:pt x="440" y="117"/>
                  </a:cubicBezTo>
                  <a:cubicBezTo>
                    <a:pt x="341" y="117"/>
                    <a:pt x="341" y="117"/>
                    <a:pt x="341" y="117"/>
                  </a:cubicBezTo>
                  <a:cubicBezTo>
                    <a:pt x="342" y="140"/>
                    <a:pt x="359" y="160"/>
                    <a:pt x="385" y="160"/>
                  </a:cubicBezTo>
                  <a:cubicBezTo>
                    <a:pt x="399" y="160"/>
                    <a:pt x="413" y="154"/>
                    <a:pt x="423" y="144"/>
                  </a:cubicBezTo>
                  <a:cubicBezTo>
                    <a:pt x="432" y="157"/>
                    <a:pt x="432" y="157"/>
                    <a:pt x="432" y="157"/>
                  </a:cubicBezTo>
                  <a:cubicBezTo>
                    <a:pt x="420" y="169"/>
                    <a:pt x="403" y="175"/>
                    <a:pt x="383" y="175"/>
                  </a:cubicBezTo>
                  <a:cubicBezTo>
                    <a:pt x="347" y="175"/>
                    <a:pt x="321" y="149"/>
                    <a:pt x="321" y="111"/>
                  </a:cubicBezTo>
                  <a:close/>
                  <a:moveTo>
                    <a:pt x="381" y="62"/>
                  </a:moveTo>
                  <a:cubicBezTo>
                    <a:pt x="355" y="62"/>
                    <a:pt x="342" y="84"/>
                    <a:pt x="341" y="103"/>
                  </a:cubicBezTo>
                  <a:cubicBezTo>
                    <a:pt x="421" y="103"/>
                    <a:pt x="421" y="103"/>
                    <a:pt x="421" y="103"/>
                  </a:cubicBezTo>
                  <a:cubicBezTo>
                    <a:pt x="421" y="85"/>
                    <a:pt x="409" y="62"/>
                    <a:pt x="381" y="62"/>
                  </a:cubicBezTo>
                  <a:close/>
                  <a:moveTo>
                    <a:pt x="525" y="172"/>
                  </a:moveTo>
                  <a:cubicBezTo>
                    <a:pt x="525" y="3"/>
                    <a:pt x="525" y="3"/>
                    <a:pt x="525" y="3"/>
                  </a:cubicBezTo>
                  <a:cubicBezTo>
                    <a:pt x="593" y="3"/>
                    <a:pt x="593" y="3"/>
                    <a:pt x="593" y="3"/>
                  </a:cubicBezTo>
                  <a:cubicBezTo>
                    <a:pt x="627" y="3"/>
                    <a:pt x="646" y="26"/>
                    <a:pt x="646" y="54"/>
                  </a:cubicBezTo>
                  <a:cubicBezTo>
                    <a:pt x="646" y="82"/>
                    <a:pt x="626" y="105"/>
                    <a:pt x="593" y="105"/>
                  </a:cubicBezTo>
                  <a:cubicBezTo>
                    <a:pt x="546" y="105"/>
                    <a:pt x="546" y="105"/>
                    <a:pt x="546" y="105"/>
                  </a:cubicBezTo>
                  <a:cubicBezTo>
                    <a:pt x="546" y="172"/>
                    <a:pt x="546" y="172"/>
                    <a:pt x="546" y="172"/>
                  </a:cubicBezTo>
                  <a:lnTo>
                    <a:pt x="525" y="172"/>
                  </a:lnTo>
                  <a:close/>
                  <a:moveTo>
                    <a:pt x="624" y="54"/>
                  </a:moveTo>
                  <a:cubicBezTo>
                    <a:pt x="624" y="35"/>
                    <a:pt x="610" y="22"/>
                    <a:pt x="590" y="22"/>
                  </a:cubicBezTo>
                  <a:cubicBezTo>
                    <a:pt x="546" y="22"/>
                    <a:pt x="546" y="22"/>
                    <a:pt x="546" y="22"/>
                  </a:cubicBezTo>
                  <a:cubicBezTo>
                    <a:pt x="546" y="86"/>
                    <a:pt x="546" y="86"/>
                    <a:pt x="546" y="86"/>
                  </a:cubicBezTo>
                  <a:cubicBezTo>
                    <a:pt x="590" y="86"/>
                    <a:pt x="590" y="86"/>
                    <a:pt x="590" y="86"/>
                  </a:cubicBezTo>
                  <a:cubicBezTo>
                    <a:pt x="610" y="86"/>
                    <a:pt x="624" y="73"/>
                    <a:pt x="624" y="54"/>
                  </a:cubicBezTo>
                  <a:close/>
                  <a:moveTo>
                    <a:pt x="656" y="111"/>
                  </a:moveTo>
                  <a:cubicBezTo>
                    <a:pt x="656" y="75"/>
                    <a:pt x="682" y="46"/>
                    <a:pt x="717" y="46"/>
                  </a:cubicBezTo>
                  <a:cubicBezTo>
                    <a:pt x="754" y="46"/>
                    <a:pt x="776" y="75"/>
                    <a:pt x="776" y="112"/>
                  </a:cubicBezTo>
                  <a:cubicBezTo>
                    <a:pt x="776" y="117"/>
                    <a:pt x="776" y="117"/>
                    <a:pt x="776" y="117"/>
                  </a:cubicBezTo>
                  <a:cubicBezTo>
                    <a:pt x="676" y="117"/>
                    <a:pt x="676" y="117"/>
                    <a:pt x="676" y="117"/>
                  </a:cubicBezTo>
                  <a:cubicBezTo>
                    <a:pt x="678" y="140"/>
                    <a:pt x="694" y="160"/>
                    <a:pt x="721" y="160"/>
                  </a:cubicBezTo>
                  <a:cubicBezTo>
                    <a:pt x="735" y="160"/>
                    <a:pt x="749" y="154"/>
                    <a:pt x="758" y="144"/>
                  </a:cubicBezTo>
                  <a:cubicBezTo>
                    <a:pt x="768" y="157"/>
                    <a:pt x="768" y="157"/>
                    <a:pt x="768" y="157"/>
                  </a:cubicBezTo>
                  <a:cubicBezTo>
                    <a:pt x="755" y="169"/>
                    <a:pt x="739" y="175"/>
                    <a:pt x="719" y="175"/>
                  </a:cubicBezTo>
                  <a:cubicBezTo>
                    <a:pt x="682" y="175"/>
                    <a:pt x="656" y="149"/>
                    <a:pt x="656" y="111"/>
                  </a:cubicBezTo>
                  <a:close/>
                  <a:moveTo>
                    <a:pt x="717" y="62"/>
                  </a:moveTo>
                  <a:cubicBezTo>
                    <a:pt x="690" y="62"/>
                    <a:pt x="677" y="84"/>
                    <a:pt x="676" y="103"/>
                  </a:cubicBezTo>
                  <a:cubicBezTo>
                    <a:pt x="757" y="103"/>
                    <a:pt x="757" y="103"/>
                    <a:pt x="757" y="103"/>
                  </a:cubicBezTo>
                  <a:cubicBezTo>
                    <a:pt x="757" y="85"/>
                    <a:pt x="745" y="62"/>
                    <a:pt x="717" y="62"/>
                  </a:cubicBezTo>
                  <a:close/>
                  <a:moveTo>
                    <a:pt x="800" y="172"/>
                  </a:moveTo>
                  <a:cubicBezTo>
                    <a:pt x="800" y="50"/>
                    <a:pt x="800" y="50"/>
                    <a:pt x="800" y="50"/>
                  </a:cubicBezTo>
                  <a:cubicBezTo>
                    <a:pt x="819" y="50"/>
                    <a:pt x="819" y="50"/>
                    <a:pt x="819" y="50"/>
                  </a:cubicBezTo>
                  <a:cubicBezTo>
                    <a:pt x="819" y="69"/>
                    <a:pt x="819" y="69"/>
                    <a:pt x="819" y="69"/>
                  </a:cubicBezTo>
                  <a:cubicBezTo>
                    <a:pt x="829" y="56"/>
                    <a:pt x="843" y="47"/>
                    <a:pt x="860" y="47"/>
                  </a:cubicBezTo>
                  <a:cubicBezTo>
                    <a:pt x="860" y="67"/>
                    <a:pt x="860" y="67"/>
                    <a:pt x="860" y="67"/>
                  </a:cubicBezTo>
                  <a:cubicBezTo>
                    <a:pt x="858" y="66"/>
                    <a:pt x="856" y="66"/>
                    <a:pt x="853" y="66"/>
                  </a:cubicBezTo>
                  <a:cubicBezTo>
                    <a:pt x="841" y="66"/>
                    <a:pt x="825" y="75"/>
                    <a:pt x="819" y="85"/>
                  </a:cubicBezTo>
                  <a:cubicBezTo>
                    <a:pt x="819" y="172"/>
                    <a:pt x="819" y="172"/>
                    <a:pt x="819" y="172"/>
                  </a:cubicBezTo>
                  <a:lnTo>
                    <a:pt x="800" y="172"/>
                  </a:lnTo>
                  <a:close/>
                  <a:moveTo>
                    <a:pt x="867" y="156"/>
                  </a:moveTo>
                  <a:cubicBezTo>
                    <a:pt x="877" y="142"/>
                    <a:pt x="877" y="142"/>
                    <a:pt x="877" y="142"/>
                  </a:cubicBezTo>
                  <a:cubicBezTo>
                    <a:pt x="885" y="152"/>
                    <a:pt x="901" y="160"/>
                    <a:pt x="917" y="160"/>
                  </a:cubicBezTo>
                  <a:cubicBezTo>
                    <a:pt x="936" y="160"/>
                    <a:pt x="946" y="151"/>
                    <a:pt x="946" y="139"/>
                  </a:cubicBezTo>
                  <a:cubicBezTo>
                    <a:pt x="946" y="109"/>
                    <a:pt x="870" y="127"/>
                    <a:pt x="870" y="82"/>
                  </a:cubicBezTo>
                  <a:cubicBezTo>
                    <a:pt x="870" y="63"/>
                    <a:pt x="887" y="46"/>
                    <a:pt x="916" y="46"/>
                  </a:cubicBezTo>
                  <a:cubicBezTo>
                    <a:pt x="937" y="46"/>
                    <a:pt x="952" y="54"/>
                    <a:pt x="962" y="64"/>
                  </a:cubicBezTo>
                  <a:cubicBezTo>
                    <a:pt x="953" y="77"/>
                    <a:pt x="953" y="77"/>
                    <a:pt x="953" y="77"/>
                  </a:cubicBezTo>
                  <a:cubicBezTo>
                    <a:pt x="945" y="69"/>
                    <a:pt x="932" y="62"/>
                    <a:pt x="916" y="62"/>
                  </a:cubicBezTo>
                  <a:cubicBezTo>
                    <a:pt x="899" y="62"/>
                    <a:pt x="889" y="70"/>
                    <a:pt x="889" y="81"/>
                  </a:cubicBezTo>
                  <a:cubicBezTo>
                    <a:pt x="889" y="108"/>
                    <a:pt x="965" y="90"/>
                    <a:pt x="965" y="138"/>
                  </a:cubicBezTo>
                  <a:cubicBezTo>
                    <a:pt x="965" y="159"/>
                    <a:pt x="948" y="175"/>
                    <a:pt x="917" y="175"/>
                  </a:cubicBezTo>
                  <a:cubicBezTo>
                    <a:pt x="897" y="175"/>
                    <a:pt x="879" y="169"/>
                    <a:pt x="867" y="156"/>
                  </a:cubicBezTo>
                  <a:close/>
                  <a:moveTo>
                    <a:pt x="982" y="111"/>
                  </a:moveTo>
                  <a:cubicBezTo>
                    <a:pt x="982" y="75"/>
                    <a:pt x="1006" y="46"/>
                    <a:pt x="1043" y="46"/>
                  </a:cubicBezTo>
                  <a:cubicBezTo>
                    <a:pt x="1081" y="46"/>
                    <a:pt x="1104" y="75"/>
                    <a:pt x="1104" y="111"/>
                  </a:cubicBezTo>
                  <a:cubicBezTo>
                    <a:pt x="1104" y="146"/>
                    <a:pt x="1081" y="175"/>
                    <a:pt x="1043" y="175"/>
                  </a:cubicBezTo>
                  <a:cubicBezTo>
                    <a:pt x="1006" y="175"/>
                    <a:pt x="982" y="146"/>
                    <a:pt x="982" y="111"/>
                  </a:cubicBezTo>
                  <a:close/>
                  <a:moveTo>
                    <a:pt x="1084" y="111"/>
                  </a:moveTo>
                  <a:cubicBezTo>
                    <a:pt x="1084" y="86"/>
                    <a:pt x="1069" y="63"/>
                    <a:pt x="1043" y="63"/>
                  </a:cubicBezTo>
                  <a:cubicBezTo>
                    <a:pt x="1017" y="63"/>
                    <a:pt x="1002" y="86"/>
                    <a:pt x="1002" y="111"/>
                  </a:cubicBezTo>
                  <a:cubicBezTo>
                    <a:pt x="1002" y="136"/>
                    <a:pt x="1017" y="158"/>
                    <a:pt x="1043" y="158"/>
                  </a:cubicBezTo>
                  <a:cubicBezTo>
                    <a:pt x="1069" y="158"/>
                    <a:pt x="1084" y="136"/>
                    <a:pt x="1084" y="111"/>
                  </a:cubicBezTo>
                  <a:close/>
                  <a:moveTo>
                    <a:pt x="1211" y="172"/>
                  </a:moveTo>
                  <a:cubicBezTo>
                    <a:pt x="1211" y="92"/>
                    <a:pt x="1211" y="92"/>
                    <a:pt x="1211" y="92"/>
                  </a:cubicBezTo>
                  <a:cubicBezTo>
                    <a:pt x="1211" y="70"/>
                    <a:pt x="1201" y="63"/>
                    <a:pt x="1184" y="63"/>
                  </a:cubicBezTo>
                  <a:cubicBezTo>
                    <a:pt x="1169" y="63"/>
                    <a:pt x="1155" y="73"/>
                    <a:pt x="1148" y="83"/>
                  </a:cubicBezTo>
                  <a:cubicBezTo>
                    <a:pt x="1148" y="172"/>
                    <a:pt x="1148" y="172"/>
                    <a:pt x="1148" y="172"/>
                  </a:cubicBezTo>
                  <a:cubicBezTo>
                    <a:pt x="1129" y="172"/>
                    <a:pt x="1129" y="172"/>
                    <a:pt x="1129" y="172"/>
                  </a:cubicBezTo>
                  <a:cubicBezTo>
                    <a:pt x="1129" y="50"/>
                    <a:pt x="1129" y="50"/>
                    <a:pt x="1129" y="50"/>
                  </a:cubicBezTo>
                  <a:cubicBezTo>
                    <a:pt x="1148" y="50"/>
                    <a:pt x="1148" y="50"/>
                    <a:pt x="1148" y="50"/>
                  </a:cubicBezTo>
                  <a:cubicBezTo>
                    <a:pt x="1148" y="67"/>
                    <a:pt x="1148" y="67"/>
                    <a:pt x="1148" y="67"/>
                  </a:cubicBezTo>
                  <a:cubicBezTo>
                    <a:pt x="1156" y="57"/>
                    <a:pt x="1173" y="46"/>
                    <a:pt x="1191" y="46"/>
                  </a:cubicBezTo>
                  <a:cubicBezTo>
                    <a:pt x="1217" y="46"/>
                    <a:pt x="1231" y="59"/>
                    <a:pt x="1231" y="86"/>
                  </a:cubicBezTo>
                  <a:cubicBezTo>
                    <a:pt x="1231" y="172"/>
                    <a:pt x="1231" y="172"/>
                    <a:pt x="1231" y="172"/>
                  </a:cubicBezTo>
                  <a:lnTo>
                    <a:pt x="1211" y="172"/>
                  </a:lnTo>
                  <a:close/>
                  <a:moveTo>
                    <a:pt x="1267" y="205"/>
                  </a:moveTo>
                  <a:cubicBezTo>
                    <a:pt x="1258" y="197"/>
                    <a:pt x="1258" y="197"/>
                    <a:pt x="1258" y="197"/>
                  </a:cubicBezTo>
                  <a:cubicBezTo>
                    <a:pt x="1266" y="191"/>
                    <a:pt x="1273" y="181"/>
                    <a:pt x="1274" y="173"/>
                  </a:cubicBezTo>
                  <a:cubicBezTo>
                    <a:pt x="1274" y="173"/>
                    <a:pt x="1272" y="174"/>
                    <a:pt x="1271" y="174"/>
                  </a:cubicBezTo>
                  <a:cubicBezTo>
                    <a:pt x="1264" y="174"/>
                    <a:pt x="1259" y="168"/>
                    <a:pt x="1259" y="161"/>
                  </a:cubicBezTo>
                  <a:cubicBezTo>
                    <a:pt x="1259" y="153"/>
                    <a:pt x="1264" y="147"/>
                    <a:pt x="1272" y="147"/>
                  </a:cubicBezTo>
                  <a:cubicBezTo>
                    <a:pt x="1280" y="147"/>
                    <a:pt x="1288" y="154"/>
                    <a:pt x="1288" y="166"/>
                  </a:cubicBezTo>
                  <a:cubicBezTo>
                    <a:pt x="1288" y="182"/>
                    <a:pt x="1279" y="196"/>
                    <a:pt x="1267" y="205"/>
                  </a:cubicBezTo>
                  <a:close/>
                  <a:moveTo>
                    <a:pt x="1368" y="88"/>
                  </a:moveTo>
                  <a:cubicBezTo>
                    <a:pt x="1368" y="38"/>
                    <a:pt x="1401" y="0"/>
                    <a:pt x="1452" y="0"/>
                  </a:cubicBezTo>
                  <a:cubicBezTo>
                    <a:pt x="1502" y="0"/>
                    <a:pt x="1536" y="38"/>
                    <a:pt x="1536" y="88"/>
                  </a:cubicBezTo>
                  <a:cubicBezTo>
                    <a:pt x="1536" y="138"/>
                    <a:pt x="1502" y="175"/>
                    <a:pt x="1452" y="175"/>
                  </a:cubicBezTo>
                  <a:cubicBezTo>
                    <a:pt x="1401" y="175"/>
                    <a:pt x="1368" y="138"/>
                    <a:pt x="1368" y="88"/>
                  </a:cubicBezTo>
                  <a:close/>
                  <a:moveTo>
                    <a:pt x="1514" y="88"/>
                  </a:moveTo>
                  <a:cubicBezTo>
                    <a:pt x="1514" y="48"/>
                    <a:pt x="1490" y="19"/>
                    <a:pt x="1452" y="19"/>
                  </a:cubicBezTo>
                  <a:cubicBezTo>
                    <a:pt x="1414" y="19"/>
                    <a:pt x="1389" y="48"/>
                    <a:pt x="1389" y="88"/>
                  </a:cubicBezTo>
                  <a:cubicBezTo>
                    <a:pt x="1389" y="127"/>
                    <a:pt x="1414" y="157"/>
                    <a:pt x="1452" y="157"/>
                  </a:cubicBezTo>
                  <a:cubicBezTo>
                    <a:pt x="1490" y="157"/>
                    <a:pt x="1514" y="127"/>
                    <a:pt x="1514" y="88"/>
                  </a:cubicBezTo>
                  <a:close/>
                  <a:moveTo>
                    <a:pt x="1645" y="172"/>
                  </a:moveTo>
                  <a:cubicBezTo>
                    <a:pt x="1645" y="92"/>
                    <a:pt x="1645" y="92"/>
                    <a:pt x="1645" y="92"/>
                  </a:cubicBezTo>
                  <a:cubicBezTo>
                    <a:pt x="1645" y="70"/>
                    <a:pt x="1634" y="63"/>
                    <a:pt x="1617" y="63"/>
                  </a:cubicBezTo>
                  <a:cubicBezTo>
                    <a:pt x="1602" y="63"/>
                    <a:pt x="1588" y="73"/>
                    <a:pt x="1581" y="83"/>
                  </a:cubicBezTo>
                  <a:cubicBezTo>
                    <a:pt x="1581" y="172"/>
                    <a:pt x="1581" y="172"/>
                    <a:pt x="1581" y="172"/>
                  </a:cubicBezTo>
                  <a:cubicBezTo>
                    <a:pt x="1562" y="172"/>
                    <a:pt x="1562" y="172"/>
                    <a:pt x="1562" y="172"/>
                  </a:cubicBezTo>
                  <a:cubicBezTo>
                    <a:pt x="1562" y="50"/>
                    <a:pt x="1562" y="50"/>
                    <a:pt x="1562" y="50"/>
                  </a:cubicBezTo>
                  <a:cubicBezTo>
                    <a:pt x="1581" y="50"/>
                    <a:pt x="1581" y="50"/>
                    <a:pt x="1581" y="50"/>
                  </a:cubicBezTo>
                  <a:cubicBezTo>
                    <a:pt x="1581" y="67"/>
                    <a:pt x="1581" y="67"/>
                    <a:pt x="1581" y="67"/>
                  </a:cubicBezTo>
                  <a:cubicBezTo>
                    <a:pt x="1590" y="57"/>
                    <a:pt x="1606" y="46"/>
                    <a:pt x="1625" y="46"/>
                  </a:cubicBezTo>
                  <a:cubicBezTo>
                    <a:pt x="1650" y="46"/>
                    <a:pt x="1664" y="59"/>
                    <a:pt x="1664" y="86"/>
                  </a:cubicBezTo>
                  <a:cubicBezTo>
                    <a:pt x="1664" y="172"/>
                    <a:pt x="1664" y="172"/>
                    <a:pt x="1664" y="172"/>
                  </a:cubicBezTo>
                  <a:lnTo>
                    <a:pt x="1645" y="172"/>
                  </a:lnTo>
                  <a:close/>
                  <a:moveTo>
                    <a:pt x="1688" y="111"/>
                  </a:moveTo>
                  <a:cubicBezTo>
                    <a:pt x="1688" y="75"/>
                    <a:pt x="1714" y="46"/>
                    <a:pt x="1749" y="46"/>
                  </a:cubicBezTo>
                  <a:cubicBezTo>
                    <a:pt x="1786" y="46"/>
                    <a:pt x="1808" y="75"/>
                    <a:pt x="1808" y="112"/>
                  </a:cubicBezTo>
                  <a:cubicBezTo>
                    <a:pt x="1808" y="117"/>
                    <a:pt x="1808" y="117"/>
                    <a:pt x="1808" y="117"/>
                  </a:cubicBezTo>
                  <a:cubicBezTo>
                    <a:pt x="1708" y="117"/>
                    <a:pt x="1708" y="117"/>
                    <a:pt x="1708" y="117"/>
                  </a:cubicBezTo>
                  <a:cubicBezTo>
                    <a:pt x="1710" y="140"/>
                    <a:pt x="1726" y="160"/>
                    <a:pt x="1753" y="160"/>
                  </a:cubicBezTo>
                  <a:cubicBezTo>
                    <a:pt x="1767" y="160"/>
                    <a:pt x="1781" y="154"/>
                    <a:pt x="1791" y="144"/>
                  </a:cubicBezTo>
                  <a:cubicBezTo>
                    <a:pt x="1800" y="157"/>
                    <a:pt x="1800" y="157"/>
                    <a:pt x="1800" y="157"/>
                  </a:cubicBezTo>
                  <a:cubicBezTo>
                    <a:pt x="1788" y="169"/>
                    <a:pt x="1771" y="175"/>
                    <a:pt x="1751" y="175"/>
                  </a:cubicBezTo>
                  <a:cubicBezTo>
                    <a:pt x="1715" y="175"/>
                    <a:pt x="1688" y="149"/>
                    <a:pt x="1688" y="111"/>
                  </a:cubicBezTo>
                  <a:close/>
                  <a:moveTo>
                    <a:pt x="1749" y="62"/>
                  </a:moveTo>
                  <a:cubicBezTo>
                    <a:pt x="1722" y="62"/>
                    <a:pt x="1710" y="84"/>
                    <a:pt x="1708" y="103"/>
                  </a:cubicBezTo>
                  <a:cubicBezTo>
                    <a:pt x="1789" y="103"/>
                    <a:pt x="1789" y="103"/>
                    <a:pt x="1789" y="103"/>
                  </a:cubicBezTo>
                  <a:cubicBezTo>
                    <a:pt x="1789" y="85"/>
                    <a:pt x="1777" y="62"/>
                    <a:pt x="1749" y="62"/>
                  </a:cubicBezTo>
                  <a:close/>
                  <a:moveTo>
                    <a:pt x="1892" y="172"/>
                  </a:moveTo>
                  <a:cubicBezTo>
                    <a:pt x="1892" y="3"/>
                    <a:pt x="1892" y="3"/>
                    <a:pt x="1892" y="3"/>
                  </a:cubicBezTo>
                  <a:cubicBezTo>
                    <a:pt x="1950" y="3"/>
                    <a:pt x="1950" y="3"/>
                    <a:pt x="1950" y="3"/>
                  </a:cubicBezTo>
                  <a:cubicBezTo>
                    <a:pt x="2003" y="3"/>
                    <a:pt x="2037" y="40"/>
                    <a:pt x="2037" y="88"/>
                  </a:cubicBezTo>
                  <a:cubicBezTo>
                    <a:pt x="2037" y="136"/>
                    <a:pt x="2003" y="172"/>
                    <a:pt x="1950" y="172"/>
                  </a:cubicBezTo>
                  <a:lnTo>
                    <a:pt x="1892" y="172"/>
                  </a:lnTo>
                  <a:close/>
                  <a:moveTo>
                    <a:pt x="2015" y="88"/>
                  </a:moveTo>
                  <a:cubicBezTo>
                    <a:pt x="2015" y="51"/>
                    <a:pt x="1992" y="22"/>
                    <a:pt x="1950" y="22"/>
                  </a:cubicBezTo>
                  <a:cubicBezTo>
                    <a:pt x="1913" y="22"/>
                    <a:pt x="1913" y="22"/>
                    <a:pt x="1913" y="22"/>
                  </a:cubicBezTo>
                  <a:cubicBezTo>
                    <a:pt x="1913" y="153"/>
                    <a:pt x="1913" y="153"/>
                    <a:pt x="1913" y="153"/>
                  </a:cubicBezTo>
                  <a:cubicBezTo>
                    <a:pt x="1950" y="153"/>
                    <a:pt x="1950" y="153"/>
                    <a:pt x="1950" y="153"/>
                  </a:cubicBezTo>
                  <a:cubicBezTo>
                    <a:pt x="1991" y="153"/>
                    <a:pt x="2015" y="124"/>
                    <a:pt x="2015" y="88"/>
                  </a:cubicBezTo>
                  <a:close/>
                  <a:moveTo>
                    <a:pt x="2060" y="19"/>
                  </a:moveTo>
                  <a:cubicBezTo>
                    <a:pt x="2060" y="12"/>
                    <a:pt x="2066" y="6"/>
                    <a:pt x="2073" y="6"/>
                  </a:cubicBezTo>
                  <a:cubicBezTo>
                    <a:pt x="2080" y="6"/>
                    <a:pt x="2086" y="12"/>
                    <a:pt x="2086" y="19"/>
                  </a:cubicBezTo>
                  <a:cubicBezTo>
                    <a:pt x="2086" y="26"/>
                    <a:pt x="2080" y="32"/>
                    <a:pt x="2073" y="32"/>
                  </a:cubicBezTo>
                  <a:cubicBezTo>
                    <a:pt x="2066" y="32"/>
                    <a:pt x="2060" y="26"/>
                    <a:pt x="2060" y="19"/>
                  </a:cubicBezTo>
                  <a:close/>
                  <a:moveTo>
                    <a:pt x="2063" y="172"/>
                  </a:moveTo>
                  <a:cubicBezTo>
                    <a:pt x="2063" y="50"/>
                    <a:pt x="2063" y="50"/>
                    <a:pt x="2063" y="50"/>
                  </a:cubicBezTo>
                  <a:cubicBezTo>
                    <a:pt x="2082" y="50"/>
                    <a:pt x="2082" y="50"/>
                    <a:pt x="2082" y="50"/>
                  </a:cubicBezTo>
                  <a:cubicBezTo>
                    <a:pt x="2082" y="172"/>
                    <a:pt x="2082" y="172"/>
                    <a:pt x="2082" y="172"/>
                  </a:cubicBezTo>
                  <a:lnTo>
                    <a:pt x="2063" y="172"/>
                  </a:lnTo>
                  <a:close/>
                  <a:moveTo>
                    <a:pt x="2103" y="156"/>
                  </a:moveTo>
                  <a:cubicBezTo>
                    <a:pt x="2113" y="142"/>
                    <a:pt x="2113" y="142"/>
                    <a:pt x="2113" y="142"/>
                  </a:cubicBezTo>
                  <a:cubicBezTo>
                    <a:pt x="2121" y="152"/>
                    <a:pt x="2137" y="160"/>
                    <a:pt x="2154" y="160"/>
                  </a:cubicBezTo>
                  <a:cubicBezTo>
                    <a:pt x="2172" y="160"/>
                    <a:pt x="2183" y="151"/>
                    <a:pt x="2183" y="139"/>
                  </a:cubicBezTo>
                  <a:cubicBezTo>
                    <a:pt x="2183" y="109"/>
                    <a:pt x="2107" y="127"/>
                    <a:pt x="2107" y="82"/>
                  </a:cubicBezTo>
                  <a:cubicBezTo>
                    <a:pt x="2107" y="63"/>
                    <a:pt x="2123" y="46"/>
                    <a:pt x="2152" y="46"/>
                  </a:cubicBezTo>
                  <a:cubicBezTo>
                    <a:pt x="2173" y="46"/>
                    <a:pt x="2188" y="54"/>
                    <a:pt x="2198" y="64"/>
                  </a:cubicBezTo>
                  <a:cubicBezTo>
                    <a:pt x="2189" y="77"/>
                    <a:pt x="2189" y="77"/>
                    <a:pt x="2189" y="77"/>
                  </a:cubicBezTo>
                  <a:cubicBezTo>
                    <a:pt x="2182" y="69"/>
                    <a:pt x="2168" y="62"/>
                    <a:pt x="2152" y="62"/>
                  </a:cubicBezTo>
                  <a:cubicBezTo>
                    <a:pt x="2136" y="62"/>
                    <a:pt x="2125" y="70"/>
                    <a:pt x="2125" y="81"/>
                  </a:cubicBezTo>
                  <a:cubicBezTo>
                    <a:pt x="2125" y="108"/>
                    <a:pt x="2201" y="90"/>
                    <a:pt x="2201" y="138"/>
                  </a:cubicBezTo>
                  <a:cubicBezTo>
                    <a:pt x="2201" y="159"/>
                    <a:pt x="2185" y="175"/>
                    <a:pt x="2153" y="175"/>
                  </a:cubicBezTo>
                  <a:cubicBezTo>
                    <a:pt x="2133" y="175"/>
                    <a:pt x="2116" y="169"/>
                    <a:pt x="2103" y="156"/>
                  </a:cubicBezTo>
                  <a:close/>
                  <a:moveTo>
                    <a:pt x="2219" y="111"/>
                  </a:moveTo>
                  <a:cubicBezTo>
                    <a:pt x="2219" y="74"/>
                    <a:pt x="2243" y="46"/>
                    <a:pt x="2280" y="46"/>
                  </a:cubicBezTo>
                  <a:cubicBezTo>
                    <a:pt x="2302" y="46"/>
                    <a:pt x="2316" y="56"/>
                    <a:pt x="2325" y="68"/>
                  </a:cubicBezTo>
                  <a:cubicBezTo>
                    <a:pt x="2312" y="80"/>
                    <a:pt x="2312" y="80"/>
                    <a:pt x="2312" y="80"/>
                  </a:cubicBezTo>
                  <a:cubicBezTo>
                    <a:pt x="2304" y="68"/>
                    <a:pt x="2294" y="63"/>
                    <a:pt x="2281" y="63"/>
                  </a:cubicBezTo>
                  <a:cubicBezTo>
                    <a:pt x="2255" y="63"/>
                    <a:pt x="2239" y="84"/>
                    <a:pt x="2239" y="111"/>
                  </a:cubicBezTo>
                  <a:cubicBezTo>
                    <a:pt x="2239" y="138"/>
                    <a:pt x="2255" y="158"/>
                    <a:pt x="2281" y="158"/>
                  </a:cubicBezTo>
                  <a:cubicBezTo>
                    <a:pt x="2294" y="158"/>
                    <a:pt x="2304" y="153"/>
                    <a:pt x="2312" y="142"/>
                  </a:cubicBezTo>
                  <a:cubicBezTo>
                    <a:pt x="2325" y="154"/>
                    <a:pt x="2325" y="154"/>
                    <a:pt x="2325" y="154"/>
                  </a:cubicBezTo>
                  <a:cubicBezTo>
                    <a:pt x="2316" y="166"/>
                    <a:pt x="2302" y="175"/>
                    <a:pt x="2280" y="175"/>
                  </a:cubicBezTo>
                  <a:cubicBezTo>
                    <a:pt x="2243" y="175"/>
                    <a:pt x="2219" y="147"/>
                    <a:pt x="2219" y="111"/>
                  </a:cubicBezTo>
                  <a:close/>
                  <a:moveTo>
                    <a:pt x="2338" y="111"/>
                  </a:moveTo>
                  <a:cubicBezTo>
                    <a:pt x="2338" y="75"/>
                    <a:pt x="2362" y="46"/>
                    <a:pt x="2399" y="46"/>
                  </a:cubicBezTo>
                  <a:cubicBezTo>
                    <a:pt x="2436" y="46"/>
                    <a:pt x="2460" y="75"/>
                    <a:pt x="2460" y="111"/>
                  </a:cubicBezTo>
                  <a:cubicBezTo>
                    <a:pt x="2460" y="146"/>
                    <a:pt x="2436" y="175"/>
                    <a:pt x="2399" y="175"/>
                  </a:cubicBezTo>
                  <a:cubicBezTo>
                    <a:pt x="2362" y="175"/>
                    <a:pt x="2338" y="146"/>
                    <a:pt x="2338" y="111"/>
                  </a:cubicBezTo>
                  <a:close/>
                  <a:moveTo>
                    <a:pt x="2440" y="111"/>
                  </a:moveTo>
                  <a:cubicBezTo>
                    <a:pt x="2440" y="86"/>
                    <a:pt x="2425" y="63"/>
                    <a:pt x="2399" y="63"/>
                  </a:cubicBezTo>
                  <a:cubicBezTo>
                    <a:pt x="2373" y="63"/>
                    <a:pt x="2358" y="86"/>
                    <a:pt x="2358" y="111"/>
                  </a:cubicBezTo>
                  <a:cubicBezTo>
                    <a:pt x="2358" y="136"/>
                    <a:pt x="2373" y="158"/>
                    <a:pt x="2399" y="158"/>
                  </a:cubicBezTo>
                  <a:cubicBezTo>
                    <a:pt x="2425" y="158"/>
                    <a:pt x="2440" y="136"/>
                    <a:pt x="2440" y="111"/>
                  </a:cubicBezTo>
                  <a:close/>
                  <a:moveTo>
                    <a:pt x="2517" y="172"/>
                  </a:moveTo>
                  <a:cubicBezTo>
                    <a:pt x="2466" y="50"/>
                    <a:pt x="2466" y="50"/>
                    <a:pt x="2466" y="50"/>
                  </a:cubicBezTo>
                  <a:cubicBezTo>
                    <a:pt x="2487" y="50"/>
                    <a:pt x="2487" y="50"/>
                    <a:pt x="2487" y="50"/>
                  </a:cubicBezTo>
                  <a:cubicBezTo>
                    <a:pt x="2528" y="150"/>
                    <a:pt x="2528" y="150"/>
                    <a:pt x="2528" y="150"/>
                  </a:cubicBezTo>
                  <a:cubicBezTo>
                    <a:pt x="2568" y="50"/>
                    <a:pt x="2568" y="50"/>
                    <a:pt x="2568" y="50"/>
                  </a:cubicBezTo>
                  <a:cubicBezTo>
                    <a:pt x="2589" y="50"/>
                    <a:pt x="2589" y="50"/>
                    <a:pt x="2589" y="50"/>
                  </a:cubicBezTo>
                  <a:cubicBezTo>
                    <a:pt x="2538" y="172"/>
                    <a:pt x="2538" y="172"/>
                    <a:pt x="2538" y="172"/>
                  </a:cubicBezTo>
                  <a:lnTo>
                    <a:pt x="2517" y="172"/>
                  </a:lnTo>
                  <a:close/>
                  <a:moveTo>
                    <a:pt x="2595" y="111"/>
                  </a:moveTo>
                  <a:cubicBezTo>
                    <a:pt x="2595" y="75"/>
                    <a:pt x="2621" y="46"/>
                    <a:pt x="2656" y="46"/>
                  </a:cubicBezTo>
                  <a:cubicBezTo>
                    <a:pt x="2693" y="46"/>
                    <a:pt x="2715" y="75"/>
                    <a:pt x="2715" y="112"/>
                  </a:cubicBezTo>
                  <a:cubicBezTo>
                    <a:pt x="2715" y="117"/>
                    <a:pt x="2715" y="117"/>
                    <a:pt x="2715" y="117"/>
                  </a:cubicBezTo>
                  <a:cubicBezTo>
                    <a:pt x="2616" y="117"/>
                    <a:pt x="2616" y="117"/>
                    <a:pt x="2616" y="117"/>
                  </a:cubicBezTo>
                  <a:cubicBezTo>
                    <a:pt x="2617" y="140"/>
                    <a:pt x="2633" y="160"/>
                    <a:pt x="2660" y="160"/>
                  </a:cubicBezTo>
                  <a:cubicBezTo>
                    <a:pt x="2674" y="160"/>
                    <a:pt x="2688" y="154"/>
                    <a:pt x="2698" y="144"/>
                  </a:cubicBezTo>
                  <a:cubicBezTo>
                    <a:pt x="2707" y="157"/>
                    <a:pt x="2707" y="157"/>
                    <a:pt x="2707" y="157"/>
                  </a:cubicBezTo>
                  <a:cubicBezTo>
                    <a:pt x="2695" y="169"/>
                    <a:pt x="2678" y="175"/>
                    <a:pt x="2658" y="175"/>
                  </a:cubicBezTo>
                  <a:cubicBezTo>
                    <a:pt x="2622" y="175"/>
                    <a:pt x="2595" y="149"/>
                    <a:pt x="2595" y="111"/>
                  </a:cubicBezTo>
                  <a:close/>
                  <a:moveTo>
                    <a:pt x="2656" y="62"/>
                  </a:moveTo>
                  <a:cubicBezTo>
                    <a:pt x="2630" y="62"/>
                    <a:pt x="2617" y="84"/>
                    <a:pt x="2616" y="103"/>
                  </a:cubicBezTo>
                  <a:cubicBezTo>
                    <a:pt x="2696" y="103"/>
                    <a:pt x="2696" y="103"/>
                    <a:pt x="2696" y="103"/>
                  </a:cubicBezTo>
                  <a:cubicBezTo>
                    <a:pt x="2696" y="85"/>
                    <a:pt x="2684" y="62"/>
                    <a:pt x="2656" y="62"/>
                  </a:cubicBezTo>
                  <a:close/>
                  <a:moveTo>
                    <a:pt x="2739" y="172"/>
                  </a:moveTo>
                  <a:cubicBezTo>
                    <a:pt x="2739" y="50"/>
                    <a:pt x="2739" y="50"/>
                    <a:pt x="2739" y="50"/>
                  </a:cubicBezTo>
                  <a:cubicBezTo>
                    <a:pt x="2758" y="50"/>
                    <a:pt x="2758" y="50"/>
                    <a:pt x="2758" y="50"/>
                  </a:cubicBezTo>
                  <a:cubicBezTo>
                    <a:pt x="2758" y="69"/>
                    <a:pt x="2758" y="69"/>
                    <a:pt x="2758" y="69"/>
                  </a:cubicBezTo>
                  <a:cubicBezTo>
                    <a:pt x="2768" y="56"/>
                    <a:pt x="2783" y="47"/>
                    <a:pt x="2799" y="47"/>
                  </a:cubicBezTo>
                  <a:cubicBezTo>
                    <a:pt x="2799" y="67"/>
                    <a:pt x="2799" y="67"/>
                    <a:pt x="2799" y="67"/>
                  </a:cubicBezTo>
                  <a:cubicBezTo>
                    <a:pt x="2797" y="66"/>
                    <a:pt x="2795" y="66"/>
                    <a:pt x="2792" y="66"/>
                  </a:cubicBezTo>
                  <a:cubicBezTo>
                    <a:pt x="2780" y="66"/>
                    <a:pt x="2764" y="75"/>
                    <a:pt x="2758" y="85"/>
                  </a:cubicBezTo>
                  <a:cubicBezTo>
                    <a:pt x="2758" y="172"/>
                    <a:pt x="2758" y="172"/>
                    <a:pt x="2758" y="172"/>
                  </a:cubicBezTo>
                  <a:lnTo>
                    <a:pt x="2739" y="172"/>
                  </a:lnTo>
                  <a:close/>
                  <a:moveTo>
                    <a:pt x="2813" y="203"/>
                  </a:moveTo>
                  <a:cubicBezTo>
                    <a:pt x="2816" y="204"/>
                    <a:pt x="2820" y="205"/>
                    <a:pt x="2823" y="205"/>
                  </a:cubicBezTo>
                  <a:cubicBezTo>
                    <a:pt x="2832" y="205"/>
                    <a:pt x="2837" y="202"/>
                    <a:pt x="2842" y="192"/>
                  </a:cubicBezTo>
                  <a:cubicBezTo>
                    <a:pt x="2850" y="174"/>
                    <a:pt x="2850" y="174"/>
                    <a:pt x="2850" y="174"/>
                  </a:cubicBezTo>
                  <a:cubicBezTo>
                    <a:pt x="2799" y="50"/>
                    <a:pt x="2799" y="50"/>
                    <a:pt x="2799" y="50"/>
                  </a:cubicBezTo>
                  <a:cubicBezTo>
                    <a:pt x="2819" y="50"/>
                    <a:pt x="2819" y="50"/>
                    <a:pt x="2819" y="50"/>
                  </a:cubicBezTo>
                  <a:cubicBezTo>
                    <a:pt x="2860" y="150"/>
                    <a:pt x="2860" y="150"/>
                    <a:pt x="2860" y="150"/>
                  </a:cubicBezTo>
                  <a:cubicBezTo>
                    <a:pt x="2901" y="50"/>
                    <a:pt x="2901" y="50"/>
                    <a:pt x="2901" y="50"/>
                  </a:cubicBezTo>
                  <a:cubicBezTo>
                    <a:pt x="2922" y="50"/>
                    <a:pt x="2922" y="50"/>
                    <a:pt x="2922" y="50"/>
                  </a:cubicBezTo>
                  <a:cubicBezTo>
                    <a:pt x="2860" y="197"/>
                    <a:pt x="2860" y="197"/>
                    <a:pt x="2860" y="197"/>
                  </a:cubicBezTo>
                  <a:cubicBezTo>
                    <a:pt x="2853" y="215"/>
                    <a:pt x="2840" y="222"/>
                    <a:pt x="2824" y="222"/>
                  </a:cubicBezTo>
                  <a:cubicBezTo>
                    <a:pt x="2820" y="222"/>
                    <a:pt x="2814" y="221"/>
                    <a:pt x="2810" y="220"/>
                  </a:cubicBezTo>
                  <a:lnTo>
                    <a:pt x="2813" y="203"/>
                  </a:lnTo>
                  <a:close/>
                  <a:moveTo>
                    <a:pt x="3071" y="172"/>
                  </a:moveTo>
                  <a:cubicBezTo>
                    <a:pt x="3071" y="158"/>
                    <a:pt x="3071" y="158"/>
                    <a:pt x="3071" y="158"/>
                  </a:cubicBezTo>
                  <a:cubicBezTo>
                    <a:pt x="3061" y="169"/>
                    <a:pt x="3047" y="175"/>
                    <a:pt x="3030" y="175"/>
                  </a:cubicBezTo>
                  <a:cubicBezTo>
                    <a:pt x="3010" y="175"/>
                    <a:pt x="2987" y="161"/>
                    <a:pt x="2987" y="135"/>
                  </a:cubicBezTo>
                  <a:cubicBezTo>
                    <a:pt x="2987" y="107"/>
                    <a:pt x="3010" y="94"/>
                    <a:pt x="3030" y="94"/>
                  </a:cubicBezTo>
                  <a:cubicBezTo>
                    <a:pt x="3047" y="94"/>
                    <a:pt x="3061" y="100"/>
                    <a:pt x="3071" y="111"/>
                  </a:cubicBezTo>
                  <a:cubicBezTo>
                    <a:pt x="3071" y="89"/>
                    <a:pt x="3071" y="89"/>
                    <a:pt x="3071" y="89"/>
                  </a:cubicBezTo>
                  <a:cubicBezTo>
                    <a:pt x="3071" y="72"/>
                    <a:pt x="3058" y="63"/>
                    <a:pt x="3040" y="63"/>
                  </a:cubicBezTo>
                  <a:cubicBezTo>
                    <a:pt x="3025" y="63"/>
                    <a:pt x="3013" y="68"/>
                    <a:pt x="3002" y="80"/>
                  </a:cubicBezTo>
                  <a:cubicBezTo>
                    <a:pt x="2994" y="67"/>
                    <a:pt x="2994" y="67"/>
                    <a:pt x="2994" y="67"/>
                  </a:cubicBezTo>
                  <a:cubicBezTo>
                    <a:pt x="3007" y="53"/>
                    <a:pt x="3023" y="46"/>
                    <a:pt x="3043" y="46"/>
                  </a:cubicBezTo>
                  <a:cubicBezTo>
                    <a:pt x="3069" y="46"/>
                    <a:pt x="3090" y="58"/>
                    <a:pt x="3090" y="88"/>
                  </a:cubicBezTo>
                  <a:cubicBezTo>
                    <a:pt x="3090" y="172"/>
                    <a:pt x="3090" y="172"/>
                    <a:pt x="3090" y="172"/>
                  </a:cubicBezTo>
                  <a:lnTo>
                    <a:pt x="3071" y="172"/>
                  </a:lnTo>
                  <a:close/>
                  <a:moveTo>
                    <a:pt x="3071" y="146"/>
                  </a:moveTo>
                  <a:cubicBezTo>
                    <a:pt x="3071" y="123"/>
                    <a:pt x="3071" y="123"/>
                    <a:pt x="3071" y="123"/>
                  </a:cubicBezTo>
                  <a:cubicBezTo>
                    <a:pt x="3064" y="113"/>
                    <a:pt x="3051" y="108"/>
                    <a:pt x="3037" y="108"/>
                  </a:cubicBezTo>
                  <a:cubicBezTo>
                    <a:pt x="3019" y="108"/>
                    <a:pt x="3007" y="119"/>
                    <a:pt x="3007" y="135"/>
                  </a:cubicBezTo>
                  <a:cubicBezTo>
                    <a:pt x="3007" y="150"/>
                    <a:pt x="3019" y="162"/>
                    <a:pt x="3037" y="162"/>
                  </a:cubicBezTo>
                  <a:cubicBezTo>
                    <a:pt x="3051" y="162"/>
                    <a:pt x="3064" y="157"/>
                    <a:pt x="3071" y="146"/>
                  </a:cubicBezTo>
                  <a:close/>
                  <a:moveTo>
                    <a:pt x="3126" y="147"/>
                  </a:moveTo>
                  <a:cubicBezTo>
                    <a:pt x="3126" y="66"/>
                    <a:pt x="3126" y="66"/>
                    <a:pt x="3126" y="66"/>
                  </a:cubicBezTo>
                  <a:cubicBezTo>
                    <a:pt x="3105" y="66"/>
                    <a:pt x="3105" y="66"/>
                    <a:pt x="3105" y="66"/>
                  </a:cubicBezTo>
                  <a:cubicBezTo>
                    <a:pt x="3105" y="50"/>
                    <a:pt x="3105" y="50"/>
                    <a:pt x="3105" y="50"/>
                  </a:cubicBezTo>
                  <a:cubicBezTo>
                    <a:pt x="3126" y="50"/>
                    <a:pt x="3126" y="50"/>
                    <a:pt x="3126" y="50"/>
                  </a:cubicBezTo>
                  <a:cubicBezTo>
                    <a:pt x="3126" y="16"/>
                    <a:pt x="3126" y="16"/>
                    <a:pt x="3126" y="16"/>
                  </a:cubicBezTo>
                  <a:cubicBezTo>
                    <a:pt x="3145" y="16"/>
                    <a:pt x="3145" y="16"/>
                    <a:pt x="3145" y="16"/>
                  </a:cubicBezTo>
                  <a:cubicBezTo>
                    <a:pt x="3145" y="50"/>
                    <a:pt x="3145" y="50"/>
                    <a:pt x="3145" y="50"/>
                  </a:cubicBezTo>
                  <a:cubicBezTo>
                    <a:pt x="3170" y="50"/>
                    <a:pt x="3170" y="50"/>
                    <a:pt x="3170" y="50"/>
                  </a:cubicBezTo>
                  <a:cubicBezTo>
                    <a:pt x="3170" y="66"/>
                    <a:pt x="3170" y="66"/>
                    <a:pt x="3170" y="66"/>
                  </a:cubicBezTo>
                  <a:cubicBezTo>
                    <a:pt x="3145" y="66"/>
                    <a:pt x="3145" y="66"/>
                    <a:pt x="3145" y="66"/>
                  </a:cubicBezTo>
                  <a:cubicBezTo>
                    <a:pt x="3145" y="143"/>
                    <a:pt x="3145" y="143"/>
                    <a:pt x="3145" y="143"/>
                  </a:cubicBezTo>
                  <a:cubicBezTo>
                    <a:pt x="3145" y="152"/>
                    <a:pt x="3149" y="158"/>
                    <a:pt x="3157" y="158"/>
                  </a:cubicBezTo>
                  <a:cubicBezTo>
                    <a:pt x="3163" y="158"/>
                    <a:pt x="3168" y="156"/>
                    <a:pt x="3170" y="153"/>
                  </a:cubicBezTo>
                  <a:cubicBezTo>
                    <a:pt x="3176" y="167"/>
                    <a:pt x="3176" y="167"/>
                    <a:pt x="3176" y="167"/>
                  </a:cubicBezTo>
                  <a:cubicBezTo>
                    <a:pt x="3171" y="172"/>
                    <a:pt x="3164" y="175"/>
                    <a:pt x="3153" y="175"/>
                  </a:cubicBezTo>
                  <a:cubicBezTo>
                    <a:pt x="3135" y="175"/>
                    <a:pt x="3126" y="165"/>
                    <a:pt x="3126" y="147"/>
                  </a:cubicBezTo>
                  <a:close/>
                  <a:moveTo>
                    <a:pt x="3326" y="172"/>
                  </a:moveTo>
                  <a:cubicBezTo>
                    <a:pt x="3326" y="158"/>
                    <a:pt x="3326" y="158"/>
                    <a:pt x="3326" y="158"/>
                  </a:cubicBezTo>
                  <a:cubicBezTo>
                    <a:pt x="3316" y="169"/>
                    <a:pt x="3302" y="175"/>
                    <a:pt x="3286" y="175"/>
                  </a:cubicBezTo>
                  <a:cubicBezTo>
                    <a:pt x="3265" y="175"/>
                    <a:pt x="3243" y="161"/>
                    <a:pt x="3243" y="135"/>
                  </a:cubicBezTo>
                  <a:cubicBezTo>
                    <a:pt x="3243" y="107"/>
                    <a:pt x="3265" y="94"/>
                    <a:pt x="3286" y="94"/>
                  </a:cubicBezTo>
                  <a:cubicBezTo>
                    <a:pt x="3302" y="94"/>
                    <a:pt x="3316" y="100"/>
                    <a:pt x="3326" y="111"/>
                  </a:cubicBezTo>
                  <a:cubicBezTo>
                    <a:pt x="3326" y="89"/>
                    <a:pt x="3326" y="89"/>
                    <a:pt x="3326" y="89"/>
                  </a:cubicBezTo>
                  <a:cubicBezTo>
                    <a:pt x="3326" y="72"/>
                    <a:pt x="3313" y="63"/>
                    <a:pt x="3295" y="63"/>
                  </a:cubicBezTo>
                  <a:cubicBezTo>
                    <a:pt x="3281" y="63"/>
                    <a:pt x="3269" y="68"/>
                    <a:pt x="3258" y="80"/>
                  </a:cubicBezTo>
                  <a:cubicBezTo>
                    <a:pt x="3249" y="67"/>
                    <a:pt x="3249" y="67"/>
                    <a:pt x="3249" y="67"/>
                  </a:cubicBezTo>
                  <a:cubicBezTo>
                    <a:pt x="3262" y="53"/>
                    <a:pt x="3278" y="46"/>
                    <a:pt x="3298" y="46"/>
                  </a:cubicBezTo>
                  <a:cubicBezTo>
                    <a:pt x="3324" y="46"/>
                    <a:pt x="3345" y="58"/>
                    <a:pt x="3345" y="88"/>
                  </a:cubicBezTo>
                  <a:cubicBezTo>
                    <a:pt x="3345" y="172"/>
                    <a:pt x="3345" y="172"/>
                    <a:pt x="3345" y="172"/>
                  </a:cubicBezTo>
                  <a:lnTo>
                    <a:pt x="3326" y="172"/>
                  </a:lnTo>
                  <a:close/>
                  <a:moveTo>
                    <a:pt x="3326" y="146"/>
                  </a:moveTo>
                  <a:cubicBezTo>
                    <a:pt x="3326" y="123"/>
                    <a:pt x="3326" y="123"/>
                    <a:pt x="3326" y="123"/>
                  </a:cubicBezTo>
                  <a:cubicBezTo>
                    <a:pt x="3319" y="113"/>
                    <a:pt x="3306" y="108"/>
                    <a:pt x="3293" y="108"/>
                  </a:cubicBezTo>
                  <a:cubicBezTo>
                    <a:pt x="3275" y="108"/>
                    <a:pt x="3262" y="119"/>
                    <a:pt x="3262" y="135"/>
                  </a:cubicBezTo>
                  <a:cubicBezTo>
                    <a:pt x="3262" y="150"/>
                    <a:pt x="3275" y="162"/>
                    <a:pt x="3293" y="162"/>
                  </a:cubicBezTo>
                  <a:cubicBezTo>
                    <a:pt x="3306" y="162"/>
                    <a:pt x="3319" y="157"/>
                    <a:pt x="3326" y="146"/>
                  </a:cubicBezTo>
                  <a:close/>
                  <a:moveTo>
                    <a:pt x="3460" y="172"/>
                  </a:moveTo>
                  <a:cubicBezTo>
                    <a:pt x="3460" y="22"/>
                    <a:pt x="3460" y="22"/>
                    <a:pt x="3460" y="22"/>
                  </a:cubicBezTo>
                  <a:cubicBezTo>
                    <a:pt x="3406" y="22"/>
                    <a:pt x="3406" y="22"/>
                    <a:pt x="3406" y="22"/>
                  </a:cubicBezTo>
                  <a:cubicBezTo>
                    <a:pt x="3406" y="3"/>
                    <a:pt x="3406" y="3"/>
                    <a:pt x="3406" y="3"/>
                  </a:cubicBezTo>
                  <a:cubicBezTo>
                    <a:pt x="3535" y="3"/>
                    <a:pt x="3535" y="3"/>
                    <a:pt x="3535" y="3"/>
                  </a:cubicBezTo>
                  <a:cubicBezTo>
                    <a:pt x="3535" y="22"/>
                    <a:pt x="3535" y="22"/>
                    <a:pt x="3535" y="22"/>
                  </a:cubicBezTo>
                  <a:cubicBezTo>
                    <a:pt x="3481" y="22"/>
                    <a:pt x="3481" y="22"/>
                    <a:pt x="3481" y="22"/>
                  </a:cubicBezTo>
                  <a:cubicBezTo>
                    <a:pt x="3481" y="172"/>
                    <a:pt x="3481" y="172"/>
                    <a:pt x="3481" y="172"/>
                  </a:cubicBezTo>
                  <a:lnTo>
                    <a:pt x="3460" y="172"/>
                  </a:lnTo>
                  <a:close/>
                  <a:moveTo>
                    <a:pt x="3552" y="19"/>
                  </a:moveTo>
                  <a:cubicBezTo>
                    <a:pt x="3552" y="12"/>
                    <a:pt x="3558" y="6"/>
                    <a:pt x="3565" y="6"/>
                  </a:cubicBezTo>
                  <a:cubicBezTo>
                    <a:pt x="3572" y="6"/>
                    <a:pt x="3578" y="12"/>
                    <a:pt x="3578" y="19"/>
                  </a:cubicBezTo>
                  <a:cubicBezTo>
                    <a:pt x="3578" y="26"/>
                    <a:pt x="3572" y="32"/>
                    <a:pt x="3565" y="32"/>
                  </a:cubicBezTo>
                  <a:cubicBezTo>
                    <a:pt x="3558" y="32"/>
                    <a:pt x="3552" y="26"/>
                    <a:pt x="3552" y="19"/>
                  </a:cubicBezTo>
                  <a:close/>
                  <a:moveTo>
                    <a:pt x="3556" y="172"/>
                  </a:moveTo>
                  <a:cubicBezTo>
                    <a:pt x="3556" y="50"/>
                    <a:pt x="3556" y="50"/>
                    <a:pt x="3556" y="50"/>
                  </a:cubicBezTo>
                  <a:cubicBezTo>
                    <a:pt x="3575" y="50"/>
                    <a:pt x="3575" y="50"/>
                    <a:pt x="3575" y="50"/>
                  </a:cubicBezTo>
                  <a:cubicBezTo>
                    <a:pt x="3575" y="172"/>
                    <a:pt x="3575" y="172"/>
                    <a:pt x="3575" y="172"/>
                  </a:cubicBezTo>
                  <a:lnTo>
                    <a:pt x="3556" y="172"/>
                  </a:lnTo>
                  <a:close/>
                  <a:moveTo>
                    <a:pt x="3755" y="172"/>
                  </a:moveTo>
                  <a:cubicBezTo>
                    <a:pt x="3755" y="89"/>
                    <a:pt x="3755" y="89"/>
                    <a:pt x="3755" y="89"/>
                  </a:cubicBezTo>
                  <a:cubicBezTo>
                    <a:pt x="3755" y="73"/>
                    <a:pt x="3748" y="63"/>
                    <a:pt x="3732" y="63"/>
                  </a:cubicBezTo>
                  <a:cubicBezTo>
                    <a:pt x="3719" y="63"/>
                    <a:pt x="3706" y="73"/>
                    <a:pt x="3700" y="82"/>
                  </a:cubicBezTo>
                  <a:cubicBezTo>
                    <a:pt x="3700" y="172"/>
                    <a:pt x="3700" y="172"/>
                    <a:pt x="3700" y="172"/>
                  </a:cubicBezTo>
                  <a:cubicBezTo>
                    <a:pt x="3680" y="172"/>
                    <a:pt x="3680" y="172"/>
                    <a:pt x="3680" y="172"/>
                  </a:cubicBezTo>
                  <a:cubicBezTo>
                    <a:pt x="3680" y="89"/>
                    <a:pt x="3680" y="89"/>
                    <a:pt x="3680" y="89"/>
                  </a:cubicBezTo>
                  <a:cubicBezTo>
                    <a:pt x="3680" y="73"/>
                    <a:pt x="3674" y="63"/>
                    <a:pt x="3658" y="63"/>
                  </a:cubicBezTo>
                  <a:cubicBezTo>
                    <a:pt x="3645" y="63"/>
                    <a:pt x="3632" y="73"/>
                    <a:pt x="3626" y="83"/>
                  </a:cubicBezTo>
                  <a:cubicBezTo>
                    <a:pt x="3626" y="172"/>
                    <a:pt x="3626" y="172"/>
                    <a:pt x="3626" y="172"/>
                  </a:cubicBezTo>
                  <a:cubicBezTo>
                    <a:pt x="3606" y="172"/>
                    <a:pt x="3606" y="172"/>
                    <a:pt x="3606" y="172"/>
                  </a:cubicBezTo>
                  <a:cubicBezTo>
                    <a:pt x="3606" y="50"/>
                    <a:pt x="3606" y="50"/>
                    <a:pt x="3606" y="50"/>
                  </a:cubicBezTo>
                  <a:cubicBezTo>
                    <a:pt x="3626" y="50"/>
                    <a:pt x="3626" y="50"/>
                    <a:pt x="3626" y="50"/>
                  </a:cubicBezTo>
                  <a:cubicBezTo>
                    <a:pt x="3626" y="67"/>
                    <a:pt x="3626" y="67"/>
                    <a:pt x="3626" y="67"/>
                  </a:cubicBezTo>
                  <a:cubicBezTo>
                    <a:pt x="3631" y="59"/>
                    <a:pt x="3647" y="46"/>
                    <a:pt x="3665" y="46"/>
                  </a:cubicBezTo>
                  <a:cubicBezTo>
                    <a:pt x="3684" y="46"/>
                    <a:pt x="3695" y="57"/>
                    <a:pt x="3698" y="69"/>
                  </a:cubicBezTo>
                  <a:cubicBezTo>
                    <a:pt x="3705" y="58"/>
                    <a:pt x="3722" y="46"/>
                    <a:pt x="3739" y="46"/>
                  </a:cubicBezTo>
                  <a:cubicBezTo>
                    <a:pt x="3762" y="46"/>
                    <a:pt x="3774" y="59"/>
                    <a:pt x="3774" y="84"/>
                  </a:cubicBezTo>
                  <a:cubicBezTo>
                    <a:pt x="3774" y="172"/>
                    <a:pt x="3774" y="172"/>
                    <a:pt x="3774" y="172"/>
                  </a:cubicBezTo>
                  <a:lnTo>
                    <a:pt x="3755" y="172"/>
                  </a:lnTo>
                  <a:close/>
                  <a:moveTo>
                    <a:pt x="3798" y="111"/>
                  </a:moveTo>
                  <a:cubicBezTo>
                    <a:pt x="3798" y="75"/>
                    <a:pt x="3824" y="46"/>
                    <a:pt x="3859" y="46"/>
                  </a:cubicBezTo>
                  <a:cubicBezTo>
                    <a:pt x="3896" y="46"/>
                    <a:pt x="3918" y="75"/>
                    <a:pt x="3918" y="112"/>
                  </a:cubicBezTo>
                  <a:cubicBezTo>
                    <a:pt x="3918" y="117"/>
                    <a:pt x="3918" y="117"/>
                    <a:pt x="3918" y="117"/>
                  </a:cubicBezTo>
                  <a:cubicBezTo>
                    <a:pt x="3818" y="117"/>
                    <a:pt x="3818" y="117"/>
                    <a:pt x="3818" y="117"/>
                  </a:cubicBezTo>
                  <a:cubicBezTo>
                    <a:pt x="3820" y="140"/>
                    <a:pt x="3836" y="160"/>
                    <a:pt x="3863" y="160"/>
                  </a:cubicBezTo>
                  <a:cubicBezTo>
                    <a:pt x="3877" y="160"/>
                    <a:pt x="3891" y="154"/>
                    <a:pt x="3901" y="144"/>
                  </a:cubicBezTo>
                  <a:cubicBezTo>
                    <a:pt x="3910" y="157"/>
                    <a:pt x="3910" y="157"/>
                    <a:pt x="3910" y="157"/>
                  </a:cubicBezTo>
                  <a:cubicBezTo>
                    <a:pt x="3898" y="169"/>
                    <a:pt x="3881" y="175"/>
                    <a:pt x="3861" y="175"/>
                  </a:cubicBezTo>
                  <a:cubicBezTo>
                    <a:pt x="3825" y="175"/>
                    <a:pt x="3798" y="149"/>
                    <a:pt x="3798" y="111"/>
                  </a:cubicBezTo>
                  <a:close/>
                  <a:moveTo>
                    <a:pt x="3859" y="62"/>
                  </a:moveTo>
                  <a:cubicBezTo>
                    <a:pt x="3832" y="62"/>
                    <a:pt x="3820" y="84"/>
                    <a:pt x="3818" y="103"/>
                  </a:cubicBezTo>
                  <a:cubicBezTo>
                    <a:pt x="3899" y="103"/>
                    <a:pt x="3899" y="103"/>
                    <a:pt x="3899" y="103"/>
                  </a:cubicBezTo>
                  <a:cubicBezTo>
                    <a:pt x="3899" y="85"/>
                    <a:pt x="3887" y="62"/>
                    <a:pt x="3859" y="62"/>
                  </a:cubicBezTo>
                  <a:close/>
                  <a:moveTo>
                    <a:pt x="3937" y="161"/>
                  </a:moveTo>
                  <a:cubicBezTo>
                    <a:pt x="3937" y="153"/>
                    <a:pt x="3943" y="147"/>
                    <a:pt x="3951" y="147"/>
                  </a:cubicBezTo>
                  <a:cubicBezTo>
                    <a:pt x="3958" y="147"/>
                    <a:pt x="3965" y="153"/>
                    <a:pt x="3965" y="161"/>
                  </a:cubicBezTo>
                  <a:cubicBezTo>
                    <a:pt x="3965" y="168"/>
                    <a:pt x="3958" y="175"/>
                    <a:pt x="3951" y="175"/>
                  </a:cubicBezTo>
                  <a:cubicBezTo>
                    <a:pt x="3943" y="175"/>
                    <a:pt x="3937" y="168"/>
                    <a:pt x="3937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50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594869" y="864077"/>
            <a:ext cx="5266931" cy="1621951"/>
          </a:xfrm>
          <a:ln algn="ctr"/>
        </p:spPr>
        <p:txBody>
          <a:bodyPr anchor="b"/>
          <a:lstStyle>
            <a:lvl1pPr algn="l"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17"/>
          <p:cNvSpPr>
            <a:spLocks noChangeArrowheads="1"/>
          </p:cNvSpPr>
          <p:nvPr userDrawn="1"/>
        </p:nvSpPr>
        <p:spPr bwMode="auto">
          <a:xfrm>
            <a:off x="6730379" y="6572509"/>
            <a:ext cx="5119775" cy="7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en-US" sz="600" dirty="0">
                <a:solidFill>
                  <a:schemeClr val="tx2"/>
                </a:solidFill>
                <a:latin typeface="Arial Narrow" pitchFamily="34" charset="0"/>
              </a:rPr>
              <a:t>The Ohio State University Comprehensive Cancer Center – Arthur G. James Cancer Hospital and Richard J. Solove Research Institute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94869" y="2644453"/>
            <a:ext cx="5266931" cy="790575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10251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6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C15A86D-3B1B-6F4A-8DE8-76E2AD3455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3130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d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" y="0"/>
            <a:ext cx="9410467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6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E0EB3B76-4C38-0E40-96A5-EA072570AB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71979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op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"/>
                    </a14:imgEffect>
                    <a14:imgEffect>
                      <a14:brightnessContrast bright="3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38" b="24425"/>
          <a:stretch/>
        </p:blipFill>
        <p:spPr bwMode="auto">
          <a:xfrm>
            <a:off x="2" y="439729"/>
            <a:ext cx="3169796" cy="617062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600" y="1464421"/>
            <a:ext cx="7941733" cy="3721836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0" y="649243"/>
            <a:ext cx="7941733" cy="672735"/>
          </a:xfrm>
        </p:spPr>
        <p:txBody>
          <a:bodyPr anchor="b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A344D194-BDC2-DB4F-80D9-1C61B3CAB7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8436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955043"/>
            <a:ext cx="4166696" cy="171390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04" y="5175584"/>
            <a:ext cx="23844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1162049"/>
            <a:ext cx="12192000" cy="130492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219202"/>
            <a:ext cx="12192000" cy="116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32490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28188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1830189" y="778523"/>
            <a:ext cx="3357603" cy="3775173"/>
          </a:xfrm>
          <a:prstGeom prst="rect">
            <a:avLst/>
          </a:prstGeom>
          <a:noFill/>
          <a:ln w="139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98001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4205" y="2955043"/>
            <a:ext cx="4166696" cy="1713906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04" y="5175584"/>
            <a:ext cx="23844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1162049"/>
            <a:ext cx="12192000" cy="1304926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219202"/>
            <a:ext cx="12192000" cy="11620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2324906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1281887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24959">
            <a:off x="594743" y="722856"/>
            <a:ext cx="5190884" cy="2917926"/>
          </a:xfrm>
          <a:prstGeom prst="rect">
            <a:avLst/>
          </a:prstGeom>
          <a:noFill/>
          <a:ln w="139700">
            <a:solidFill>
              <a:schemeClr val="bg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522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,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33" y="1335526"/>
            <a:ext cx="10972800" cy="470088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86"/>
          <a:stretch/>
        </p:blipFill>
        <p:spPr>
          <a:xfrm>
            <a:off x="0" y="3"/>
            <a:ext cx="12192000" cy="38501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1D0E070-F9E2-1146-AE7E-801725AE9C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015484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CB5F76E-D81F-B245-BEF1-18D32FE427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10265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EDE13DA-637B-7A4F-A39C-4DC72F55CF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2714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782575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icture Left, Titl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5165" y="1335526"/>
            <a:ext cx="5747657" cy="470088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533" y="413549"/>
            <a:ext cx="10972800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8E84D10-A41A-2842-9662-DCAD4434B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39925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 DNA Picture Left, Title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6821" y="1335526"/>
            <a:ext cx="6270171" cy="4700887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6821" y="413549"/>
            <a:ext cx="6270171" cy="672735"/>
          </a:xfrm>
        </p:spPr>
        <p:txBody>
          <a:bodyPr anchor="t" anchorCtr="0"/>
          <a:lstStyle>
            <a:lvl1pPr>
              <a:lnSpc>
                <a:spcPct val="85000"/>
              </a:lnSpc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A3E5A6C-DF60-4E48-9705-EED7047879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47017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Jason\Documents\Work\Client_File_Backups\CCC_James\09-11-2013 2013 Rebrand\Clinical\2014_ClinicalStandardContent_2-21_GrayDNA_bottomExtended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16"/>
          <a:stretch/>
        </p:blipFill>
        <p:spPr bwMode="auto">
          <a:xfrm>
            <a:off x="0" y="5926412"/>
            <a:ext cx="12192000" cy="93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0" y="771527"/>
            <a:ext cx="12192000" cy="762807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828677"/>
            <a:ext cx="12192000" cy="629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0029" y="1754662"/>
            <a:ext cx="6073083" cy="3732159"/>
          </a:xfrm>
        </p:spPr>
        <p:txBody>
          <a:bodyPr/>
          <a:lstStyle>
            <a:lvl1pPr>
              <a:spcBef>
                <a:spcPts val="240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65" y="874185"/>
            <a:ext cx="7987537" cy="535230"/>
          </a:xfrm>
        </p:spPr>
        <p:txBody>
          <a:bodyPr anchor="ctr" anchorCtr="0"/>
          <a:lstStyle>
            <a:lvl1pPr>
              <a:lnSpc>
                <a:spcPct val="85000"/>
              </a:lnSpc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0" y="1420031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0" y="877105"/>
            <a:ext cx="12192000" cy="0"/>
          </a:xfrm>
          <a:prstGeom prst="line">
            <a:avLst/>
          </a:prstGeom>
          <a:ln w="19050">
            <a:solidFill>
              <a:srgbClr val="DA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>
            <a:extLst>
              <a:ext uri="{FF2B5EF4-FFF2-40B4-BE49-F238E27FC236}">
                <a16:creationId xmlns:a16="http://schemas.microsoft.com/office/drawing/2014/main" id="{4E0031CF-2933-9842-9594-3F133D5715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086150"/>
            <a:ext cx="1526032" cy="53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1279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719" y="786384"/>
            <a:ext cx="10979149" cy="2239920"/>
          </a:xfrm>
        </p:spPr>
        <p:txBody>
          <a:bodyPr lIns="91440" tIns="45720" rIns="91440" bIns="45720">
            <a:normAutofit/>
          </a:bodyPr>
          <a:lstStyle>
            <a:lvl1pPr>
              <a:lnSpc>
                <a:spcPct val="90000"/>
              </a:lnSpc>
              <a:defRPr sz="4000" b="1" cap="none" spc="98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&lt;Insert Title&gt;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1720" y="4647767"/>
            <a:ext cx="9382611" cy="924363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 algn="l">
              <a:lnSpc>
                <a:spcPct val="90000"/>
              </a:lnSpc>
              <a:spcBef>
                <a:spcPts val="900"/>
              </a:spcBef>
              <a:buNone/>
              <a:defRPr sz="1800" spc="23" baseline="0">
                <a:solidFill>
                  <a:schemeClr val="tx1"/>
                </a:solidFill>
              </a:defRPr>
            </a:lvl1pPr>
            <a:lvl2pPr marL="342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&lt;Affiliations&gt;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11717" y="3409279"/>
            <a:ext cx="9392139" cy="1227813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None/>
              <a:defRPr sz="2400" b="0" spc="23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&lt;Authors&gt;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38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9" y="313267"/>
            <a:ext cx="10970524" cy="11557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&lt;Title Only&gt;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608841"/>
            <a:ext cx="12192000" cy="249161"/>
          </a:xfrm>
        </p:spPr>
        <p:txBody>
          <a:bodyPr lIns="91440" bIns="45720"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0282" indent="0">
              <a:spcBef>
                <a:spcPts val="0"/>
              </a:spcBef>
              <a:buNone/>
              <a:defRPr sz="900"/>
            </a:lvl2pPr>
            <a:lvl3pPr marL="345327" indent="0">
              <a:spcBef>
                <a:spcPts val="0"/>
              </a:spcBef>
              <a:buNone/>
              <a:defRPr sz="900"/>
            </a:lvl3pPr>
            <a:lvl4pPr marL="515609" indent="0">
              <a:spcBef>
                <a:spcPts val="0"/>
              </a:spcBef>
              <a:buNone/>
              <a:defRPr sz="900"/>
            </a:lvl4pPr>
            <a:lvl5pPr marL="685891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Click to add footnote. Do not use “footer” placeholder at left: for sensitivity labeling only.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0469642" y="4"/>
            <a:ext cx="1722361" cy="309639"/>
          </a:xfrm>
        </p:spPr>
        <p:txBody>
          <a:bodyPr lIns="91440" bIns="45720" anchor="t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70282" indent="0">
              <a:spcBef>
                <a:spcPts val="0"/>
              </a:spcBef>
              <a:buNone/>
              <a:defRPr sz="900"/>
            </a:lvl2pPr>
            <a:lvl3pPr marL="345327" indent="0">
              <a:spcBef>
                <a:spcPts val="0"/>
              </a:spcBef>
              <a:buNone/>
              <a:defRPr sz="900"/>
            </a:lvl3pPr>
            <a:lvl4pPr marL="515609" indent="0">
              <a:spcBef>
                <a:spcPts val="0"/>
              </a:spcBef>
              <a:buNone/>
              <a:defRPr sz="900"/>
            </a:lvl4pPr>
            <a:lvl5pPr marL="685891" indent="0">
              <a:spcBef>
                <a:spcPts val="0"/>
              </a:spcBef>
              <a:buNone/>
              <a:defRPr sz="900"/>
            </a:lvl5pPr>
          </a:lstStyle>
          <a:p>
            <a:pPr lvl="0"/>
            <a:r>
              <a:rPr lang="en-US" dirty="0"/>
              <a:t>Label for Locking</a:t>
            </a:r>
          </a:p>
        </p:txBody>
      </p:sp>
    </p:spTree>
    <p:extLst>
      <p:ext uri="{BB962C8B-B14F-4D97-AF65-F5344CB8AC3E}">
        <p14:creationId xmlns:p14="http://schemas.microsoft.com/office/powerpoint/2010/main" val="3706100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6FB31-1986-4783-9226-AB173713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18AF1-FE93-43A4-A112-C2980DAAD0B8}" type="datetimeFigureOut">
              <a:rPr lang="en-US" smtClean="0"/>
              <a:t>6/16/20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D5714-2970-49E5-A694-A38EB32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55CC5-47AB-49CB-B89C-D6E8B7AF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9909-E075-471B-922D-79FE89995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975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79" y="4879879"/>
            <a:ext cx="4342480" cy="15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78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1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07467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376768" y="5838832"/>
            <a:ext cx="11370733" cy="7939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687" y="714352"/>
            <a:ext cx="10363200" cy="35276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38" y="6052490"/>
            <a:ext cx="1801284" cy="6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36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1"/>
            <a:ext cx="1801284" cy="6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279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108306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" y="0"/>
            <a:ext cx="26924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latin typeface="Times New Roman"/>
              <a:ea typeface="ＭＳ Ｐゴシック" charset="0"/>
            </a:endParaRPr>
          </a:p>
        </p:txBody>
      </p:sp>
      <p:pic>
        <p:nvPicPr>
          <p:cNvPr id="5" name="Picture 4" descr="MDAnderson Master Logo_Texas_V_Tagline_RGB 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1"/>
            <a:ext cx="1801284" cy="65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58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1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154" indent="0" algn="ctr">
              <a:buNone/>
              <a:defRPr/>
            </a:lvl2pPr>
            <a:lvl3pPr marL="914306" indent="0" algn="ctr">
              <a:buNone/>
              <a:defRPr/>
            </a:lvl3pPr>
            <a:lvl4pPr marL="1371460" indent="0" algn="ctr">
              <a:buNone/>
              <a:defRPr/>
            </a:lvl4pPr>
            <a:lvl5pPr marL="1828613" indent="0" algn="ctr">
              <a:buNone/>
              <a:defRPr/>
            </a:lvl5pPr>
            <a:lvl6pPr marL="2285766" indent="0" algn="ctr">
              <a:buNone/>
              <a:defRPr/>
            </a:lvl6pPr>
            <a:lvl7pPr marL="2742920" indent="0" algn="ctr">
              <a:buNone/>
              <a:defRPr/>
            </a:lvl7pPr>
            <a:lvl8pPr marL="3200072" indent="0" algn="ctr">
              <a:buNone/>
              <a:defRPr/>
            </a:lvl8pPr>
            <a:lvl9pPr marL="36572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F357427B-1BC9-5143-B7F6-97CA77F1BD5A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44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22791FA-6AEF-5A4C-867E-F2119D0C8906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558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D52B518-92DC-0B48-884A-73C2A647FDC7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1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MetaPlusNormal-Roman" charset="0"/>
                <a:cs typeface="Arial" charset="0"/>
              </a:defRPr>
            </a:lvl1pPr>
          </a:lstStyle>
          <a:p>
            <a:pPr defTabSz="457200">
              <a:defRPr/>
            </a:pPr>
            <a:fld id="{945BCA52-9AB7-3A42-BD2C-428E4B201A8B}" type="datetimeFigureOut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6/16/20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MetaPlusNormal-Roman" charset="0"/>
                <a:cs typeface="Arial" charset="0"/>
              </a:defRPr>
            </a:lvl1pPr>
          </a:lstStyle>
          <a:p>
            <a:pPr defTabSz="457200">
              <a:defRPr/>
            </a:pPr>
            <a:fld id="{AAA91FE9-68A4-0744-A99B-FF418B0EEB08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1210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D0F6017C-1E8E-DD47-9E2A-424D2CB36A75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9005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30" y="1828800"/>
            <a:ext cx="5091289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86354" y="1828800"/>
            <a:ext cx="5091289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34BDD63-E569-8043-8ACB-E8D8175BE1EE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9084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 altLang="en-US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DBD6F21-98CD-A24B-BE1B-98CBAF3BDA5F}" type="slidenum">
              <a:rPr lang="en-US" sz="1800" smtClean="0">
                <a:solidFill>
                  <a:srgbClr val="000000"/>
                </a:solidFill>
                <a:ea typeface="ＭＳ Ｐゴシック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srgbClr val="00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8925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2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604335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2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2319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929181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65"/>
            <a:ext cx="1051560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2"/>
            <a:ext cx="10515600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4435" y="5981659"/>
            <a:ext cx="941328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C9A8FF39-2CA5-4A99-8627-D71AA18B7360}" type="datetime1">
              <a:rPr lang="en-GB" sz="1800" smtClean="0">
                <a:solidFill>
                  <a:srgbClr val="000000"/>
                </a:solidFill>
                <a:ea typeface="ＭＳ Ｐゴシック" charset="0"/>
              </a:rPr>
              <a:pPr defTabSz="457200"/>
              <a:t>16/06/2020</a:t>
            </a:fld>
            <a:endParaRPr lang="en-GB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3" y="5981659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GB" sz="180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0068" y="6312371"/>
            <a:ext cx="647475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7E65ABA9-FDBC-404A-8885-A9833F77867B}" type="slidenum">
              <a:rPr lang="en-GB" sz="1800" smtClean="0">
                <a:solidFill>
                  <a:srgbClr val="000000"/>
                </a:solidFill>
                <a:ea typeface="ＭＳ Ｐゴシック" charset="0"/>
              </a:rPr>
              <a:pPr defTabSz="457200"/>
              <a:t>‹#›</a:t>
            </a:fld>
            <a:endParaRPr lang="en-GB" sz="1800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143" y="515311"/>
            <a:ext cx="2552717" cy="5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34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4" y="233581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512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170D0302-EEE8-444A-A6FD-17F12EEC10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A076099F-7F8B-4A0F-8E59-ED6708B9FB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14B936-94AC-0642-A0C2-25370EAD069B}"/>
              </a:ext>
            </a:extLst>
          </p:cNvPr>
          <p:cNvSpPr/>
          <p:nvPr userDrawn="1"/>
        </p:nvSpPr>
        <p:spPr>
          <a:xfrm>
            <a:off x="10857243" y="26054"/>
            <a:ext cx="1324708" cy="36512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0966659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9FC8C662-245C-45EF-A865-F0C56B257D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C89D0C-3B05-3444-AF78-381FBBC2868F}"/>
              </a:ext>
            </a:extLst>
          </p:cNvPr>
          <p:cNvSpPr/>
          <p:nvPr userDrawn="1"/>
        </p:nvSpPr>
        <p:spPr>
          <a:xfrm>
            <a:off x="10857243" y="26054"/>
            <a:ext cx="1324708" cy="36512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651764056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92355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4726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67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F1F52E2A-2511-284E-BA72-D5D163D41C89}" type="slidenum">
              <a:rPr lang="en-GB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457189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FFC806-2BAC-5B40-8567-DBE6F0BBE908}"/>
              </a:ext>
            </a:extLst>
          </p:cNvPr>
          <p:cNvSpPr/>
          <p:nvPr userDrawn="1"/>
        </p:nvSpPr>
        <p:spPr>
          <a:xfrm>
            <a:off x="10857243" y="26054"/>
            <a:ext cx="1324708" cy="36512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681133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6581-13DD-F248-BDC3-E88E83F10F60}" type="datetimeFigureOut">
              <a:rPr lang="en-US" smtClean="0"/>
              <a:t>6/16/20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75839-587D-2248-B72E-3139052EB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890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800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6803018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14161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68901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6/16/20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4FF61421-0D1F-374C-A6EF-D3B8E531EC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26035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479" y="4879879"/>
            <a:ext cx="4342480" cy="157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197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" y="233558"/>
            <a:ext cx="1801284" cy="65439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12526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 noChangeShapeType="1"/>
          </p:cNvCxnSpPr>
          <p:nvPr/>
        </p:nvCxnSpPr>
        <p:spPr bwMode="auto">
          <a:xfrm>
            <a:off x="376768" y="5838825"/>
            <a:ext cx="11370733" cy="79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687" y="714352"/>
            <a:ext cx="10363200" cy="352766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219" y="6052467"/>
            <a:ext cx="1801284" cy="6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259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" y="233558"/>
            <a:ext cx="1801284" cy="6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347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2692400" cy="6858000"/>
          </a:xfrm>
          <a:prstGeom prst="rect">
            <a:avLst/>
          </a:prstGeom>
          <a:solidFill>
            <a:srgbClr val="595959"/>
          </a:solidFill>
          <a:ln>
            <a:noFill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5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5" name="Picture 4" descr="MDAnderson Master Logo_Texas_V_Tagline_RGB REV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7" y="233558"/>
            <a:ext cx="1801284" cy="65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69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866" indent="0" algn="ctr">
              <a:buNone/>
              <a:defRPr/>
            </a:lvl2pPr>
            <a:lvl3pPr marL="685730" indent="0" algn="ctr">
              <a:buNone/>
              <a:defRPr/>
            </a:lvl3pPr>
            <a:lvl4pPr marL="1028595" indent="0" algn="ctr">
              <a:buNone/>
              <a:defRPr/>
            </a:lvl4pPr>
            <a:lvl5pPr marL="1371460" indent="0" algn="ctr">
              <a:buNone/>
              <a:defRPr/>
            </a:lvl5pPr>
            <a:lvl6pPr marL="1714325" indent="0" algn="ctr">
              <a:buNone/>
              <a:defRPr/>
            </a:lvl6pPr>
            <a:lvl7pPr marL="2057190" indent="0" algn="ctr">
              <a:buNone/>
              <a:defRPr/>
            </a:lvl7pPr>
            <a:lvl8pPr marL="2400054" indent="0" algn="ctr">
              <a:buNone/>
              <a:defRPr/>
            </a:lvl8pPr>
            <a:lvl9pPr marL="274292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7427B-1BC9-5143-B7F6-97CA77F1B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226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791FA-6AEF-5A4C-867E-F2119D0C89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815299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2B518-92DC-0B48-884A-73C2A647F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176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190500"/>
            <a:ext cx="9347200" cy="15271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032000" y="1905000"/>
            <a:ext cx="93472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E9C7EA1-838F-414A-909D-F623D8C596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28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F978D47-D39A-3547-B67F-56E7CCA8C0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67735"/>
      </p:ext>
    </p:extLst>
  </p:cSld>
  <p:clrMapOvr>
    <a:masterClrMapping/>
  </p:clrMapOvr>
  <p:transition spd="med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6017C-1E8E-DD47-9E2A-424D2CB36A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5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26" y="1828800"/>
            <a:ext cx="5091289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86338" y="1828800"/>
            <a:ext cx="5091289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BDD63-E569-8043-8ACB-E8D8175BE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09510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7E710-D064-D94E-990F-FA635A400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0608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D6F21-98CD-A24B-BE1B-98CBAF3BD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5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7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6D049-8223-1D4B-83F5-195EB55D6E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5541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E66FF-4B9D-AA48-B9F6-3581503A2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943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709750"/>
            <a:ext cx="1051560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7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4"/>
            <a:ext cx="10515600" cy="1500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4435" y="5981661"/>
            <a:ext cx="941328" cy="365125"/>
          </a:xfrm>
          <a:prstGeom prst="rect">
            <a:avLst/>
          </a:prstGeom>
        </p:spPr>
        <p:txBody>
          <a:bodyPr/>
          <a:lstStyle/>
          <a:p>
            <a:fld id="{C9A8FF39-2CA5-4A99-8627-D71AA18B7360}" type="datetime1">
              <a:rPr lang="en-GB" smtClean="0"/>
              <a:t>16/06/2020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98166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0069" y="6312373"/>
            <a:ext cx="647475" cy="365125"/>
          </a:xfrm>
          <a:prstGeom prst="rect">
            <a:avLst/>
          </a:prstGeom>
        </p:spPr>
        <p:txBody>
          <a:bodyPr/>
          <a:lstStyle/>
          <a:p>
            <a:fld id="{7E65ABA9-FDBC-404A-8885-A9833F77867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6140" y="515313"/>
            <a:ext cx="2552717" cy="5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48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9135488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23"/>
            <a:ext cx="10972800" cy="1141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600843"/>
            <a:ext cx="10972800" cy="43647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29203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" y="233567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862664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" y="233567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198513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Anderson Master Logo_Texas_V_Tagline_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" y="233567"/>
            <a:ext cx="1801284" cy="654391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76768" y="1014415"/>
            <a:ext cx="11370733" cy="79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99993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>
            <a:off x="0" y="1104331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3840" y="57151"/>
            <a:ext cx="1170432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63"/>
            <a:ext cx="9997440" cy="365125"/>
          </a:xfrm>
          <a:prstGeom prst="rect">
            <a:avLst/>
          </a:prstGeom>
        </p:spPr>
        <p:txBody>
          <a:bodyPr lIns="45720" bIns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0114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4"/>
            <a:ext cx="11582400" cy="4830763"/>
          </a:xfrm>
          <a:prstGeom prst="rect">
            <a:avLst/>
          </a:prstGeom>
        </p:spPr>
        <p:txBody>
          <a:bodyPr>
            <a:normAutofit/>
          </a:bodyPr>
          <a:lstStyle>
            <a:lvl1pPr marL="342892" indent="-342892">
              <a:lnSpc>
                <a:spcPct val="100000"/>
              </a:lnSpc>
              <a:buFont typeface="Arial" panose="020B0604020202020204" pitchFamily="34" charset="0"/>
              <a:buChar char="•"/>
              <a:defRPr sz="2400" baseline="0"/>
            </a:lvl1pPr>
            <a:lvl2pPr marL="800080" indent="-342892">
              <a:lnSpc>
                <a:spcPct val="100000"/>
              </a:lnSpc>
              <a:buFont typeface="Arial" panose="020B0604020202020204" pitchFamily="34" charset="0"/>
              <a:buChar char="–"/>
              <a:defRPr sz="2400"/>
            </a:lvl2pPr>
            <a:lvl3pPr marL="1257269" indent="-342892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104331"/>
            <a:ext cx="12192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840" y="57151"/>
            <a:ext cx="1170432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63"/>
            <a:ext cx="9997440" cy="365125"/>
          </a:xfrm>
          <a:prstGeom prst="rect">
            <a:avLst/>
          </a:prstGeom>
        </p:spPr>
        <p:txBody>
          <a:bodyPr lIns="45720" bIns="0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7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921"/>
            <a:ext cx="10972800" cy="11419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1600835"/>
            <a:ext cx="10972800" cy="43647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1565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545336"/>
            <a:ext cx="11277600" cy="457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24908" y="1021724"/>
            <a:ext cx="11542184" cy="349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FontTx/>
              <a:buNone/>
              <a:defRPr sz="15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Slide Subtitle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253601" y="106882"/>
            <a:ext cx="11208807" cy="90390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743201" y="6309362"/>
            <a:ext cx="8869680" cy="502284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  <a:tabLst/>
              <a:defRPr sz="675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225"/>
              </a:spcBef>
              <a:spcAft>
                <a:spcPts val="0"/>
              </a:spcAft>
              <a:buClr>
                <a:schemeClr val="accent2"/>
              </a:buClr>
              <a:buSzPct val="100000"/>
              <a:buFontTx/>
              <a:buNone/>
              <a:tabLst/>
              <a:defRPr/>
            </a:pPr>
            <a:r>
              <a:rPr lang="en-US" dirty="0"/>
              <a:t>Confidential – For steering committee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2993581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253601" y="106882"/>
            <a:ext cx="11208807" cy="90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74144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04501" y="371094"/>
            <a:ext cx="10582995" cy="1143000"/>
          </a:xfrm>
          <a:prstGeom prst="rect">
            <a:avLst/>
          </a:prstGeom>
        </p:spPr>
        <p:txBody>
          <a:bodyPr lIns="0" tIns="0" rIns="0" bIns="0"/>
          <a:lstStyle>
            <a:lvl1pPr>
              <a:defRPr sz="2025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6/16/20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263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6186908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4"/>
            <a:ext cx="10515600" cy="4348163"/>
          </a:xfrm>
          <a:prstGeom prst="rect">
            <a:avLst/>
          </a:prstGeom>
        </p:spPr>
        <p:txBody>
          <a:bodyPr/>
          <a:lstStyle>
            <a:lvl1pPr>
              <a:buClr>
                <a:srgbClr val="7F358F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7F358F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F358F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7F358F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7F358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D0F00E3-CD20-7E4A-9012-949D67C0C599}" type="datetimeFigureOut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ABA51E9-B33F-9D48-8D99-5D122A0A7D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31144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3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01529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4"/>
            <a:ext cx="10515600" cy="4348163"/>
          </a:xfrm>
          <a:prstGeom prst="rect">
            <a:avLst/>
          </a:prstGeom>
        </p:spPr>
        <p:txBody>
          <a:bodyPr/>
          <a:lstStyle>
            <a:lvl1pPr>
              <a:buClr>
                <a:srgbClr val="7F358F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7F358F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F358F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7F358F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7F358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BFDD0E2-6CB1-432A-9358-86D9565BDBC4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ABA51E9-B33F-9D48-8D99-5D122A0A7D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35512"/>
            <a:ext cx="12192000" cy="1000275"/>
          </a:xfrm>
          <a:prstGeom prst="rect">
            <a:avLst/>
          </a:prstGeo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6996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8804"/>
            <a:ext cx="10515600" cy="4348163"/>
          </a:xfrm>
          <a:prstGeom prst="rect">
            <a:avLst/>
          </a:prstGeom>
        </p:spPr>
        <p:txBody>
          <a:bodyPr/>
          <a:lstStyle>
            <a:lvl1pPr>
              <a:buClr>
                <a:srgbClr val="7F358F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7F358F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7F358F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7F358F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7F358F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7BFDD0E2-6CB1-432A-9358-86D9565BDBC4}" type="datetime1">
              <a:rPr lang="en-US" smtClean="0"/>
              <a:t>6/16/20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AABA51E9-B33F-9D48-8D99-5D122A0A7D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135512"/>
            <a:ext cx="12192000" cy="1000275"/>
          </a:xfrm>
          <a:prstGeom prst="rect">
            <a:avLst/>
          </a:prstGeom>
        </p:spPr>
        <p:txBody>
          <a:bodyPr anchor="b"/>
          <a:lstStyle>
            <a:lvl1pPr algn="ctr">
              <a:defRPr sz="3375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2996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6"/>
            <a:ext cx="10982400" cy="4013627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0000" y="550806"/>
            <a:ext cx="7006269" cy="55399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8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720000" y="1080006"/>
            <a:ext cx="7006269" cy="4887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A7CD0-78D0-42EA-ADB5-8E9333008C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23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80.xml"/><Relationship Id="rId26" Type="http://schemas.openxmlformats.org/officeDocument/2006/relationships/slideLayout" Target="../slideLayouts/slideLayout88.xml"/><Relationship Id="rId3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83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9.xml"/><Relationship Id="rId25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4.xml"/><Relationship Id="rId16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91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24" Type="http://schemas.openxmlformats.org/officeDocument/2006/relationships/slideLayout" Target="../slideLayouts/slideLayout86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77.xml"/><Relationship Id="rId23" Type="http://schemas.openxmlformats.org/officeDocument/2006/relationships/slideLayout" Target="../slideLayouts/slideLayout85.xml"/><Relationship Id="rId28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81.xml"/><Relationship Id="rId31" Type="http://schemas.openxmlformats.org/officeDocument/2006/relationships/slideLayout" Target="../slideLayouts/slideLayout93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Relationship Id="rId22" Type="http://schemas.openxmlformats.org/officeDocument/2006/relationships/slideLayout" Target="../slideLayouts/slideLayout84.xml"/><Relationship Id="rId27" Type="http://schemas.openxmlformats.org/officeDocument/2006/relationships/slideLayout" Target="../slideLayouts/slideLayout89.xml"/><Relationship Id="rId3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011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9" r:id="rId1"/>
    <p:sldLayoutId id="2147488130" r:id="rId2"/>
    <p:sldLayoutId id="2147488131" r:id="rId3"/>
    <p:sldLayoutId id="2147488132" r:id="rId4"/>
    <p:sldLayoutId id="2147488133" r:id="rId5"/>
    <p:sldLayoutId id="2147488134" r:id="rId6"/>
    <p:sldLayoutId id="2147488135" r:id="rId7"/>
    <p:sldLayoutId id="2147488136" r:id="rId8"/>
    <p:sldLayoutId id="2147488137" r:id="rId9"/>
    <p:sldLayoutId id="2147488138" r:id="rId10"/>
    <p:sldLayoutId id="2147488139" r:id="rId11"/>
    <p:sldLayoutId id="2147488140" r:id="rId12"/>
    <p:sldLayoutId id="2147488142" r:id="rId13"/>
    <p:sldLayoutId id="2147488143" r:id="rId14"/>
    <p:sldLayoutId id="2147488144" r:id="rId15"/>
    <p:sldLayoutId id="2147488145" r:id="rId16"/>
    <p:sldLayoutId id="2147488146" r:id="rId17"/>
    <p:sldLayoutId id="2147488149" r:id="rId18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2533" y="414009"/>
            <a:ext cx="10972800" cy="98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72533" y="1578848"/>
            <a:ext cx="10972800" cy="4133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36083" y="6493753"/>
            <a:ext cx="981752" cy="366183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>
              <a:defRPr lang="en-US" sz="1000" smtClean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C956E73-2E7A-40C4-98E5-5009DBC8D4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4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52" r:id="rId1"/>
    <p:sldLayoutId id="2147488153" r:id="rId2"/>
    <p:sldLayoutId id="2147488154" r:id="rId3"/>
    <p:sldLayoutId id="2147488155" r:id="rId4"/>
    <p:sldLayoutId id="2147488156" r:id="rId5"/>
    <p:sldLayoutId id="2147488157" r:id="rId6"/>
    <p:sldLayoutId id="2147488158" r:id="rId7"/>
    <p:sldLayoutId id="2147488159" r:id="rId8"/>
    <p:sldLayoutId id="2147488160" r:id="rId9"/>
    <p:sldLayoutId id="2147488161" r:id="rId10"/>
    <p:sldLayoutId id="2147488162" r:id="rId11"/>
    <p:sldLayoutId id="2147488163" r:id="rId12"/>
    <p:sldLayoutId id="2147488164" r:id="rId13"/>
    <p:sldLayoutId id="2147488165" r:id="rId14"/>
    <p:sldLayoutId id="2147488166" r:id="rId15"/>
    <p:sldLayoutId id="2147488169" r:id="rId16"/>
    <p:sldLayoutId id="2147488171" r:id="rId17"/>
  </p:sldLayoutIdLst>
  <p:transition>
    <p:fade/>
  </p:transition>
  <p:hf hdr="0" ft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290513" indent="-290513" algn="l" rtl="0" fontAlgn="base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936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74" r:id="rId1"/>
    <p:sldLayoutId id="2147488175" r:id="rId2"/>
    <p:sldLayoutId id="2147488176" r:id="rId3"/>
    <p:sldLayoutId id="2147488177" r:id="rId4"/>
    <p:sldLayoutId id="2147488178" r:id="rId5"/>
    <p:sldLayoutId id="2147488179" r:id="rId6"/>
    <p:sldLayoutId id="2147488180" r:id="rId7"/>
    <p:sldLayoutId id="2147488181" r:id="rId8"/>
    <p:sldLayoutId id="2147488182" r:id="rId9"/>
    <p:sldLayoutId id="2147488183" r:id="rId10"/>
    <p:sldLayoutId id="2147488184" r:id="rId11"/>
    <p:sldLayoutId id="2147488185" r:id="rId12"/>
    <p:sldLayoutId id="2147488186" r:id="rId13"/>
    <p:sldLayoutId id="2147488187" r:id="rId14"/>
    <p:sldLayoutId id="2147488188" r:id="rId15"/>
    <p:sldLayoutId id="2147488189" r:id="rId1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B96961-8E0D-4168-B237-4B3DB652654E}" type="datetime1">
              <a:rPr lang="en-US" smtClean="0"/>
              <a:pPr>
                <a:defRPr/>
              </a:pPr>
              <a:t>6/16/20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18930F3-2811-4D4D-A8A4-36F756E61C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7F909-25C4-2945-980D-5A4B0A71FAB1}"/>
              </a:ext>
            </a:extLst>
          </p:cNvPr>
          <p:cNvSpPr/>
          <p:nvPr userDrawn="1"/>
        </p:nvSpPr>
        <p:spPr>
          <a:xfrm>
            <a:off x="10857243" y="26054"/>
            <a:ext cx="1324708" cy="36512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50513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2" r:id="rId1"/>
    <p:sldLayoutId id="2147488213" r:id="rId2"/>
    <p:sldLayoutId id="2147488214" r:id="rId3"/>
    <p:sldLayoutId id="2147488215" r:id="rId4"/>
    <p:sldLayoutId id="2147488216" r:id="rId5"/>
    <p:sldLayoutId id="2147488217" r:id="rId6"/>
    <p:sldLayoutId id="2147488218" r:id="rId7"/>
    <p:sldLayoutId id="2147488219" r:id="rId8"/>
    <p:sldLayoutId id="2147488220" r:id="rId9"/>
    <p:sldLayoutId id="2147488221" r:id="rId10"/>
    <p:sldLayoutId id="21474882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4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42" r:id="rId1"/>
    <p:sldLayoutId id="2147488243" r:id="rId2"/>
    <p:sldLayoutId id="2147488244" r:id="rId3"/>
    <p:sldLayoutId id="2147488245" r:id="rId4"/>
    <p:sldLayoutId id="2147488246" r:id="rId5"/>
    <p:sldLayoutId id="2147488247" r:id="rId6"/>
    <p:sldLayoutId id="2147488248" r:id="rId7"/>
    <p:sldLayoutId id="2147488249" r:id="rId8"/>
    <p:sldLayoutId id="2147488250" r:id="rId9"/>
    <p:sldLayoutId id="2147488251" r:id="rId10"/>
    <p:sldLayoutId id="2147488252" r:id="rId11"/>
    <p:sldLayoutId id="2147488253" r:id="rId12"/>
    <p:sldLayoutId id="2147488254" r:id="rId13"/>
    <p:sldLayoutId id="2147488255" r:id="rId14"/>
    <p:sldLayoutId id="2147488256" r:id="rId15"/>
    <p:sldLayoutId id="2147488257" r:id="rId16"/>
    <p:sldLayoutId id="2147488258" r:id="rId17"/>
    <p:sldLayoutId id="2147488259" r:id="rId18"/>
    <p:sldLayoutId id="2147488260" r:id="rId19"/>
    <p:sldLayoutId id="2147488261" r:id="rId20"/>
    <p:sldLayoutId id="2147488262" r:id="rId21"/>
    <p:sldLayoutId id="2147488263" r:id="rId22"/>
    <p:sldLayoutId id="2147488264" r:id="rId23"/>
    <p:sldLayoutId id="2147488265" r:id="rId24"/>
    <p:sldLayoutId id="2147488266" r:id="rId25"/>
    <p:sldLayoutId id="2147488267" r:id="rId26"/>
    <p:sldLayoutId id="2147488268" r:id="rId27"/>
    <p:sldLayoutId id="2147488269" r:id="rId28"/>
    <p:sldLayoutId id="2147488270" r:id="rId29"/>
    <p:sldLayoutId id="2147488271" r:id="rId30"/>
    <p:sldLayoutId id="2147488272" r:id="rId31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cid:0bf052a5-a2b6-4226-b443-09ded4331400@namprd04.prod.outlook.com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3" y="570388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69066" y="4284663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4463"/>
            <a:ext cx="1219200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4000" b="1" dirty="0">
                <a:solidFill>
                  <a:srgbClr val="0432FF"/>
                </a:solidFill>
                <a:ea typeface="ヒラギノ角ゴ Pro W3" charset="-128"/>
              </a:rPr>
              <a:t>Oncology Grand Rounds</a:t>
            </a:r>
          </a:p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New Agents and Strategies </a:t>
            </a:r>
            <a:b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</a:br>
            <a:r>
              <a:rPr lang="en-US" altLang="x-none" sz="3600" b="1" dirty="0">
                <a:solidFill>
                  <a:srgbClr val="0432FF"/>
                </a:solidFill>
                <a:ea typeface="ヒラギノ角ゴ Pro W3" charset="-128"/>
              </a:rPr>
              <a:t>in Gynecologic Cancers </a:t>
            </a:r>
          </a:p>
          <a:p>
            <a:pPr algn="ctr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en-US" altLang="x-none" sz="2600" b="1" dirty="0">
                <a:solidFill>
                  <a:srgbClr val="002060"/>
                </a:solidFill>
                <a:ea typeface="ヒラギノ角ゴ Pro W3" charset="-128"/>
              </a:rPr>
              <a:t>Tuesday, June 9, 2020</a:t>
            </a:r>
            <a:br>
              <a:rPr lang="en-US" altLang="x-none" sz="2600" b="1" dirty="0">
                <a:solidFill>
                  <a:srgbClr val="002060"/>
                </a:solidFill>
                <a:ea typeface="ヒラギノ角ゴ Pro W3" charset="-128"/>
              </a:rPr>
            </a:br>
            <a:r>
              <a:rPr lang="en-US" altLang="x-none" sz="2600" b="1" dirty="0">
                <a:solidFill>
                  <a:srgbClr val="002060"/>
                </a:solidFill>
                <a:ea typeface="ヒラギノ角ゴ Pro W3" charset="-128"/>
              </a:rPr>
              <a:t>5:00 PM – 6:30 PM ET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1CF853B-C7D7-E346-B0DF-B9F31F41F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724400"/>
            <a:ext cx="108966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2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  <a:t>Paula J Anastasia, RN, MN, AOCN</a:t>
            </a:r>
            <a:b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</a:br>
            <a: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  <a:t>Jennifer </a:t>
            </a:r>
            <a:r>
              <a:rPr lang="en-US" altLang="x-none" sz="2200" b="1" dirty="0" err="1">
                <a:solidFill>
                  <a:srgbClr val="002060"/>
                </a:solidFill>
                <a:ea typeface="ヒラギノ角ゴ Pro W3" charset="-128"/>
              </a:rPr>
              <a:t>Filipi</a:t>
            </a:r>
            <a: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  <a:t>, MSN, NP</a:t>
            </a:r>
            <a:b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</a:br>
            <a: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  <a:t>David M O’Malley, MD</a:t>
            </a:r>
            <a:b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</a:br>
            <a:r>
              <a:rPr lang="en-US" altLang="x-none" sz="2200" b="1" dirty="0">
                <a:solidFill>
                  <a:srgbClr val="002060"/>
                </a:solidFill>
                <a:ea typeface="ヒラギノ角ゴ Pro W3" charset="-128"/>
              </a:rPr>
              <a:t>Shannon N Westin, MD, MPH </a:t>
            </a: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65689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3"/>
          <p:cNvSpPr>
            <a:spLocks noChangeArrowheads="1"/>
          </p:cNvSpPr>
          <p:nvPr/>
        </p:nvSpPr>
        <p:spPr bwMode="auto">
          <a:xfrm>
            <a:off x="4648200" y="762000"/>
            <a:ext cx="3276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Surgical Candidate???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505200" y="76200"/>
            <a:ext cx="6172200" cy="533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New Advanced Ovarian Cancer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981200" y="1905000"/>
            <a:ext cx="3276600" cy="533400"/>
          </a:xfrm>
          <a:prstGeom prst="rect">
            <a:avLst/>
          </a:prstGeom>
          <a:solidFill>
            <a:srgbClr val="6699FF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Optimal Debulking?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6934200" y="1905000"/>
            <a:ext cx="3276600" cy="533400"/>
          </a:xfrm>
          <a:prstGeom prst="rect">
            <a:avLst/>
          </a:prstGeom>
          <a:solidFill>
            <a:srgbClr val="6699FF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Neoadjuvant Chemo</a:t>
            </a:r>
          </a:p>
        </p:txBody>
      </p:sp>
      <p:sp>
        <p:nvSpPr>
          <p:cNvPr id="66565" name="Rectangle 7"/>
          <p:cNvSpPr>
            <a:spLocks noChangeArrowheads="1"/>
          </p:cNvSpPr>
          <p:nvPr/>
        </p:nvSpPr>
        <p:spPr bwMode="auto">
          <a:xfrm>
            <a:off x="2133600" y="2971800"/>
            <a:ext cx="6858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IV</a:t>
            </a:r>
          </a:p>
        </p:txBody>
      </p:sp>
      <p:sp>
        <p:nvSpPr>
          <p:cNvPr id="66566" name="Rectangle 8"/>
          <p:cNvSpPr>
            <a:spLocks noChangeArrowheads="1"/>
          </p:cNvSpPr>
          <p:nvPr/>
        </p:nvSpPr>
        <p:spPr bwMode="auto">
          <a:xfrm>
            <a:off x="3048000" y="2971800"/>
            <a:ext cx="6858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IP</a:t>
            </a:r>
          </a:p>
        </p:txBody>
      </p:sp>
      <p:sp>
        <p:nvSpPr>
          <p:cNvPr id="66567" name="Rectangle 9"/>
          <p:cNvSpPr>
            <a:spLocks noChangeArrowheads="1"/>
          </p:cNvSpPr>
          <p:nvPr/>
        </p:nvSpPr>
        <p:spPr bwMode="auto">
          <a:xfrm>
            <a:off x="4038600" y="2971800"/>
            <a:ext cx="685800" cy="533400"/>
          </a:xfrm>
          <a:prstGeom prst="rect">
            <a:avLst/>
          </a:prstGeom>
          <a:solidFill>
            <a:srgbClr val="FF0000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DD</a:t>
            </a:r>
          </a:p>
        </p:txBody>
      </p:sp>
      <p:sp>
        <p:nvSpPr>
          <p:cNvPr id="66568" name="Rectangle 10"/>
          <p:cNvSpPr>
            <a:spLocks noChangeArrowheads="1"/>
          </p:cNvSpPr>
          <p:nvPr/>
        </p:nvSpPr>
        <p:spPr bwMode="auto">
          <a:xfrm>
            <a:off x="2514600" y="4038600"/>
            <a:ext cx="1905000" cy="533400"/>
          </a:xfrm>
          <a:prstGeom prst="rect">
            <a:avLst/>
          </a:prstGeom>
          <a:solidFill>
            <a:srgbClr val="FF829A"/>
          </a:solidFill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Arial" charset="0"/>
              </a:rPr>
              <a:t>+/- Bevacizumab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7907338" y="2971800"/>
            <a:ext cx="12954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Chemo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3810000"/>
            <a:ext cx="24384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Interval Surgery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7947025" y="4648200"/>
            <a:ext cx="1295400" cy="53340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Chemo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4419600" y="5257800"/>
            <a:ext cx="27432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Maintenance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4800600" y="6172200"/>
            <a:ext cx="1981200" cy="533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Surveillance</a:t>
            </a:r>
          </a:p>
        </p:txBody>
      </p:sp>
      <p:cxnSp>
        <p:nvCxnSpPr>
          <p:cNvPr id="66574" name="Straight Arrow Connector 19"/>
          <p:cNvCxnSpPr>
            <a:cxnSpLocks noChangeShapeType="1"/>
            <a:stCxn id="66561" idx="2"/>
          </p:cNvCxnSpPr>
          <p:nvPr/>
        </p:nvCxnSpPr>
        <p:spPr bwMode="auto">
          <a:xfrm rot="5400000">
            <a:off x="5353050" y="895350"/>
            <a:ext cx="533400" cy="1333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75" name="Straight Arrow Connector 21"/>
          <p:cNvCxnSpPr>
            <a:cxnSpLocks noChangeShapeType="1"/>
            <a:stCxn id="66561" idx="2"/>
          </p:cNvCxnSpPr>
          <p:nvPr/>
        </p:nvCxnSpPr>
        <p:spPr bwMode="auto">
          <a:xfrm rot="16200000" flipH="1">
            <a:off x="6762750" y="819150"/>
            <a:ext cx="533400" cy="1485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76" name="Straight Arrow Connector 39"/>
          <p:cNvCxnSpPr>
            <a:cxnSpLocks noChangeShapeType="1"/>
          </p:cNvCxnSpPr>
          <p:nvPr/>
        </p:nvCxnSpPr>
        <p:spPr bwMode="auto">
          <a:xfrm rot="10800000" flipV="1">
            <a:off x="7315200" y="5181600"/>
            <a:ext cx="1295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77" name="Straight Arrow Connector 41"/>
          <p:cNvCxnSpPr>
            <a:cxnSpLocks noChangeShapeType="1"/>
            <a:stCxn id="17" idx="2"/>
            <a:endCxn id="18" idx="0"/>
          </p:cNvCxnSpPr>
          <p:nvPr/>
        </p:nvCxnSpPr>
        <p:spPr bwMode="auto">
          <a:xfrm rot="5400000">
            <a:off x="5600701" y="5981703"/>
            <a:ext cx="3810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78" name="Straight Arrow Connector 43"/>
          <p:cNvCxnSpPr>
            <a:cxnSpLocks noChangeShapeType="1"/>
            <a:stCxn id="66568" idx="2"/>
          </p:cNvCxnSpPr>
          <p:nvPr/>
        </p:nvCxnSpPr>
        <p:spPr bwMode="auto">
          <a:xfrm rot="16200000" flipH="1">
            <a:off x="3600450" y="4438650"/>
            <a:ext cx="685800" cy="952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79" name="Shape 51"/>
          <p:cNvCxnSpPr>
            <a:cxnSpLocks noChangeShapeType="1"/>
            <a:endCxn id="66567" idx="0"/>
          </p:cNvCxnSpPr>
          <p:nvPr/>
        </p:nvCxnSpPr>
        <p:spPr bwMode="auto">
          <a:xfrm>
            <a:off x="3429000" y="2667000"/>
            <a:ext cx="952500" cy="304800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0" name="Straight Connector 53"/>
          <p:cNvCxnSpPr>
            <a:cxnSpLocks noChangeShapeType="1"/>
          </p:cNvCxnSpPr>
          <p:nvPr/>
        </p:nvCxnSpPr>
        <p:spPr bwMode="auto">
          <a:xfrm rot="5400000">
            <a:off x="3314701" y="2552703"/>
            <a:ext cx="227012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1" name="Straight Arrow Connector 56"/>
          <p:cNvCxnSpPr>
            <a:cxnSpLocks noChangeShapeType="1"/>
          </p:cNvCxnSpPr>
          <p:nvPr/>
        </p:nvCxnSpPr>
        <p:spPr bwMode="auto">
          <a:xfrm rot="5400000">
            <a:off x="3257550" y="2800350"/>
            <a:ext cx="304800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2" name="Shape 58"/>
          <p:cNvCxnSpPr>
            <a:cxnSpLocks noChangeShapeType="1"/>
          </p:cNvCxnSpPr>
          <p:nvPr/>
        </p:nvCxnSpPr>
        <p:spPr bwMode="auto">
          <a:xfrm rot="10800000" flipV="1">
            <a:off x="2476500" y="2667000"/>
            <a:ext cx="952500" cy="304800"/>
          </a:xfrm>
          <a:prstGeom prst="bentConnector2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3" name="Straight Arrow Connector 64"/>
          <p:cNvCxnSpPr>
            <a:cxnSpLocks noChangeShapeType="1"/>
            <a:stCxn id="66567" idx="2"/>
          </p:cNvCxnSpPr>
          <p:nvPr/>
        </p:nvCxnSpPr>
        <p:spPr bwMode="auto">
          <a:xfrm rot="5400000">
            <a:off x="3943350" y="3524250"/>
            <a:ext cx="457200" cy="419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4" name="Straight Arrow Connector 66"/>
          <p:cNvCxnSpPr>
            <a:cxnSpLocks noChangeShapeType="1"/>
            <a:stCxn id="66566" idx="2"/>
          </p:cNvCxnSpPr>
          <p:nvPr/>
        </p:nvCxnSpPr>
        <p:spPr bwMode="auto">
          <a:xfrm rot="5400000">
            <a:off x="3143250" y="3714750"/>
            <a:ext cx="457200" cy="38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6585" name="Straight Arrow Connector 68"/>
          <p:cNvCxnSpPr>
            <a:cxnSpLocks noChangeShapeType="1"/>
            <a:stCxn id="66565" idx="2"/>
          </p:cNvCxnSpPr>
          <p:nvPr/>
        </p:nvCxnSpPr>
        <p:spPr bwMode="auto">
          <a:xfrm rot="16200000" flipH="1">
            <a:off x="2571750" y="3409950"/>
            <a:ext cx="457200" cy="647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6586" name="TextBox 69"/>
          <p:cNvSpPr txBox="1">
            <a:spLocks noChangeArrowheads="1"/>
          </p:cNvSpPr>
          <p:nvPr/>
        </p:nvSpPr>
        <p:spPr bwMode="auto">
          <a:xfrm>
            <a:off x="1676400" y="2514603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</a:t>
            </a:r>
          </a:p>
        </p:txBody>
      </p:sp>
      <p:sp>
        <p:nvSpPr>
          <p:cNvPr id="66587" name="Freeform 75"/>
          <p:cNvSpPr>
            <a:spLocks noChangeArrowheads="1"/>
          </p:cNvSpPr>
          <p:nvPr/>
        </p:nvSpPr>
        <p:spPr bwMode="auto">
          <a:xfrm>
            <a:off x="4699000" y="2344741"/>
            <a:ext cx="2732088" cy="884237"/>
          </a:xfrm>
          <a:custGeom>
            <a:avLst/>
            <a:gdLst>
              <a:gd name="T0" fmla="*/ 0 w 2731901"/>
              <a:gd name="T1" fmla="*/ 109119 h 883796"/>
              <a:gd name="T2" fmla="*/ 1717319 w 2731901"/>
              <a:gd name="T3" fmla="*/ 884459 h 883796"/>
              <a:gd name="T4" fmla="*/ 2593146 w 2731901"/>
              <a:gd name="T5" fmla="*/ 126352 h 883796"/>
              <a:gd name="T6" fmla="*/ 2558802 w 2731901"/>
              <a:gd name="T7" fmla="*/ 126352 h 883796"/>
              <a:gd name="T8" fmla="*/ 0 60000 65536"/>
              <a:gd name="T9" fmla="*/ 0 60000 65536"/>
              <a:gd name="T10" fmla="*/ 0 60000 65536"/>
              <a:gd name="T11" fmla="*/ 0 60000 65536"/>
              <a:gd name="T12" fmla="*/ 0 w 2731901"/>
              <a:gd name="T13" fmla="*/ 0 h 883796"/>
              <a:gd name="T14" fmla="*/ 2731901 w 2731901"/>
              <a:gd name="T15" fmla="*/ 883796 h 8837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31901" h="883796">
                <a:moveTo>
                  <a:pt x="0" y="108687"/>
                </a:moveTo>
                <a:cubicBezTo>
                  <a:pt x="642211" y="493381"/>
                  <a:pt x="1284422" y="878076"/>
                  <a:pt x="1716377" y="880936"/>
                </a:cubicBezTo>
                <a:cubicBezTo>
                  <a:pt x="2148332" y="883796"/>
                  <a:pt x="2451559" y="251696"/>
                  <a:pt x="2591730" y="125848"/>
                </a:cubicBezTo>
                <a:cubicBezTo>
                  <a:pt x="2731901" y="0"/>
                  <a:pt x="2557402" y="125848"/>
                  <a:pt x="2557402" y="1258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66588" name="TextBox 76"/>
          <p:cNvSpPr txBox="1">
            <a:spLocks noChangeArrowheads="1"/>
          </p:cNvSpPr>
          <p:nvPr/>
        </p:nvSpPr>
        <p:spPr bwMode="auto">
          <a:xfrm>
            <a:off x="5486400" y="2438403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</a:t>
            </a:r>
          </a:p>
        </p:txBody>
      </p:sp>
      <p:sp>
        <p:nvSpPr>
          <p:cNvPr id="66589" name="TextBox 77"/>
          <p:cNvSpPr txBox="1">
            <a:spLocks noChangeArrowheads="1"/>
          </p:cNvSpPr>
          <p:nvPr/>
        </p:nvSpPr>
        <p:spPr bwMode="auto">
          <a:xfrm>
            <a:off x="4191000" y="13668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YES</a:t>
            </a:r>
          </a:p>
        </p:txBody>
      </p:sp>
      <p:sp>
        <p:nvSpPr>
          <p:cNvPr id="66590" name="TextBox 78"/>
          <p:cNvSpPr txBox="1">
            <a:spLocks noChangeArrowheads="1"/>
          </p:cNvSpPr>
          <p:nvPr/>
        </p:nvSpPr>
        <p:spPr bwMode="auto">
          <a:xfrm>
            <a:off x="8001000" y="1371603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</a:t>
            </a:r>
          </a:p>
        </p:txBody>
      </p:sp>
      <p:cxnSp>
        <p:nvCxnSpPr>
          <p:cNvPr id="19" name="Straight Arrow Connector 18"/>
          <p:cNvCxnSpPr>
            <a:stCxn id="66564" idx="2"/>
            <a:endCxn id="12" idx="0"/>
          </p:cNvCxnSpPr>
          <p:nvPr/>
        </p:nvCxnSpPr>
        <p:spPr>
          <a:xfrm flipH="1">
            <a:off x="8555038" y="2438400"/>
            <a:ext cx="17462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8575675" y="3468691"/>
            <a:ext cx="7938" cy="415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endCxn id="16" idx="0"/>
          </p:cNvCxnSpPr>
          <p:nvPr/>
        </p:nvCxnSpPr>
        <p:spPr>
          <a:xfrm flipH="1">
            <a:off x="8594728" y="4349750"/>
            <a:ext cx="3175" cy="2984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8879F6B-71A1-8547-B5C5-2962473CE0E6}"/>
              </a:ext>
            </a:extLst>
          </p:cNvPr>
          <p:cNvSpPr txBox="1"/>
          <p:nvPr/>
        </p:nvSpPr>
        <p:spPr>
          <a:xfrm>
            <a:off x="832475" y="6519446"/>
            <a:ext cx="381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Courtesy, Shannon N Westin, MD, MPH</a:t>
            </a:r>
          </a:p>
        </p:txBody>
      </p:sp>
    </p:spTree>
    <p:extLst>
      <p:ext uri="{BB962C8B-B14F-4D97-AF65-F5344CB8AC3E}">
        <p14:creationId xmlns:p14="http://schemas.microsoft.com/office/powerpoint/2010/main" val="370239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8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 dirty="0"/>
              <a:t>Mechanism of Cell Death from Synthetic Lethality Induced by PARP Inhibition</a:t>
            </a:r>
            <a:endParaRPr lang="en-US" altLang="x-none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77000"/>
            <a:ext cx="10972800" cy="228600"/>
          </a:xfrm>
          <a:prstGeom prst="rect">
            <a:avLst/>
          </a:prstGeom>
          <a:noFill/>
        </p:spPr>
        <p:txBody>
          <a:bodyPr lIns="182880" bIns="18288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ea typeface="ＭＳ Ｐゴシック" charset="0"/>
              </a:rPr>
              <a:t>Courtesy of Jenny C Chang, MD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/>
              <a:ea typeface="ＭＳ Ｐゴシック" charset="0"/>
              <a:cs typeface="Cambria"/>
            </a:endParaRPr>
          </a:p>
        </p:txBody>
      </p:sp>
      <p:pic>
        <p:nvPicPr>
          <p:cNvPr id="7" name="Picture 6" descr="A picture containing table, sign&#10;&#10;Description automatically generated">
            <a:extLst>
              <a:ext uri="{FF2B5EF4-FFF2-40B4-BE49-F238E27FC236}">
                <a16:creationId xmlns:a16="http://schemas.microsoft.com/office/drawing/2014/main" id="{18F92064-6545-6241-9044-D9B1CB7C0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524000"/>
            <a:ext cx="8915400" cy="47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99352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3E8B90-059A-3048-B784-D0EFB3C37999}"/>
              </a:ext>
            </a:extLst>
          </p:cNvPr>
          <p:cNvSpPr/>
          <p:nvPr/>
        </p:nvSpPr>
        <p:spPr bwMode="auto">
          <a:xfrm>
            <a:off x="2590800" y="1075877"/>
            <a:ext cx="8342288" cy="235312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42" b="56932"/>
          <a:stretch>
            <a:fillRect/>
          </a:stretch>
        </p:blipFill>
        <p:spPr bwMode="auto">
          <a:xfrm>
            <a:off x="2590800" y="618677"/>
            <a:ext cx="8342287" cy="267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006A60-0F5F-5647-B554-F6CD02F9BD6F}"/>
              </a:ext>
            </a:extLst>
          </p:cNvPr>
          <p:cNvGrpSpPr/>
          <p:nvPr/>
        </p:nvGrpSpPr>
        <p:grpSpPr>
          <a:xfrm>
            <a:off x="1193037" y="981276"/>
            <a:ext cx="2128603" cy="502521"/>
            <a:chOff x="898426" y="1131589"/>
            <a:chExt cx="1369318" cy="323269"/>
          </a:xfrm>
        </p:grpSpPr>
        <p:sp>
          <p:nvSpPr>
            <p:cNvPr id="2" name="Pentagon 1"/>
            <p:cNvSpPr/>
            <p:nvPr/>
          </p:nvSpPr>
          <p:spPr bwMode="auto">
            <a:xfrm>
              <a:off x="899592" y="1131589"/>
              <a:ext cx="1368152" cy="323269"/>
            </a:xfrm>
            <a:prstGeom prst="homePlate">
              <a:avLst/>
            </a:prstGeom>
            <a:solidFill>
              <a:srgbClr val="FAA719"/>
            </a:solidFill>
            <a:ln w="9525" cap="flat" cmpd="sng" algn="ctr">
              <a:solidFill>
                <a:srgbClr val="FAA71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  <p:sp>
          <p:nvSpPr>
            <p:cNvPr id="14" name="TextBox 4"/>
            <p:cNvSpPr txBox="1">
              <a:spLocks noChangeArrowheads="1"/>
            </p:cNvSpPr>
            <p:nvPr/>
          </p:nvSpPr>
          <p:spPr bwMode="auto">
            <a:xfrm>
              <a:off x="898426" y="1204178"/>
              <a:ext cx="1298476" cy="17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x-none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B50"/>
                  </a:solidFill>
                  <a:effectLst/>
                  <a:uLnTx/>
                  <a:uFillTx/>
                  <a:latin typeface="Arial" charset="0"/>
                  <a:ea typeface="ＭＳ Ｐゴシック" charset="-128"/>
                </a:rPr>
                <a:t>Catalytic inhibition</a:t>
              </a:r>
            </a:p>
          </p:txBody>
        </p:sp>
      </p:grpSp>
      <p:sp>
        <p:nvSpPr>
          <p:cNvPr id="15" name="Pentagon 14"/>
          <p:cNvSpPr/>
          <p:nvPr/>
        </p:nvSpPr>
        <p:spPr bwMode="auto">
          <a:xfrm>
            <a:off x="1169004" y="2581786"/>
            <a:ext cx="2126792" cy="526282"/>
          </a:xfrm>
          <a:prstGeom prst="homePlate">
            <a:avLst/>
          </a:prstGeom>
          <a:solidFill>
            <a:srgbClr val="FAA719"/>
          </a:solidFill>
          <a:ln w="9525" cap="flat" cmpd="sng" algn="ctr">
            <a:solidFill>
              <a:srgbClr val="FAA7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8134" name="TextBox 13"/>
          <p:cNvSpPr txBox="1">
            <a:spLocks noChangeArrowheads="1"/>
          </p:cNvSpPr>
          <p:nvPr/>
        </p:nvSpPr>
        <p:spPr bwMode="auto">
          <a:xfrm>
            <a:off x="1205952" y="2596228"/>
            <a:ext cx="2128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Trapping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PARP-DNA complexes</a:t>
            </a:r>
          </a:p>
        </p:txBody>
      </p:sp>
      <p:graphicFrame>
        <p:nvGraphicFramePr>
          <p:cNvPr id="27" name="Content Placeholder 5">
            <a:extLst>
              <a:ext uri="{FF2B5EF4-FFF2-40B4-BE49-F238E27FC236}">
                <a16:creationId xmlns:a16="http://schemas.microsoft.com/office/drawing/2014/main" id="{DB6FC23E-1C78-2A47-AA98-EF80F24CE5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36839"/>
              </p:ext>
            </p:extLst>
          </p:nvPr>
        </p:nvGraphicFramePr>
        <p:xfrm>
          <a:off x="2590800" y="3429000"/>
          <a:ext cx="8342288" cy="22779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70091">
                  <a:extLst>
                    <a:ext uri="{9D8B030D-6E8A-4147-A177-3AD203B41FA5}">
                      <a16:colId xmlns:a16="http://schemas.microsoft.com/office/drawing/2014/main" val="2343474276"/>
                    </a:ext>
                  </a:extLst>
                </a:gridCol>
                <a:gridCol w="1927221">
                  <a:extLst>
                    <a:ext uri="{9D8B030D-6E8A-4147-A177-3AD203B41FA5}">
                      <a16:colId xmlns:a16="http://schemas.microsoft.com/office/drawing/2014/main" val="886923387"/>
                    </a:ext>
                  </a:extLst>
                </a:gridCol>
                <a:gridCol w="1951990">
                  <a:extLst>
                    <a:ext uri="{9D8B030D-6E8A-4147-A177-3AD203B41FA5}">
                      <a16:colId xmlns:a16="http://schemas.microsoft.com/office/drawing/2014/main" val="321297532"/>
                    </a:ext>
                  </a:extLst>
                </a:gridCol>
                <a:gridCol w="1754291">
                  <a:extLst>
                    <a:ext uri="{9D8B030D-6E8A-4147-A177-3AD203B41FA5}">
                      <a16:colId xmlns:a16="http://schemas.microsoft.com/office/drawing/2014/main" val="560499619"/>
                    </a:ext>
                  </a:extLst>
                </a:gridCol>
                <a:gridCol w="1138695">
                  <a:extLst>
                    <a:ext uri="{9D8B030D-6E8A-4147-A177-3AD203B41FA5}">
                      <a16:colId xmlns:a16="http://schemas.microsoft.com/office/drawing/2014/main" val="1034248556"/>
                    </a:ext>
                  </a:extLst>
                </a:gridCol>
              </a:tblGrid>
              <a:tr h="69383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 W3" charset="-128"/>
                        <a:cs typeface="Arial" panose="020B0604020202020204" pitchFamily="34" charset="0"/>
                      </a:endParaRP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Catalytic inhibition IC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 in wild-type DT40 cells (</a:t>
                      </a: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nM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Catalytic inhibition IC</a:t>
                      </a:r>
                      <a:r>
                        <a:rPr kumimoji="0" 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50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 in wild-type DT40 cells (µM)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PARP-trapping potency (relative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to olaparib)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ヒラギノ角ゴ Pro W3" charset="-128"/>
                          <a:cs typeface="Arial" panose="020B0604020202020204" pitchFamily="34" charset="0"/>
                        </a:rPr>
                        <a:t>Class</a:t>
                      </a:r>
                    </a:p>
                  </a:txBody>
                  <a:tcPr marL="91454" marR="91454" marT="45718" marB="45718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B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8873548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Veliparib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&lt;0.2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763706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972087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Rucaparib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6361728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Niraparib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793862"/>
                  </a:ext>
                </a:extLst>
              </a:tr>
              <a:tr h="316822">
                <a:tc>
                  <a:txBody>
                    <a:bodyPr/>
                    <a:lstStyle/>
                    <a:p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Talazoparib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~100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7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836622"/>
                  </a:ext>
                </a:extLst>
              </a:tr>
            </a:tbl>
          </a:graphicData>
        </a:graphic>
      </p:graphicFrame>
      <p:sp>
        <p:nvSpPr>
          <p:cNvPr id="32" name="TextBox 15">
            <a:extLst>
              <a:ext uri="{FF2B5EF4-FFF2-40B4-BE49-F238E27FC236}">
                <a16:creationId xmlns:a16="http://schemas.microsoft.com/office/drawing/2014/main" id="{6D6424A6-2624-F248-9232-798C225B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36" y="5927631"/>
            <a:ext cx="11865564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82880" bIns="91440" anchor="b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Murai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J, </a:t>
            </a:r>
            <a:r>
              <a:rPr kumimoji="0" lang="en-GB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Pommier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Y. Classification of PARP Inhibitors Based on PARP Trapping and Catalytic Inhibition, and Rationale for Combinations with Topoisomerase I Inhibitors and Alkylating Agents. In: Curtin NJ, Sharma RA, eds. </a:t>
            </a:r>
            <a:r>
              <a:rPr kumimoji="0" lang="en-GB" altLang="x-none" sz="1600" b="0" i="1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PARP Inhibitors for Cancer Therapy</a:t>
            </a:r>
            <a:r>
              <a:rPr kumimoji="0" lang="en-GB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 New York: Springer International Publishing;2015:261-74.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C088444-FCD4-444E-A77E-1CF2B2E1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Mechanisms of Action of PARP Inhibitors</a:t>
            </a:r>
          </a:p>
        </p:txBody>
      </p:sp>
    </p:spTree>
    <p:extLst>
      <p:ext uri="{BB962C8B-B14F-4D97-AF65-F5344CB8AC3E}">
        <p14:creationId xmlns:p14="http://schemas.microsoft.com/office/powerpoint/2010/main" val="20701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025EAE-7DF2-4CC4-B490-1F90A3D83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487" y="0"/>
            <a:ext cx="8172450" cy="89773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Phase 3 1L Maintenance Trials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E8694B1-6599-4EF1-9059-12E814D684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70710" y="1248586"/>
          <a:ext cx="10437222" cy="4526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1676">
                  <a:extLst>
                    <a:ext uri="{9D8B030D-6E8A-4147-A177-3AD203B41FA5}">
                      <a16:colId xmlns:a16="http://schemas.microsoft.com/office/drawing/2014/main" val="318961426"/>
                    </a:ext>
                  </a:extLst>
                </a:gridCol>
                <a:gridCol w="1630131">
                  <a:extLst>
                    <a:ext uri="{9D8B030D-6E8A-4147-A177-3AD203B41FA5}">
                      <a16:colId xmlns:a16="http://schemas.microsoft.com/office/drawing/2014/main" val="680471184"/>
                    </a:ext>
                  </a:extLst>
                </a:gridCol>
                <a:gridCol w="1599083">
                  <a:extLst>
                    <a:ext uri="{9D8B030D-6E8A-4147-A177-3AD203B41FA5}">
                      <a16:colId xmlns:a16="http://schemas.microsoft.com/office/drawing/2014/main" val="894170586"/>
                    </a:ext>
                  </a:extLst>
                </a:gridCol>
                <a:gridCol w="1599083">
                  <a:extLst>
                    <a:ext uri="{9D8B030D-6E8A-4147-A177-3AD203B41FA5}">
                      <a16:colId xmlns:a16="http://schemas.microsoft.com/office/drawing/2014/main" val="1577110951"/>
                    </a:ext>
                  </a:extLst>
                </a:gridCol>
                <a:gridCol w="1599083">
                  <a:extLst>
                    <a:ext uri="{9D8B030D-6E8A-4147-A177-3AD203B41FA5}">
                      <a16:colId xmlns:a16="http://schemas.microsoft.com/office/drawing/2014/main" val="3684205287"/>
                    </a:ext>
                  </a:extLst>
                </a:gridCol>
                <a:gridCol w="1599083">
                  <a:extLst>
                    <a:ext uri="{9D8B030D-6E8A-4147-A177-3AD203B41FA5}">
                      <a16:colId xmlns:a16="http://schemas.microsoft.com/office/drawing/2014/main" val="2455917265"/>
                    </a:ext>
                  </a:extLst>
                </a:gridCol>
                <a:gridCol w="1599083">
                  <a:extLst>
                    <a:ext uri="{9D8B030D-6E8A-4147-A177-3AD203B41FA5}">
                      <a16:colId xmlns:a16="http://schemas.microsoft.com/office/drawing/2014/main" val="4284371619"/>
                    </a:ext>
                  </a:extLst>
                </a:gridCol>
              </a:tblGrid>
              <a:tr h="433138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Study Design</a:t>
                      </a:r>
                    </a:p>
                  </a:txBody>
                  <a:tcPr marL="61820" marR="61820" marT="34290" marB="34290" anchor="ctr"/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GOG-0218 </a:t>
                      </a:r>
                    </a:p>
                    <a:p>
                      <a:pPr algn="ctr"/>
                      <a:r>
                        <a:rPr lang="en-US" sz="1400" dirty="0"/>
                        <a:t>(N=1873)</a:t>
                      </a:r>
                      <a:endParaRPr lang="en-US" sz="1400" baseline="30000" dirty="0"/>
                    </a:p>
                  </a:txBody>
                  <a:tcPr marL="61820" marR="61820" marT="34290" marB="34290" anchor="ctr">
                    <a:solidFill>
                      <a:srgbClr val="1D7B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SOLO-1 </a:t>
                      </a:r>
                    </a:p>
                    <a:p>
                      <a:pPr algn="ctr"/>
                      <a:r>
                        <a:rPr lang="en-US" sz="1400" dirty="0"/>
                        <a:t>(N=451)</a:t>
                      </a:r>
                    </a:p>
                  </a:txBody>
                  <a:tcPr marL="61820" marR="6182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PAOLA-1 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(N=612)</a:t>
                      </a:r>
                    </a:p>
                  </a:txBody>
                  <a:tcPr marL="61820" marR="61820" marT="34290" marB="3429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PRIMA </a:t>
                      </a:r>
                    </a:p>
                    <a:p>
                      <a:pPr algn="ctr"/>
                      <a:r>
                        <a:rPr lang="en-US" sz="1400" dirty="0"/>
                        <a:t>(N=620)</a:t>
                      </a:r>
                    </a:p>
                  </a:txBody>
                  <a:tcPr marL="61820" marR="6182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VELIA</a:t>
                      </a:r>
                    </a:p>
                    <a:p>
                      <a:pPr algn="ctr"/>
                      <a:r>
                        <a:rPr lang="en-US" sz="1400" dirty="0"/>
                        <a:t>(N=1140)</a:t>
                      </a:r>
                    </a:p>
                  </a:txBody>
                  <a:tcPr marL="61820" marR="61820" marT="34290" marB="3429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779549"/>
                  </a:ext>
                </a:extLst>
              </a:tr>
              <a:tr h="433138">
                <a:tc gridSpan="2">
                  <a:txBody>
                    <a:bodyPr/>
                    <a:lstStyle/>
                    <a:p>
                      <a:r>
                        <a:rPr lang="en-US" sz="1400" b="1" dirty="0"/>
                        <a:t>Treatment arms vs placebo</a:t>
                      </a:r>
                    </a:p>
                  </a:txBody>
                  <a:tcPr marL="61820" marR="61820" marT="34290" marB="34290" anchor="ctr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Bevacizumab (n=625)</a:t>
                      </a:r>
                    </a:p>
                  </a:txBody>
                  <a:tcPr marL="61820" marR="61820" marT="34290" marB="34290" anchor="ctr">
                    <a:solidFill>
                      <a:srgbClr val="1D7B8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Olaparib (n=260)</a:t>
                      </a:r>
                    </a:p>
                  </a:txBody>
                  <a:tcPr marL="61820" marR="61820" marT="34290" marB="3429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Bevacizumab ± Olaparib</a:t>
                      </a:r>
                    </a:p>
                  </a:txBody>
                  <a:tcPr marL="61820" marR="61820" marT="34290" marB="34290" anchor="ctr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Niraparib</a:t>
                      </a:r>
                    </a:p>
                  </a:txBody>
                  <a:tcPr marL="61820" marR="6182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solidFill>
                            <a:schemeClr val="bg1"/>
                          </a:solidFill>
                        </a:rPr>
                        <a:t>Veliparib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61820" marR="61820" marT="34290" marB="3429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053620"/>
                  </a:ext>
                </a:extLst>
              </a:tr>
              <a:tr h="246555">
                <a:tc gridSpan="2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Key Patient Population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0" marR="8810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 comers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BRCA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mutation</a:t>
                      </a:r>
                      <a:endParaRPr lang="en-US" sz="1400" i="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All comers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All comers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All comers</a:t>
                      </a:r>
                      <a:endParaRPr lang="en-US" sz="1400" i="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559926"/>
                  </a:ext>
                </a:extLst>
              </a:tr>
              <a:tr h="246555">
                <a:tc gridSpan="2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Undergo tumor testing</a:t>
                      </a:r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100" marR="8810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HRR (post-hoc)</a:t>
                      </a:r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BRCA</a:t>
                      </a: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/>
                        <a:t>BRCA</a:t>
                      </a:r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HRD</a:t>
                      </a:r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4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BRCA</a:t>
                      </a: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CB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1263510"/>
                  </a:ext>
                </a:extLst>
              </a:tr>
              <a:tr h="433138">
                <a:tc row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1" dirty="0"/>
                        <a:t>Stage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III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73.8%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84.6%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Eligible: Attempt upfront debulking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063559"/>
                  </a:ext>
                </a:extLst>
              </a:tr>
              <a:tr h="433138">
                <a:tc vMerge="1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400" b="1" dirty="0"/>
                    </a:p>
                  </a:txBody>
                  <a:tcPr marL="88100" marR="8810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IV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26.2%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15.4%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</a:t>
                      </a:r>
                      <a:endParaRPr lang="en-US" sz="1400" baseline="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Eligible: Any debulking attempts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Eligible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306504"/>
                  </a:ext>
                </a:extLst>
              </a:tr>
              <a:tr h="806303">
                <a:tc rowSpan="2">
                  <a:txBody>
                    <a:bodyPr/>
                    <a:lstStyle/>
                    <a:p>
                      <a:r>
                        <a:rPr lang="en-US" sz="1400" b="1" dirty="0"/>
                        <a:t>Surgery</a:t>
                      </a:r>
                    </a:p>
                  </a:txBody>
                  <a:tcPr marL="64163" marR="64163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Residual disease after surgery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Stage III incomplete</a:t>
                      </a:r>
                    </a:p>
                    <a:p>
                      <a:pPr marL="173038" marR="0" lvl="0" indent="-173038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Macroscopic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: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32.8%</a:t>
                      </a:r>
                    </a:p>
                    <a:p>
                      <a:pPr marL="173038" marR="0" lvl="0" indent="-173038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&gt;1 cm: 41.0%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 err="1"/>
                        <a:t>Macroscopic</a:t>
                      </a:r>
                      <a:r>
                        <a:rPr lang="en-US" sz="1400" baseline="30000" dirty="0" err="1"/>
                        <a:t>a</a:t>
                      </a:r>
                      <a:endParaRPr lang="en-US" sz="1400" baseline="30000" dirty="0"/>
                    </a:p>
                    <a:p>
                      <a:pPr marL="173038" indent="-17303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Primary: 23.0%</a:t>
                      </a:r>
                    </a:p>
                    <a:p>
                      <a:pPr marL="173038" marR="0" lvl="0" indent="-173038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Interval: 19.1%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 err="1"/>
                        <a:t>NR</a:t>
                      </a:r>
                      <a:r>
                        <a:rPr lang="en-US" sz="1400" baseline="30000" dirty="0" err="1"/>
                        <a:t>b</a:t>
                      </a: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Required for Stage III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Primary or Interval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9655072"/>
                  </a:ext>
                </a:extLst>
              </a:tr>
              <a:tr h="246555"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Inoperable disease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/>
                        <a:t>0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1.5%</a:t>
                      </a:r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 err="1"/>
                        <a:t>NR</a:t>
                      </a:r>
                      <a:r>
                        <a:rPr lang="en-US" sz="1400" baseline="30000" dirty="0" err="1"/>
                        <a:t>b</a:t>
                      </a: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ym typeface="Wingdings" panose="05000000000000000000" pitchFamily="2" charset="2"/>
                        </a:rPr>
                        <a:t>Eligible</a:t>
                      </a: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400" dirty="0"/>
                    </a:p>
                  </a:txBody>
                  <a:tcPr marL="61820" marR="61820" marT="34290" marB="34290"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28385"/>
                  </a:ext>
                </a:extLst>
              </a:tr>
              <a:tr h="679693">
                <a:tc gridSpan="2">
                  <a:txBody>
                    <a:bodyPr/>
                    <a:lstStyle/>
                    <a:p>
                      <a:r>
                        <a:rPr lang="en-US" sz="1400" b="1" dirty="0"/>
                        <a:t>Treatment Duration </a:t>
                      </a:r>
                    </a:p>
                  </a:txBody>
                  <a:tcPr marL="64163" marR="64163" marT="34290" marB="3429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E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88100" marR="88100" anchor="ctr">
                    <a:solidFill>
                      <a:srgbClr val="E7E8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 months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3287" marR="63287" marT="68580" marB="6858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24 months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3287" marR="63287" marT="68580" marB="6858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15 months for Bev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24 months for Olaparib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3287" marR="63287" marT="68580" marB="6858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Until PD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3287" marR="63287" marT="68580" marB="68580" anchor="ctr">
                    <a:solidFill>
                      <a:srgbClr val="CBCE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24 months</a:t>
                      </a:r>
                      <a:endParaRPr lang="en-US" sz="1400" dirty="0">
                        <a:latin typeface="+mj-lt"/>
                      </a:endParaRPr>
                    </a:p>
                  </a:txBody>
                  <a:tcPr marL="63287" marR="63287" marT="68580" marB="68580" anchor="ctr">
                    <a:solidFill>
                      <a:srgbClr val="CBCE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362585"/>
                  </a:ext>
                </a:extLst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70710" y="5753894"/>
            <a:ext cx="8429625" cy="412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baseline="30000" dirty="0" err="1"/>
              <a:t>a</a:t>
            </a:r>
            <a:r>
              <a:rPr lang="en-US" sz="1100" dirty="0" err="1"/>
              <a:t>Residual</a:t>
            </a:r>
            <a:r>
              <a:rPr lang="en-US" sz="1100" dirty="0"/>
              <a:t> disease based on stage was not reported. </a:t>
            </a:r>
            <a:r>
              <a:rPr lang="en-US" sz="1100" baseline="30000" dirty="0" err="1"/>
              <a:t>b</a:t>
            </a:r>
            <a:r>
              <a:rPr lang="en-US" sz="1100" dirty="0" err="1"/>
              <a:t>Stage</a:t>
            </a:r>
            <a:r>
              <a:rPr lang="en-US" sz="1100" dirty="0"/>
              <a:t> III and IV eligible, but requirements for prior surgery not reported (NR) on </a:t>
            </a:r>
            <a:r>
              <a:rPr lang="en-US" sz="1100" dirty="0" err="1"/>
              <a:t>clinicaltrials.gov</a:t>
            </a: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1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100" dirty="0"/>
              <a:t>Burger RA, </a:t>
            </a:r>
            <a:r>
              <a:rPr lang="en-US" sz="1100" i="1" dirty="0"/>
              <a:t>N </a:t>
            </a:r>
            <a:r>
              <a:rPr lang="en-US" sz="1100" i="1" dirty="0" err="1"/>
              <a:t>Engl</a:t>
            </a:r>
            <a:r>
              <a:rPr lang="en-US" sz="1100" i="1" dirty="0"/>
              <a:t> J Med. </a:t>
            </a:r>
            <a:r>
              <a:rPr lang="en-US" sz="1100" dirty="0"/>
              <a:t>2011; </a:t>
            </a:r>
            <a:r>
              <a:rPr lang="en-US" sz="1100" dirty="0">
                <a:solidFill>
                  <a:srgbClr val="000000"/>
                </a:solidFill>
                <a:ea typeface="ＭＳ Ｐゴシック" pitchFamily="34" charset="-128"/>
              </a:rPr>
              <a:t>Norquist B</a:t>
            </a:r>
            <a:r>
              <a:rPr lang="en-US" sz="1100" dirty="0">
                <a:solidFill>
                  <a:srgbClr val="000000"/>
                </a:solidFill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en-US" altLang="en-US" sz="1100" i="1" dirty="0">
                <a:cs typeface="Arial" panose="020B0604020202020204" pitchFamily="34" charset="0"/>
              </a:rPr>
              <a:t>Clin Cancer Res </a:t>
            </a:r>
            <a:r>
              <a:rPr lang="en-US" altLang="en-US" sz="1100" dirty="0">
                <a:cs typeface="Arial" panose="020B0604020202020204" pitchFamily="34" charset="0"/>
              </a:rPr>
              <a:t>2018</a:t>
            </a:r>
            <a:r>
              <a:rPr lang="en-US" altLang="en-US" sz="1100" i="1" dirty="0">
                <a:cs typeface="Arial" panose="020B0604020202020204" pitchFamily="34" charset="0"/>
              </a:rPr>
              <a:t>; Bevacizumab </a:t>
            </a:r>
            <a:r>
              <a:rPr lang="en-US" sz="1100" dirty="0"/>
              <a:t>prescribing information; Moore K, NEJM 2018; Gonzalez-Martin NEJM 2019; Ray-</a:t>
            </a:r>
            <a:r>
              <a:rPr lang="en-US" sz="1100" dirty="0" err="1"/>
              <a:t>Coquard</a:t>
            </a:r>
            <a:r>
              <a:rPr lang="en-US" sz="1100" dirty="0"/>
              <a:t> NEJM 2019; Coleman NEJM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53882-B8AB-BA4A-BBD4-3B571A96091F}"/>
              </a:ext>
            </a:extLst>
          </p:cNvPr>
          <p:cNvSpPr txBox="1"/>
          <p:nvPr/>
        </p:nvSpPr>
        <p:spPr>
          <a:xfrm>
            <a:off x="8837171" y="6568616"/>
            <a:ext cx="3354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Courtesy, Shannon N Westin, MD, MPH</a:t>
            </a:r>
          </a:p>
        </p:txBody>
      </p:sp>
    </p:spTree>
    <p:extLst>
      <p:ext uri="{BB962C8B-B14F-4D97-AF65-F5344CB8AC3E}">
        <p14:creationId xmlns:p14="http://schemas.microsoft.com/office/powerpoint/2010/main" val="251589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779018" y="35084"/>
            <a:ext cx="10723606" cy="1143000"/>
          </a:xfrm>
        </p:spPr>
        <p:txBody>
          <a:bodyPr/>
          <a:lstStyle/>
          <a:p>
            <a:pPr eaLnBrk="1" hangingPunct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SOLO-1: A Phase III Trial of Maintenance Olaparib in OC with BRCA Mutation</a:t>
            </a:r>
            <a:endParaRPr lang="en-US" dirty="0">
              <a:solidFill>
                <a:srgbClr val="0000FF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81001" y="5352200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Investigator-assessed progression-free survival</a:t>
            </a:r>
          </a:p>
        </p:txBody>
      </p:sp>
      <p:cxnSp>
        <p:nvCxnSpPr>
          <p:cNvPr id="16" name="Straight Connector 10"/>
          <p:cNvCxnSpPr>
            <a:cxnSpLocks noChangeShapeType="1"/>
          </p:cNvCxnSpPr>
          <p:nvPr/>
        </p:nvCxnSpPr>
        <p:spPr bwMode="auto">
          <a:xfrm>
            <a:off x="7084297" y="3369456"/>
            <a:ext cx="457200" cy="0"/>
          </a:xfrm>
          <a:prstGeom prst="line">
            <a:avLst/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rot="5400000" flipH="1" flipV="1">
            <a:off x="7106271" y="3309973"/>
            <a:ext cx="1241246" cy="1191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 bwMode="auto">
          <a:xfrm>
            <a:off x="7726300" y="3932082"/>
            <a:ext cx="529940" cy="0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 bwMode="auto">
          <a:xfrm>
            <a:off x="7726303" y="2689945"/>
            <a:ext cx="529937" cy="0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7385738" y="2984940"/>
            <a:ext cx="685800" cy="685800"/>
            <a:chOff x="1872" y="1584"/>
            <a:chExt cx="576" cy="576"/>
          </a:xfrm>
        </p:grpSpPr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  <p:graphicFrame>
        <p:nvGraphicFramePr>
          <p:cNvPr id="26" name="Group 31"/>
          <p:cNvGraphicFramePr>
            <a:graphicFrameLocks noGrp="1"/>
          </p:cNvGraphicFramePr>
          <p:nvPr/>
        </p:nvGraphicFramePr>
        <p:xfrm>
          <a:off x="981001" y="1778458"/>
          <a:ext cx="3616949" cy="3162710"/>
        </p:xfrm>
        <a:graphic>
          <a:graphicData uri="http://schemas.openxmlformats.org/drawingml/2006/table">
            <a:tbl>
              <a:tblPr/>
              <a:tblGrid>
                <a:gridCol w="3616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9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Eligibility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476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Newly diagnosed ovarian, fallopian tube or primary peritoneal cancer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FIGO Stage III-IV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High-grade serous or endometrioid histology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Deleterious or suspected deleterious BRCA1 or BRCA2 mutation-positive</a:t>
                      </a:r>
                    </a:p>
                  </a:txBody>
                  <a:tcPr marL="68580" marR="68580" marT="34308" marB="343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" name="Rectangle 18"/>
          <p:cNvSpPr>
            <a:spLocks noChangeArrowheads="1"/>
          </p:cNvSpPr>
          <p:nvPr/>
        </p:nvSpPr>
        <p:spPr bwMode="auto">
          <a:xfrm>
            <a:off x="8279850" y="2164810"/>
            <a:ext cx="3222774" cy="1064064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8248296" y="3446029"/>
            <a:ext cx="3251944" cy="971299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TextBox 16"/>
          <p:cNvSpPr txBox="1">
            <a:spLocks noChangeArrowheads="1"/>
          </p:cNvSpPr>
          <p:nvPr/>
        </p:nvSpPr>
        <p:spPr bwMode="auto">
          <a:xfrm>
            <a:off x="8514773" y="2489233"/>
            <a:ext cx="2870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Olaparib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 300 mg BID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(n = 260)</a:t>
            </a:r>
          </a:p>
        </p:txBody>
      </p:sp>
      <p:sp>
        <p:nvSpPr>
          <p:cNvPr id="30" name="TextBox 17"/>
          <p:cNvSpPr txBox="1">
            <a:spLocks noChangeArrowheads="1"/>
          </p:cNvSpPr>
          <p:nvPr/>
        </p:nvSpPr>
        <p:spPr bwMode="auto">
          <a:xfrm>
            <a:off x="8566309" y="3606610"/>
            <a:ext cx="28220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Placebo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(n = 131)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79018" y="6468120"/>
            <a:ext cx="110319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www.clinicaltrials.gov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; Moore KN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Proc ASCO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2014;Abstract TPS5616; Moore K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 Engl J Med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2018;[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Epub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ahead of print]</a:t>
            </a:r>
            <a:r>
              <a:rPr kumimoji="0" lang="is-I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7708" y="3724640"/>
            <a:ext cx="524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2:1)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3710" y="2604613"/>
            <a:ext cx="2139870" cy="1477328"/>
          </a:xfrm>
          <a:prstGeom prst="rect">
            <a:avLst/>
          </a:prstGeom>
          <a:solidFill>
            <a:srgbClr val="092F5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CR or PR and no clinical evidence of PD after completing first-line platinum-based therapy</a:t>
            </a:r>
          </a:p>
        </p:txBody>
      </p:sp>
      <p:cxnSp>
        <p:nvCxnSpPr>
          <p:cNvPr id="20" name="Straight Connector 10"/>
          <p:cNvCxnSpPr>
            <a:cxnSpLocks noChangeShapeType="1"/>
          </p:cNvCxnSpPr>
          <p:nvPr/>
        </p:nvCxnSpPr>
        <p:spPr bwMode="auto">
          <a:xfrm>
            <a:off x="4597950" y="3343277"/>
            <a:ext cx="365760" cy="0"/>
          </a:xfrm>
          <a:prstGeom prst="line">
            <a:avLst/>
          </a:prstGeom>
          <a:noFill/>
          <a:ln w="19050" cmpd="sng">
            <a:solidFill>
              <a:schemeClr val="tx2"/>
            </a:solidFill>
            <a:round/>
            <a:headEnd/>
            <a:tailEnd type="stealth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909627" y="1398906"/>
            <a:ext cx="143449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NCT01844986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4236D13-272D-ED49-88AF-D55DF3803AD7}"/>
              </a:ext>
            </a:extLst>
          </p:cNvPr>
          <p:cNvSpPr txBox="1"/>
          <p:nvPr/>
        </p:nvSpPr>
        <p:spPr>
          <a:xfrm>
            <a:off x="8981418" y="1600313"/>
            <a:ext cx="1588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Maintenance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23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0">
            <a:extLst>
              <a:ext uri="{FF2B5EF4-FFF2-40B4-BE49-F238E27FC236}">
                <a16:creationId xmlns:a16="http://schemas.microsoft.com/office/drawing/2014/main" id="{D664AC85-E260-E84E-A0FB-67770497B0C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42608" y="3717650"/>
            <a:ext cx="823205" cy="0"/>
          </a:xfrm>
          <a:prstGeom prst="line">
            <a:avLst/>
          </a:prstGeom>
          <a:noFill/>
          <a:ln w="1905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FA37F81-C0F5-3C45-8A86-39F7433B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 Trial: A Phase III Trial of Maintenance Niraparib in OC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79D5C-EA1B-8A41-A1FC-E5516B15D171}"/>
              </a:ext>
            </a:extLst>
          </p:cNvPr>
          <p:cNvSpPr txBox="1"/>
          <p:nvPr/>
        </p:nvSpPr>
        <p:spPr>
          <a:xfrm>
            <a:off x="1103752" y="535075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Progression-free survival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FFDE9D-3504-004D-8DBE-4B8728B5ECA8}"/>
              </a:ext>
            </a:extLst>
          </p:cNvPr>
          <p:cNvCxnSpPr/>
          <p:nvPr/>
        </p:nvCxnSpPr>
        <p:spPr bwMode="auto">
          <a:xfrm rot="5400000" flipH="1" flipV="1">
            <a:off x="6230587" y="3658167"/>
            <a:ext cx="1241246" cy="1191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4E6211-8A76-B540-8C6B-099DCF7C3C57}"/>
              </a:ext>
            </a:extLst>
          </p:cNvPr>
          <p:cNvCxnSpPr/>
          <p:nvPr/>
        </p:nvCxnSpPr>
        <p:spPr bwMode="auto">
          <a:xfrm>
            <a:off x="6850616" y="4280276"/>
            <a:ext cx="529940" cy="0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FD777C6-6BD2-FE40-9796-7D909E2ED077}"/>
              </a:ext>
            </a:extLst>
          </p:cNvPr>
          <p:cNvCxnSpPr/>
          <p:nvPr/>
        </p:nvCxnSpPr>
        <p:spPr bwMode="auto">
          <a:xfrm>
            <a:off x="6850619" y="3038139"/>
            <a:ext cx="529937" cy="0"/>
          </a:xfrm>
          <a:prstGeom prst="straightConnector1">
            <a:avLst/>
          </a:prstGeom>
          <a:ln w="19050" cmpd="sng"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E3C22B4F-1A5D-2A4F-ACC3-E2026FA792B2}"/>
              </a:ext>
            </a:extLst>
          </p:cNvPr>
          <p:cNvGrpSpPr>
            <a:grpSpLocks/>
          </p:cNvGrpSpPr>
          <p:nvPr/>
        </p:nvGrpSpPr>
        <p:grpSpPr bwMode="auto">
          <a:xfrm>
            <a:off x="6510054" y="3333134"/>
            <a:ext cx="685800" cy="685800"/>
            <a:chOff x="1872" y="1584"/>
            <a:chExt cx="576" cy="57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FCFE83C-7EE5-3644-B634-BB9AFD5B9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6F0ED10-58CF-3649-8883-D4E190A7A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</p:grpSp>
      <p:sp>
        <p:nvSpPr>
          <p:cNvPr id="13" name="Rectangle 18">
            <a:extLst>
              <a:ext uri="{FF2B5EF4-FFF2-40B4-BE49-F238E27FC236}">
                <a16:creationId xmlns:a16="http://schemas.microsoft.com/office/drawing/2014/main" id="{1A2D0A81-D96E-924F-B859-F6281AC8A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516" y="2601088"/>
            <a:ext cx="2666932" cy="729877"/>
          </a:xfrm>
          <a:prstGeom prst="rect">
            <a:avLst/>
          </a:prstGeom>
          <a:solidFill>
            <a:srgbClr val="F996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D945D54E-1836-5441-8178-A87BA456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4680" y="3794223"/>
            <a:ext cx="2666932" cy="783371"/>
          </a:xfrm>
          <a:prstGeom prst="rect">
            <a:avLst/>
          </a:prstGeom>
          <a:solidFill>
            <a:srgbClr val="99CD13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B3B89485-2B3A-FD4E-A3B2-EFBA76B01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516" y="2812688"/>
            <a:ext cx="2650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Niraparib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  <p:sp>
        <p:nvSpPr>
          <p:cNvPr id="16" name="TextBox 17">
            <a:extLst>
              <a:ext uri="{FF2B5EF4-FFF2-40B4-BE49-F238E27FC236}">
                <a16:creationId xmlns:a16="http://schemas.microsoft.com/office/drawing/2014/main" id="{D7A52D6D-E482-8D43-931B-50ECD4E0D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516" y="4024326"/>
            <a:ext cx="26500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Placebo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F0A72-CCB3-A648-AF8A-59BA34F1305A}"/>
              </a:ext>
            </a:extLst>
          </p:cNvPr>
          <p:cNvSpPr txBox="1"/>
          <p:nvPr/>
        </p:nvSpPr>
        <p:spPr>
          <a:xfrm>
            <a:off x="5896187" y="3799890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(2:1)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DBAFCD-3212-2E45-8E59-92373180CF6D}"/>
              </a:ext>
            </a:extLst>
          </p:cNvPr>
          <p:cNvSpPr txBox="1"/>
          <p:nvPr/>
        </p:nvSpPr>
        <p:spPr>
          <a:xfrm>
            <a:off x="787142" y="6441281"/>
            <a:ext cx="640871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Gonzalez-Martin A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Proc ESMO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rial" charset="0"/>
                <a:cs typeface="Arial" charset="0"/>
              </a:rPr>
              <a:t>2018;Abstract 941PD.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DC3754-F0D8-AC4F-891A-A1D9F15A3A75}"/>
              </a:ext>
            </a:extLst>
          </p:cNvPr>
          <p:cNvSpPr txBox="1"/>
          <p:nvPr/>
        </p:nvSpPr>
        <p:spPr>
          <a:xfrm>
            <a:off x="7984050" y="1976142"/>
            <a:ext cx="1588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Maintenance</a:t>
            </a:r>
          </a:p>
        </p:txBody>
      </p:sp>
      <p:graphicFrame>
        <p:nvGraphicFramePr>
          <p:cNvPr id="12" name="Group 31">
            <a:extLst>
              <a:ext uri="{FF2B5EF4-FFF2-40B4-BE49-F238E27FC236}">
                <a16:creationId xmlns:a16="http://schemas.microsoft.com/office/drawing/2014/main" id="{99465E9B-DB23-7647-8B54-6A217BC50072}"/>
              </a:ext>
            </a:extLst>
          </p:cNvPr>
          <p:cNvGraphicFramePr>
            <a:graphicFrameLocks noGrp="1"/>
          </p:cNvGraphicFramePr>
          <p:nvPr/>
        </p:nvGraphicFramePr>
        <p:xfrm>
          <a:off x="1103752" y="2376252"/>
          <a:ext cx="4738856" cy="2670559"/>
        </p:xfrm>
        <a:graphic>
          <a:graphicData uri="http://schemas.openxmlformats.org/drawingml/2006/table">
            <a:tbl>
              <a:tblPr/>
              <a:tblGrid>
                <a:gridCol w="4738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Eligibility (N = 620)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48254">
                <a:tc>
                  <a:txBody>
                    <a:bodyPr/>
                    <a:lstStyle/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Newly diagnosed ovarian cancer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Advanced-stage (FIGO III or IV) disease 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Completion of first-line platinum-based therapy</a:t>
                      </a:r>
                    </a:p>
                    <a:p>
                      <a:pPr marL="177800" marR="0" lvl="0" indent="-1778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CR or PR to most recent platinum chemotherapy</a:t>
                      </a:r>
                    </a:p>
                  </a:txBody>
                  <a:tcPr marL="68580" marR="68580" marT="34308" marB="343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F4B5669E-3815-4A4C-836D-1C2A15FD258A}"/>
              </a:ext>
            </a:extLst>
          </p:cNvPr>
          <p:cNvSpPr txBox="1"/>
          <p:nvPr/>
        </p:nvSpPr>
        <p:spPr>
          <a:xfrm>
            <a:off x="1103752" y="196624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NCT02655016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16865"/>
            <a:ext cx="11506200" cy="11430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III PAOLA-1/ENGOT-OV25 Study Design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4B3F28A-ABD4-4043-8F6A-53E8B340978F}"/>
              </a:ext>
            </a:extLst>
          </p:cNvPr>
          <p:cNvSpPr txBox="1">
            <a:spLocks/>
          </p:cNvSpPr>
          <p:nvPr/>
        </p:nvSpPr>
        <p:spPr>
          <a:xfrm>
            <a:off x="7543799" y="4009441"/>
            <a:ext cx="4104852" cy="1142993"/>
          </a:xfrm>
          <a:prstGeom prst="rect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Placebo x 2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yrs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itchFamily="34" charset="0"/>
            </a:endParaRPr>
          </a:p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+</a:t>
            </a:r>
          </a:p>
          <a:p>
            <a:pPr marL="0" marR="0" lvl="0" indent="0" algn="ctr" defTabSz="6855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225"/>
              </a:spcAft>
              <a:buClr>
                <a:srgbClr val="006CAD">
                  <a:lumMod val="40000"/>
                  <a:lumOff val="60000"/>
                </a:srgbClr>
              </a:buClr>
              <a:buSzTx/>
              <a:buFont typeface="Arial" pitchFamily="34" charset="0"/>
              <a:buNone/>
              <a:tabLst>
                <a:tab pos="154510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Bevacizumab</a:t>
            </a:r>
          </a:p>
        </p:txBody>
      </p:sp>
      <p:sp>
        <p:nvSpPr>
          <p:cNvPr id="8" name="object 49">
            <a:extLst>
              <a:ext uri="{FF2B5EF4-FFF2-40B4-BE49-F238E27FC236}">
                <a16:creationId xmlns:a16="http://schemas.microsoft.com/office/drawing/2014/main" id="{A2A45E08-6F05-0B4D-BE02-224B39DBFC23}"/>
              </a:ext>
            </a:extLst>
          </p:cNvPr>
          <p:cNvSpPr txBox="1"/>
          <p:nvPr/>
        </p:nvSpPr>
        <p:spPr>
          <a:xfrm>
            <a:off x="381000" y="6426872"/>
            <a:ext cx="8048306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Ray-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Coquard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IL et al. ESMO 2019; Abstract 3955.</a:t>
            </a:r>
            <a:endParaRPr kumimoji="0" lang="is-IS" sz="1500" b="0" i="0" u="none" strike="noStrike" kern="1200" cap="none" spc="0" normalizeH="0" baseline="0" noProof="0" dirty="0">
              <a:ln>
                <a:noFill/>
              </a:ln>
              <a:solidFill>
                <a:srgbClr val="002B5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40DF2C97-DAF3-1649-9B1C-0C0EF1BB8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9839" y="2112306"/>
            <a:ext cx="4104861" cy="1142998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Olaparib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(300 mg BID) x 2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yrs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Bevacizumab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4C26D-0256-6F4A-AA06-3908CFFDF565}"/>
              </a:ext>
            </a:extLst>
          </p:cNvPr>
          <p:cNvSpPr txBox="1"/>
          <p:nvPr/>
        </p:nvSpPr>
        <p:spPr>
          <a:xfrm>
            <a:off x="762024" y="5444505"/>
            <a:ext cx="823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Investigator-assessed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PFS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Secondary endpoints: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TFST, PFS2, TSST, OS,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HRQoL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Safety and tolerability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F8335EC-6301-EE4F-BF73-644EB17272AF}"/>
              </a:ext>
            </a:extLst>
          </p:cNvPr>
          <p:cNvCxnSpPr/>
          <p:nvPr/>
        </p:nvCxnSpPr>
        <p:spPr bwMode="auto">
          <a:xfrm>
            <a:off x="6992750" y="3932866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DAE055F-9A62-244F-BBA0-2CC89402E400}"/>
              </a:ext>
            </a:extLst>
          </p:cNvPr>
          <p:cNvCxnSpPr/>
          <p:nvPr/>
        </p:nvCxnSpPr>
        <p:spPr bwMode="auto">
          <a:xfrm>
            <a:off x="6992750" y="4580938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F21ED5-39FB-344D-90FB-9AD65F389E98}"/>
              </a:ext>
            </a:extLst>
          </p:cNvPr>
          <p:cNvCxnSpPr>
            <a:cxnSpLocks/>
          </p:cNvCxnSpPr>
          <p:nvPr/>
        </p:nvCxnSpPr>
        <p:spPr bwMode="auto">
          <a:xfrm>
            <a:off x="6992750" y="2700125"/>
            <a:ext cx="0" cy="409857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1D8E1-EF1F-6D49-8C5E-5D9DE9C7101C}"/>
              </a:ext>
            </a:extLst>
          </p:cNvPr>
          <p:cNvCxnSpPr/>
          <p:nvPr/>
        </p:nvCxnSpPr>
        <p:spPr bwMode="auto">
          <a:xfrm>
            <a:off x="6992750" y="2700124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AAAA719-F803-F848-B5DE-970272B4E5EB}"/>
              </a:ext>
            </a:extLst>
          </p:cNvPr>
          <p:cNvSpPr txBox="1"/>
          <p:nvPr/>
        </p:nvSpPr>
        <p:spPr>
          <a:xfrm>
            <a:off x="7395904" y="3376706"/>
            <a:ext cx="160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(2:1; N = 806)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78B0BC-E6D4-724E-A769-8B409D00D4D2}"/>
              </a:ext>
            </a:extLst>
          </p:cNvPr>
          <p:cNvGrpSpPr>
            <a:grpSpLocks/>
          </p:cNvGrpSpPr>
          <p:nvPr/>
        </p:nvGrpSpPr>
        <p:grpSpPr bwMode="auto">
          <a:xfrm>
            <a:off x="6481504" y="3073034"/>
            <a:ext cx="914400" cy="914400"/>
            <a:chOff x="1872" y="1584"/>
            <a:chExt cx="576" cy="5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C907FDD-9600-4841-85B5-A125F9733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09875-5B4F-2348-B4B2-C524CCA4F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038098-4C26-9742-AC4B-3CF19FBAAE96}"/>
              </a:ext>
            </a:extLst>
          </p:cNvPr>
          <p:cNvCxnSpPr>
            <a:cxnSpLocks/>
          </p:cNvCxnSpPr>
          <p:nvPr/>
        </p:nvCxnSpPr>
        <p:spPr bwMode="auto">
          <a:xfrm>
            <a:off x="5182136" y="3530234"/>
            <a:ext cx="1299368" cy="0"/>
          </a:xfrm>
          <a:prstGeom prst="line">
            <a:avLst/>
          </a:prstGeom>
          <a:solidFill>
            <a:srgbClr val="FFFF00"/>
          </a:solidFill>
          <a:ln w="952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0" name="Group 31">
            <a:extLst>
              <a:ext uri="{FF2B5EF4-FFF2-40B4-BE49-F238E27FC236}">
                <a16:creationId xmlns:a16="http://schemas.microsoft.com/office/drawing/2014/main" id="{59035E73-EF16-B844-8E26-E82D76BD7FB0}"/>
              </a:ext>
            </a:extLst>
          </p:cNvPr>
          <p:cNvGraphicFramePr>
            <a:graphicFrameLocks noGrp="1"/>
          </p:cNvGraphicFramePr>
          <p:nvPr/>
        </p:nvGraphicFramePr>
        <p:xfrm>
          <a:off x="762002" y="2241465"/>
          <a:ext cx="4420134" cy="2609536"/>
        </p:xfrm>
        <a:graphic>
          <a:graphicData uri="http://schemas.openxmlformats.org/drawingml/2006/table">
            <a:tbl>
              <a:tblPr/>
              <a:tblGrid>
                <a:gridCol w="4420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0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2E5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3384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Newly diagnosed Stage III-IV high-grade serous/endometroid ovarian, fallopian tube or primary peritoneal cancer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Surgery (upfront or interval)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Platinum-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taxane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 based chemo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≥ cycles of bevacizumab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B50DD27-E1C1-9D4B-BFAD-5F02A81F5FA4}"/>
              </a:ext>
            </a:extLst>
          </p:cNvPr>
          <p:cNvSpPr txBox="1"/>
          <p:nvPr/>
        </p:nvSpPr>
        <p:spPr>
          <a:xfrm>
            <a:off x="5182136" y="2840699"/>
            <a:ext cx="1598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NED/CR/PR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FBC2-D510-794F-96C1-B3BE78A00F5E}"/>
              </a:ext>
            </a:extLst>
          </p:cNvPr>
          <p:cNvSpPr txBox="1"/>
          <p:nvPr/>
        </p:nvSpPr>
        <p:spPr>
          <a:xfrm>
            <a:off x="7536677" y="1596518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Maintenance Therapy</a:t>
            </a:r>
          </a:p>
        </p:txBody>
      </p:sp>
    </p:spTree>
    <p:extLst>
      <p:ext uri="{BB962C8B-B14F-4D97-AF65-F5344CB8AC3E}">
        <p14:creationId xmlns:p14="http://schemas.microsoft.com/office/powerpoint/2010/main" val="3588087670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Phase III VELIA/GOG-3005 Study Design</a:t>
            </a:r>
            <a:endParaRPr lang="en-U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2A1D328-DEBC-5248-99FD-46871C115DC2}"/>
              </a:ext>
            </a:extLst>
          </p:cNvPr>
          <p:cNvSpPr txBox="1">
            <a:spLocks/>
          </p:cNvSpPr>
          <p:nvPr/>
        </p:nvSpPr>
        <p:spPr>
          <a:xfrm>
            <a:off x="4648200" y="4310400"/>
            <a:ext cx="2702709" cy="1003006"/>
          </a:xfrm>
          <a:prstGeom prst="rect">
            <a:avLst/>
          </a:prstGeom>
          <a:solidFill>
            <a:srgbClr val="A0E7FF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2351" marR="0" lvl="0" indent="-212351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2D8A">
                  <a:lumMod val="40000"/>
                  <a:lumOff val="60000"/>
                </a:srgbClr>
              </a:buClr>
              <a:buSzTx/>
              <a:buFont typeface="Arial" pitchFamily="34" charset="0"/>
              <a:buChar char="•"/>
              <a:tabLst>
                <a:tab pos="20601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Carboplatin + Paclitaxel + Veliparib 150mg BID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E20458F-7066-4044-AE16-48421D11AE82}"/>
              </a:ext>
            </a:extLst>
          </p:cNvPr>
          <p:cNvCxnSpPr>
            <a:cxnSpLocks/>
          </p:cNvCxnSpPr>
          <p:nvPr/>
        </p:nvCxnSpPr>
        <p:spPr>
          <a:xfrm flipV="1">
            <a:off x="7409904" y="2581782"/>
            <a:ext cx="662119" cy="524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4190E3E-A46F-974E-B8F8-B1A3538FBAAF}"/>
              </a:ext>
            </a:extLst>
          </p:cNvPr>
          <p:cNvCxnSpPr>
            <a:cxnSpLocks/>
          </p:cNvCxnSpPr>
          <p:nvPr/>
        </p:nvCxnSpPr>
        <p:spPr>
          <a:xfrm flipV="1">
            <a:off x="3395510" y="3674165"/>
            <a:ext cx="1252690" cy="9575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49">
            <a:extLst>
              <a:ext uri="{FF2B5EF4-FFF2-40B4-BE49-F238E27FC236}">
                <a16:creationId xmlns:a16="http://schemas.microsoft.com/office/drawing/2014/main" id="{84064848-94FA-AB4A-B2A4-719688F17563}"/>
              </a:ext>
            </a:extLst>
          </p:cNvPr>
          <p:cNvSpPr txBox="1"/>
          <p:nvPr/>
        </p:nvSpPr>
        <p:spPr>
          <a:xfrm>
            <a:off x="609600" y="6503025"/>
            <a:ext cx="6815148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Coleman RL et al. ESMO 2019; Abstract 2772. </a:t>
            </a:r>
            <a:endParaRPr kumimoji="0" lang="is-IS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9" name="Group 31">
            <a:extLst>
              <a:ext uri="{FF2B5EF4-FFF2-40B4-BE49-F238E27FC236}">
                <a16:creationId xmlns:a16="http://schemas.microsoft.com/office/drawing/2014/main" id="{76C76E87-65F9-704A-80A5-9E56B067B8A9}"/>
              </a:ext>
            </a:extLst>
          </p:cNvPr>
          <p:cNvGraphicFramePr>
            <a:graphicFrameLocks noGrp="1"/>
          </p:cNvGraphicFramePr>
          <p:nvPr/>
        </p:nvGraphicFramePr>
        <p:xfrm>
          <a:off x="390193" y="2680259"/>
          <a:ext cx="3017192" cy="1884776"/>
        </p:xfrm>
        <a:graphic>
          <a:graphicData uri="http://schemas.openxmlformats.org/drawingml/2006/table">
            <a:tbl>
              <a:tblPr/>
              <a:tblGrid>
                <a:gridCol w="3017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42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96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Gothic" charset="0"/>
                          <a:cs typeface="Arial" panose="020B0604020202020204" pitchFamily="34" charset="0"/>
                        </a:rPr>
                        <a:t>Eligibility</a:t>
                      </a:r>
                    </a:p>
                  </a:txBody>
                  <a:tcPr marT="45744" marB="45744" anchor="ctr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92F5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576">
                <a:tc>
                  <a:txBody>
                    <a:bodyPr/>
                    <a:lstStyle/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High-grade serous cancer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FIGO Stage III or IV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No prior systemic therapy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ECOG PS 0-2</a:t>
                      </a:r>
                    </a:p>
                    <a:p>
                      <a:pPr marL="171426" marR="0" lvl="0" indent="-171426" algn="l" defTabSz="685577" rtl="0" eaLnBrk="1" fontAlgn="auto" latinLnBrk="0" hangingPunct="1">
                        <a:lnSpc>
                          <a:spcPts val="184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No CNS </a:t>
                      </a:r>
                      <a:r>
                        <a:rPr kumimoji="0" lang="en-US" sz="17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charset="0"/>
                          <a:cs typeface="Arial" panose="020B0604020202020204" pitchFamily="34" charset="0"/>
                        </a:rPr>
                        <a:t>mets</a:t>
                      </a:r>
                      <a:endParaRPr kumimoji="0" lang="en-GB" sz="17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charset="0"/>
                        <a:cs typeface="Arial" panose="020B0604020202020204" pitchFamily="34" charset="0"/>
                      </a:endParaRPr>
                    </a:p>
                  </a:txBody>
                  <a:tcPr marT="45744" marB="45744"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18">
            <a:extLst>
              <a:ext uri="{FF2B5EF4-FFF2-40B4-BE49-F238E27FC236}">
                <a16:creationId xmlns:a16="http://schemas.microsoft.com/office/drawing/2014/main" id="{E6C910F0-6724-BC4F-B3FB-22CAE26B1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927" y="2131995"/>
            <a:ext cx="2732971" cy="904825"/>
          </a:xfrm>
          <a:prstGeom prst="rect">
            <a:avLst/>
          </a:prstGeom>
          <a:solidFill>
            <a:srgbClr val="F9951E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Carboplatin + Paclitaxel + Veliparib 150mg BID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B1B8AFEE-176F-774D-867E-DAF4CCA7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178735"/>
            <a:ext cx="2702701" cy="1005639"/>
          </a:xfrm>
          <a:prstGeom prst="rect">
            <a:avLst/>
          </a:prstGeom>
          <a:solidFill>
            <a:srgbClr val="99CD15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Carboplatin + Paclitaxel + Veliparib 150mg BID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410830-3E5C-D840-9E02-13E112C55741}"/>
              </a:ext>
            </a:extLst>
          </p:cNvPr>
          <p:cNvSpPr txBox="1"/>
          <p:nvPr/>
        </p:nvSpPr>
        <p:spPr>
          <a:xfrm>
            <a:off x="547457" y="5714779"/>
            <a:ext cx="9050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Primary endpoint: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Progression-free survival (PFS) for veliparib-throughout vs control, including the combination and maintenance phase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A83ED3-AC3B-B54D-89EA-A8D734C6CF71}"/>
              </a:ext>
            </a:extLst>
          </p:cNvPr>
          <p:cNvCxnSpPr/>
          <p:nvPr/>
        </p:nvCxnSpPr>
        <p:spPr bwMode="auto">
          <a:xfrm>
            <a:off x="4087210" y="4087931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BA94E44-BD9F-194B-AFC0-44956A3C60E0}"/>
              </a:ext>
            </a:extLst>
          </p:cNvPr>
          <p:cNvCxnSpPr/>
          <p:nvPr/>
        </p:nvCxnSpPr>
        <p:spPr bwMode="auto">
          <a:xfrm>
            <a:off x="4087210" y="4736003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E0CAC2-F199-C74D-AF6B-F265DDB9045E}"/>
              </a:ext>
            </a:extLst>
          </p:cNvPr>
          <p:cNvCxnSpPr/>
          <p:nvPr/>
        </p:nvCxnSpPr>
        <p:spPr bwMode="auto">
          <a:xfrm>
            <a:off x="4087210" y="2616974"/>
            <a:ext cx="0" cy="648072"/>
          </a:xfrm>
          <a:prstGeom prst="line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9B0213B-98B1-2D4D-9311-B0896A98E832}"/>
              </a:ext>
            </a:extLst>
          </p:cNvPr>
          <p:cNvCxnSpPr/>
          <p:nvPr/>
        </p:nvCxnSpPr>
        <p:spPr bwMode="auto">
          <a:xfrm>
            <a:off x="4087210" y="2605308"/>
            <a:ext cx="530718" cy="0"/>
          </a:xfrm>
          <a:prstGeom prst="straightConnector1">
            <a:avLst/>
          </a:prstGeom>
          <a:solidFill>
            <a:srgbClr val="FFFF00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BDC7011-273E-954F-B5CA-4412D5D3793C}"/>
              </a:ext>
            </a:extLst>
          </p:cNvPr>
          <p:cNvSpPr txBox="1"/>
          <p:nvPr/>
        </p:nvSpPr>
        <p:spPr>
          <a:xfrm>
            <a:off x="3251466" y="1878618"/>
            <a:ext cx="11456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(1:1:1)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(N = 1140)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2848B-3B36-B746-A73F-83A92D5DD9C7}"/>
              </a:ext>
            </a:extLst>
          </p:cNvPr>
          <p:cNvGrpSpPr>
            <a:grpSpLocks/>
          </p:cNvGrpSpPr>
          <p:nvPr/>
        </p:nvGrpSpPr>
        <p:grpSpPr bwMode="auto">
          <a:xfrm>
            <a:off x="3575964" y="3228099"/>
            <a:ext cx="914400" cy="914400"/>
            <a:chOff x="1872" y="1584"/>
            <a:chExt cx="576" cy="5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EBDC40-F3C9-894B-B766-5DCD943EF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1584"/>
              <a:ext cx="576" cy="576"/>
            </a:xfrm>
            <a:prstGeom prst="ellipse">
              <a:avLst/>
            </a:prstGeom>
            <a:solidFill>
              <a:srgbClr val="FE701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03DFD1-2197-C945-8043-647190BAE4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0" y="1632"/>
              <a:ext cx="480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63500" dir="2700000" algn="ctr" rotWithShape="0">
                      <a:schemeClr val="tx1">
                        <a:alpha val="39998"/>
                      </a:schemeClr>
                    </a:outerShdw>
                  </a:effectLst>
                </a14:hiddenEffects>
              </a:ext>
            </a:extLst>
          </p:spPr>
          <p:txBody>
            <a:bodyPr lIns="0" tIns="0" rIns="0" anchor="ctr"/>
            <a:lstStyle>
              <a:defPPr>
                <a:defRPr lang="en-GB"/>
              </a:defPPr>
              <a:lvl1pPr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1pPr>
              <a:lvl2pPr marL="4302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2pPr>
              <a:lvl3pPr marL="6461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3pPr>
              <a:lvl4pPr marL="8620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4pPr>
              <a:lvl5pPr marL="1077913" indent="-214313" algn="l" defTabSz="455613" rtl="0" fontAlgn="base">
                <a:spcBef>
                  <a:spcPct val="0"/>
                </a:spcBef>
                <a:spcAft>
                  <a:spcPct val="0"/>
                </a:spcAft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5pPr>
              <a:lvl6pPr marL="22860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6pPr>
              <a:lvl7pPr marL="27432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7pPr>
              <a:lvl8pPr marL="32004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8pPr>
              <a:lvl9pPr marL="3657600" algn="l" defTabSz="457200" rtl="0" eaLnBrk="1" latinLnBrk="0" hangingPunct="1">
                <a:defRPr sz="3600" b="1" kern="1200">
                  <a:solidFill>
                    <a:schemeClr val="accent2"/>
                  </a:solidFill>
                  <a:latin typeface="Arial" pitchFamily="-72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ctr" defTabSz="455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charset="0"/>
                  <a:cs typeface="Arial" panose="020B0604020202020204" pitchFamily="34" charset="0"/>
                </a:rPr>
                <a:t>R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729FBFF-8732-EE4F-8A2F-42287E1DAB71}"/>
              </a:ext>
            </a:extLst>
          </p:cNvPr>
          <p:cNvSpPr/>
          <p:nvPr/>
        </p:nvSpPr>
        <p:spPr>
          <a:xfrm>
            <a:off x="8045304" y="2131995"/>
            <a:ext cx="2702701" cy="904825"/>
          </a:xfrm>
          <a:prstGeom prst="rect">
            <a:avLst/>
          </a:prstGeom>
          <a:solidFill>
            <a:srgbClr val="FA8720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marL="0" marR="0" lvl="0" indent="0" algn="ctr" defTabSz="6855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Veliparib 400mg BID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38A13-7789-C44D-A8E1-F1900AD7194B}"/>
              </a:ext>
            </a:extLst>
          </p:cNvPr>
          <p:cNvSpPr txBox="1"/>
          <p:nvPr/>
        </p:nvSpPr>
        <p:spPr>
          <a:xfrm>
            <a:off x="5148285" y="1414706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Combination: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Cycles 1-6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BFB22A-9EC4-4D44-8C2F-51B74CCC0FB0}"/>
              </a:ext>
            </a:extLst>
          </p:cNvPr>
          <p:cNvSpPr txBox="1"/>
          <p:nvPr/>
        </p:nvSpPr>
        <p:spPr>
          <a:xfrm>
            <a:off x="8458200" y="1414706"/>
            <a:ext cx="165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Maintenance: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Cycles 7-36</a:t>
            </a: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9E7520EA-F16C-B140-AB94-133B8AE74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304" y="3158649"/>
            <a:ext cx="2702701" cy="1005639"/>
          </a:xfrm>
          <a:prstGeom prst="rect">
            <a:avLst/>
          </a:prstGeom>
          <a:solidFill>
            <a:srgbClr val="99CD15"/>
          </a:solidFill>
          <a:ln w="12700" cmpd="sng">
            <a:solidFill>
              <a:srgbClr val="FFFF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Placebo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06EF0FB8-B2A9-904D-85DA-77E7813C9479}"/>
              </a:ext>
            </a:extLst>
          </p:cNvPr>
          <p:cNvSpPr txBox="1">
            <a:spLocks/>
          </p:cNvSpPr>
          <p:nvPr/>
        </p:nvSpPr>
        <p:spPr>
          <a:xfrm>
            <a:off x="8045296" y="4346742"/>
            <a:ext cx="2702709" cy="1003006"/>
          </a:xfrm>
          <a:prstGeom prst="rect">
            <a:avLst/>
          </a:prstGeom>
          <a:solidFill>
            <a:srgbClr val="A0E7FF"/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marL="212351" indent="-212351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tabLst>
                <a:tab pos="206013" algn="l"/>
              </a:tabLst>
              <a:defRPr sz="24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1pPr>
            <a:lvl2pPr marL="507104" indent="-277323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–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2pPr>
            <a:lvl3pPr marL="730547" indent="-218685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3pPr>
            <a:lvl4pPr marL="947652" indent="-210767" algn="l" rtl="0" eaLnBrk="1" fontAlgn="base" hangingPunct="1">
              <a:spcBef>
                <a:spcPts val="0"/>
              </a:spcBef>
              <a:spcAft>
                <a:spcPts val="300"/>
              </a:spcAft>
              <a:buClr>
                <a:schemeClr val="accent6">
                  <a:lumMod val="40000"/>
                  <a:lumOff val="6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Arial" pitchFamily="34" charset="0"/>
              </a:defRPr>
            </a:lvl4pPr>
            <a:lvl5pPr marL="2053774" indent="-22819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016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6560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956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9349" indent="-228197" algn="l" defTabSz="91278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2351" marR="0" lvl="0" indent="-212351" algn="ctr" defTabSz="685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2D2D8A">
                  <a:lumMod val="40000"/>
                  <a:lumOff val="60000"/>
                </a:srgbClr>
              </a:buClr>
              <a:buSzTx/>
              <a:buFont typeface="Arial" pitchFamily="34" charset="0"/>
              <a:buChar char="•"/>
              <a:tabLst>
                <a:tab pos="206013" algn="l"/>
              </a:tabLst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11997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itchFamily="34" charset="0"/>
              </a:rPr>
              <a:t>Placebo</a:t>
            </a:r>
            <a:endParaRPr kumimoji="0" lang="en-GB" sz="1800" b="1" i="0" u="none" strike="noStrike" kern="1200" cap="none" spc="0" normalizeH="0" baseline="30000" noProof="0" dirty="0">
              <a:ln>
                <a:noFill/>
              </a:ln>
              <a:solidFill>
                <a:srgbClr val="011997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itchFamily="34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76029A-CD73-D74B-A670-3A139BF09BEF}"/>
              </a:ext>
            </a:extLst>
          </p:cNvPr>
          <p:cNvCxnSpPr>
            <a:cxnSpLocks/>
          </p:cNvCxnSpPr>
          <p:nvPr/>
        </p:nvCxnSpPr>
        <p:spPr>
          <a:xfrm flipV="1">
            <a:off x="7346561" y="3622463"/>
            <a:ext cx="662119" cy="524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D7C80F-3A81-C144-9108-D31EB02ADA60}"/>
              </a:ext>
            </a:extLst>
          </p:cNvPr>
          <p:cNvCxnSpPr>
            <a:cxnSpLocks/>
          </p:cNvCxnSpPr>
          <p:nvPr/>
        </p:nvCxnSpPr>
        <p:spPr>
          <a:xfrm flipV="1">
            <a:off x="7370676" y="4820561"/>
            <a:ext cx="662119" cy="5249"/>
          </a:xfrm>
          <a:prstGeom prst="straightConnector1">
            <a:avLst/>
          </a:prstGeom>
          <a:ln w="190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F96A64-3FE0-B64C-893D-60E9B5238A52}"/>
              </a:ext>
            </a:extLst>
          </p:cNvPr>
          <p:cNvSpPr txBox="1"/>
          <p:nvPr/>
        </p:nvSpPr>
        <p:spPr>
          <a:xfrm>
            <a:off x="10803454" y="2289394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Veliparib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throughout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B917552-BB41-5647-AEA1-8F73259F1878}"/>
              </a:ext>
            </a:extLst>
          </p:cNvPr>
          <p:cNvSpPr txBox="1"/>
          <p:nvPr/>
        </p:nvSpPr>
        <p:spPr>
          <a:xfrm>
            <a:off x="10811371" y="3330075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Veliparib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combination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FF8F29-835B-BE4D-919D-70C8F03EEAA9}"/>
              </a:ext>
            </a:extLst>
          </p:cNvPr>
          <p:cNvSpPr txBox="1"/>
          <p:nvPr/>
        </p:nvSpPr>
        <p:spPr>
          <a:xfrm>
            <a:off x="10811371" y="4651284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231522019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12B-1296-E54B-B9F9-6DE1F6F8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approves niraparib for first-line maintenance of advanced ovarian cancer </a:t>
            </a:r>
            <a:br>
              <a:rPr lang="en-US" dirty="0"/>
            </a:br>
            <a:r>
              <a:rPr lang="en-US" sz="2000" dirty="0"/>
              <a:t>Press Release – April 29,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2D32-8C4E-2242-8116-9932F9A50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11353800" cy="4724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“The Food and Drug Administration approved niraparib for the maintenance treatment of adult patients with advanced epithelial ovarian, fallopian tube, or primary peritoneal cancer who are in a complete or partial response to first-line platinum-based chemotherapy.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Efficacy was investigated in PRIMA (NCT02655016), a double-blind, placebo-controlled trial that randomized 733 patients to niraparib or matched placebo. Patients were in a complete or partial response to first-line platinum-based chemotherapy.”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0A96-108C-2547-9CA9-3AC33D1DA95B}"/>
              </a:ext>
            </a:extLst>
          </p:cNvPr>
          <p:cNvSpPr txBox="1"/>
          <p:nvPr/>
        </p:nvSpPr>
        <p:spPr>
          <a:xfrm>
            <a:off x="645885" y="6560733"/>
            <a:ext cx="10900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www.fda.gov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/drugs/drug-approvals-and-databases/fda-approves-niraparib-first-line-maintenance-advanced-ovarian-cancer</a:t>
            </a:r>
          </a:p>
        </p:txBody>
      </p:sp>
    </p:spTree>
    <p:extLst>
      <p:ext uri="{BB962C8B-B14F-4D97-AF65-F5344CB8AC3E}">
        <p14:creationId xmlns:p14="http://schemas.microsoft.com/office/powerpoint/2010/main" val="4271522961"/>
      </p:ext>
    </p:extLst>
  </p:cSld>
  <p:clrMapOvr>
    <a:masterClrMapping/>
  </p:clrMapOvr>
  <p:transition spd="slow"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12B-1296-E54B-B9F9-6DE1F6F8B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FDA approves </a:t>
            </a:r>
            <a:r>
              <a:rPr lang="en-US" dirty="0" err="1"/>
              <a:t>olaparib</a:t>
            </a:r>
            <a:r>
              <a:rPr lang="en-US" dirty="0"/>
              <a:t> plus bevacizumab as maintenance treatment for ovarian, fallopian tube, or primary peritoneal cancers </a:t>
            </a:r>
            <a:br>
              <a:rPr lang="en-US" dirty="0"/>
            </a:br>
            <a:r>
              <a:rPr lang="en-US" sz="2000" dirty="0"/>
              <a:t>Press Release – May 28,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2D32-8C4E-2242-8116-9932F9A507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1353800" cy="5029200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The Food and Drug Administration expanded the indication of </a:t>
            </a:r>
            <a:r>
              <a:rPr lang="en-US" sz="2200" dirty="0" err="1"/>
              <a:t>olaparib</a:t>
            </a:r>
            <a:r>
              <a:rPr lang="en-US" sz="2200" dirty="0"/>
              <a:t> to include its combination with bevacizumab for first-line maintenance treatment of adult patients with advanced epithelial ovarian, fallopian tube, or primary peritoneal cancer who are in complete or partial response to first-line platinum-based chemotherapy and whose cancer is associated with homologous recombination deficiency positive status defined by either a deleterious or suspected deleterious </a:t>
            </a:r>
            <a:r>
              <a:rPr lang="en-US" sz="2200" i="1" dirty="0"/>
              <a:t>BRCA </a:t>
            </a:r>
            <a:r>
              <a:rPr lang="en-US" sz="2200" dirty="0"/>
              <a:t>mutation, and/or genomic instability. 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FDA also approved the Myriad </a:t>
            </a:r>
            <a:r>
              <a:rPr lang="en-US" sz="2200" dirty="0" err="1"/>
              <a:t>myChoice</a:t>
            </a:r>
            <a:r>
              <a:rPr lang="en-US" sz="2200" dirty="0"/>
              <a:t>® </a:t>
            </a:r>
            <a:r>
              <a:rPr lang="en-US" sz="2200" dirty="0" err="1"/>
              <a:t>CDx</a:t>
            </a:r>
            <a:r>
              <a:rPr lang="en-US" sz="2200" dirty="0"/>
              <a:t> (Myriad Genetic Laboratories, Inc.) as a companion diagnostic for </a:t>
            </a:r>
            <a:r>
              <a:rPr lang="en-US" sz="2200" dirty="0" err="1"/>
              <a:t>olaparib</a:t>
            </a:r>
            <a:r>
              <a:rPr lang="en-US" sz="2200" dirty="0"/>
              <a:t>.</a:t>
            </a:r>
          </a:p>
          <a:p>
            <a:pPr marL="0" indent="0">
              <a:spcAft>
                <a:spcPts val="800"/>
              </a:spcAft>
              <a:buNone/>
            </a:pPr>
            <a:r>
              <a:rPr lang="en-US" sz="2200" dirty="0"/>
              <a:t>Efficacy of this new indication was investigated in PAOLA-1 (NCT03737643), a randomized, double-blind, placebo-controlled, multi-center trial comparing </a:t>
            </a:r>
            <a:r>
              <a:rPr lang="en-US" sz="2200" dirty="0" err="1"/>
              <a:t>olaparib</a:t>
            </a:r>
            <a:r>
              <a:rPr lang="en-US" sz="2200" dirty="0"/>
              <a:t> with bevacizumab versus placebo plus bevacizumab in patients with advanced high-grade epithelial ovarian cancer, fallopian tube, or primary peritoneal cancer following first-line platinum-based chemotherapy and bevacizumab.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080A96-108C-2547-9CA9-3AC33D1DA95B}"/>
              </a:ext>
            </a:extLst>
          </p:cNvPr>
          <p:cNvSpPr txBox="1"/>
          <p:nvPr/>
        </p:nvSpPr>
        <p:spPr>
          <a:xfrm>
            <a:off x="645885" y="6250113"/>
            <a:ext cx="10900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https://</a:t>
            </a:r>
            <a:r>
              <a:rPr lang="en-US" sz="1400" dirty="0" err="1">
                <a:solidFill>
                  <a:schemeClr val="tx2"/>
                </a:solidFill>
              </a:rPr>
              <a:t>www.fda.gov</a:t>
            </a:r>
            <a:r>
              <a:rPr lang="en-US" sz="1400" dirty="0">
                <a:solidFill>
                  <a:schemeClr val="tx2"/>
                </a:solidFill>
              </a:rPr>
              <a:t>/drugs/drug-approvals-and-databases/fda-approves-olaparib-plus-bevacizumab-maintenance-treatment-ovarian-fallopian-tube-or-primary</a:t>
            </a:r>
          </a:p>
        </p:txBody>
      </p:sp>
    </p:spTree>
    <p:extLst>
      <p:ext uri="{BB962C8B-B14F-4D97-AF65-F5344CB8AC3E}">
        <p14:creationId xmlns:p14="http://schemas.microsoft.com/office/powerpoint/2010/main" val="1566622656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 Inc, 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 Adaptive Biotechnologies, </a:t>
            </a:r>
            <a:r>
              <a:rPr lang="en-US" sz="1800" dirty="0" err="1"/>
              <a:t>Agendia</a:t>
            </a:r>
            <a:r>
              <a:rPr lang="en-US" sz="1800" dirty="0"/>
              <a:t> Inc, 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 Array </a:t>
            </a:r>
            <a:r>
              <a:rPr lang="en-US" sz="1800" dirty="0" err="1"/>
              <a:t>BioPharma</a:t>
            </a:r>
            <a:r>
              <a:rPr lang="en-US" sz="1800" dirty="0"/>
              <a:t> Inc, Astellas, AstraZeneca Pharmaceuticals LP, Bayer HealthCare Pharmaceuticals, </a:t>
            </a:r>
            <a:r>
              <a:rPr lang="en-US" sz="1800" dirty="0" err="1"/>
              <a:t>Biodesix</a:t>
            </a:r>
            <a:r>
              <a:rPr lang="en-US" sz="1800" dirty="0"/>
              <a:t> Inc, </a:t>
            </a:r>
            <a:r>
              <a:rPr lang="en-US" sz="1800" dirty="0" err="1"/>
              <a:t>bioTheranostics</a:t>
            </a:r>
            <a:r>
              <a:rPr lang="en-US" sz="1800" dirty="0"/>
              <a:t> Inc, Blueprint Medicines, Boehringer Ingelheim Pharmaceuticals Inc, Boston Biomedical Inc, Bristol-Myers Squibb Company, Celgene Corporation, Clovis Oncology, 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 EMD Serono Inc, </a:t>
            </a:r>
            <a:r>
              <a:rPr lang="en-US" sz="1800" dirty="0" err="1"/>
              <a:t>Exelixis</a:t>
            </a:r>
            <a:r>
              <a:rPr lang="en-US" sz="1800" dirty="0"/>
              <a:t> Inc, Foundation Medicine, Genentech, a member of the Roche Group, 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 GlaxoSmithKline, Guardant Health, </a:t>
            </a:r>
            <a:r>
              <a:rPr lang="en-US" sz="1800" dirty="0" err="1"/>
              <a:t>Halozyme</a:t>
            </a:r>
            <a:r>
              <a:rPr lang="en-US" sz="1800" dirty="0"/>
              <a:t> Inc, </a:t>
            </a:r>
            <a:r>
              <a:rPr lang="en-US" sz="1800" dirty="0" err="1"/>
              <a:t>ImmunoGen</a:t>
            </a:r>
            <a:r>
              <a:rPr lang="en-US" sz="1800" dirty="0"/>
              <a:t> Inc, Incyte Corporation, Infinity Pharmaceuticals Inc, Ipsen Biopharmaceuticals Inc, Janssen Biotech Inc, administered by Janssen Scientific Affairs LLC, Jazz Pharmaceuticals Inc, Kite, A Gilead Company, 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 Merck, Merrimack Pharmaceuticals Inc, 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 Novartis, </a:t>
            </a:r>
            <a:r>
              <a:rPr lang="en-US" sz="1800" dirty="0" err="1"/>
              <a:t>Oncopeptides</a:t>
            </a:r>
            <a:r>
              <a:rPr lang="en-US" sz="1800" dirty="0"/>
              <a:t>, Pfizer Inc, Pharmacyclics LLC, an AbbVie Company, Prometheus Laboratories Inc, Puma Biotechnology Inc, Regeneron Pharmaceuticals Inc, 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 Medical Ltd, Spectrum Pharmaceuticals Inc, Taiho Oncology Inc, Takeda Oncology, 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 and </a:t>
            </a:r>
            <a:r>
              <a:rPr lang="en-US" sz="1800" dirty="0" err="1"/>
              <a:t>Tolero</a:t>
            </a:r>
            <a:r>
              <a:rPr lang="en-US" sz="1800" dirty="0"/>
              <a:t> Pharmaceuticals.</a:t>
            </a:r>
          </a:p>
        </p:txBody>
      </p:sp>
    </p:spTree>
    <p:extLst>
      <p:ext uri="{BB962C8B-B14F-4D97-AF65-F5344CB8AC3E}">
        <p14:creationId xmlns:p14="http://schemas.microsoft.com/office/powerpoint/2010/main" val="71198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72-year-old retired nurse and grandmother (from the practice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/>
              <a:t>7/2019: Present to ER with BRBPR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CA125: 1754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Biopsy confirmed ovarian origin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Cytoreductive surgery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Carboplatin and paclitaxel x 6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Thrombocytopenia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Genetic testing: Negative germline, somatic BRCA mutation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Maintenance </a:t>
            </a:r>
            <a:r>
              <a:rPr lang="en-US" sz="2000" dirty="0" err="1"/>
              <a:t>olaparib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dirty="0"/>
          </a:p>
          <a:p>
            <a:pPr lvl="2">
              <a:spcAft>
                <a:spcPts val="300"/>
              </a:spcAft>
            </a:pPr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8623708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72-year-old retired nurse and grandmother (from the practice </a:t>
            </a:r>
            <a:br>
              <a:rPr lang="en-US" dirty="0"/>
            </a:br>
            <a:r>
              <a:rPr lang="en-US" dirty="0"/>
              <a:t>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B423EBC-0533-9B40-934A-65596F573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0301" y="1651455"/>
            <a:ext cx="7162800" cy="4585141"/>
          </a:xfrm>
          <a:prstGeom prst="rect">
            <a:avLst/>
          </a:prstGeom>
        </p:spPr>
      </p:pic>
      <p:sp>
        <p:nvSpPr>
          <p:cNvPr id="6" name="Arrow: Left 7">
            <a:extLst>
              <a:ext uri="{FF2B5EF4-FFF2-40B4-BE49-F238E27FC236}">
                <a16:creationId xmlns:a16="http://schemas.microsoft.com/office/drawing/2014/main" id="{9FC34458-246F-4F4C-A752-833E19433A3B}"/>
              </a:ext>
            </a:extLst>
          </p:cNvPr>
          <p:cNvSpPr/>
          <p:nvPr/>
        </p:nvSpPr>
        <p:spPr>
          <a:xfrm rot="1397751">
            <a:off x="6187393" y="4501957"/>
            <a:ext cx="853978" cy="252876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33332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Autofit/>
          </a:bodyPr>
          <a:lstStyle/>
          <a:p>
            <a:r>
              <a:rPr lang="en-US" dirty="0"/>
              <a:t>At a minimum, all patients with ovarian cancer should have the following assay(s) conducted at diagnosis regardless of family history of cancer.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BRCA germline testing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BRCA somatic testing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Multiplex germline testing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Multiplex somatic testing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c and d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728229740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Bevacizumab is often added to chemotherapy for patients presenting with ovarian cancer and…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Optimal debulking surgery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Ascites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Neither a nor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538908986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353800" cy="1143000"/>
          </a:xfrm>
        </p:spPr>
        <p:txBody>
          <a:bodyPr>
            <a:noAutofit/>
          </a:bodyPr>
          <a:lstStyle/>
          <a:p>
            <a:r>
              <a:rPr lang="en-US" dirty="0"/>
              <a:t>In order to receive PARP inhibitor maintenance treatment after debulking surgery and first-line platinum-based chemotherapy, </a:t>
            </a:r>
            <a:br>
              <a:rPr lang="en-US" dirty="0"/>
            </a:br>
            <a:r>
              <a:rPr lang="en-US" dirty="0"/>
              <a:t>a patient with ovarian cancer…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Must have evidence of residual disease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Must not have experienced disease progression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Neither a nor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2764983473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In which of the following situations is the use of primary maintenance PARP inhibitors (postoperative, </a:t>
            </a:r>
            <a:r>
              <a:rPr lang="en-US" dirty="0" err="1"/>
              <a:t>postchemotherapy</a:t>
            </a:r>
            <a:r>
              <a:rPr lang="en-US" dirty="0"/>
              <a:t>) standard?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76400"/>
            <a:ext cx="10972800" cy="47244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Patients with ovarian cancer and homologous recombinant proficiency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Patients with ovarian cancer and BRCA germline mutations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Neither a nor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438856732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Which of the following PARP inhibitors is approved for use as primary maintenance therapy for patients with BRCA wild-type ovarian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Olaparib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Niraparib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Rucaparib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Veliparib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1724297880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of the following PARP inhibitors is approved in combination with bevacizumab for use as primary maintenance therapy after first-line platinum-based chemotherapy?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Olaparib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Niraparib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Rucaparib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Veliparib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74347762"/>
      </p:ext>
    </p:extLst>
  </p:cSld>
  <p:clrMapOvr>
    <a:masterClrMapping/>
  </p:clrMapOvr>
  <p:transition spd="slow"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Autofit/>
          </a:bodyPr>
          <a:lstStyle/>
          <a:p>
            <a:r>
              <a:rPr lang="en-US" dirty="0"/>
              <a:t>Which of the following PARP inhibitors has demonstrated benefit in combination with chemotherapy after debulking surgery and then continued as maintenance treatment?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Olaparib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Niraparib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Rucaparib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Veliparib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Both a and 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2775603919"/>
      </p:ext>
    </p:extLst>
  </p:cSld>
  <p:clrMapOvr>
    <a:masterClrMapping/>
  </p:clrMapOvr>
  <p:transition spd="slow"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0"/>
            <a:ext cx="11582400" cy="1219200"/>
          </a:xfrm>
        </p:spPr>
        <p:txBody>
          <a:bodyPr>
            <a:noAutofit/>
          </a:bodyPr>
          <a:lstStyle/>
          <a:p>
            <a:r>
              <a:rPr lang="en-US" dirty="0"/>
              <a:t>What was the duration of treatment with olaparib and niraparib in the Phase III trials evaluating maintenance therapy with PARP inhibitors after debulking surgery and first-line platinum-based chemotherapy?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2 years for both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3 years for both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2 years for olaparib, 3 years for niraparib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2 years for niraparib, 3 years for olaparib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3607685142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Anastasia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2EF58E-376B-2F4A-9007-2F1FFC77A944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628900"/>
          <a:ext cx="90678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financial interests or affiliations to disclose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498460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63-year-old Ashkenazi Jewish woman, mother, violinist and music conductor (from the practice of </a:t>
            </a:r>
            <a:r>
              <a:rPr lang="en-US" dirty="0" err="1"/>
              <a:t>Ms</a:t>
            </a:r>
            <a:r>
              <a:rPr lang="en-US" dirty="0"/>
              <a:t> Anastasia)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2-4/2018: Abdominal distension/bloating, early satiety; CT scan: solid pelvic mass14 x 7.6 cm, extensive omental caking, irregular nodularity at both lung bases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Baseline CA-125: 2247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Paracentesis: 2.3L removed, cytology c/w adenocarcinoma favor OC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Multigene hereditary cancer panel: Negative for pathogenic variant 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7/2018: Completes neoadjuvant carboplatin and paclitaxel x 3 (CA-125: 68)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/>
              <a:t>8/2018: Interval cytoreductive surgery </a:t>
            </a:r>
            <a:r>
              <a:rPr lang="en-US" sz="2000" dirty="0">
                <a:sym typeface="Wingdings" pitchFamily="2" charset="2"/>
              </a:rPr>
              <a:t> R0 (Stage 3C HGS ovarian cancer)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>
                <a:sym typeface="Wingdings" pitchFamily="2" charset="2"/>
              </a:rPr>
              <a:t>11/2018: Completes adjuvant carboplatin and paclitaxel x 3 (CA-125: 9)</a:t>
            </a:r>
          </a:p>
          <a:p>
            <a:pPr lvl="1">
              <a:spcAft>
                <a:spcPts val="400"/>
              </a:spcAft>
            </a:pPr>
            <a:r>
              <a:rPr lang="en-US" sz="2000" dirty="0"/>
              <a:t>Thrombocytopenia post-surgery (nadir: 64K), Grade 1 neuropathy, fatigue, anemia, constipation</a:t>
            </a:r>
            <a:endParaRPr lang="en-US" sz="2000" dirty="0">
              <a:sym typeface="Wingdings" pitchFamily="2" charset="2"/>
            </a:endParaRP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>
                <a:sym typeface="Wingdings" pitchFamily="2" charset="2"/>
              </a:rPr>
              <a:t>Genomic tumor testing: Somatic mutation HRD-positive</a:t>
            </a:r>
          </a:p>
          <a:p>
            <a:pPr>
              <a:lnSpc>
                <a:spcPct val="110000"/>
              </a:lnSpc>
              <a:spcAft>
                <a:spcPts val="400"/>
              </a:spcAft>
            </a:pPr>
            <a:r>
              <a:rPr lang="en-US" sz="2000" dirty="0">
                <a:sym typeface="Wingdings" pitchFamily="2" charset="2"/>
              </a:rPr>
              <a:t>2/2019: Maintenance </a:t>
            </a:r>
            <a:r>
              <a:rPr lang="en-US" sz="2000" dirty="0" err="1">
                <a:sym typeface="Wingdings" pitchFamily="2" charset="2"/>
              </a:rPr>
              <a:t>olaparib</a:t>
            </a:r>
            <a:r>
              <a:rPr lang="en-US" sz="2000" dirty="0">
                <a:sym typeface="Wingdings" pitchFamily="2" charset="2"/>
              </a:rPr>
              <a:t> 300mg BID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2800269"/>
      </p:ext>
    </p:extLst>
  </p:cSld>
  <p:clrMapOvr>
    <a:masterClrMapping/>
  </p:clrMapOvr>
  <p:transition spd="slow"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Patient Education for </a:t>
            </a:r>
            <a:r>
              <a:rPr lang="en-US" b="1" dirty="0" err="1"/>
              <a:t>Olaparib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5486399"/>
          </a:xfrm>
        </p:spPr>
        <p:txBody>
          <a:bodyPr>
            <a:normAutofit fontScale="47500" lnSpcReduction="20000"/>
          </a:bodyPr>
          <a:lstStyle/>
          <a:p>
            <a:pPr>
              <a:spcAft>
                <a:spcPts val="300"/>
              </a:spcAft>
            </a:pPr>
            <a:r>
              <a:rPr lang="en-US" sz="3400" dirty="0"/>
              <a:t>Reinforce common side effects: fatigue and nausea, but short lived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Obtain Baseline CBC, </a:t>
            </a:r>
            <a:r>
              <a:rPr lang="en-US" sz="3400" dirty="0" err="1"/>
              <a:t>Plt</a:t>
            </a:r>
            <a:r>
              <a:rPr lang="en-US" sz="3400" dirty="0"/>
              <a:t>, Diff, Comprehensive Metabolic Panel, CA 125; Then monthly After 3 months may continue q 3 month labs and physical exam </a:t>
            </a:r>
          </a:p>
          <a:p>
            <a:pPr>
              <a:spcAft>
                <a:spcPts val="300"/>
              </a:spcAft>
            </a:pPr>
            <a:r>
              <a:rPr lang="en-US" sz="3400" i="1" dirty="0"/>
              <a:t>Our practice </a:t>
            </a:r>
            <a:r>
              <a:rPr lang="en-US" sz="3400" dirty="0"/>
              <a:t>monitors </a:t>
            </a:r>
            <a:r>
              <a:rPr lang="en-US" sz="3400" b="1" dirty="0"/>
              <a:t>weekly</a:t>
            </a:r>
            <a:r>
              <a:rPr lang="en-US" sz="3400" dirty="0"/>
              <a:t> CBC, </a:t>
            </a:r>
            <a:r>
              <a:rPr lang="en-US" sz="3400" dirty="0" err="1"/>
              <a:t>Plt</a:t>
            </a:r>
            <a:r>
              <a:rPr lang="en-US" sz="3400" dirty="0"/>
              <a:t>, Diff x 4 weeks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We hold dose one week if </a:t>
            </a:r>
            <a:r>
              <a:rPr lang="en-US" sz="3400" dirty="0" err="1"/>
              <a:t>Plts</a:t>
            </a:r>
            <a:r>
              <a:rPr lang="en-US" sz="3400" dirty="0"/>
              <a:t> &lt; 75K, </a:t>
            </a:r>
            <a:r>
              <a:rPr lang="en-US" sz="3400" dirty="0" err="1"/>
              <a:t>Hgb</a:t>
            </a:r>
            <a:r>
              <a:rPr lang="en-US" sz="3400" dirty="0"/>
              <a:t> &lt; 9.0g/dl, ANC &lt; 1500/mm3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If blood counts are held a week and return to less than grade 1, package insert recommends dose reduction. We dose 150mg q am and 300mg at </a:t>
            </a:r>
            <a:r>
              <a:rPr lang="en-US" sz="3400" dirty="0" err="1"/>
              <a:t>hs</a:t>
            </a:r>
            <a:r>
              <a:rPr lang="en-US" sz="3400" dirty="0"/>
              <a:t>. PI recommends 150mg and 100mg in am and pm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We provide blood transfusion if Hgb &lt; 9.0g/dl and or symptomatic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Consider daily folate, and monthly Vitamin B12 injection, especially if elevated MCV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For fatigue (r/o anemia, hypothyroid, dehydration) encourage exercise and mobility. Fatigue can be due to deconditioning. 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Nausea may occur in form of queasiness: recommend prophylactic antiemetic initially then may taper If not needed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Small frequent meals and grazing 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May benefit from PPI or anti-acid which can mimic nausea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Alternative options include behavior modification, acupuncture, CBD oil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If significant nausea where patient is not adequately hydrating or losing weight, hold drug one week; if improvement then consider dose reduction</a:t>
            </a:r>
          </a:p>
          <a:p>
            <a:pPr>
              <a:spcAft>
                <a:spcPts val="300"/>
              </a:spcAft>
            </a:pPr>
            <a:r>
              <a:rPr lang="en-US" sz="3400" dirty="0"/>
              <a:t>Recommended guidelines: Discontinue PARP inhibitor maintenance therapy after 2 years (or recurrence)</a:t>
            </a:r>
          </a:p>
          <a:p>
            <a:pPr>
              <a:spcAft>
                <a:spcPts val="600"/>
              </a:spcAft>
            </a:pP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241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803" y="1676400"/>
            <a:ext cx="3289300" cy="452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72"/>
          <a:stretch/>
        </p:blipFill>
        <p:spPr>
          <a:xfrm>
            <a:off x="4724400" y="1676400"/>
            <a:ext cx="3238500" cy="452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03" r="5776"/>
          <a:stretch/>
        </p:blipFill>
        <p:spPr>
          <a:xfrm>
            <a:off x="662133" y="1676400"/>
            <a:ext cx="3849364" cy="45529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5611E5-173E-C747-B11A-77862D497C10}"/>
              </a:ext>
            </a:extLst>
          </p:cNvPr>
          <p:cNvSpPr txBox="1">
            <a:spLocks/>
          </p:cNvSpPr>
          <p:nvPr/>
        </p:nvSpPr>
        <p:spPr>
          <a:xfrm>
            <a:off x="609600" y="304800"/>
            <a:ext cx="10972800" cy="838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432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8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15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23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3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EFC53D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kern="0" dirty="0"/>
              <a:t>63-year-old Ashkenazi Jewish woman -- </a:t>
            </a:r>
            <a:r>
              <a:rPr lang="en-US" dirty="0"/>
              <a:t>Younger Years Before Her Cancer Diagnosis</a:t>
            </a: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3076448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29" b="9739"/>
          <a:stretch/>
        </p:blipFill>
        <p:spPr>
          <a:xfrm>
            <a:off x="689545" y="521769"/>
            <a:ext cx="4927599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546" y="3912432"/>
            <a:ext cx="492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400" y="1328372"/>
            <a:ext cx="3087226" cy="532726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14487784">
            <a:off x="1916304" y="439196"/>
            <a:ext cx="737357" cy="444916"/>
          </a:xfrm>
          <a:prstGeom prst="leftArrow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615564">
            <a:off x="5072069" y="5824244"/>
            <a:ext cx="978408" cy="413959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525359" y="137709"/>
            <a:ext cx="624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Performing at Disneyland and Adventureland During Treatment</a:t>
            </a:r>
          </a:p>
        </p:txBody>
      </p:sp>
    </p:spTree>
    <p:extLst>
      <p:ext uri="{BB962C8B-B14F-4D97-AF65-F5344CB8AC3E}">
        <p14:creationId xmlns:p14="http://schemas.microsoft.com/office/powerpoint/2010/main" val="3776332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6" y="548640"/>
            <a:ext cx="3955733" cy="60316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600" y="2057400"/>
            <a:ext cx="56631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Remission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Completion of Chemo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Photo: 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95 </a:t>
            </a:r>
            <a:r>
              <a:rPr lang="en-US" sz="2800" b="1" dirty="0" err="1">
                <a:solidFill>
                  <a:srgbClr val="0432FF"/>
                </a:solidFill>
              </a:rPr>
              <a:t>yr</a:t>
            </a:r>
            <a:r>
              <a:rPr lang="en-US" sz="2800" b="1" dirty="0">
                <a:solidFill>
                  <a:srgbClr val="0432FF"/>
                </a:solidFill>
              </a:rPr>
              <a:t> old Mother (who she drives 2hrs weekly to visit)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Dr Beth </a:t>
            </a:r>
            <a:r>
              <a:rPr lang="en-US" sz="2800" b="1" dirty="0" err="1">
                <a:solidFill>
                  <a:srgbClr val="0432FF"/>
                </a:solidFill>
              </a:rPr>
              <a:t>Karlan</a:t>
            </a:r>
            <a:endParaRPr lang="en-US" sz="2800" b="1" dirty="0">
              <a:solidFill>
                <a:srgbClr val="0432FF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>
            <a:off x="10222992" y="2157984"/>
            <a:ext cx="438912" cy="34747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06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8" y="1451119"/>
            <a:ext cx="8981440" cy="5248529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8711115">
            <a:off x="7176852" y="2277823"/>
            <a:ext cx="3286997" cy="687891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95600" y="158226"/>
            <a:ext cx="5416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Conducting Orchestra 2019</a:t>
            </a:r>
          </a:p>
        </p:txBody>
      </p:sp>
    </p:spTree>
    <p:extLst>
      <p:ext uri="{BB962C8B-B14F-4D97-AF65-F5344CB8AC3E}">
        <p14:creationId xmlns:p14="http://schemas.microsoft.com/office/powerpoint/2010/main" val="1062402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66437"/>
            <a:ext cx="5953125" cy="411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13444"/>
            <a:ext cx="6096000" cy="4236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921" y="5486400"/>
            <a:ext cx="4433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Palm Springs Tram 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Elevation 8500 </a:t>
            </a:r>
            <a:r>
              <a:rPr lang="en-US" sz="2800" b="1" dirty="0" err="1">
                <a:solidFill>
                  <a:srgbClr val="0432FF"/>
                </a:solidFill>
              </a:rPr>
              <a:t>ft</a:t>
            </a:r>
            <a:r>
              <a:rPr lang="en-US" sz="28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1580346"/>
            <a:ext cx="4681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</a:rPr>
              <a:t>Girls Trip to Las Vegas </a:t>
            </a:r>
          </a:p>
          <a:p>
            <a:pPr algn="ctr"/>
            <a:r>
              <a:rPr lang="en-US" sz="2800" b="1" dirty="0">
                <a:solidFill>
                  <a:srgbClr val="0432FF"/>
                </a:solidFill>
              </a:rPr>
              <a:t> 2019</a:t>
            </a:r>
          </a:p>
        </p:txBody>
      </p:sp>
      <p:sp>
        <p:nvSpPr>
          <p:cNvPr id="9" name="Left Arrow 8"/>
          <p:cNvSpPr/>
          <p:nvPr/>
        </p:nvSpPr>
        <p:spPr>
          <a:xfrm rot="5400000">
            <a:off x="2570039" y="4842177"/>
            <a:ext cx="630936" cy="2429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54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How often should complete blood counts be monitored in patients with ovarian cancer who are receiving niraparib?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Weekly for the duration of treatment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Monthly for the duration of treatment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Weekly for the first month, monthly for the next 11 months and periodically thereafter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Weekly for the first 6 months and monthly thereafter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4166456005"/>
      </p:ext>
    </p:extLst>
  </p:cSld>
  <p:clrMapOvr>
    <a:masterClrMapping/>
  </p:clrMapOvr>
  <p:transition spd="slow" advClick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Which PARP inhibitor has been associated with increased serum creatinine levels and normal renal function?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Olaparib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Niraparib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Rucaparib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Veliparib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None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2304924427"/>
      </p:ext>
    </p:extLst>
  </p:cSld>
  <p:clrMapOvr>
    <a:masterClrMapping/>
  </p:clrMapOvr>
  <p:transition spd="slow"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latin typeface="Arial"/>
                <a:cs typeface="Arial"/>
              </a:rPr>
              <a:t>Hematologic Toxicity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280161" y="1680397"/>
          <a:ext cx="8971152" cy="2839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2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0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70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4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94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62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Toxicity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Grade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Olaparib</a:t>
                      </a:r>
                      <a:r>
                        <a:rPr lang="en-US" sz="1800" baseline="30000" dirty="0">
                          <a:latin typeface="+mj-lt"/>
                        </a:rPr>
                        <a:t>1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Rucaparib</a:t>
                      </a:r>
                      <a:r>
                        <a:rPr lang="en-US" sz="1800" baseline="30000" dirty="0">
                          <a:latin typeface="+mj-lt"/>
                        </a:rPr>
                        <a:t>2</a:t>
                      </a:r>
                      <a:r>
                        <a:rPr lang="en-US" sz="1800" dirty="0">
                          <a:latin typeface="+mj-lt"/>
                        </a:rPr>
                        <a:t> 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Niraparib</a:t>
                      </a:r>
                      <a:r>
                        <a:rPr lang="en-US" sz="1800" baseline="30000" dirty="0">
                          <a:latin typeface="+mj-lt"/>
                        </a:rPr>
                        <a:t>3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5622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</a:rPr>
                        <a:t>Anemia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u="none" dirty="0">
                          <a:latin typeface="+mj-lt"/>
                        </a:rPr>
                        <a:t>All</a:t>
                      </a:r>
                      <a:r>
                        <a:rPr lang="en-US" sz="1800" b="0" u="none" baseline="0" dirty="0">
                          <a:latin typeface="+mj-lt"/>
                        </a:rPr>
                        <a:t> Grades</a:t>
                      </a:r>
                      <a:endParaRPr lang="en-US" sz="1800" b="0" u="none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90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67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50.1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622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 3 and 4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15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23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25.3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622">
                <a:tc rowSpan="2"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Thrombocytopenia</a:t>
                      </a:r>
                      <a:r>
                        <a:rPr lang="en-US" sz="1800" baseline="0" dirty="0">
                          <a:latin typeface="+mj-lt"/>
                        </a:rPr>
                        <a:t> (%)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 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30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39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61.3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5622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</a:t>
                      </a:r>
                      <a:r>
                        <a:rPr lang="en-US" sz="1800" b="0" baseline="0" dirty="0">
                          <a:latin typeface="+mj-lt"/>
                        </a:rPr>
                        <a:t>s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33.8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5622">
                <a:tc rowSpan="2">
                  <a:txBody>
                    <a:bodyPr/>
                    <a:lstStyle/>
                    <a:p>
                      <a:r>
                        <a:rPr lang="en-US" sz="1800" baseline="0" dirty="0">
                          <a:latin typeface="+mj-lt"/>
                        </a:rPr>
                        <a:t>Neutropenia (%)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 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+mj-lt"/>
                        </a:rPr>
                        <a:t>25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35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30.2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5622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</a:t>
                      </a:r>
                      <a:r>
                        <a:rPr lang="en-US" sz="1800" b="0" baseline="0" dirty="0">
                          <a:latin typeface="+mj-lt"/>
                        </a:rPr>
                        <a:t>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aseline="0" dirty="0">
                          <a:latin typeface="+mj-lt"/>
                        </a:rPr>
                        <a:t>7</a:t>
                      </a:r>
                      <a:endParaRPr lang="en-US" sz="1800" baseline="30000" dirty="0">
                        <a:latin typeface="+mj-lt"/>
                      </a:endParaRP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</a:t>
                      </a:r>
                    </a:p>
                  </a:txBody>
                  <a:tcPr marL="79777" marR="79777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19.6</a:t>
                      </a:r>
                    </a:p>
                  </a:txBody>
                  <a:tcPr marL="79777" marR="79777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3602" name="TextBox 5"/>
          <p:cNvSpPr txBox="1">
            <a:spLocks noChangeArrowheads="1"/>
          </p:cNvSpPr>
          <p:nvPr/>
        </p:nvSpPr>
        <p:spPr bwMode="auto">
          <a:xfrm>
            <a:off x="6339051" y="6581001"/>
            <a:ext cx="58529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FDA package insert,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FDA package insert,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NOVA NEJM 2016,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Fong NEJM 2009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048768" y="5031842"/>
            <a:ext cx="10363200" cy="7413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32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8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4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•"/>
              <a:defRPr sz="20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14B79"/>
              </a:buClr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maximum administered dose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olaparib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(600 mg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BID), G4 thrombocytopenia was observed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73470" y="2089349"/>
            <a:ext cx="6477844" cy="8367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104" y="2926080"/>
            <a:ext cx="6477844" cy="8015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2104" y="3727599"/>
            <a:ext cx="6477844" cy="7921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C1319-1607-2642-A91E-17DE29944F7E}"/>
              </a:ext>
            </a:extLst>
          </p:cNvPr>
          <p:cNvSpPr txBox="1"/>
          <p:nvPr/>
        </p:nvSpPr>
        <p:spPr>
          <a:xfrm>
            <a:off x="832475" y="6519446"/>
            <a:ext cx="381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Courtesy, Shannon N Westin, MD, MPH</a:t>
            </a:r>
          </a:p>
        </p:txBody>
      </p:sp>
    </p:spTree>
    <p:extLst>
      <p:ext uri="{BB962C8B-B14F-4D97-AF65-F5344CB8AC3E}">
        <p14:creationId xmlns:p14="http://schemas.microsoft.com/office/powerpoint/2010/main" val="614129476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628900"/>
          <a:ext cx="90678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78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financial interests or affiliations to disclose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5244798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latin typeface="Arial"/>
                <a:cs typeface="Arial"/>
              </a:rPr>
              <a:t>Gastrointestinal Toxicity</a:t>
            </a:r>
            <a:endParaRPr lang="en-US" sz="3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</p:nvPr>
        </p:nvGraphicFramePr>
        <p:xfrm>
          <a:off x="1762844" y="1045444"/>
          <a:ext cx="9428320" cy="5143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90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66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1435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Toxicity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Grade 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latin typeface="+mj-lt"/>
                        </a:rPr>
                        <a:t>Olaparib</a:t>
                      </a:r>
                      <a:r>
                        <a:rPr lang="en-US" sz="1800" dirty="0">
                          <a:latin typeface="+mj-lt"/>
                        </a:rPr>
                        <a:t> </a:t>
                      </a:r>
                      <a:r>
                        <a:rPr lang="en-US" sz="1800" baseline="30000" dirty="0">
                          <a:latin typeface="+mj-lt"/>
                        </a:rPr>
                        <a:t>1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Rucaparib</a:t>
                      </a:r>
                      <a:r>
                        <a:rPr lang="en-US" sz="1800" baseline="30000" dirty="0">
                          <a:latin typeface="+mj-lt"/>
                        </a:rPr>
                        <a:t>2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Niraparib</a:t>
                      </a:r>
                      <a:r>
                        <a:rPr lang="en-US" sz="1800" baseline="30000" dirty="0">
                          <a:latin typeface="+mj-lt"/>
                        </a:rPr>
                        <a:t>3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Nausea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b="1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u="none" dirty="0">
                          <a:latin typeface="+mj-lt"/>
                        </a:rPr>
                        <a:t>All</a:t>
                      </a:r>
                      <a:r>
                        <a:rPr lang="en-US" sz="1800" b="0" u="none" baseline="0" dirty="0">
                          <a:latin typeface="+mj-lt"/>
                        </a:rPr>
                        <a:t> Grades</a:t>
                      </a:r>
                      <a:endParaRPr lang="en-US" sz="1800" b="0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64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77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74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 3 and 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5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3.0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Constipation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b="1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 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+mj-lt"/>
                        </a:rPr>
                        <a:t>21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40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40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</a:t>
                      </a:r>
                      <a:r>
                        <a:rPr lang="en-US" sz="1800" b="0" baseline="0" dirty="0">
                          <a:latin typeface="+mj-lt"/>
                        </a:rPr>
                        <a:t>s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0.5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Vomiting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b="1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 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43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46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34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</a:t>
                      </a:r>
                      <a:r>
                        <a:rPr lang="en-US" sz="1800" b="0" baseline="0" dirty="0">
                          <a:latin typeface="+mj-lt"/>
                        </a:rPr>
                        <a:t>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Decreased appetite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22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39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25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 3 and 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0.3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Abdominal pain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43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32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23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</a:t>
                      </a:r>
                      <a:r>
                        <a:rPr lang="en-US" sz="1800" b="0" baseline="0" dirty="0">
                          <a:latin typeface="+mj-lt"/>
                        </a:rPr>
                        <a:t>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8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Diarrhea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b="1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31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34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19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</a:t>
                      </a:r>
                      <a:r>
                        <a:rPr lang="en-US" sz="1800" b="0" baseline="0" dirty="0">
                          <a:latin typeface="+mj-lt"/>
                        </a:rPr>
                        <a:t> 3 and 4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0.3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1435">
                <a:tc row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dirty="0">
                          <a:latin typeface="+mj-lt"/>
                        </a:rPr>
                        <a:t>Dyspepsia</a:t>
                      </a:r>
                      <a:r>
                        <a:rPr lang="en-US" sz="1800" b="1" u="none" baseline="0" dirty="0">
                          <a:latin typeface="+mj-lt"/>
                        </a:rPr>
                        <a:t> </a:t>
                      </a:r>
                      <a:r>
                        <a:rPr lang="en-US" sz="1800" baseline="0" dirty="0">
                          <a:latin typeface="+mj-lt"/>
                        </a:rPr>
                        <a:t>(%) </a:t>
                      </a:r>
                    </a:p>
                    <a:p>
                      <a:endParaRPr lang="en-US" sz="1800" b="1" u="none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All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25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10</a:t>
                      </a:r>
                      <a:r>
                        <a:rPr lang="en-US" sz="1800" baseline="30000" dirty="0">
                          <a:latin typeface="+mj-lt"/>
                        </a:rPr>
                        <a:t>4</a:t>
                      </a:r>
                      <a:r>
                        <a:rPr lang="en-US" sz="1800" baseline="0" dirty="0">
                          <a:latin typeface="+mj-lt"/>
                        </a:rPr>
                        <a:t> </a:t>
                      </a:r>
                      <a:endParaRPr lang="en-US" sz="1800" dirty="0">
                        <a:latin typeface="+mj-lt"/>
                      </a:endParaRP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11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1435">
                <a:tc vMerge="1">
                  <a:txBody>
                    <a:bodyPr/>
                    <a:lstStyle/>
                    <a:p>
                      <a:endParaRPr lang="en-US" sz="16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Grades 3 and 4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&lt;1</a:t>
                      </a:r>
                    </a:p>
                  </a:txBody>
                  <a:tcPr marL="95078" marR="95078" marT="34277" marB="3427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+mj-lt"/>
                        </a:rPr>
                        <a:t>0</a:t>
                      </a:r>
                    </a:p>
                  </a:txBody>
                  <a:tcPr marL="95078" marR="95078" marT="34277" marB="34277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2633" name="TextBox 3"/>
          <p:cNvSpPr txBox="1">
            <a:spLocks noChangeArrowheads="1"/>
          </p:cNvSpPr>
          <p:nvPr/>
        </p:nvSpPr>
        <p:spPr bwMode="auto">
          <a:xfrm>
            <a:off x="5181600" y="6583077"/>
            <a:ext cx="674255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FDA insert,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FDA insert,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NOVA NEJM 2016,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4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Swisher Lancet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Onc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2016, </a:t>
            </a:r>
            <a:r>
              <a:rPr kumimoji="0" lang="en-US" sz="105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5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Ledermann Lancet Oncology 2014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5931" y="1375922"/>
            <a:ext cx="6764616" cy="691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26548" y="3475605"/>
            <a:ext cx="6764616" cy="691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26548" y="4152112"/>
            <a:ext cx="6764616" cy="6916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0E307-CEE3-9545-A280-76A929399FF0}"/>
              </a:ext>
            </a:extLst>
          </p:cNvPr>
          <p:cNvSpPr txBox="1"/>
          <p:nvPr/>
        </p:nvSpPr>
        <p:spPr>
          <a:xfrm>
            <a:off x="832475" y="6519446"/>
            <a:ext cx="381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Courtesy, Shannon N Westin, MD, MPH</a:t>
            </a:r>
          </a:p>
        </p:txBody>
      </p:sp>
    </p:spTree>
    <p:extLst>
      <p:ext uri="{BB962C8B-B14F-4D97-AF65-F5344CB8AC3E}">
        <p14:creationId xmlns:p14="http://schemas.microsoft.com/office/powerpoint/2010/main" val="1416950122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Shape 1318"/>
          <p:cNvSpPr/>
          <p:nvPr/>
        </p:nvSpPr>
        <p:spPr>
          <a:xfrm>
            <a:off x="9753600" y="6595531"/>
            <a:ext cx="1891145" cy="253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>
            <a:spAutoFit/>
          </a:bodyPr>
          <a:lstStyle>
            <a:lvl1pPr>
              <a:defRPr sz="1600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marL="0" marR="0" lvl="0" indent="0" algn="r" defTabSz="6858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FDA Prescribing Information.</a:t>
            </a:r>
          </a:p>
        </p:txBody>
      </p:sp>
      <p:graphicFrame>
        <p:nvGraphicFramePr>
          <p:cNvPr id="5" name="Table 1352"/>
          <p:cNvGraphicFramePr/>
          <p:nvPr/>
        </p:nvGraphicFramePr>
        <p:xfrm>
          <a:off x="926647" y="1470021"/>
          <a:ext cx="4764716" cy="1958979"/>
        </p:xfrm>
        <a:graphic>
          <a:graphicData uri="http://schemas.openxmlformats.org/drawingml/2006/table">
            <a:tbl>
              <a:tblPr firstRow="1" bandRow="1"/>
              <a:tblGrid>
                <a:gridCol w="26820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678">
                  <a:extLst>
                    <a:ext uri="{9D8B030D-6E8A-4147-A177-3AD203B41FA5}">
                      <a16:colId xmlns:a16="http://schemas.microsoft.com/office/drawing/2014/main" val="2422368295"/>
                    </a:ext>
                  </a:extLst>
                </a:gridCol>
              </a:tblGrid>
              <a:tr h="822402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j-lt"/>
                        </a:rPr>
                        <a:t>Olaparib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 Dose Reductions</a:t>
                      </a:r>
                      <a:endParaRPr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641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Dose </a:t>
                      </a:r>
                    </a:p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j-lt"/>
                        </a:rPr>
                        <a:t>(tablet) </a:t>
                      </a:r>
                      <a:endParaRPr sz="20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1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859">
                <a:tc>
                  <a:txBody>
                    <a:bodyPr/>
                    <a:lstStyle/>
                    <a:p>
                      <a:pPr algn="l">
                        <a:defRPr sz="1600" b="1"/>
                      </a:pPr>
                      <a:r>
                        <a:rPr lang="en-US" sz="1600" dirty="0">
                          <a:latin typeface="+mj-lt"/>
                        </a:rPr>
                        <a:t>Starting Dose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lnSpc>
                          <a:spcPct val="90000"/>
                        </a:lnSpc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300 mg BID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5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latin typeface="+mj-lt"/>
                        </a:rPr>
                        <a:t>First Dose Reduction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250 mg BID 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5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Second Dose Reduction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5888" indent="-115888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+mj-lt"/>
                        </a:rPr>
                        <a:t>200 mg BID</a:t>
                      </a: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able 1352"/>
          <p:cNvGraphicFramePr/>
          <p:nvPr/>
        </p:nvGraphicFramePr>
        <p:xfrm>
          <a:off x="3166130" y="4179522"/>
          <a:ext cx="5288888" cy="2171700"/>
        </p:xfrm>
        <a:graphic>
          <a:graphicData uri="http://schemas.openxmlformats.org/drawingml/2006/table">
            <a:tbl>
              <a:tblPr firstRow="1" bandRow="1"/>
              <a:tblGrid>
                <a:gridCol w="253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213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</a:rPr>
                        <a:t>Niraparib Dose Reductions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641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</a:rPr>
                        <a:t>Dose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1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917">
                <a:tc>
                  <a:txBody>
                    <a:bodyPr/>
                    <a:lstStyle/>
                    <a:p>
                      <a:pPr algn="l">
                        <a:defRPr sz="1600" b="1"/>
                      </a:pPr>
                      <a:r>
                        <a:rPr lang="en-US" sz="1600" dirty="0">
                          <a:latin typeface="+mj-lt"/>
                        </a:rPr>
                        <a:t>Starting Dose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lnSpc>
                          <a:spcPct val="90000"/>
                        </a:lnSpc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300</a:t>
                      </a:r>
                      <a:r>
                        <a:rPr lang="en-US" sz="1600" baseline="0" dirty="0">
                          <a:latin typeface="+mj-lt"/>
                        </a:rPr>
                        <a:t> mg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91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latin typeface="+mj-lt"/>
                        </a:rPr>
                        <a:t>First Dose Reduction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200 mg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973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Second Dose Reduction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100 mg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Table 1352"/>
          <p:cNvGraphicFramePr/>
          <p:nvPr/>
        </p:nvGraphicFramePr>
        <p:xfrm>
          <a:off x="6391535" y="1435730"/>
          <a:ext cx="5016693" cy="2293306"/>
        </p:xfrm>
        <a:graphic>
          <a:graphicData uri="http://schemas.openxmlformats.org/drawingml/2006/table">
            <a:tbl>
              <a:tblPr firstRow="1" bandRow="1"/>
              <a:tblGrid>
                <a:gridCol w="2770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6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6156"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 err="1">
                          <a:solidFill>
                            <a:srgbClr val="FFFFFF"/>
                          </a:solidFill>
                          <a:latin typeface="+mj-lt"/>
                        </a:rPr>
                        <a:t>Rucaparib</a:t>
                      </a: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</a:rPr>
                        <a:t> Dose Reductions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66419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latin typeface="+mj-lt"/>
                        </a:rPr>
                        <a:t>Dose</a:t>
                      </a:r>
                      <a:endParaRPr sz="2000" b="1" dirty="0">
                        <a:solidFill>
                          <a:srgbClr val="FFFFFF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41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14">
                <a:tc>
                  <a:txBody>
                    <a:bodyPr/>
                    <a:lstStyle/>
                    <a:p>
                      <a:pPr algn="l">
                        <a:defRPr sz="1600" b="1"/>
                      </a:pPr>
                      <a:r>
                        <a:rPr lang="en-US" sz="1600" dirty="0">
                          <a:latin typeface="+mj-lt"/>
                        </a:rPr>
                        <a:t>Starting Dose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lnSpc>
                          <a:spcPct val="90000"/>
                        </a:lnSpc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600</a:t>
                      </a:r>
                      <a:r>
                        <a:rPr lang="en-US" sz="1600" baseline="0" dirty="0">
                          <a:latin typeface="+mj-lt"/>
                        </a:rPr>
                        <a:t> mg twice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4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latin typeface="+mj-lt"/>
                        </a:rPr>
                        <a:t>First Dose </a:t>
                      </a:r>
                      <a:br>
                        <a:rPr lang="en-US" sz="1600" b="1" dirty="0">
                          <a:latin typeface="+mj-lt"/>
                        </a:rPr>
                      </a:br>
                      <a:r>
                        <a:rPr lang="en-US" sz="1600" b="1" dirty="0">
                          <a:latin typeface="+mj-lt"/>
                        </a:rPr>
                        <a:t>Reduction</a:t>
                      </a:r>
                      <a:endParaRPr sz="160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500 mg twice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91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Second Dose Reduction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400 mg twice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914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+mj-lt"/>
                        </a:rPr>
                        <a:t>Third Dose Reduction</a:t>
                      </a:r>
                      <a:endParaRPr sz="1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19062" indent="-119062" algn="l">
                        <a:buSzPct val="100000"/>
                        <a:buFont typeface="Arial"/>
                        <a:buChar char="•"/>
                        <a:defRPr sz="1600"/>
                      </a:pPr>
                      <a:r>
                        <a:rPr lang="en-US" sz="1600" dirty="0">
                          <a:latin typeface="+mj-lt"/>
                        </a:rPr>
                        <a:t>300 mg twice daily</a:t>
                      </a:r>
                      <a:endParaRPr sz="1600" dirty="0">
                        <a:latin typeface="+mj-lt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E1A87FF-8E99-4880-BA84-2CD3E2046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Dose Adjustments for Adverse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325DF-9DCE-2243-9620-3005BBFEA9C2}"/>
              </a:ext>
            </a:extLst>
          </p:cNvPr>
          <p:cNvSpPr txBox="1"/>
          <p:nvPr/>
        </p:nvSpPr>
        <p:spPr>
          <a:xfrm>
            <a:off x="152400" y="6444160"/>
            <a:ext cx="3815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Courtesy, Shannon N Westin, MD, MPH</a:t>
            </a:r>
          </a:p>
        </p:txBody>
      </p:sp>
    </p:spTree>
    <p:extLst>
      <p:ext uri="{BB962C8B-B14F-4D97-AF65-F5344CB8AC3E}">
        <p14:creationId xmlns:p14="http://schemas.microsoft.com/office/powerpoint/2010/main" val="1440410187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PARP Inhibitors in Ovarian Cancer — Biology, Clinical Benefit; Managing Side Effects, Optimizing Adherence 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72-year-old retired nurse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Anastasia — 63-year-old music conductor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2: Risks 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Immune Checkpoint Inhibitors (ICIs) in Endometrial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Filipi</a:t>
            </a:r>
            <a:r>
              <a:rPr lang="en-US" sz="1900" kern="1200" dirty="0">
                <a:solidFill>
                  <a:schemeClr val="tx2"/>
                </a:solidFill>
              </a:rPr>
              <a:t> — 68-year-old non-profit manager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Anastasia — 67-year-old widow and grandmother 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Risks 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ICIs in Cervical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35-year-old personal trainer</a:t>
            </a:r>
          </a:p>
        </p:txBody>
      </p:sp>
    </p:spTree>
    <p:extLst>
      <p:ext uri="{BB962C8B-B14F-4D97-AF65-F5344CB8AC3E}">
        <p14:creationId xmlns:p14="http://schemas.microsoft.com/office/powerpoint/2010/main" val="3031705931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86100"/>
            <a:ext cx="11430000" cy="3771900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432FF"/>
                </a:solidFill>
              </a:rPr>
              <a:t>Module 2: Risks and Benefits of </a:t>
            </a:r>
            <a:r>
              <a:rPr lang="en-US" sz="2800" b="1" kern="1200" dirty="0">
                <a:solidFill>
                  <a:srgbClr val="0432FF"/>
                </a:solidFill>
              </a:rPr>
              <a:t>Immune Checkpoint Inhibitors (ICIs) in Endometrial Cancer</a:t>
            </a:r>
          </a:p>
        </p:txBody>
      </p:sp>
    </p:spTree>
    <p:extLst>
      <p:ext uri="{BB962C8B-B14F-4D97-AF65-F5344CB8AC3E}">
        <p14:creationId xmlns:p14="http://schemas.microsoft.com/office/powerpoint/2010/main" val="1490313173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Checkpoint inhibitors are approved for and commonly used in cervical and endometrial cancer but not ovarian cancer.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am aware of this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was not aware of this</a:t>
            </a:r>
          </a:p>
        </p:txBody>
      </p:sp>
    </p:spTree>
    <p:extLst>
      <p:ext uri="{BB962C8B-B14F-4D97-AF65-F5344CB8AC3E}">
        <p14:creationId xmlns:p14="http://schemas.microsoft.com/office/powerpoint/2010/main" val="827833849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What is the usual sequence of treatment for patients with </a:t>
            </a:r>
            <a:r>
              <a:rPr lang="en-US" u="sng" dirty="0"/>
              <a:t>MSI-high</a:t>
            </a:r>
            <a:r>
              <a:rPr lang="en-US" dirty="0"/>
              <a:t> metastatic endometrial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 second line for increased PD-L1 levels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pembrolizumab/lenvatinib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Pembrolizumab first line; chemotherapy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1556709129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What is the usual sequence of treatment for patients with </a:t>
            </a:r>
            <a:r>
              <a:rPr lang="en-US" u="sng" dirty="0"/>
              <a:t>MS-stable</a:t>
            </a:r>
            <a:r>
              <a:rPr lang="en-US" dirty="0"/>
              <a:t> metastatic endometrial cancer?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 second line for increased PD-L1 levels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Chemotherapy first line; pembrolizumab/lenvatinib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Pembrolizumab first line; chemotherapy second line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2412188973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Have you encountered a patient with endometrial cancer who received pembrolizumab/lenvatinib?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No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Yes, but I did not observe loss of appetite and/or weight loss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Yes, and I observed loss of appetite and/or weight loss in at least 1 patient</a:t>
            </a:r>
          </a:p>
        </p:txBody>
      </p:sp>
    </p:spTree>
    <p:extLst>
      <p:ext uri="{BB962C8B-B14F-4D97-AF65-F5344CB8AC3E}">
        <p14:creationId xmlns:p14="http://schemas.microsoft.com/office/powerpoint/2010/main" val="4291237373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The rapidity of onset and severity of hypertension associated with lenvatinib is greater than that with bevacizumab.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am aware of this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was not aware of this</a:t>
            </a:r>
          </a:p>
        </p:txBody>
      </p:sp>
    </p:spTree>
    <p:extLst>
      <p:ext uri="{BB962C8B-B14F-4D97-AF65-F5344CB8AC3E}">
        <p14:creationId xmlns:p14="http://schemas.microsoft.com/office/powerpoint/2010/main" val="813442967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Pembrolizumab in Patients with MSI-H Advanced Endometrial Cancer from the KEYNOTE-158 Study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290146" y="3514714"/>
            <a:ext cx="9608076" cy="95596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200" baseline="30000" dirty="0"/>
              <a:t>1</a:t>
            </a:r>
            <a:r>
              <a:rPr lang="en-US" sz="1200" dirty="0"/>
              <a:t>The Ohio State University </a:t>
            </a:r>
            <a:r>
              <a:rPr lang="en-US" sz="1200" dirty="0" err="1"/>
              <a:t>Wexner</a:t>
            </a:r>
            <a:r>
              <a:rPr lang="en-US" sz="1200" dirty="0"/>
              <a:t> Medical Center and The Ohio State University James Comprehensive Cancer Center, Columbus, OH, USA; </a:t>
            </a:r>
            <a:r>
              <a:rPr lang="en-US" sz="1200" baseline="30000" dirty="0"/>
              <a:t>2</a:t>
            </a:r>
            <a:r>
              <a:rPr lang="en-US" sz="1200" dirty="0"/>
              <a:t>Gustave </a:t>
            </a:r>
            <a:r>
              <a:rPr lang="en-US" sz="1200" dirty="0" err="1"/>
              <a:t>Roussy</a:t>
            </a:r>
            <a:r>
              <a:rPr lang="en-US" sz="1200" dirty="0"/>
              <a:t> Cancer Campus, Villejuif, France; </a:t>
            </a:r>
            <a:r>
              <a:rPr lang="en-US" sz="1200" baseline="30000" dirty="0"/>
              <a:t>3</a:t>
            </a:r>
            <a:r>
              <a:rPr lang="en-US" sz="1200" dirty="0"/>
              <a:t>Kimmel Comprehensive Cancer Center at Johns Hopkins, Baltimore, MD, USA; </a:t>
            </a:r>
            <a:r>
              <a:rPr lang="en-US" sz="1200" baseline="30000" dirty="0"/>
              <a:t>4</a:t>
            </a:r>
            <a:r>
              <a:rPr lang="en-US" sz="1200" dirty="0"/>
              <a:t>University of Texas MD Anderson Cancer Center, Houston, TX, USA; </a:t>
            </a:r>
            <a:r>
              <a:rPr lang="en-US" sz="1200" baseline="30000" dirty="0"/>
              <a:t>5</a:t>
            </a:r>
            <a:r>
              <a:rPr lang="en-US" sz="1200" dirty="0"/>
              <a:t>Federal State Autonomous Institution “Treatment and Rehabilitation Center” of the Ministry of Health of the Russian Federation, Moscow, Russia; </a:t>
            </a:r>
            <a:r>
              <a:rPr lang="en-US" sz="1200" baseline="30000" dirty="0"/>
              <a:t>6</a:t>
            </a:r>
            <a:r>
              <a:rPr lang="en-US" sz="1200" dirty="0"/>
              <a:t>Hospital </a:t>
            </a:r>
            <a:r>
              <a:rPr lang="en-US" sz="1200" dirty="0" err="1"/>
              <a:t>Universitario</a:t>
            </a:r>
            <a:r>
              <a:rPr lang="en-US" sz="1200" dirty="0"/>
              <a:t> Ramón y </a:t>
            </a:r>
            <a:r>
              <a:rPr lang="en-US" sz="1200" dirty="0" err="1"/>
              <a:t>Cajal</a:t>
            </a:r>
            <a:r>
              <a:rPr lang="en-US" sz="1200" dirty="0"/>
              <a:t>, </a:t>
            </a:r>
            <a:r>
              <a:rPr lang="en-US" sz="1200" dirty="0" err="1"/>
              <a:t>Instituto</a:t>
            </a:r>
            <a:r>
              <a:rPr lang="en-US" sz="1200" dirty="0"/>
              <a:t> Ramón y </a:t>
            </a:r>
            <a:r>
              <a:rPr lang="en-US" sz="1200" dirty="0" err="1"/>
              <a:t>Cajal</a:t>
            </a:r>
            <a:r>
              <a:rPr lang="en-US" sz="1200" dirty="0"/>
              <a:t> de </a:t>
            </a:r>
            <a:r>
              <a:rPr lang="en-US" sz="1200" dirty="0" err="1"/>
              <a:t>Investigación</a:t>
            </a:r>
            <a:r>
              <a:rPr lang="en-US" sz="1200" dirty="0"/>
              <a:t> Sanitaria (IRICYS), CIBERONC, Madrid, Spain; </a:t>
            </a:r>
            <a:r>
              <a:rPr lang="en-US" sz="1200" baseline="30000" dirty="0"/>
              <a:t>7</a:t>
            </a:r>
            <a:r>
              <a:rPr lang="en-US" sz="1200" dirty="0"/>
              <a:t>COMOP A.C., Clinical Investigation, Mexico City, Mexico; </a:t>
            </a:r>
            <a:r>
              <a:rPr lang="en-US" sz="1200" baseline="30000" dirty="0"/>
              <a:t>8</a:t>
            </a:r>
            <a:r>
              <a:rPr lang="en-US" sz="1200" dirty="0"/>
              <a:t>Sheba Medical Center, Ramat-</a:t>
            </a:r>
            <a:r>
              <a:rPr lang="en-US" sz="1200" dirty="0" err="1"/>
              <a:t>Gan</a:t>
            </a:r>
            <a:r>
              <a:rPr lang="en-US" sz="1200" dirty="0"/>
              <a:t>, Israel; </a:t>
            </a:r>
            <a:r>
              <a:rPr lang="en-US" sz="1200" baseline="30000" dirty="0"/>
              <a:t>9</a:t>
            </a:r>
            <a:r>
              <a:rPr lang="en-US" sz="1200" dirty="0"/>
              <a:t>Division of Oncology, Tel Aviv </a:t>
            </a:r>
            <a:r>
              <a:rPr lang="en-US" sz="1200" dirty="0" err="1"/>
              <a:t>Sourasky</a:t>
            </a:r>
            <a:r>
              <a:rPr lang="en-US" sz="1200" dirty="0"/>
              <a:t> Medical Center, Tel-Aviv University, Tel Aviv, Israel; </a:t>
            </a:r>
            <a:r>
              <a:rPr lang="en-US" sz="1200" baseline="30000" dirty="0"/>
              <a:t>10</a:t>
            </a:r>
            <a:r>
              <a:rPr lang="en-US" sz="1200" dirty="0"/>
              <a:t>Cedars-Sinai Medical Center, Los Angeles, CA, USA; </a:t>
            </a:r>
            <a:r>
              <a:rPr lang="en-US" sz="1200" baseline="30000" dirty="0"/>
              <a:t>11</a:t>
            </a:r>
            <a:r>
              <a:rPr lang="en-US" sz="1200" dirty="0"/>
              <a:t>Medical Oncology, 12 de </a:t>
            </a:r>
            <a:r>
              <a:rPr lang="en-US" sz="1200" dirty="0" err="1"/>
              <a:t>Octubre</a:t>
            </a:r>
            <a:r>
              <a:rPr lang="en-US" sz="1200" dirty="0"/>
              <a:t> University Hospital &amp; Research Institute (i+12), Madrid, Spain; </a:t>
            </a:r>
            <a:r>
              <a:rPr lang="en-US" sz="1200" baseline="30000" dirty="0"/>
              <a:t>12</a:t>
            </a:r>
            <a:r>
              <a:rPr lang="en-US" sz="1200" dirty="0"/>
              <a:t>University of Toronto, Princess Margaret Cancer Centre, Toronto, ON, Canada; </a:t>
            </a:r>
            <a:r>
              <a:rPr lang="en-US" sz="1200" baseline="30000" dirty="0"/>
              <a:t>13</a:t>
            </a:r>
            <a:r>
              <a:rPr lang="en-US" sz="1200" dirty="0"/>
              <a:t>Rutgers Cancer Institute of New Jersey, New Brunswick, NJ, USA; </a:t>
            </a:r>
            <a:r>
              <a:rPr lang="en-US" sz="1200" baseline="30000" dirty="0"/>
              <a:t>14</a:t>
            </a:r>
            <a:r>
              <a:rPr lang="en-US" sz="1200" dirty="0"/>
              <a:t>Merck &amp; Co., Inc., Kenilworth, NJ, USA; </a:t>
            </a:r>
            <a:r>
              <a:rPr lang="en-US" sz="1200" baseline="30000" dirty="0"/>
              <a:t>15</a:t>
            </a:r>
            <a:r>
              <a:rPr lang="en-US" sz="1200" dirty="0"/>
              <a:t>Dana-Farber Cancer Institute, Harvard Medical School, Boston, MA, USA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290146" y="2317122"/>
            <a:ext cx="9377854" cy="920860"/>
          </a:xfrm>
        </p:spPr>
        <p:txBody>
          <a:bodyPr/>
          <a:lstStyle/>
          <a:p>
            <a:r>
              <a:rPr lang="en-US" sz="1800" u="sng" dirty="0"/>
              <a:t>David M. O’Malley</a:t>
            </a:r>
            <a:r>
              <a:rPr lang="en-US" sz="1800" dirty="0"/>
              <a:t>,</a:t>
            </a:r>
            <a:r>
              <a:rPr lang="en-US" sz="1800" baseline="30000" dirty="0"/>
              <a:t>1</a:t>
            </a:r>
            <a:r>
              <a:rPr lang="en-US" sz="1800" dirty="0"/>
              <a:t> </a:t>
            </a:r>
            <a:r>
              <a:rPr lang="en-US" sz="1800" dirty="0" err="1"/>
              <a:t>Aurelien</a:t>
            </a:r>
            <a:r>
              <a:rPr lang="en-US" sz="1800" dirty="0"/>
              <a:t> Marabelle,</a:t>
            </a:r>
            <a:r>
              <a:rPr lang="en-US" sz="1800" baseline="30000" dirty="0"/>
              <a:t>2</a:t>
            </a:r>
            <a:r>
              <a:rPr lang="en-US" sz="1800" dirty="0"/>
              <a:t> Ana De Jesus Acosta,</a:t>
            </a:r>
            <a:r>
              <a:rPr lang="en-US" sz="1800" baseline="30000" dirty="0"/>
              <a:t>3</a:t>
            </a:r>
            <a:r>
              <a:rPr lang="en-US" sz="1800" dirty="0"/>
              <a:t> Sarina A. Piha-Paul,</a:t>
            </a:r>
            <a:r>
              <a:rPr lang="en-US" sz="1800" baseline="30000" dirty="0"/>
              <a:t>4</a:t>
            </a:r>
            <a:r>
              <a:rPr lang="en-US" sz="1800" dirty="0"/>
              <a:t> Alexander Arkhipov,</a:t>
            </a:r>
            <a:r>
              <a:rPr lang="en-US" sz="1800" baseline="30000" dirty="0"/>
              <a:t>5</a:t>
            </a:r>
            <a:r>
              <a:rPr lang="en-US" sz="1800" dirty="0"/>
              <a:t> Federico Longo,</a:t>
            </a:r>
            <a:r>
              <a:rPr lang="en-US" sz="1800" baseline="30000" dirty="0"/>
              <a:t>6</a:t>
            </a:r>
            <a:r>
              <a:rPr lang="en-US" sz="1800" dirty="0"/>
              <a:t> Daniel Motola-Kuba,</a:t>
            </a:r>
            <a:r>
              <a:rPr lang="en-US" sz="1800" baseline="30000" dirty="0"/>
              <a:t>7</a:t>
            </a:r>
            <a:r>
              <a:rPr lang="en-US" sz="1800" dirty="0"/>
              <a:t> Ronnie </a:t>
            </a:r>
            <a:r>
              <a:rPr lang="en-US" sz="1800" dirty="0" err="1"/>
              <a:t>Shapira</a:t>
            </a:r>
            <a:r>
              <a:rPr lang="en-US" sz="1800" dirty="0"/>
              <a:t> Frommer,</a:t>
            </a:r>
            <a:r>
              <a:rPr lang="en-US" sz="1800" baseline="30000" dirty="0"/>
              <a:t>8</a:t>
            </a:r>
            <a:r>
              <a:rPr lang="en-US" sz="1800" dirty="0"/>
              <a:t> </a:t>
            </a:r>
            <a:r>
              <a:rPr lang="en-US" sz="1800" dirty="0" err="1"/>
              <a:t>Ravit</a:t>
            </a:r>
            <a:r>
              <a:rPr lang="en-US" sz="1800" dirty="0"/>
              <a:t> Geva,</a:t>
            </a:r>
            <a:r>
              <a:rPr lang="en-US" sz="1800" baseline="30000" dirty="0"/>
              <a:t>9</a:t>
            </a:r>
            <a:r>
              <a:rPr lang="en-US" sz="1800" dirty="0"/>
              <a:t> Bobbie J. Rimel,</a:t>
            </a:r>
            <a:r>
              <a:rPr lang="en-US" sz="1800" baseline="30000" dirty="0"/>
              <a:t>10</a:t>
            </a:r>
            <a:r>
              <a:rPr lang="en-US" sz="1800" dirty="0"/>
              <a:t> Jose A. Lopez-Martin,</a:t>
            </a:r>
            <a:r>
              <a:rPr lang="en-US" sz="1800" baseline="30000" dirty="0"/>
              <a:t>11</a:t>
            </a:r>
            <a:r>
              <a:rPr lang="en-US" sz="1800" dirty="0"/>
              <a:t> Aaron R. Hansen,</a:t>
            </a:r>
            <a:r>
              <a:rPr lang="en-US" sz="1800" baseline="30000" dirty="0"/>
              <a:t>12</a:t>
            </a:r>
            <a:r>
              <a:rPr lang="en-US" sz="1800" dirty="0"/>
              <a:t> Janice M. Mehnert,</a:t>
            </a:r>
            <a:r>
              <a:rPr lang="en-US" sz="1800" baseline="30000" dirty="0"/>
              <a:t>13</a:t>
            </a:r>
            <a:r>
              <a:rPr lang="en-US" sz="1800" dirty="0"/>
              <a:t> Xinqun Chen,</a:t>
            </a:r>
            <a:r>
              <a:rPr lang="en-US" sz="1800" baseline="30000" dirty="0"/>
              <a:t>14</a:t>
            </a:r>
            <a:r>
              <a:rPr lang="en-US" sz="1800" dirty="0"/>
              <a:t> Fan Jin,</a:t>
            </a:r>
            <a:r>
              <a:rPr lang="en-US" sz="1800" baseline="30000" dirty="0"/>
              <a:t>14</a:t>
            </a:r>
            <a:r>
              <a:rPr lang="en-US" sz="1800" dirty="0"/>
              <a:t> Kevin Norwood,</a:t>
            </a:r>
            <a:r>
              <a:rPr lang="en-US" sz="1800" baseline="30000" dirty="0"/>
              <a:t>14</a:t>
            </a:r>
            <a:r>
              <a:rPr lang="en-US" sz="1800" dirty="0"/>
              <a:t> Patrick A. Ott</a:t>
            </a:r>
            <a:r>
              <a:rPr lang="en-US" sz="1800" baseline="30000" dirty="0"/>
              <a:t>15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93B9A-CCFD-4730-931C-4DB8EA331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117" y="206504"/>
            <a:ext cx="1760220" cy="342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7F4FA6-5B0D-46F7-B777-B90138CF700C}"/>
              </a:ext>
            </a:extLst>
          </p:cNvPr>
          <p:cNvSpPr txBox="1"/>
          <p:nvPr/>
        </p:nvSpPr>
        <p:spPr>
          <a:xfrm>
            <a:off x="9019735" y="6400800"/>
            <a:ext cx="1658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2019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esmo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.org</a:t>
            </a:r>
          </a:p>
        </p:txBody>
      </p:sp>
    </p:spTree>
    <p:extLst>
      <p:ext uri="{BB962C8B-B14F-4D97-AF65-F5344CB8AC3E}">
        <p14:creationId xmlns:p14="http://schemas.microsoft.com/office/powerpoint/2010/main" val="3962160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O’Malley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02A8BDC-7F43-F24F-987D-260D4594758B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47800"/>
          <a:ext cx="107442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747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8626730">
                  <a:extLst>
                    <a:ext uri="{9D8B030D-6E8A-4147-A177-3AD203B41FA5}">
                      <a16:colId xmlns:a16="http://schemas.microsoft.com/office/drawing/2014/main" val="379285570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AbbVie Inc, Agenus Inc, Ambry Genetics, AstraZeneca Pharmaceuticals LP, Clovis Oncology, Eisai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Genelux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Genentech, a member of the Roche Group, GOG Foundation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ImmunoGen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Inc, Janssen Biotech Inc, Leap Therapeutics Inc, Merck, Myriad Genetic Laboratories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Novocure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Regeneron Pharmaceuticals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Tarveda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Therapeutics,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Tesaro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A GSK Company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93034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AbbVie Inc, Agenus Inc, Ambry Genetics, AstraZeneca Pharmaceuticals LP, Clovis Oncology, Eisai Inc, Genentech, a member of the Roche Group,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Genmab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GOG Foundation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ImmunoGen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Novocure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Regeneron Pharmaceuticals Inc, Seattle Genetics,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Tesaro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A GSK Company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408709"/>
                  </a:ext>
                </a:extLst>
              </a:tr>
              <a:tr h="1780953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AbbVie Inc, Agenus Inc, Ajinomoto Co Inc, Amgen Inc, Array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BioPharma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Inc, AstraZeneca Pharmaceuticals LP, Bristol-Myers Squibb Company, Clovis Oncology,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Daré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Bioscience, Eisai Inc, EMD Serono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Ergomed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Plc, Genentech, a member of the Roche Group,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Genmab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GlaxoSmithKline, GOG Foundation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ImmunoGen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Iovance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Biotherapeutics Inc, Janssen Biotech Inc, Johnson &amp; Johnson Pharmaceuticals, Ludwig Institute for Cancer Research Ltd, Merck, New Mexico Cancer Care Alliance,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Novocure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PRA Health Sciences, Regeneron Pharmaceuticals Inc, Seattle Genetics,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Stemcentrx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Syneos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Health,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Tesaro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, A GSK Company, TRACON Pharmaceuticals Inc,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</a:rPr>
                        <a:t>VentiRx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 Pharmaceuticals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9604675"/>
                  </a:ext>
                </a:extLst>
              </a:tr>
              <a:tr h="717698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Data and Safety Monitoring Board/Committee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Marker Therapeutics Inc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77902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5576217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719" y="92483"/>
            <a:ext cx="10970524" cy="11557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000" dirty="0"/>
              <a:t>Best Percentage Change From Baseline in Target Lesion Size</a:t>
            </a:r>
            <a:br>
              <a:rPr lang="en-US" dirty="0"/>
            </a:br>
            <a:r>
              <a:rPr lang="en-US" sz="2200" dirty="0"/>
              <a:t>MSI-H Endometrial Cancer; per RECIST v1.1 by Central Review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200" dirty="0"/>
              <a:t>Includes patients who had ≥1 evaluable </a:t>
            </a:r>
            <a:r>
              <a:rPr lang="en-US" sz="1200" dirty="0" err="1"/>
              <a:t>postbaseline</a:t>
            </a:r>
            <a:r>
              <a:rPr lang="en-US" sz="1200" dirty="0"/>
              <a:t> tumor assessment. Changes from baseline &gt;100% were truncated at 100%.</a:t>
            </a:r>
          </a:p>
          <a:p>
            <a:r>
              <a:rPr lang="en-US" sz="1200" dirty="0"/>
              <a:t>Data cutoff date: Dec 6, 2018.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744" y="1048811"/>
            <a:ext cx="10014856" cy="51815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3A7D151-1FD0-CA4B-97BA-D0FD690CDD45}"/>
              </a:ext>
            </a:extLst>
          </p:cNvPr>
          <p:cNvSpPr/>
          <p:nvPr/>
        </p:nvSpPr>
        <p:spPr>
          <a:xfrm>
            <a:off x="8880217" y="6439564"/>
            <a:ext cx="30877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O'Malley DM et al. ESMO 2019.</a:t>
            </a:r>
          </a:p>
        </p:txBody>
      </p:sp>
    </p:spTree>
    <p:extLst>
      <p:ext uri="{BB962C8B-B14F-4D97-AF65-F5344CB8AC3E}">
        <p14:creationId xmlns:p14="http://schemas.microsoft.com/office/powerpoint/2010/main" val="9411899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2282BEFE-F482-40D2-B011-3D114929DDE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1270000" y="902425"/>
            <a:ext cx="9652000" cy="505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31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762DB550-2F14-4B8A-A8A8-9243DE3842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359229"/>
            <a:ext cx="10843783" cy="60996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8628" y="5787571"/>
            <a:ext cx="2119085" cy="7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F5577-E49B-B84E-B761-26469D1DE62C}"/>
              </a:ext>
            </a:extLst>
          </p:cNvPr>
          <p:cNvSpPr/>
          <p:nvPr/>
        </p:nvSpPr>
        <p:spPr>
          <a:xfrm>
            <a:off x="9100849" y="6433457"/>
            <a:ext cx="27879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Makker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V et al. ESMO 2019.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BE4747-0614-7A4A-B952-8224D0265DCB}"/>
              </a:ext>
            </a:extLst>
          </p:cNvPr>
          <p:cNvSpPr txBox="1"/>
          <p:nvPr/>
        </p:nvSpPr>
        <p:spPr>
          <a:xfrm>
            <a:off x="838200" y="6498771"/>
            <a:ext cx="313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Courtesy, David M O’Malley, MD</a:t>
            </a:r>
          </a:p>
        </p:txBody>
      </p:sp>
    </p:spTree>
    <p:extLst>
      <p:ext uri="{BB962C8B-B14F-4D97-AF65-F5344CB8AC3E}">
        <p14:creationId xmlns:p14="http://schemas.microsoft.com/office/powerpoint/2010/main" val="4751907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68-year-old non-profit manager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371600"/>
            <a:ext cx="11201400" cy="548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000" dirty="0"/>
              <a:t>2016: Endometrial cancer </a:t>
            </a:r>
            <a:r>
              <a:rPr lang="en-US" sz="2000" dirty="0">
                <a:sym typeface="Wingdings" panose="05000000000000000000" pitchFamily="2" charset="2"/>
              </a:rPr>
              <a:t> surgery  carboplatin/paclitaxel x 6  pelvic XRT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2019: Recurrence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Clinical trial (16-322): </a:t>
            </a:r>
            <a:r>
              <a:rPr lang="en-US" sz="2000" dirty="0" err="1">
                <a:sym typeface="Wingdings" panose="05000000000000000000" pitchFamily="2" charset="2"/>
              </a:rPr>
              <a:t>Avelumab</a:t>
            </a:r>
            <a:r>
              <a:rPr lang="en-US" sz="2000" dirty="0">
                <a:sym typeface="Wingdings" panose="05000000000000000000" pitchFamily="2" charset="2"/>
              </a:rPr>
              <a:t> + </a:t>
            </a:r>
            <a:r>
              <a:rPr lang="en-US" sz="2000" dirty="0" err="1">
                <a:sym typeface="Wingdings" panose="05000000000000000000" pitchFamily="2" charset="2"/>
              </a:rPr>
              <a:t>talazoparib</a:t>
            </a:r>
            <a:r>
              <a:rPr lang="en-US" sz="2000" dirty="0">
                <a:sym typeface="Wingdings" panose="05000000000000000000" pitchFamily="2" charset="2"/>
              </a:rPr>
              <a:t> in MSS endometrial cancer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2020: PD (small volume disease and asymptomatic)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Pembrolizumab and </a:t>
            </a:r>
            <a:r>
              <a:rPr lang="en-US" sz="2000" dirty="0" err="1">
                <a:sym typeface="Wingdings" panose="05000000000000000000" pitchFamily="2" charset="2"/>
              </a:rPr>
              <a:t>lenvatinib</a:t>
            </a:r>
            <a:r>
              <a:rPr lang="en-US" sz="2000" dirty="0">
                <a:sym typeface="Wingdings" panose="05000000000000000000" pitchFamily="2" charset="2"/>
              </a:rPr>
              <a:t> (10mg  14mg after a week)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BP: 180/116 (asymptomatic)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Held </a:t>
            </a:r>
            <a:r>
              <a:rPr lang="en-US" sz="2000" dirty="0" err="1"/>
              <a:t>lenvatinib</a:t>
            </a:r>
            <a:r>
              <a:rPr lang="en-US" sz="2000" dirty="0"/>
              <a:t>, 100mg losartan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BP still high </a:t>
            </a:r>
            <a:r>
              <a:rPr lang="en-US" sz="2000" dirty="0">
                <a:sym typeface="Wingdings" panose="05000000000000000000" pitchFamily="2" charset="2"/>
              </a:rPr>
              <a:t> added 25mg HCTZ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BP still high  took another 25mg HCTZ</a:t>
            </a:r>
          </a:p>
          <a:p>
            <a:pPr lvl="1"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BP finally stabilized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 panose="05000000000000000000" pitchFamily="2" charset="2"/>
              </a:rPr>
              <a:t>Restarted </a:t>
            </a:r>
            <a:r>
              <a:rPr lang="en-US" sz="2000" dirty="0" err="1">
                <a:sym typeface="Wingdings" panose="05000000000000000000" pitchFamily="2" charset="2"/>
              </a:rPr>
              <a:t>lenvatinib</a:t>
            </a:r>
            <a:r>
              <a:rPr lang="en-US" sz="2000" dirty="0">
                <a:sym typeface="Wingdings" panose="05000000000000000000" pitchFamily="2" charset="2"/>
              </a:rPr>
              <a:t> 14mg the following day with no further issues</a:t>
            </a:r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81178079"/>
      </p:ext>
    </p:extLst>
  </p:cSld>
  <p:clrMapOvr>
    <a:masterClrMapping/>
  </p:clrMapOvr>
  <p:transition spd="slow"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7D864-4FD6-4462-A9D6-270EF46C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I’m not feeling well….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64E09-04D1-4B90-AC54-96BACBDA3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434064"/>
            <a:ext cx="10287000" cy="2075442"/>
          </a:xfrm>
        </p:spPr>
        <p:txBody>
          <a:bodyPr>
            <a:normAutofit/>
          </a:bodyPr>
          <a:lstStyle/>
          <a:p>
            <a:r>
              <a:rPr lang="en-US" sz="2000" dirty="0"/>
              <a:t>This isn’t compatible with her goals</a:t>
            </a:r>
          </a:p>
          <a:p>
            <a:r>
              <a:rPr lang="en-US" sz="2000" dirty="0"/>
              <a:t>We gave her 5 days off and decreased her </a:t>
            </a:r>
            <a:r>
              <a:rPr lang="en-US" sz="2000" dirty="0" err="1"/>
              <a:t>lenvatinib</a:t>
            </a:r>
            <a:r>
              <a:rPr lang="en-US" sz="2000" dirty="0"/>
              <a:t> dose to 10mg </a:t>
            </a:r>
          </a:p>
          <a:p>
            <a:pPr lvl="4"/>
            <a:r>
              <a:rPr lang="en-US" sz="2000" dirty="0"/>
              <a:t>Be careful about hypotension </a:t>
            </a:r>
          </a:p>
          <a:p>
            <a:r>
              <a:rPr lang="en-US" sz="2000" dirty="0"/>
              <a:t>Check thyroid studies (on pembrolizumab)</a:t>
            </a:r>
          </a:p>
          <a:p>
            <a:r>
              <a:rPr lang="en-US" sz="2000" dirty="0"/>
              <a:t>Change dose time from morning to nighttime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616E1-5BDE-4155-AE95-B9AB6B00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86214"/>
            <a:ext cx="10639044" cy="288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575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F5D43-6822-4B1D-A46B-1A4ED6DF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07" y="334623"/>
            <a:ext cx="3365818" cy="3615457"/>
          </a:xfrm>
          <a:prstGeom prst="rect">
            <a:avLst/>
          </a:prstGeom>
        </p:spPr>
      </p:pic>
      <p:pic>
        <p:nvPicPr>
          <p:cNvPr id="6" name="Picture 5" descr="cid:0bf052a5-a2b6-4226-b443-09ded4331400@namprd04.prod.outlook.com">
            <a:extLst>
              <a:ext uri="{FF2B5EF4-FFF2-40B4-BE49-F238E27FC236}">
                <a16:creationId xmlns:a16="http://schemas.microsoft.com/office/drawing/2014/main" id="{215FDDC8-4875-4BAB-B57E-7C364B7AA25E}"/>
              </a:ext>
            </a:extLst>
          </p:cNvPr>
          <p:cNvPicPr/>
          <p:nvPr/>
        </p:nvPicPr>
        <p:blipFill>
          <a:blip r:embed="rId3" r:link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13" y="473865"/>
            <a:ext cx="4012324" cy="294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DACB01-AD7C-4814-87DE-F2C33FE66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258" y="2651305"/>
            <a:ext cx="3422433" cy="3615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DF4E0-8C05-4482-8ACE-3B7EF4E39E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73" y="3416729"/>
            <a:ext cx="2095641" cy="279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62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35AD59-3E53-43AE-A9D3-98771E3D98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3200" y="1456873"/>
            <a:ext cx="2688844" cy="294411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1AE64E-B7A7-4A23-9E06-543414B9FA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8" y="1435103"/>
            <a:ext cx="5333991" cy="2374897"/>
          </a:xfrm>
        </p:spPr>
        <p:txBody>
          <a:bodyPr/>
          <a:lstStyle/>
          <a:p>
            <a:pPr algn="ctr"/>
            <a:r>
              <a:rPr lang="en-US" sz="2800" dirty="0"/>
              <a:t>“I’m old and short and sometimes feel invisible. That’s why I dyed my hair purple. Thank you for making me feel seen and heard”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368678-0760-41AD-BBFD-297976710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759" y="4085456"/>
            <a:ext cx="2674882" cy="267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488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67-year-old widow and grandmother (from the practice of </a:t>
            </a:r>
            <a:r>
              <a:rPr lang="en-US" dirty="0" err="1"/>
              <a:t>Ms</a:t>
            </a:r>
            <a:r>
              <a:rPr lang="en-US" dirty="0"/>
              <a:t> Anastasia)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371600"/>
            <a:ext cx="11391900" cy="5334000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2018: High-grade Stage 3C endometrial cancer s/p TAH/BSO, PP ALND: 1 node+, MSI-stable, ER+ </a:t>
            </a:r>
            <a:r>
              <a:rPr lang="en-US" sz="2000" dirty="0">
                <a:sym typeface="Wingdings" pitchFamily="2" charset="2"/>
              </a:rPr>
              <a:t> Pelvic RT + weekly cisplatin  vaginal </a:t>
            </a:r>
            <a:r>
              <a:rPr lang="en-US" sz="2000" dirty="0"/>
              <a:t>brachytherapy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1/2019-4/2019: Carboplatin + paclitaxel x 4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5/2019: Letrozole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8/2019-10/2019: Recurrent disease 1</a:t>
            </a:r>
            <a:r>
              <a:rPr lang="en-US" sz="2000" baseline="30000" dirty="0"/>
              <a:t>st</a:t>
            </a:r>
            <a:r>
              <a:rPr lang="en-US" sz="2000" dirty="0"/>
              <a:t> relapse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Liposomal doxorubicin + bevacizumab x 3 </a:t>
            </a:r>
            <a:r>
              <a:rPr lang="en-US" sz="2000" dirty="0">
                <a:sym typeface="Wingdings" pitchFamily="2" charset="2"/>
              </a:rPr>
              <a:t> PD (liver and peritoneal </a:t>
            </a:r>
            <a:r>
              <a:rPr lang="en-US" sz="2000" dirty="0" err="1">
                <a:sym typeface="Wingdings" pitchFamily="2" charset="2"/>
              </a:rPr>
              <a:t>mets</a:t>
            </a:r>
            <a:r>
              <a:rPr lang="en-US" sz="2000" dirty="0">
                <a:sym typeface="Wingdings" pitchFamily="2" charset="2"/>
              </a:rPr>
              <a:t>)</a:t>
            </a:r>
            <a:r>
              <a:rPr lang="en-US" sz="2000" dirty="0"/>
              <a:t>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10/2019: Pembrolizumab 200mg + </a:t>
            </a:r>
            <a:r>
              <a:rPr lang="en-US" sz="2000" dirty="0" err="1"/>
              <a:t>Lenvatinib</a:t>
            </a:r>
            <a:r>
              <a:rPr lang="en-US" sz="2000" dirty="0"/>
              <a:t> 20mg</a:t>
            </a:r>
          </a:p>
          <a:p>
            <a:pPr lvl="1"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Dose hold and reduction of </a:t>
            </a:r>
            <a:r>
              <a:rPr lang="en-US" sz="2000" dirty="0" err="1"/>
              <a:t>lenvatinib</a:t>
            </a:r>
            <a:r>
              <a:rPr lang="en-US" sz="2000" dirty="0"/>
              <a:t> to 10mg (Gr 2 fatigue, nausea, diarrhea and </a:t>
            </a:r>
            <a:r>
              <a:rPr lang="en-US" sz="2000" dirty="0" err="1"/>
              <a:t>wt</a:t>
            </a:r>
            <a:r>
              <a:rPr lang="en-US" sz="2000" dirty="0"/>
              <a:t> loss)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/>
              <a:t>2020: Relocates from East coast to California to be with 4 adult offspring, grandchildren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000" dirty="0">
                <a:sym typeface="Wingdings" pitchFamily="2" charset="2"/>
              </a:rPr>
              <a:t>New bone </a:t>
            </a:r>
            <a:r>
              <a:rPr lang="en-US" sz="2000" dirty="0" err="1">
                <a:sym typeface="Wingdings" pitchFamily="2" charset="2"/>
              </a:rPr>
              <a:t>mets</a:t>
            </a:r>
            <a:r>
              <a:rPr lang="en-US" sz="2000" dirty="0">
                <a:sym typeface="Wingdings" pitchFamily="2" charset="2"/>
              </a:rPr>
              <a:t>, enlargement of peritoneal disease after 6 months of stable disease on pembrolizumab/</a:t>
            </a:r>
            <a:r>
              <a:rPr lang="en-US" sz="2000" dirty="0" err="1">
                <a:sym typeface="Wingdings" pitchFamily="2" charset="2"/>
              </a:rPr>
              <a:t>lenvatinib</a:t>
            </a:r>
            <a:endParaRPr lang="en-US" sz="2000" dirty="0">
              <a:sym typeface="Wingdings" pitchFamily="2" charset="2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58594232"/>
      </p:ext>
    </p:extLst>
  </p:cSld>
  <p:clrMapOvr>
    <a:masterClrMapping/>
  </p:clrMapOvr>
  <p:transition spd="slow" advClick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ontent Placeholder 1"/>
          <p:cNvSpPr>
            <a:spLocks noGrp="1"/>
          </p:cNvSpPr>
          <p:nvPr>
            <p:ph idx="1"/>
          </p:nvPr>
        </p:nvSpPr>
        <p:spPr>
          <a:xfrm>
            <a:off x="244767" y="1553421"/>
            <a:ext cx="11798388" cy="4544391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  <a:buClr>
                <a:srgbClr val="002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latin typeface="Bookman Old Style" panose="02050604050505020204" pitchFamily="18" charset="0"/>
              </a:rPr>
              <a:t>~Being cancer free does not mean being free of cancer</a:t>
            </a:r>
          </a:p>
          <a:p>
            <a:pPr>
              <a:spcAft>
                <a:spcPts val="1200"/>
              </a:spcAft>
              <a:buClr>
                <a:srgbClr val="002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latin typeface="Bookman Old Style" panose="02050604050505020204" pitchFamily="18" charset="0"/>
              </a:rPr>
              <a:t>~Transitioning to recovery is stressful</a:t>
            </a:r>
          </a:p>
          <a:p>
            <a:pPr>
              <a:spcAft>
                <a:spcPts val="1200"/>
              </a:spcAft>
              <a:buClr>
                <a:srgbClr val="002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latin typeface="Bookman Old Style" panose="02050604050505020204" pitchFamily="18" charset="0"/>
              </a:rPr>
              <a:t>~Despite risk, survivors manifest remarkable resilience with respect to the cancer experience and even the potential to find benefit from the experience</a:t>
            </a:r>
          </a:p>
          <a:p>
            <a:pPr>
              <a:spcAft>
                <a:spcPts val="1200"/>
              </a:spcAft>
              <a:buClr>
                <a:srgbClr val="002B5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i="1" dirty="0">
                <a:latin typeface="Bookman Old Style" panose="02050604050505020204" pitchFamily="18" charset="0"/>
              </a:rPr>
              <a:t>~Cancer for many may provide a “teachable moment”</a:t>
            </a:r>
          </a:p>
        </p:txBody>
      </p:sp>
      <p:sp>
        <p:nvSpPr>
          <p:cNvPr id="18435" name="Title 2"/>
          <p:cNvSpPr>
            <a:spLocks noGrp="1"/>
          </p:cNvSpPr>
          <p:nvPr>
            <p:ph type="title"/>
          </p:nvPr>
        </p:nvSpPr>
        <p:spPr>
          <a:xfrm>
            <a:off x="5639" y="0"/>
            <a:ext cx="12180722" cy="1417637"/>
          </a:xfrm>
        </p:spPr>
        <p:txBody>
          <a:bodyPr/>
          <a:lstStyle/>
          <a:p>
            <a:pPr algn="ctr"/>
            <a:r>
              <a:rPr lang="en-US" altLang="en-US" i="1" dirty="0">
                <a:latin typeface="Bookman Old Style" panose="02050604050505020204" pitchFamily="18" charset="0"/>
              </a:rPr>
              <a:t>Lessons Learned from Cancer Survivors</a:t>
            </a:r>
          </a:p>
        </p:txBody>
      </p:sp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244767" y="6256787"/>
            <a:ext cx="51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000" dirty="0">
                <a:solidFill>
                  <a:srgbClr val="002B50"/>
                </a:solidFill>
              </a:rPr>
              <a:t>Rowland, J. What cancer survivors are telling us. New Haven, CT: </a:t>
            </a:r>
          </a:p>
          <a:p>
            <a:pPr eaLnBrk="1" hangingPunct="1"/>
            <a:r>
              <a:rPr lang="en-US" altLang="en-US" sz="1000" dirty="0">
                <a:solidFill>
                  <a:srgbClr val="002B50"/>
                </a:solidFill>
              </a:rPr>
              <a:t>Defining Excellence in Cancer Survivorship, Yale Cancer Center; January 14-15, 2008. </a:t>
            </a:r>
          </a:p>
        </p:txBody>
      </p:sp>
    </p:spTree>
    <p:extLst>
      <p:ext uri="{BB962C8B-B14F-4D97-AF65-F5344CB8AC3E}">
        <p14:creationId xmlns:p14="http://schemas.microsoft.com/office/powerpoint/2010/main" val="22586598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PARP Inhibitors in Ovarian Cancer — Biology, Clinical Benefit; Managing Side Effects, Optimizing Adherence 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72-year-old retired nurse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Anastasia — 63-year-old music conductor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2: Risks 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Immune Checkpoint Inhibitors (ICIs) in Endometrial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Filipi</a:t>
            </a:r>
            <a:r>
              <a:rPr lang="en-US" sz="1900" kern="1200" dirty="0">
                <a:solidFill>
                  <a:schemeClr val="tx2"/>
                </a:solidFill>
              </a:rPr>
              <a:t> — 68-year-old non-profit manager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Anastasia — 67-year-old widow and grandmother 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</a:t>
            </a:r>
            <a:r>
              <a:rPr lang="en-US" sz="1900" b="1">
                <a:solidFill>
                  <a:srgbClr val="0432FF"/>
                </a:solidFill>
              </a:rPr>
              <a:t>: Risks </a:t>
            </a:r>
            <a:r>
              <a:rPr lang="en-US" sz="1900" b="1" dirty="0">
                <a:solidFill>
                  <a:srgbClr val="0432FF"/>
                </a:solidFill>
              </a:rPr>
              <a:t>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ICIs in Cervical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35-year-old personal trainer</a:t>
            </a:r>
          </a:p>
        </p:txBody>
      </p:sp>
    </p:spTree>
    <p:extLst>
      <p:ext uri="{BB962C8B-B14F-4D97-AF65-F5344CB8AC3E}">
        <p14:creationId xmlns:p14="http://schemas.microsoft.com/office/powerpoint/2010/main" val="552363222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Westin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644E20-D161-1E4B-B092-29576F26BAF6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209800"/>
          <a:ext cx="906780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438900">
                  <a:extLst>
                    <a:ext uri="{9D8B030D-6E8A-4147-A177-3AD203B41FA5}">
                      <a16:colId xmlns:a16="http://schemas.microsoft.com/office/drawing/2014/main" val="2881987488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solidFill>
                            <a:schemeClr val="tx2"/>
                          </a:solidFill>
                        </a:rPr>
                        <a:t>AstraZeneca 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Pharmaceuticals LP, </a:t>
                      </a:r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Circulogene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, Clovis Oncology, Genentech, a member of the Roche Group, Merck, Novartis, Pfizer Inc, </a:t>
                      </a:r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Tesaro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, A GSK Company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40208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ArQule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 Inc, AstraZeneca Pharmaceuticals LP, Bayer HealthCare Pharmaceuticals, Clovis Oncology, </a:t>
                      </a:r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Cotinga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 Pharmaceuticals, Genentech, a member of the Roche Group, Novartis, </a:t>
                      </a:r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Tesaro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, A GSK Company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6047582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Data and Safety Monitoring Board/Committee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 err="1">
                          <a:solidFill>
                            <a:schemeClr val="tx2"/>
                          </a:solidFill>
                        </a:rPr>
                        <a:t>Xenetic</a:t>
                      </a:r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 Biosciences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840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050573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276600"/>
            <a:ext cx="11430000" cy="3429000"/>
          </a:xfrm>
        </p:spPr>
        <p:txBody>
          <a:bodyPr/>
          <a:lstStyle/>
          <a:p>
            <a:pPr marL="0" lvl="0" indent="0" defTabSz="457200" eaLnBrk="1" fontAlgn="auto" hangingPunct="1">
              <a:spcBef>
                <a:spcPts val="1800"/>
              </a:spcBef>
              <a:spcAft>
                <a:spcPts val="0"/>
              </a:spcAft>
              <a:buNone/>
              <a:defRPr/>
            </a:pPr>
            <a:r>
              <a:rPr lang="en-US" sz="2800" b="1" dirty="0">
                <a:solidFill>
                  <a:srgbClr val="0432FF"/>
                </a:solidFill>
              </a:rPr>
              <a:t>Module 3: Risks and Benefits of </a:t>
            </a:r>
            <a:r>
              <a:rPr lang="en-US" sz="2800" b="1" kern="1200" dirty="0">
                <a:solidFill>
                  <a:srgbClr val="0432FF"/>
                </a:solidFill>
              </a:rPr>
              <a:t>ICIs in Cervical Cancer</a:t>
            </a:r>
          </a:p>
        </p:txBody>
      </p:sp>
    </p:spTree>
    <p:extLst>
      <p:ext uri="{BB962C8B-B14F-4D97-AF65-F5344CB8AC3E}">
        <p14:creationId xmlns:p14="http://schemas.microsoft.com/office/powerpoint/2010/main" val="2579424154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Pembrolizumab is approved as second-line treatment for metastatic cervical cancer…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In all patients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In patients with elevated PD-L1 levels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In combination with chemotherapy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All of the above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know </a:t>
            </a:r>
          </a:p>
        </p:txBody>
      </p:sp>
    </p:spTree>
    <p:extLst>
      <p:ext uri="{BB962C8B-B14F-4D97-AF65-F5344CB8AC3E}">
        <p14:creationId xmlns:p14="http://schemas.microsoft.com/office/powerpoint/2010/main" val="3451604630"/>
      </p:ext>
    </p:extLst>
  </p:cSld>
  <p:clrMapOvr>
    <a:masterClrMapping/>
  </p:clrMapOvr>
  <p:transition spd="slow" advClick="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401" y="686359"/>
            <a:ext cx="8229600" cy="857250"/>
          </a:xfrm>
        </p:spPr>
        <p:txBody>
          <a:bodyPr/>
          <a:lstStyle/>
          <a:p>
            <a:r>
              <a:rPr lang="en-US" sz="3000" dirty="0"/>
              <a:t>KEYNOTE-158 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943" y="1654628"/>
            <a:ext cx="9971314" cy="4252185"/>
          </a:xfrm>
        </p:spPr>
        <p:txBody>
          <a:bodyPr>
            <a:normAutofit/>
          </a:bodyPr>
          <a:lstStyle/>
          <a:p>
            <a:r>
              <a:rPr lang="en-US" dirty="0"/>
              <a:t>Multicenter, non-randomized, open- label, </a:t>
            </a:r>
            <a:r>
              <a:rPr lang="en-US" b="1" dirty="0"/>
              <a:t>multi-cohort</a:t>
            </a:r>
            <a:r>
              <a:rPr lang="en-US" dirty="0"/>
              <a:t> trial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Pembrolizumab</a:t>
            </a:r>
            <a:r>
              <a:rPr lang="en-US" dirty="0"/>
              <a:t> 200 mg every 3 weeks until toxicity or progression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Among the 98 cervical cancer patients</a:t>
            </a:r>
          </a:p>
          <a:p>
            <a:pPr lvl="1"/>
            <a:r>
              <a:rPr lang="en-US" dirty="0"/>
              <a:t>77 (79%) had tumors that expressed PD-L1 with a CPS ≥ 1 and</a:t>
            </a:r>
          </a:p>
          <a:p>
            <a:pPr lvl="1"/>
            <a:r>
              <a:rPr lang="en-US" dirty="0"/>
              <a:t>Received at least one line of chemotherapy in the metastatic setting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32DA8A-9F91-4BD3-906F-D5608A7BFE9A}"/>
              </a:ext>
            </a:extLst>
          </p:cNvPr>
          <p:cNvSpPr txBox="1"/>
          <p:nvPr/>
        </p:nvSpPr>
        <p:spPr>
          <a:xfrm>
            <a:off x="343110" y="5917725"/>
            <a:ext cx="5421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Pembrolizumab [prescribing information]. Whitehouse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Station,NJ:Merck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Co., Inc.;2018.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Chung HC et al J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2019 Jun 10;37(17):1470-1478.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AD8AD-9406-234E-95EC-2A5EF942D040}"/>
              </a:ext>
            </a:extLst>
          </p:cNvPr>
          <p:cNvSpPr txBox="1"/>
          <p:nvPr/>
        </p:nvSpPr>
        <p:spPr>
          <a:xfrm>
            <a:off x="526096" y="6248400"/>
            <a:ext cx="313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Courtesy, David M O’Malley, MD</a:t>
            </a:r>
          </a:p>
        </p:txBody>
      </p:sp>
    </p:spTree>
    <p:extLst>
      <p:ext uri="{BB962C8B-B14F-4D97-AF65-F5344CB8AC3E}">
        <p14:creationId xmlns:p14="http://schemas.microsoft.com/office/powerpoint/2010/main" val="337296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58" y="698741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Efficacy Results in Patients with Recurrent or Metastatic Cervical Cancer (CPS ≥1) in KEYNOTE-158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376" y="1765741"/>
            <a:ext cx="8849942" cy="39436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32DA8A-9F91-4BD3-906F-D5608A7BFE9A}"/>
              </a:ext>
            </a:extLst>
          </p:cNvPr>
          <p:cNvSpPr txBox="1"/>
          <p:nvPr/>
        </p:nvSpPr>
        <p:spPr>
          <a:xfrm>
            <a:off x="1918661" y="5628997"/>
            <a:ext cx="5421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Pembrolizumab [prescribing information]. Whitehouse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Station,NJ:Merck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&amp; Co., Inc.;2018.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Chung HC et al J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Clin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2019 Jun 10;37(17):1470-1478. </a:t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D655C-9CBB-7C44-9CC6-74240D2B70AE}"/>
              </a:ext>
            </a:extLst>
          </p:cNvPr>
          <p:cNvSpPr txBox="1"/>
          <p:nvPr/>
        </p:nvSpPr>
        <p:spPr>
          <a:xfrm>
            <a:off x="526096" y="6248400"/>
            <a:ext cx="3130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Courtesy, David M O’Malley, MD</a:t>
            </a:r>
          </a:p>
        </p:txBody>
      </p:sp>
    </p:spTree>
    <p:extLst>
      <p:ext uri="{BB962C8B-B14F-4D97-AF65-F5344CB8AC3E}">
        <p14:creationId xmlns:p14="http://schemas.microsoft.com/office/powerpoint/2010/main" val="24559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Checkpoint inhibitors frequently cause low-grade rash or other dermatologic side effects.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am aware of this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was not aware of this</a:t>
            </a:r>
          </a:p>
        </p:txBody>
      </p:sp>
    </p:spTree>
    <p:extLst>
      <p:ext uri="{BB962C8B-B14F-4D97-AF65-F5344CB8AC3E}">
        <p14:creationId xmlns:p14="http://schemas.microsoft.com/office/powerpoint/2010/main" val="3162856757"/>
      </p:ext>
    </p:extLst>
  </p:cSld>
  <p:clrMapOvr>
    <a:masterClrMapping/>
  </p:clrMapOvr>
  <p:transition spd="slow" advClick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rmAutofit/>
          </a:bodyPr>
          <a:lstStyle/>
          <a:p>
            <a:r>
              <a:rPr lang="en-US" dirty="0"/>
              <a:t>Checkpoint inhibitors frequently cause thyroid dysfunction.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am aware of this 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was not aware of this</a:t>
            </a:r>
          </a:p>
        </p:txBody>
      </p:sp>
    </p:spTree>
    <p:extLst>
      <p:ext uri="{BB962C8B-B14F-4D97-AF65-F5344CB8AC3E}">
        <p14:creationId xmlns:p14="http://schemas.microsoft.com/office/powerpoint/2010/main" val="2995679921"/>
      </p:ext>
    </p:extLst>
  </p:cSld>
  <p:clrMapOvr>
    <a:masterClrMapping/>
  </p:clrMapOvr>
  <p:transition spd="slow" advClick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1582400" cy="1143000"/>
          </a:xfrm>
        </p:spPr>
        <p:txBody>
          <a:bodyPr>
            <a:noAutofit/>
          </a:bodyPr>
          <a:lstStyle/>
          <a:p>
            <a:r>
              <a:rPr lang="en-US" sz="2400" dirty="0"/>
              <a:t>The clinical and imaging presentation of checkpoint inhibitor-related autoimmune pneumonitis may be similar to the presentation of pneumonitis caused by COVID-19.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9677400" cy="5029200"/>
          </a:xfrm>
        </p:spPr>
        <p:txBody>
          <a:bodyPr/>
          <a:lstStyle/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Disagree</a:t>
            </a:r>
          </a:p>
          <a:p>
            <a:pPr marL="457200" indent="-457200">
              <a:spcBef>
                <a:spcPts val="18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000" dirty="0"/>
              <a:t>I don’t </a:t>
            </a:r>
            <a:r>
              <a:rPr lang="en-US" sz="2000"/>
              <a:t>know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44339205"/>
      </p:ext>
    </p:extLst>
  </p:cSld>
  <p:clrMapOvr>
    <a:masterClrMapping/>
  </p:clrMapOvr>
  <p:transition spd="slow" advClick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35-year-old mom and personal trainer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310" y="1295400"/>
            <a:ext cx="11201400" cy="55626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8/2014: postcoital bleeding </a:t>
            </a:r>
            <a:r>
              <a:rPr lang="en-US" sz="2000" dirty="0">
                <a:sym typeface="Wingdings" pitchFamily="2" charset="2"/>
              </a:rPr>
              <a:t> 10/14 PAP: AIS but could not exclude invasive adenocarcinoma (HPV+ 18 and 45)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11/2014: Stage 1B cervical cancer, no distant </a:t>
            </a:r>
            <a:r>
              <a:rPr lang="en-US" sz="2000" dirty="0" err="1"/>
              <a:t>mets</a:t>
            </a:r>
            <a:r>
              <a:rPr lang="en-US" sz="2000" dirty="0"/>
              <a:t> </a:t>
            </a:r>
            <a:r>
              <a:rPr lang="en-US" sz="2000" dirty="0">
                <a:sym typeface="Wingdings" pitchFamily="2" charset="2"/>
              </a:rPr>
              <a:t> Hysterectomy, pelvic LN dissection  Chemo + XRT</a:t>
            </a:r>
            <a:endParaRPr lang="en-US" sz="2000" dirty="0"/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1.5 years later, presents with pelvic and back pain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3/2018: Completes cisplatin, paclitaxel and bevacizumab x 8 </a:t>
            </a:r>
            <a:r>
              <a:rPr lang="en-US" sz="2000" dirty="0">
                <a:sym typeface="Wingdings" pitchFamily="2" charset="2"/>
              </a:rPr>
              <a:t> refractory disease</a:t>
            </a:r>
          </a:p>
          <a:p>
            <a:pPr lvl="1">
              <a:spcAft>
                <a:spcPts val="900"/>
              </a:spcAft>
            </a:pPr>
            <a:r>
              <a:rPr lang="en-US" sz="2000" dirty="0"/>
              <a:t>Pain requiring narcotic, paclitaxel hypersensitivity reaction, febrile neutropenia, neuropathy 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>
                <a:sym typeface="Wingdings" pitchFamily="2" charset="2"/>
              </a:rPr>
              <a:t>5/</a:t>
            </a:r>
            <a:r>
              <a:rPr lang="en-US" sz="2000" dirty="0"/>
              <a:t>2018: Phase 1 trial of nivolumab and ipilimumab </a:t>
            </a:r>
            <a:r>
              <a:rPr lang="en-US" sz="2000" dirty="0">
                <a:sym typeface="Wingdings" pitchFamily="2" charset="2"/>
              </a:rPr>
              <a:t> Stable disease x 5 months</a:t>
            </a:r>
            <a:endParaRPr lang="en-US" sz="2000" dirty="0"/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Rash, fatigue, cough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10/2018: New mental status changes, headaches; Brain metastases (came off clinical trial)</a:t>
            </a:r>
          </a:p>
          <a:p>
            <a:pPr lvl="1"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WBRT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PD-L1 positive staining; Pembrolizumab x 6</a:t>
            </a:r>
          </a:p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sz="2000" dirty="0"/>
              <a:t>3/2019: Patient passes away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  <a:p>
            <a:endParaRPr lang="en-US" sz="2000" dirty="0"/>
          </a:p>
          <a:p>
            <a:pPr>
              <a:spcAft>
                <a:spcPts val="300"/>
              </a:spcAft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99688924"/>
      </p:ext>
    </p:extLst>
  </p:cSld>
  <p:clrMapOvr>
    <a:masterClrMapping/>
  </p:clrMapOvr>
  <p:transition spd="slow" advClick="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oman Lifting Barbell">
            <a:extLst>
              <a:ext uri="{FF2B5EF4-FFF2-40B4-BE49-F238E27FC236}">
                <a16:creationId xmlns:a16="http://schemas.microsoft.com/office/drawing/2014/main" id="{82BA015B-CD7D-4A6B-84FA-BF1C12E12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"/>
          <a:stretch/>
        </p:blipFill>
        <p:spPr bwMode="auto">
          <a:xfrm>
            <a:off x="1981200" y="1203157"/>
            <a:ext cx="8606928" cy="564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61A5935-BF09-B349-B8FE-18772FA7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5101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54D97-32EA-406D-A2ED-625B92F92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359" y="1411093"/>
            <a:ext cx="3627171" cy="2373621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B152F2DE-5EEF-4514-B05F-9EEFA36F4798}"/>
              </a:ext>
            </a:extLst>
          </p:cNvPr>
          <p:cNvSpPr/>
          <p:nvPr/>
        </p:nvSpPr>
        <p:spPr>
          <a:xfrm>
            <a:off x="9004622" y="1874891"/>
            <a:ext cx="659757" cy="254643"/>
          </a:xfrm>
          <a:prstGeom prst="lef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DEDD3-1A81-481E-8EAA-76E86FAB3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710" y="1411093"/>
            <a:ext cx="3850132" cy="52303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AB36E-8ED5-46B0-A8FF-651788601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359" y="3816798"/>
            <a:ext cx="3627171" cy="282763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03654F-745E-B54C-9F49-D55904D5D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3529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activity is supported by educational grants from AbbVie Inc, AstraZeneca Pharmaceuticals LP, Eisai Inc and Merck.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434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35-year-old woman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Filipi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October 2018 Brain MRI: Numerous Metastases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5D55A7D-FE7A-452B-93DE-350725D4545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l="13216" r="13216"/>
          <a:stretch>
            <a:fillRect/>
          </a:stretch>
        </p:blipFill>
        <p:spPr>
          <a:xfrm>
            <a:off x="4114800" y="1229196"/>
            <a:ext cx="4267199" cy="56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1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0972800" cy="5257800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1900" b="1" dirty="0">
                <a:solidFill>
                  <a:srgbClr val="0432FF"/>
                </a:solidFill>
              </a:rPr>
              <a:t>Module 1: PARP Inhibitors in Ovarian Cancer — Biology, Clinical Benefit; Managing Side Effects, Optimizing Adherence </a:t>
            </a:r>
          </a:p>
          <a:p>
            <a:pPr>
              <a:spcBef>
                <a:spcPts val="1000"/>
              </a:spcBef>
              <a:spcAft>
                <a:spcPts val="0"/>
              </a:spcAft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72-year-old retired nurse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Anastasia — 63-year-old music conductor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2: Risks 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Immune Checkpoint Inhibitors (ICIs) in Endometrial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 err="1">
                <a:solidFill>
                  <a:schemeClr val="tx2"/>
                </a:solidFill>
              </a:rPr>
              <a:t>Filipi</a:t>
            </a:r>
            <a:r>
              <a:rPr lang="en-US" sz="1900" kern="1200" dirty="0">
                <a:solidFill>
                  <a:schemeClr val="tx2"/>
                </a:solidFill>
              </a:rPr>
              <a:t> — 68-year-old non-profit manager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kern="1200" dirty="0">
                <a:solidFill>
                  <a:schemeClr val="tx2"/>
                </a:solidFill>
              </a:rPr>
              <a:t>Case Presentation: </a:t>
            </a:r>
            <a:r>
              <a:rPr lang="en-US" sz="1900" kern="1200" dirty="0" err="1">
                <a:solidFill>
                  <a:schemeClr val="tx2"/>
                </a:solidFill>
              </a:rPr>
              <a:t>Ms</a:t>
            </a:r>
            <a:r>
              <a:rPr lang="en-US" sz="1900" kern="1200" dirty="0">
                <a:solidFill>
                  <a:schemeClr val="tx2"/>
                </a:solidFill>
              </a:rPr>
              <a:t> Anastasia — 67-year-old widow and grandmother </a:t>
            </a:r>
          </a:p>
          <a:p>
            <a:pPr marL="0" lvl="0" indent="0" defTabSz="457200" eaLnBrk="1" fontAlgn="auto" hangingPunct="1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sz="1900" b="1" dirty="0">
                <a:solidFill>
                  <a:srgbClr val="0432FF"/>
                </a:solidFill>
              </a:rPr>
              <a:t>Module 3: Risks and Benefits of </a:t>
            </a:r>
            <a:r>
              <a:rPr lang="en-US" sz="1900" b="1" kern="1200" dirty="0">
                <a:solidFill>
                  <a:srgbClr val="0432FF"/>
                </a:solidFill>
              </a:rPr>
              <a:t>ICIs in Cervical Cancer</a:t>
            </a:r>
          </a:p>
          <a:p>
            <a:pPr defTabSz="457200" eaLnBrk="1" fontAlgn="auto" hangingPunct="1"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1900" dirty="0">
                <a:solidFill>
                  <a:schemeClr val="tx2"/>
                </a:solidFill>
              </a:rPr>
              <a:t>Case Presentation: </a:t>
            </a:r>
            <a:r>
              <a:rPr lang="en-US" sz="1900" dirty="0" err="1">
                <a:solidFill>
                  <a:schemeClr val="tx2"/>
                </a:solidFill>
              </a:rPr>
              <a:t>Ms</a:t>
            </a:r>
            <a:r>
              <a:rPr lang="en-US" sz="1900" dirty="0">
                <a:solidFill>
                  <a:schemeClr val="tx2"/>
                </a:solidFill>
              </a:rPr>
              <a:t> </a:t>
            </a:r>
            <a:r>
              <a:rPr lang="en-US" sz="1900" dirty="0" err="1">
                <a:solidFill>
                  <a:schemeClr val="tx2"/>
                </a:solidFill>
              </a:rPr>
              <a:t>Filipi</a:t>
            </a:r>
            <a:r>
              <a:rPr lang="en-US" sz="1900" dirty="0">
                <a:solidFill>
                  <a:schemeClr val="tx2"/>
                </a:solidFill>
              </a:rPr>
              <a:t> — 35-year-old personal trainer</a:t>
            </a:r>
          </a:p>
        </p:txBody>
      </p:sp>
    </p:spTree>
    <p:extLst>
      <p:ext uri="{BB962C8B-B14F-4D97-AF65-F5344CB8AC3E}">
        <p14:creationId xmlns:p14="http://schemas.microsoft.com/office/powerpoint/2010/main" val="4047747893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3086100"/>
            <a:ext cx="10439400" cy="3771900"/>
          </a:xfrm>
        </p:spPr>
        <p:txBody>
          <a:bodyPr/>
          <a:lstStyle/>
          <a:p>
            <a:pPr marL="0" indent="0">
              <a:spcBef>
                <a:spcPts val="240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432FF"/>
                </a:solidFill>
              </a:rPr>
              <a:t>Module 1: PARP Inhibitors in Ovarian Cancer — Biology, Clinical Benefit; Managing Side Effects, Optimizing Adherence </a:t>
            </a:r>
          </a:p>
        </p:txBody>
      </p:sp>
    </p:spTree>
    <p:extLst>
      <p:ext uri="{BB962C8B-B14F-4D97-AF65-F5344CB8AC3E}">
        <p14:creationId xmlns:p14="http://schemas.microsoft.com/office/powerpoint/2010/main" val="2868790314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016 Clinical Standard Template">
  <a:themeElements>
    <a:clrScheme name="2014 OSUCCC - James">
      <a:dk1>
        <a:srgbClr val="000000"/>
      </a:dk1>
      <a:lt1>
        <a:srgbClr val="FFFFFF"/>
      </a:lt1>
      <a:dk2>
        <a:srgbClr val="717070"/>
      </a:dk2>
      <a:lt2>
        <a:srgbClr val="FFFFFF"/>
      </a:lt2>
      <a:accent1>
        <a:srgbClr val="BB0000"/>
      </a:accent1>
      <a:accent2>
        <a:srgbClr val="D25F15"/>
      </a:accent2>
      <a:accent3>
        <a:srgbClr val="365D66"/>
      </a:accent3>
      <a:accent4>
        <a:srgbClr val="740061"/>
      </a:accent4>
      <a:accent5>
        <a:srgbClr val="85B9AE"/>
      </a:accent5>
      <a:accent6>
        <a:srgbClr val="F2DE90"/>
      </a:accent6>
      <a:hlink>
        <a:srgbClr val="A3B5D1"/>
      </a:hlink>
      <a:folHlink>
        <a:srgbClr val="97930E"/>
      </a:folHlink>
    </a:clrScheme>
    <a:fontScheme name="RESEARCH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SEARCH Template 1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6B8C2C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607E27"/>
        </a:accent6>
        <a:hlink>
          <a:srgbClr val="DA6F2B"/>
        </a:hlink>
        <a:folHlink>
          <a:srgbClr val="C916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SEARCH Template 2">
        <a:dk1>
          <a:srgbClr val="000000"/>
        </a:dk1>
        <a:lt1>
          <a:srgbClr val="FFFFFF"/>
        </a:lt1>
        <a:dk2>
          <a:srgbClr val="000000"/>
        </a:dk2>
        <a:lt2>
          <a:srgbClr val="A89487"/>
        </a:lt2>
        <a:accent1>
          <a:srgbClr val="006191"/>
        </a:accent1>
        <a:accent2>
          <a:srgbClr val="C91648"/>
        </a:accent2>
        <a:accent3>
          <a:srgbClr val="FFFFFF"/>
        </a:accent3>
        <a:accent4>
          <a:srgbClr val="000000"/>
        </a:accent4>
        <a:accent5>
          <a:srgbClr val="AAB7C7"/>
        </a:accent5>
        <a:accent6>
          <a:srgbClr val="B61340"/>
        </a:accent6>
        <a:hlink>
          <a:srgbClr val="DA6F2B"/>
        </a:hlink>
        <a:folHlink>
          <a:srgbClr val="6B8C2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DA generic pres 2 (3)">
  <a:themeElements>
    <a:clrScheme name="MDAbrand NE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07EC9"/>
      </a:accent1>
      <a:accent2>
        <a:srgbClr val="ED8B00"/>
      </a:accent2>
      <a:accent3>
        <a:srgbClr val="789D4A"/>
      </a:accent3>
      <a:accent4>
        <a:srgbClr val="614B79"/>
      </a:accent4>
      <a:accent5>
        <a:srgbClr val="F1B434"/>
      </a:accent5>
      <a:accent6>
        <a:srgbClr val="B7BF10"/>
      </a:accent6>
      <a:hlink>
        <a:srgbClr val="323232"/>
      </a:hlink>
      <a:folHlink>
        <a:srgbClr val="5A5A5A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2_MDA generic pres 2 (3)">
  <a:themeElements>
    <a:clrScheme name="MDAbrand NE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407EC9"/>
      </a:accent1>
      <a:accent2>
        <a:srgbClr val="ED8B00"/>
      </a:accent2>
      <a:accent3>
        <a:srgbClr val="789D4A"/>
      </a:accent3>
      <a:accent4>
        <a:srgbClr val="614B79"/>
      </a:accent4>
      <a:accent5>
        <a:srgbClr val="F1B434"/>
      </a:accent5>
      <a:accent6>
        <a:srgbClr val="B7BF10"/>
      </a:accent6>
      <a:hlink>
        <a:srgbClr val="323232"/>
      </a:hlink>
      <a:folHlink>
        <a:srgbClr val="5A5A5A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01C9A7D4-29C8-4684-90EC-586FDF50EF8E}"/>
</file>

<file path=customXml/itemProps2.xml><?xml version="1.0" encoding="utf-8"?>
<ds:datastoreItem xmlns:ds="http://schemas.openxmlformats.org/officeDocument/2006/customXml" ds:itemID="{60FC0133-F7CE-4894-8645-C9876FA8F15A}"/>
</file>

<file path=customXml/itemProps3.xml><?xml version="1.0" encoding="utf-8"?>
<ds:datastoreItem xmlns:ds="http://schemas.openxmlformats.org/officeDocument/2006/customXml" ds:itemID="{B10996C8-EFFE-407A-A4E5-61DA380306F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26809</TotalTime>
  <Words>4504</Words>
  <Application>Microsoft Macintosh PowerPoint</Application>
  <PresentationFormat>Widescreen</PresentationFormat>
  <Paragraphs>681</Paragraphs>
  <Slides>70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70</vt:i4>
      </vt:variant>
    </vt:vector>
  </HeadingPairs>
  <TitlesOfParts>
    <vt:vector size="85" baseType="lpstr">
      <vt:lpstr>Arial</vt:lpstr>
      <vt:lpstr>Arial Narrow</vt:lpstr>
      <vt:lpstr>Bookman Old Style</vt:lpstr>
      <vt:lpstr>Calibri</vt:lpstr>
      <vt:lpstr>Calibri Light</vt:lpstr>
      <vt:lpstr>Helvetica</vt:lpstr>
      <vt:lpstr>MetaPlusNormal-Roman</vt:lpstr>
      <vt:lpstr>Times</vt:lpstr>
      <vt:lpstr>Times New Roman</vt:lpstr>
      <vt:lpstr>Wingdings</vt:lpstr>
      <vt:lpstr>Blank Presentation</vt:lpstr>
      <vt:lpstr>2016 Clinical Standard Template</vt:lpstr>
      <vt:lpstr>1_MDA generic pres 2 (3)</vt:lpstr>
      <vt:lpstr>2_Office Theme</vt:lpstr>
      <vt:lpstr>2_MDA generic pres 2 (3)</vt:lpstr>
      <vt:lpstr>PowerPoint Presentation</vt:lpstr>
      <vt:lpstr>Dr Love — Disclosures</vt:lpstr>
      <vt:lpstr>Ms Anastasia — Disclosures</vt:lpstr>
      <vt:lpstr>Ms Filipi — Disclosures</vt:lpstr>
      <vt:lpstr>Dr O’Malley — Disclosures</vt:lpstr>
      <vt:lpstr>Dr Westin — Disclosures</vt:lpstr>
      <vt:lpstr>Commercial Support</vt:lpstr>
      <vt:lpstr>Agenda</vt:lpstr>
      <vt:lpstr>PowerPoint Presentation</vt:lpstr>
      <vt:lpstr>PowerPoint Presentation</vt:lpstr>
      <vt:lpstr>Mechanism of Cell Death from Synthetic Lethality Induced by PARP Inhibition</vt:lpstr>
      <vt:lpstr>Dual Mechanisms of Action of PARP Inhibitors</vt:lpstr>
      <vt:lpstr>Phase 3 1L Maintenance Trials</vt:lpstr>
      <vt:lpstr>SOLO-1: A Phase III Trial of Maintenance Olaparib in OC with BRCA Mutation</vt:lpstr>
      <vt:lpstr>PRIMA Trial: A Phase III Trial of Maintenance Niraparib in OC</vt:lpstr>
      <vt:lpstr>Phase III PAOLA-1/ENGOT-OV25 Study Design</vt:lpstr>
      <vt:lpstr>Phase III VELIA/GOG-3005 Study Design</vt:lpstr>
      <vt:lpstr>FDA approves niraparib for first-line maintenance of advanced ovarian cancer  Press Release – April 29, 2020</vt:lpstr>
      <vt:lpstr>FDA approves olaparib plus bevacizumab as maintenance treatment for ovarian, fallopian tube, or primary peritoneal cancers  Press Release – May 28, 2020</vt:lpstr>
      <vt:lpstr>72-year-old retired nurse and grandmother (from the practice  of Ms Filipi)</vt:lpstr>
      <vt:lpstr>72-year-old retired nurse and grandmother (from the practice  of Ms Filipi)</vt:lpstr>
      <vt:lpstr>At a minimum, all patients with ovarian cancer should have the following assay(s) conducted at diagnosis regardless of family history of cancer.</vt:lpstr>
      <vt:lpstr>Bevacizumab is often added to chemotherapy for patients presenting with ovarian cancer and…</vt:lpstr>
      <vt:lpstr>In order to receive PARP inhibitor maintenance treatment after debulking surgery and first-line platinum-based chemotherapy,  a patient with ovarian cancer…</vt:lpstr>
      <vt:lpstr>In which of the following situations is the use of primary maintenance PARP inhibitors (postoperative, postchemotherapy) standard?</vt:lpstr>
      <vt:lpstr>Which of the following PARP inhibitors is approved for use as primary maintenance therapy for patients with BRCA wild-type ovarian cancer?</vt:lpstr>
      <vt:lpstr>Which of the following PARP inhibitors is approved in combination with bevacizumab for use as primary maintenance therapy after first-line platinum-based chemotherapy? </vt:lpstr>
      <vt:lpstr>Which of the following PARP inhibitors has demonstrated benefit in combination with chemotherapy after debulking surgery and then continued as maintenance treatment?</vt:lpstr>
      <vt:lpstr>What was the duration of treatment with olaparib and niraparib in the Phase III trials evaluating maintenance therapy with PARP inhibitors after debulking surgery and first-line platinum-based chemotherapy?</vt:lpstr>
      <vt:lpstr>63-year-old Ashkenazi Jewish woman, mother, violinist and music conductor (from the practice of Ms Anastasia)</vt:lpstr>
      <vt:lpstr>Patient Education for Olaparib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often should complete blood counts be monitored in patients with ovarian cancer who are receiving niraparib?</vt:lpstr>
      <vt:lpstr>Which PARP inhibitor has been associated with increased serum creatinine levels and normal renal function?</vt:lpstr>
      <vt:lpstr>Hematologic Toxicity</vt:lpstr>
      <vt:lpstr>Gastrointestinal Toxicity</vt:lpstr>
      <vt:lpstr>Dose Adjustments for Adverse Events</vt:lpstr>
      <vt:lpstr>Agenda</vt:lpstr>
      <vt:lpstr>PowerPoint Presentation</vt:lpstr>
      <vt:lpstr>Checkpoint inhibitors are approved for and commonly used in cervical and endometrial cancer but not ovarian cancer.</vt:lpstr>
      <vt:lpstr>What is the usual sequence of treatment for patients with MSI-high metastatic endometrial cancer?</vt:lpstr>
      <vt:lpstr>What is the usual sequence of treatment for patients with MS-stable metastatic endometrial cancer?</vt:lpstr>
      <vt:lpstr>Have you encountered a patient with endometrial cancer who received pembrolizumab/lenvatinib?</vt:lpstr>
      <vt:lpstr>The rapidity of onset and severity of hypertension associated with lenvatinib is greater than that with bevacizumab.</vt:lpstr>
      <vt:lpstr>Pembrolizumab in Patients with MSI-H Advanced Endometrial Cancer from the KEYNOTE-158 Study</vt:lpstr>
      <vt:lpstr>Best Percentage Change From Baseline in Target Lesion Size MSI-H Endometrial Cancer; per RECIST v1.1 by Central Review</vt:lpstr>
      <vt:lpstr>PowerPoint Presentation</vt:lpstr>
      <vt:lpstr>PowerPoint Presentation</vt:lpstr>
      <vt:lpstr>68-year-old non-profit manager (from the practice of Ms Filipi)</vt:lpstr>
      <vt:lpstr>I’m not feeling well….</vt:lpstr>
      <vt:lpstr>PowerPoint Presentation</vt:lpstr>
      <vt:lpstr>PowerPoint Presentation</vt:lpstr>
      <vt:lpstr>67-year-old widow and grandmother (from the practice of Ms Anastasia)</vt:lpstr>
      <vt:lpstr>Lessons Learned from Cancer Survivors</vt:lpstr>
      <vt:lpstr>Agenda</vt:lpstr>
      <vt:lpstr>PowerPoint Presentation</vt:lpstr>
      <vt:lpstr>Pembrolizumab is approved as second-line treatment for metastatic cervical cancer…</vt:lpstr>
      <vt:lpstr>KEYNOTE-158  </vt:lpstr>
      <vt:lpstr>Efficacy Results in Patients with Recurrent or Metastatic Cervical Cancer (CPS ≥1) in KEYNOTE-158  </vt:lpstr>
      <vt:lpstr>Checkpoint inhibitors frequently cause low-grade rash or other dermatologic side effects.</vt:lpstr>
      <vt:lpstr>Checkpoint inhibitors frequently cause thyroid dysfunction.</vt:lpstr>
      <vt:lpstr>The clinical and imaging presentation of checkpoint inhibitor-related autoimmune pneumonitis may be similar to the presentation of pneumonitis caused by COVID-19.</vt:lpstr>
      <vt:lpstr>35-year-old mom and personal trainer (from the practice of Ms Filipi)</vt:lpstr>
      <vt:lpstr>35-year-old woman (from the practice of Ms Filipi)</vt:lpstr>
      <vt:lpstr>35-year-old woman (from the practice of Ms Filipi)</vt:lpstr>
      <vt:lpstr>35-year-old woman (from the practice of Ms Filipi) October 2018 Brain MRI: Numerous Metastases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2523</cp:revision>
  <cp:lastPrinted>2020-06-16T14:06:39Z</cp:lastPrinted>
  <dcterms:created xsi:type="dcterms:W3CDTF">2012-08-13T12:55:31Z</dcterms:created>
  <dcterms:modified xsi:type="dcterms:W3CDTF">2020-06-16T14:06:43Z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