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entation.xml" ContentType="application/vnd.openxmlformats-officedocument.presentationml.presentation.main+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6.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7.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media/image14.jpg" ContentType="image/jpeg"/>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91" r:id="rId3"/>
    <p:sldId id="290" r:id="rId4"/>
    <p:sldId id="276" r:id="rId5"/>
    <p:sldId id="260" r:id="rId6"/>
    <p:sldId id="283" r:id="rId7"/>
    <p:sldId id="261" r:id="rId8"/>
    <p:sldId id="262" r:id="rId9"/>
    <p:sldId id="277" r:id="rId10"/>
    <p:sldId id="278" r:id="rId11"/>
    <p:sldId id="263" r:id="rId12"/>
    <p:sldId id="294" r:id="rId13"/>
    <p:sldId id="295" r:id="rId14"/>
    <p:sldId id="285" r:id="rId15"/>
    <p:sldId id="264" r:id="rId16"/>
    <p:sldId id="288" r:id="rId17"/>
    <p:sldId id="265" r:id="rId18"/>
    <p:sldId id="296" r:id="rId19"/>
    <p:sldId id="292" r:id="rId20"/>
    <p:sldId id="293" r:id="rId21"/>
    <p:sldId id="286" r:id="rId22"/>
    <p:sldId id="268" r:id="rId23"/>
    <p:sldId id="281" r:id="rId24"/>
    <p:sldId id="289" r:id="rId25"/>
    <p:sldId id="270" r:id="rId26"/>
    <p:sldId id="279" r:id="rId27"/>
    <p:sldId id="27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882" autoAdjust="0"/>
    <p:restoredTop sz="95952" autoAdjust="0"/>
  </p:normalViewPr>
  <p:slideViewPr>
    <p:cSldViewPr snapToGrid="0">
      <p:cViewPr varScale="1">
        <p:scale>
          <a:sx n="110" d="100"/>
          <a:sy n="110" d="100"/>
        </p:scale>
        <p:origin x="176"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01AA1E-55E2-4C31-B2B4-5F8AEFA942B3}" type="datetimeFigureOut">
              <a:rPr lang="en-US" smtClean="0"/>
              <a:t>3/31/20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69265E-A2F7-45E1-9CB5-019F35D3279F}" type="slidenum">
              <a:rPr lang="en-US" smtClean="0"/>
              <a:t>‹#›</a:t>
            </a:fld>
            <a:endParaRPr lang="en-US"/>
          </a:p>
        </p:txBody>
      </p:sp>
    </p:spTree>
    <p:extLst>
      <p:ext uri="{BB962C8B-B14F-4D97-AF65-F5344CB8AC3E}">
        <p14:creationId xmlns:p14="http://schemas.microsoft.com/office/powerpoint/2010/main" val="542985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I delve into</a:t>
            </a:r>
            <a:r>
              <a:rPr lang="en-US" baseline="0" dirty="0"/>
              <a:t> the trials using PARP inhibitors, let me briefly review its mechanism of action. </a:t>
            </a:r>
            <a:r>
              <a:rPr lang="en-US" dirty="0"/>
              <a:t>This figure describes the pathways leading to PARP activation and how PARP inhibitors</a:t>
            </a:r>
            <a:r>
              <a:rPr lang="en-US" baseline="0" dirty="0"/>
              <a:t> may lead to cell death.    </a:t>
            </a:r>
            <a:r>
              <a:rPr lang="en-US" b="1" baseline="0" dirty="0"/>
              <a:t>&lt;&lt;CLICK&gt;&gt;    </a:t>
            </a:r>
            <a:r>
              <a:rPr lang="en-US" baseline="0" dirty="0"/>
              <a:t>PARP is recruited to sites of single-strand DNA damage which leads to activation of the base excision repair pathway    </a:t>
            </a:r>
            <a:r>
              <a:rPr lang="en-US" b="1" baseline="0" dirty="0"/>
              <a:t>&lt;&lt;CLICK&gt;&gt;    </a:t>
            </a:r>
            <a:r>
              <a:rPr lang="en-US" baseline="0" dirty="0"/>
              <a:t>and ultimately cell survival.    </a:t>
            </a:r>
            <a:r>
              <a:rPr lang="en-US" b="1" baseline="0" dirty="0"/>
              <a:t>&lt;&lt;CLICK&gt;&gt;    </a:t>
            </a:r>
            <a:r>
              <a:rPr lang="en-US" baseline="0" dirty="0"/>
              <a:t>In the presence of PARP inhibitors an alternate mechanism for DNA repair, homologous recombination repair (BRCA1/2 pathway) is activated which also leads to cell survival. </a:t>
            </a:r>
            <a:r>
              <a:rPr lang="en-US" b="1" baseline="0" dirty="0"/>
              <a:t>&lt;&lt;CLICK&gt;&gt; </a:t>
            </a:r>
            <a:r>
              <a:rPr lang="en-US" baseline="0" dirty="0"/>
              <a:t>In the case of mutations in genes belonging to homologous recombination repair (</a:t>
            </a:r>
            <a:r>
              <a:rPr lang="en-US" baseline="0" dirty="0" err="1"/>
              <a:t>BRCAness</a:t>
            </a:r>
            <a:r>
              <a:rPr lang="en-US" baseline="0" dirty="0"/>
              <a:t> or homologous recombination deficiency), the presence of PARP inhibitors leads to cell death due to accumulation of double-strand breaks and upregulation of the non-homologous end joining pathway, a process known as synthetic lethality. </a:t>
            </a:r>
            <a:r>
              <a:rPr lang="en-US" b="1" baseline="0" dirty="0"/>
              <a:t>&lt;&lt;CLICK&gt;&gt; </a:t>
            </a:r>
            <a:r>
              <a:rPr lang="en-US" baseline="0" dirty="0"/>
              <a:t>Alternatively, certain PARP inhibitors (e.g. Talazoparib) trap PARP at the site of damage preventing DNA replication and leading to replication fork instability and cell death regardless of DNA homologous recombination repair defect. </a:t>
            </a:r>
            <a:endParaRPr lang="en-US" dirty="0"/>
          </a:p>
        </p:txBody>
      </p:sp>
      <p:sp>
        <p:nvSpPr>
          <p:cNvPr id="4" name="Slide Number Placeholder 3"/>
          <p:cNvSpPr>
            <a:spLocks noGrp="1"/>
          </p:cNvSpPr>
          <p:nvPr>
            <p:ph type="sldNum" sz="quarter" idx="10"/>
          </p:nvPr>
        </p:nvSpPr>
        <p:spPr/>
        <p:txBody>
          <a:bodyPr/>
          <a:lstStyle/>
          <a:p>
            <a:fld id="{2769265E-A2F7-45E1-9CB5-019F35D3279F}" type="slidenum">
              <a:rPr lang="en-US" smtClean="0"/>
              <a:t>2</a:t>
            </a:fld>
            <a:endParaRPr lang="en-US"/>
          </a:p>
        </p:txBody>
      </p:sp>
    </p:spTree>
    <p:extLst>
      <p:ext uri="{BB962C8B-B14F-4D97-AF65-F5344CB8AC3E}">
        <p14:creationId xmlns:p14="http://schemas.microsoft.com/office/powerpoint/2010/main" val="2162835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us now look at the some significant</a:t>
            </a:r>
            <a:r>
              <a:rPr lang="en-US" baseline="0" dirty="0"/>
              <a:t> characteristics of these three trials. First, let us compare the key eligibility criteria; all three trials are 1</a:t>
            </a:r>
            <a:r>
              <a:rPr lang="en-US" baseline="30000" dirty="0"/>
              <a:t>st</a:t>
            </a:r>
            <a:r>
              <a:rPr lang="en-US" baseline="0" dirty="0"/>
              <a:t> line, </a:t>
            </a:r>
            <a:r>
              <a:rPr lang="en-US" baseline="0" dirty="0" err="1"/>
              <a:t>PROpel</a:t>
            </a:r>
            <a:r>
              <a:rPr lang="en-US" baseline="0" dirty="0"/>
              <a:t> and Talapro-2 allow prior taxanes in mCSPC setting, MAGNITUDE allows no more than 4 months abiraterone treatment prior to randomization. Target enrollment in all trials is comparable. TALAPRO-2 uses enzalutamide while </a:t>
            </a:r>
            <a:r>
              <a:rPr lang="en-US" baseline="0" dirty="0" err="1"/>
              <a:t>PROpel</a:t>
            </a:r>
            <a:r>
              <a:rPr lang="en-US" baseline="0" dirty="0"/>
              <a:t> and MAGNITUDE use abiraterone. All three trials use a different </a:t>
            </a:r>
            <a:r>
              <a:rPr lang="en-US" baseline="0" dirty="0" err="1"/>
              <a:t>PARPi</a:t>
            </a:r>
            <a:r>
              <a:rPr lang="en-US" baseline="0" dirty="0"/>
              <a:t> inhibitor, however TALAPRO-2 is 100 fold more potent in trapping PARP on the DNA molecule. The </a:t>
            </a:r>
            <a:r>
              <a:rPr lang="en-US" baseline="0" dirty="0" err="1"/>
              <a:t>PROpel</a:t>
            </a:r>
            <a:r>
              <a:rPr lang="en-US" baseline="0" dirty="0"/>
              <a:t> trial stratifies patients on the basis of site of metastasis and prior docetaxel treatment in the mCSPC stage. In contrast, the MAGNITUDE and TALAPRO-2 trials stratify patients on status of mutations in DDR genes, albeit using slightly different stratification strategies. Primary endpoint for all three trials is radiographic PFS.</a:t>
            </a:r>
            <a:endParaRPr lang="en-US" dirty="0"/>
          </a:p>
        </p:txBody>
      </p:sp>
      <p:sp>
        <p:nvSpPr>
          <p:cNvPr id="4" name="Slide Number Placeholder 3"/>
          <p:cNvSpPr>
            <a:spLocks noGrp="1"/>
          </p:cNvSpPr>
          <p:nvPr>
            <p:ph type="sldNum" sz="quarter" idx="10"/>
          </p:nvPr>
        </p:nvSpPr>
        <p:spPr/>
        <p:txBody>
          <a:bodyPr/>
          <a:lstStyle/>
          <a:p>
            <a:fld id="{2769265E-A2F7-45E1-9CB5-019F35D3279F}" type="slidenum">
              <a:rPr lang="en-US" smtClean="0"/>
              <a:t>11</a:t>
            </a:fld>
            <a:endParaRPr lang="en-US"/>
          </a:p>
        </p:txBody>
      </p:sp>
    </p:spTree>
    <p:extLst>
      <p:ext uri="{BB962C8B-B14F-4D97-AF65-F5344CB8AC3E}">
        <p14:creationId xmlns:p14="http://schemas.microsoft.com/office/powerpoint/2010/main" val="439555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69265E-A2F7-45E1-9CB5-019F35D3279F}" type="slidenum">
              <a:rPr lang="en-US" smtClean="0"/>
              <a:t>12</a:t>
            </a:fld>
            <a:endParaRPr lang="en-US"/>
          </a:p>
        </p:txBody>
      </p:sp>
    </p:spTree>
    <p:extLst>
      <p:ext uri="{BB962C8B-B14F-4D97-AF65-F5344CB8AC3E}">
        <p14:creationId xmlns:p14="http://schemas.microsoft.com/office/powerpoint/2010/main" val="38347448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spc="0" baseline="0" dirty="0">
                <a:solidFill>
                  <a:srgbClr val="1D1D1B"/>
                </a:solidFill>
                <a:latin typeface="Verdana"/>
                <a:cs typeface="Verdana"/>
              </a:rPr>
              <a:t>TEAEs resulting in talazoparib dose modification are summarized in this table. </a:t>
            </a:r>
            <a:endParaRPr lang="en-US" spc="0" baseline="0" dirty="0"/>
          </a:p>
        </p:txBody>
      </p:sp>
      <p:sp>
        <p:nvSpPr>
          <p:cNvPr id="4" name="Slide Number Placeholder 3"/>
          <p:cNvSpPr>
            <a:spLocks noGrp="1"/>
          </p:cNvSpPr>
          <p:nvPr>
            <p:ph type="sldNum" sz="quarter" idx="10"/>
          </p:nvPr>
        </p:nvSpPr>
        <p:spPr/>
        <p:txBody>
          <a:bodyPr/>
          <a:lstStyle/>
          <a:p>
            <a:fld id="{2769265E-A2F7-45E1-9CB5-019F35D3279F}" type="slidenum">
              <a:rPr lang="en-US" smtClean="0"/>
              <a:t>15</a:t>
            </a:fld>
            <a:endParaRPr lang="en-US"/>
          </a:p>
        </p:txBody>
      </p:sp>
    </p:spTree>
    <p:extLst>
      <p:ext uri="{BB962C8B-B14F-4D97-AF65-F5344CB8AC3E}">
        <p14:creationId xmlns:p14="http://schemas.microsoft.com/office/powerpoint/2010/main" val="1562945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spc="0" dirty="0">
                <a:solidFill>
                  <a:srgbClr val="1D1D1B"/>
                </a:solidFill>
                <a:latin typeface="+mn-lt"/>
                <a:cs typeface="Verdana"/>
              </a:rPr>
              <a:t>Talazoparib exposure when combined with </a:t>
            </a:r>
            <a:r>
              <a:rPr lang="en-US" sz="2000" spc="0" dirty="0">
                <a:solidFill>
                  <a:srgbClr val="1D1D1B"/>
                </a:solidFill>
                <a:latin typeface="+mn-lt"/>
                <a:cs typeface="Verdana"/>
              </a:rPr>
              <a:t>enzalutamide 160 mg QD was higher than the talazoparib exposure reported in the EMBRACA study, likely due to the inhibition of drug efflux</a:t>
            </a:r>
            <a:r>
              <a:rPr lang="en-US" sz="2000" spc="0" baseline="0" dirty="0">
                <a:solidFill>
                  <a:srgbClr val="1D1D1B"/>
                </a:solidFill>
                <a:latin typeface="+mn-lt"/>
                <a:cs typeface="Verdana"/>
              </a:rPr>
              <a:t> transporters (</a:t>
            </a:r>
            <a:r>
              <a:rPr lang="en-US" sz="2000" spc="0" dirty="0">
                <a:solidFill>
                  <a:srgbClr val="1D1D1B"/>
                </a:solidFill>
                <a:latin typeface="+mn-lt"/>
                <a:cs typeface="Verdana"/>
              </a:rPr>
              <a:t>P-glycoprotein/BCRP) by enzalutamide. The geometric mean ratio of talazoparib 1.0 mg QD dose-normalized AUC</a:t>
            </a:r>
            <a:r>
              <a:rPr lang="en-US" sz="1100" spc="0" baseline="-33333" dirty="0">
                <a:solidFill>
                  <a:srgbClr val="1D1D1B"/>
                </a:solidFill>
                <a:latin typeface="+mn-lt"/>
                <a:cs typeface="Verdana"/>
              </a:rPr>
              <a:t>0-24 </a:t>
            </a:r>
            <a:r>
              <a:rPr lang="en-US" sz="2000" spc="0" dirty="0">
                <a:solidFill>
                  <a:srgbClr val="1D1D1B"/>
                </a:solidFill>
                <a:latin typeface="+mn-lt"/>
                <a:cs typeface="Verdana"/>
              </a:rPr>
              <a:t>at Week 9  when combined with enzalutamide compared with that reported in talazoparib  monotherapy studies was 157%</a:t>
            </a:r>
            <a:r>
              <a:rPr lang="en-US" sz="2000" spc="0" dirty="0">
                <a:solidFill>
                  <a:schemeClr val="tx1"/>
                </a:solidFill>
                <a:latin typeface="+mn-lt"/>
                <a:cs typeface="Verdana"/>
              </a:rPr>
              <a:t>.</a:t>
            </a:r>
            <a:r>
              <a:rPr lang="en-US" sz="2000" spc="0" baseline="0" dirty="0">
                <a:solidFill>
                  <a:schemeClr val="tx1"/>
                </a:solidFill>
                <a:latin typeface="+mn-lt"/>
                <a:cs typeface="Verdana"/>
              </a:rPr>
              <a:t> </a:t>
            </a:r>
            <a:r>
              <a:rPr lang="en-US" sz="2000" spc="0" dirty="0">
                <a:solidFill>
                  <a:srgbClr val="1D1D1B"/>
                </a:solidFill>
                <a:latin typeface="+mn-lt"/>
                <a:cs typeface="Verdana"/>
              </a:rPr>
              <a:t>Talazoparib 0.5 mg QD + 160 mg QD enzalutamide maintained steady-state talazoparib exposure similar to that achieved with the 1 mg QD monotherapy as</a:t>
            </a:r>
            <a:r>
              <a:rPr lang="en-US" sz="2000" spc="0" baseline="0" dirty="0">
                <a:solidFill>
                  <a:srgbClr val="1D1D1B"/>
                </a:solidFill>
                <a:latin typeface="+mn-lt"/>
                <a:cs typeface="Verdana"/>
              </a:rPr>
              <a:t> reported in the EMBRACA study</a:t>
            </a:r>
            <a:r>
              <a:rPr lang="en-US" sz="2000" spc="0" dirty="0">
                <a:solidFill>
                  <a:srgbClr val="1D1D1B"/>
                </a:solidFill>
                <a:latin typeface="+mn-lt"/>
                <a:cs typeface="Verdana"/>
              </a:rPr>
              <a:t>.</a:t>
            </a:r>
            <a:r>
              <a:rPr lang="en-US" sz="2000" spc="0" baseline="0" dirty="0">
                <a:solidFill>
                  <a:schemeClr val="tx1"/>
                </a:solidFill>
                <a:latin typeface="+mn-lt"/>
                <a:cs typeface="+mn-cs"/>
              </a:rPr>
              <a:t> </a:t>
            </a:r>
            <a:endParaRPr lang="en-US" sz="2000" spc="0" dirty="0">
              <a:latin typeface="+mn-lt"/>
              <a:cs typeface="Verdana"/>
            </a:endParaRPr>
          </a:p>
        </p:txBody>
      </p:sp>
      <p:sp>
        <p:nvSpPr>
          <p:cNvPr id="4" name="Slide Number Placeholder 3"/>
          <p:cNvSpPr>
            <a:spLocks noGrp="1"/>
          </p:cNvSpPr>
          <p:nvPr>
            <p:ph type="sldNum" sz="quarter" idx="10"/>
          </p:nvPr>
        </p:nvSpPr>
        <p:spPr/>
        <p:txBody>
          <a:bodyPr/>
          <a:lstStyle/>
          <a:p>
            <a:fld id="{2769265E-A2F7-45E1-9CB5-019F35D3279F}" type="slidenum">
              <a:rPr lang="en-US" smtClean="0"/>
              <a:t>16</a:t>
            </a:fld>
            <a:endParaRPr lang="en-US"/>
          </a:p>
        </p:txBody>
      </p:sp>
    </p:spTree>
    <p:extLst>
      <p:ext uri="{BB962C8B-B14F-4D97-AF65-F5344CB8AC3E}">
        <p14:creationId xmlns:p14="http://schemas.microsoft.com/office/powerpoint/2010/main" val="1673209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spc="0" baseline="0" dirty="0">
                <a:solidFill>
                  <a:srgbClr val="1D1D1B"/>
                </a:solidFill>
                <a:latin typeface="Verdana"/>
                <a:cs typeface="Verdana"/>
              </a:rPr>
              <a:t>These 2 waterfall plots depict the preliminary antitumor activity observed with this combination. The graph to the left, talazoparib 1 mg </a:t>
            </a:r>
            <a:r>
              <a:rPr lang="en-US" sz="1200" spc="0" baseline="0" dirty="0" err="1">
                <a:solidFill>
                  <a:srgbClr val="1D1D1B"/>
                </a:solidFill>
                <a:latin typeface="Verdana"/>
                <a:cs typeface="Verdana"/>
              </a:rPr>
              <a:t>qd</a:t>
            </a:r>
            <a:r>
              <a:rPr lang="en-US" sz="1200" spc="0" baseline="0" dirty="0">
                <a:solidFill>
                  <a:srgbClr val="1D1D1B"/>
                </a:solidFill>
                <a:latin typeface="Verdana"/>
                <a:cs typeface="Verdana"/>
              </a:rPr>
              <a:t>, shows that 92% patients had a greater than 50% decline in PSA from baseline, while the graph to the right, talazoparib 0.5 mg </a:t>
            </a:r>
            <a:r>
              <a:rPr lang="en-US" sz="1200" spc="0" baseline="0" dirty="0" err="1">
                <a:solidFill>
                  <a:srgbClr val="1D1D1B"/>
                </a:solidFill>
                <a:latin typeface="Verdana"/>
                <a:cs typeface="Verdana"/>
              </a:rPr>
              <a:t>qd</a:t>
            </a:r>
            <a:r>
              <a:rPr lang="en-US" sz="1200" spc="0" baseline="0" dirty="0">
                <a:solidFill>
                  <a:srgbClr val="1D1D1B"/>
                </a:solidFill>
                <a:latin typeface="Verdana"/>
                <a:cs typeface="Verdana"/>
              </a:rPr>
              <a:t>, shows that 100%  in PSA had a greater than 50% decline in PSA from baseline.</a:t>
            </a:r>
            <a:endParaRPr lang="en-US" spc="0" baseline="0" dirty="0"/>
          </a:p>
        </p:txBody>
      </p:sp>
      <p:sp>
        <p:nvSpPr>
          <p:cNvPr id="4" name="Slide Number Placeholder 3"/>
          <p:cNvSpPr>
            <a:spLocks noGrp="1"/>
          </p:cNvSpPr>
          <p:nvPr>
            <p:ph type="sldNum" sz="quarter" idx="10"/>
          </p:nvPr>
        </p:nvSpPr>
        <p:spPr/>
        <p:txBody>
          <a:bodyPr/>
          <a:lstStyle/>
          <a:p>
            <a:fld id="{2769265E-A2F7-45E1-9CB5-019F35D3279F}" type="slidenum">
              <a:rPr lang="en-US" smtClean="0"/>
              <a:t>17</a:t>
            </a:fld>
            <a:endParaRPr lang="en-US"/>
          </a:p>
        </p:txBody>
      </p:sp>
    </p:spTree>
    <p:extLst>
      <p:ext uri="{BB962C8B-B14F-4D97-AF65-F5344CB8AC3E}">
        <p14:creationId xmlns:p14="http://schemas.microsoft.com/office/powerpoint/2010/main" val="796882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20" dirty="0">
                <a:solidFill>
                  <a:srgbClr val="00689C"/>
                </a:solidFill>
                <a:latin typeface="Tahoma"/>
                <a:cs typeface="Tahoma"/>
              </a:rPr>
              <a:t>Now let us take a look at the biological rationale</a:t>
            </a:r>
            <a:r>
              <a:rPr lang="en-US" sz="1200" spc="-20" baseline="0" dirty="0">
                <a:solidFill>
                  <a:srgbClr val="00689C"/>
                </a:solidFill>
                <a:latin typeface="Tahoma"/>
                <a:cs typeface="Tahoma"/>
              </a:rPr>
              <a:t> for combining PARP inhibitors with checkpoint blockade</a:t>
            </a:r>
            <a:r>
              <a:rPr lang="en-US" sz="1200" spc="-35" dirty="0">
                <a:solidFill>
                  <a:srgbClr val="00689C"/>
                </a:solidFill>
                <a:latin typeface="Tahoma"/>
                <a:cs typeface="Tahoma"/>
              </a:rPr>
              <a:t>.    </a:t>
            </a:r>
            <a:r>
              <a:rPr lang="en-US" sz="1200" b="1" spc="-35" dirty="0">
                <a:solidFill>
                  <a:srgbClr val="00689C"/>
                </a:solidFill>
                <a:latin typeface="Tahoma"/>
                <a:cs typeface="Tahoma"/>
              </a:rPr>
              <a:t>&lt;&lt;CLICK&gt;&gt;</a:t>
            </a:r>
            <a:r>
              <a:rPr lang="en-US" sz="1200" b="1" spc="-35" baseline="0" dirty="0">
                <a:solidFill>
                  <a:srgbClr val="00689C"/>
                </a:solidFill>
                <a:latin typeface="Tahoma"/>
                <a:cs typeface="Tahoma"/>
              </a:rPr>
              <a:t>   </a:t>
            </a:r>
            <a:r>
              <a:rPr lang="en-US" sz="800" spc="35" dirty="0">
                <a:solidFill>
                  <a:srgbClr val="231F20"/>
                </a:solidFill>
                <a:latin typeface="Tahoma"/>
                <a:cs typeface="Tahoma"/>
              </a:rPr>
              <a:t>PARP </a:t>
            </a:r>
            <a:r>
              <a:rPr lang="en-US" sz="800" spc="-20" dirty="0">
                <a:solidFill>
                  <a:srgbClr val="231F20"/>
                </a:solidFill>
                <a:latin typeface="Tahoma"/>
                <a:cs typeface="Tahoma"/>
              </a:rPr>
              <a:t>inhibition </a:t>
            </a:r>
            <a:r>
              <a:rPr lang="en-US" sz="800" spc="-5" dirty="0">
                <a:solidFill>
                  <a:srgbClr val="231F20"/>
                </a:solidFill>
                <a:latin typeface="Tahoma"/>
                <a:cs typeface="Tahoma"/>
              </a:rPr>
              <a:t>has </a:t>
            </a:r>
            <a:r>
              <a:rPr lang="en-US" sz="800" spc="-10" dirty="0">
                <a:solidFill>
                  <a:srgbClr val="231F20"/>
                </a:solidFill>
                <a:latin typeface="Tahoma"/>
                <a:cs typeface="Tahoma"/>
              </a:rPr>
              <a:t>well-characterized </a:t>
            </a:r>
            <a:r>
              <a:rPr lang="en-US" sz="800" spc="-15" dirty="0">
                <a:solidFill>
                  <a:srgbClr val="231F20"/>
                </a:solidFill>
                <a:latin typeface="Tahoma"/>
                <a:cs typeface="Tahoma"/>
              </a:rPr>
              <a:t>direct </a:t>
            </a:r>
            <a:r>
              <a:rPr lang="en-US" sz="800" spc="-10" dirty="0">
                <a:solidFill>
                  <a:srgbClr val="231F20"/>
                </a:solidFill>
                <a:latin typeface="Tahoma"/>
                <a:cs typeface="Tahoma"/>
              </a:rPr>
              <a:t>cytotoxic </a:t>
            </a:r>
            <a:r>
              <a:rPr lang="en-US" sz="800" spc="-15" dirty="0">
                <a:solidFill>
                  <a:srgbClr val="231F20"/>
                </a:solidFill>
                <a:latin typeface="Tahoma"/>
                <a:cs typeface="Tahoma"/>
              </a:rPr>
              <a:t>effects, </a:t>
            </a:r>
            <a:r>
              <a:rPr lang="en-US" sz="800" spc="-10" dirty="0">
                <a:solidFill>
                  <a:srgbClr val="231F20"/>
                </a:solidFill>
                <a:latin typeface="Tahoma"/>
                <a:cs typeface="Tahoma"/>
              </a:rPr>
              <a:t>which </a:t>
            </a:r>
            <a:r>
              <a:rPr lang="en-US" sz="800" spc="-30" dirty="0">
                <a:solidFill>
                  <a:srgbClr val="231F20"/>
                </a:solidFill>
                <a:latin typeface="Tahoma"/>
                <a:cs typeface="Tahoma"/>
              </a:rPr>
              <a:t>in </a:t>
            </a:r>
            <a:r>
              <a:rPr lang="en-US" sz="800" spc="-5" dirty="0">
                <a:solidFill>
                  <a:srgbClr val="231F20"/>
                </a:solidFill>
                <a:latin typeface="Tahoma"/>
                <a:cs typeface="Tahoma"/>
              </a:rPr>
              <a:t>homologous </a:t>
            </a:r>
            <a:r>
              <a:rPr lang="en-US" sz="800" spc="-10" dirty="0">
                <a:solidFill>
                  <a:srgbClr val="231F20"/>
                </a:solidFill>
                <a:latin typeface="Tahoma"/>
                <a:cs typeface="Tahoma"/>
              </a:rPr>
              <a:t>recombination </a:t>
            </a:r>
            <a:r>
              <a:rPr lang="en-US" sz="800" spc="-20" dirty="0">
                <a:solidFill>
                  <a:srgbClr val="231F20"/>
                </a:solidFill>
                <a:latin typeface="Tahoma"/>
                <a:cs typeface="Tahoma"/>
              </a:rPr>
              <a:t>de</a:t>
            </a:r>
            <a:r>
              <a:rPr lang="en-US" sz="800" spc="-20" dirty="0">
                <a:solidFill>
                  <a:srgbClr val="231F20"/>
                </a:solidFill>
                <a:latin typeface="Arial"/>
                <a:cs typeface="Arial"/>
              </a:rPr>
              <a:t>ﬁ</a:t>
            </a:r>
            <a:r>
              <a:rPr lang="en-US" sz="800" spc="-20" dirty="0">
                <a:solidFill>
                  <a:srgbClr val="231F20"/>
                </a:solidFill>
                <a:latin typeface="Tahoma"/>
                <a:cs typeface="Tahoma"/>
              </a:rPr>
              <a:t>cient </a:t>
            </a:r>
            <a:r>
              <a:rPr lang="en-US" sz="800" spc="-5" dirty="0">
                <a:solidFill>
                  <a:srgbClr val="231F20"/>
                </a:solidFill>
                <a:latin typeface="Tahoma"/>
                <a:cs typeface="Tahoma"/>
              </a:rPr>
              <a:t>cells </a:t>
            </a:r>
            <a:r>
              <a:rPr lang="en-US" sz="800" dirty="0">
                <a:solidFill>
                  <a:srgbClr val="231F20"/>
                </a:solidFill>
                <a:latin typeface="Tahoma"/>
                <a:cs typeface="Tahoma"/>
              </a:rPr>
              <a:t>can result in </a:t>
            </a:r>
            <a:r>
              <a:rPr lang="en-US" sz="800" spc="-20" dirty="0">
                <a:solidFill>
                  <a:srgbClr val="231F20"/>
                </a:solidFill>
                <a:latin typeface="Tahoma"/>
                <a:cs typeface="Tahoma"/>
              </a:rPr>
              <a:t>synthetic </a:t>
            </a:r>
            <a:r>
              <a:rPr lang="en-US" sz="800" spc="-25" dirty="0">
                <a:solidFill>
                  <a:srgbClr val="231F20"/>
                </a:solidFill>
                <a:latin typeface="Tahoma"/>
                <a:cs typeface="Tahoma"/>
              </a:rPr>
              <a:t>lethality.     </a:t>
            </a:r>
            <a:r>
              <a:rPr lang="en-US" sz="800" b="1" spc="-35" dirty="0">
                <a:solidFill>
                  <a:srgbClr val="00689C"/>
                </a:solidFill>
                <a:latin typeface="Tahoma"/>
                <a:cs typeface="Tahoma"/>
              </a:rPr>
              <a:t>&lt;&lt;CLICK&gt;&gt;    </a:t>
            </a:r>
            <a:r>
              <a:rPr lang="en-US" sz="800" b="1" spc="-35" baseline="0" dirty="0">
                <a:solidFill>
                  <a:srgbClr val="00689C"/>
                </a:solidFill>
                <a:latin typeface="Tahoma"/>
                <a:cs typeface="Tahoma"/>
              </a:rPr>
              <a:t> </a:t>
            </a:r>
            <a:r>
              <a:rPr lang="en-US" sz="800" spc="10" dirty="0">
                <a:solidFill>
                  <a:srgbClr val="231F20"/>
                </a:solidFill>
                <a:latin typeface="Tahoma"/>
                <a:cs typeface="Tahoma"/>
              </a:rPr>
              <a:t>Besides </a:t>
            </a:r>
            <a:r>
              <a:rPr lang="en-US" sz="800" spc="-25" dirty="0">
                <a:solidFill>
                  <a:srgbClr val="231F20"/>
                </a:solidFill>
                <a:latin typeface="Tahoma"/>
                <a:cs typeface="Tahoma"/>
              </a:rPr>
              <a:t>their </a:t>
            </a:r>
            <a:r>
              <a:rPr lang="en-US" sz="800" spc="-10" dirty="0">
                <a:solidFill>
                  <a:srgbClr val="231F20"/>
                </a:solidFill>
                <a:latin typeface="Tahoma"/>
                <a:cs typeface="Tahoma"/>
              </a:rPr>
              <a:t>direct </a:t>
            </a:r>
            <a:r>
              <a:rPr lang="en-US" sz="800" spc="-15" dirty="0">
                <a:solidFill>
                  <a:srgbClr val="231F20"/>
                </a:solidFill>
                <a:latin typeface="Tahoma"/>
                <a:cs typeface="Tahoma"/>
              </a:rPr>
              <a:t>cytotoxic</a:t>
            </a:r>
            <a:r>
              <a:rPr lang="en-US" sz="800" spc="-15" baseline="0" dirty="0">
                <a:solidFill>
                  <a:srgbClr val="231F20"/>
                </a:solidFill>
                <a:latin typeface="Tahoma"/>
                <a:cs typeface="Tahoma"/>
              </a:rPr>
              <a:t> effect</a:t>
            </a:r>
            <a:r>
              <a:rPr lang="en-US" sz="800" spc="-15" dirty="0">
                <a:solidFill>
                  <a:srgbClr val="231F20"/>
                </a:solidFill>
                <a:latin typeface="Tahoma"/>
                <a:cs typeface="Tahoma"/>
              </a:rPr>
              <a:t>, </a:t>
            </a:r>
            <a:r>
              <a:rPr lang="en-US" sz="800" spc="35" dirty="0">
                <a:solidFill>
                  <a:srgbClr val="231F20"/>
                </a:solidFill>
                <a:latin typeface="Tahoma"/>
                <a:cs typeface="Tahoma"/>
              </a:rPr>
              <a:t>PARP </a:t>
            </a:r>
            <a:r>
              <a:rPr lang="en-US" sz="800" spc="-15" dirty="0">
                <a:solidFill>
                  <a:srgbClr val="231F20"/>
                </a:solidFill>
                <a:latin typeface="Tahoma"/>
                <a:cs typeface="Tahoma"/>
              </a:rPr>
              <a:t>inhibitors </a:t>
            </a:r>
            <a:r>
              <a:rPr lang="en-US" sz="800" spc="-10" dirty="0">
                <a:solidFill>
                  <a:srgbClr val="231F20"/>
                </a:solidFill>
                <a:latin typeface="Tahoma"/>
                <a:cs typeface="Tahoma"/>
              </a:rPr>
              <a:t>also </a:t>
            </a:r>
            <a:r>
              <a:rPr lang="en-US" sz="800" spc="-20" dirty="0">
                <a:solidFill>
                  <a:srgbClr val="231F20"/>
                </a:solidFill>
                <a:latin typeface="Tahoma"/>
                <a:cs typeface="Tahoma"/>
              </a:rPr>
              <a:t>exert antitumor  </a:t>
            </a:r>
            <a:r>
              <a:rPr lang="en-US" sz="800" spc="-30" dirty="0">
                <a:solidFill>
                  <a:srgbClr val="231F20"/>
                </a:solidFill>
                <a:latin typeface="Tahoma"/>
                <a:cs typeface="Tahoma"/>
              </a:rPr>
              <a:t>immunity.</a:t>
            </a:r>
            <a:r>
              <a:rPr lang="en-US" sz="800" spc="-25" dirty="0">
                <a:solidFill>
                  <a:srgbClr val="231F20"/>
                </a:solidFill>
                <a:latin typeface="Tahoma"/>
                <a:cs typeface="Tahoma"/>
              </a:rPr>
              <a:t>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10" dirty="0">
                <a:solidFill>
                  <a:srgbClr val="231F20"/>
                </a:solidFill>
                <a:latin typeface="Tahoma"/>
                <a:cs typeface="Tahoma"/>
              </a:rPr>
              <a:t>Double-strand</a:t>
            </a:r>
            <a:r>
              <a:rPr lang="en-US" sz="800" spc="-20" dirty="0">
                <a:solidFill>
                  <a:srgbClr val="231F20"/>
                </a:solidFill>
                <a:latin typeface="Tahoma"/>
                <a:cs typeface="Tahoma"/>
              </a:rPr>
              <a:t> DNA </a:t>
            </a:r>
            <a:r>
              <a:rPr lang="en-US" sz="800" spc="-5" dirty="0">
                <a:solidFill>
                  <a:srgbClr val="231F20"/>
                </a:solidFill>
                <a:latin typeface="Tahoma"/>
                <a:cs typeface="Tahoma"/>
              </a:rPr>
              <a:t>breaks</a:t>
            </a:r>
            <a:r>
              <a:rPr lang="en-US" sz="800" spc="-30" dirty="0">
                <a:solidFill>
                  <a:srgbClr val="231F20"/>
                </a:solidFill>
                <a:latin typeface="Tahoma"/>
                <a:cs typeface="Tahoma"/>
              </a:rPr>
              <a:t> </a:t>
            </a:r>
            <a:r>
              <a:rPr lang="en-US" sz="800" spc="-5" dirty="0">
                <a:solidFill>
                  <a:srgbClr val="231F20"/>
                </a:solidFill>
                <a:latin typeface="Tahoma"/>
                <a:cs typeface="Tahoma"/>
              </a:rPr>
              <a:t>induced</a:t>
            </a:r>
            <a:r>
              <a:rPr lang="en-US" sz="800" spc="-20" dirty="0">
                <a:solidFill>
                  <a:srgbClr val="231F20"/>
                </a:solidFill>
                <a:latin typeface="Tahoma"/>
                <a:cs typeface="Tahoma"/>
              </a:rPr>
              <a:t> </a:t>
            </a:r>
            <a:r>
              <a:rPr lang="en-US" sz="800" spc="-10" dirty="0">
                <a:solidFill>
                  <a:srgbClr val="231F20"/>
                </a:solidFill>
                <a:latin typeface="Tahoma"/>
                <a:cs typeface="Tahoma"/>
              </a:rPr>
              <a:t>by</a:t>
            </a:r>
            <a:r>
              <a:rPr lang="en-US" sz="800" spc="-20" dirty="0">
                <a:solidFill>
                  <a:srgbClr val="231F20"/>
                </a:solidFill>
                <a:latin typeface="Tahoma"/>
                <a:cs typeface="Tahoma"/>
              </a:rPr>
              <a:t> </a:t>
            </a:r>
            <a:r>
              <a:rPr lang="en-US" sz="800" spc="20" dirty="0">
                <a:solidFill>
                  <a:srgbClr val="231F20"/>
                </a:solidFill>
                <a:latin typeface="Tahoma"/>
                <a:cs typeface="Tahoma"/>
              </a:rPr>
              <a:t>PARP inhibitors</a:t>
            </a:r>
            <a:r>
              <a:rPr lang="en-US" sz="800" spc="-15" dirty="0">
                <a:solidFill>
                  <a:srgbClr val="231F20"/>
                </a:solidFill>
                <a:latin typeface="Tahoma"/>
                <a:cs typeface="Tahoma"/>
              </a:rPr>
              <a:t> </a:t>
            </a:r>
            <a:r>
              <a:rPr lang="en-US" sz="800" spc="-20" dirty="0">
                <a:solidFill>
                  <a:srgbClr val="231F20"/>
                </a:solidFill>
                <a:latin typeface="Tahoma"/>
                <a:cs typeface="Tahoma"/>
              </a:rPr>
              <a:t>generate </a:t>
            </a:r>
            <a:r>
              <a:rPr lang="en-US" sz="800" spc="-5" dirty="0">
                <a:solidFill>
                  <a:srgbClr val="231F20"/>
                </a:solidFill>
                <a:latin typeface="Tahoma"/>
                <a:cs typeface="Tahoma"/>
              </a:rPr>
              <a:t>cytosolic</a:t>
            </a:r>
            <a:r>
              <a:rPr lang="en-US" sz="800" spc="-30" dirty="0">
                <a:solidFill>
                  <a:srgbClr val="231F20"/>
                </a:solidFill>
                <a:latin typeface="Tahoma"/>
                <a:cs typeface="Tahoma"/>
              </a:rPr>
              <a:t> </a:t>
            </a:r>
            <a:r>
              <a:rPr lang="en-US" sz="800" spc="10" dirty="0">
                <a:solidFill>
                  <a:srgbClr val="231F20"/>
                </a:solidFill>
                <a:latin typeface="Tahoma"/>
                <a:cs typeface="Tahoma"/>
              </a:rPr>
              <a:t>d</a:t>
            </a:r>
            <a:r>
              <a:rPr lang="en-US" sz="800" spc="-10" dirty="0">
                <a:solidFill>
                  <a:srgbClr val="231F20"/>
                </a:solidFill>
                <a:latin typeface="Tahoma"/>
                <a:cs typeface="Tahoma"/>
              </a:rPr>
              <a:t>ouble-strand </a:t>
            </a:r>
            <a:r>
              <a:rPr lang="en-US" sz="800" spc="10" dirty="0">
                <a:solidFill>
                  <a:srgbClr val="231F20"/>
                </a:solidFill>
                <a:latin typeface="Tahoma"/>
                <a:cs typeface="Tahoma"/>
              </a:rPr>
              <a:t>DNA</a:t>
            </a:r>
            <a:r>
              <a:rPr lang="en-US" sz="800" spc="-20" dirty="0">
                <a:solidFill>
                  <a:srgbClr val="231F20"/>
                </a:solidFill>
                <a:latin typeface="Tahoma"/>
                <a:cs typeface="Tahoma"/>
              </a:rPr>
              <a:t> fragments </a:t>
            </a:r>
            <a:r>
              <a:rPr lang="en-US" sz="800" spc="-25" dirty="0">
                <a:solidFill>
                  <a:srgbClr val="231F20"/>
                </a:solidFill>
                <a:latin typeface="Tahoma"/>
                <a:cs typeface="Tahoma"/>
              </a:rPr>
              <a:t>that</a:t>
            </a:r>
            <a:r>
              <a:rPr lang="en-US" sz="800" spc="-25" baseline="0" dirty="0">
                <a:solidFill>
                  <a:srgbClr val="231F20"/>
                </a:solidFill>
                <a:latin typeface="Tahoma"/>
                <a:cs typeface="Tahoma"/>
              </a:rPr>
              <a:t> bind to</a:t>
            </a:r>
            <a:r>
              <a:rPr lang="en-US" sz="800" spc="-15" dirty="0">
                <a:solidFill>
                  <a:srgbClr val="231F20"/>
                </a:solidFill>
                <a:latin typeface="Tahoma"/>
                <a:cs typeface="Tahoma"/>
              </a:rPr>
              <a:t> </a:t>
            </a:r>
            <a:r>
              <a:rPr lang="en-US" sz="800" dirty="0" err="1">
                <a:solidFill>
                  <a:srgbClr val="231F20"/>
                </a:solidFill>
                <a:latin typeface="Tahoma"/>
                <a:cs typeface="Tahoma"/>
              </a:rPr>
              <a:t>c</a:t>
            </a:r>
            <a:r>
              <a:rPr lang="en-US" sz="800" spc="35" dirty="0" err="1">
                <a:solidFill>
                  <a:srgbClr val="231F20"/>
                </a:solidFill>
                <a:latin typeface="Tahoma"/>
                <a:cs typeface="Tahoma"/>
              </a:rPr>
              <a:t>GAS</a:t>
            </a:r>
            <a:r>
              <a:rPr lang="en-US" sz="800" spc="-15" dirty="0">
                <a:solidFill>
                  <a:srgbClr val="231F20"/>
                </a:solidFill>
                <a:latin typeface="Tahoma"/>
                <a:cs typeface="Tahoma"/>
              </a:rPr>
              <a:t> and </a:t>
            </a:r>
            <a:r>
              <a:rPr lang="en-US" sz="800" spc="-10" dirty="0">
                <a:solidFill>
                  <a:srgbClr val="231F20"/>
                </a:solidFill>
                <a:latin typeface="Tahoma"/>
                <a:cs typeface="Tahoma"/>
              </a:rPr>
              <a:t>lead </a:t>
            </a:r>
            <a:r>
              <a:rPr lang="en-US" sz="800" spc="-15" dirty="0">
                <a:solidFill>
                  <a:srgbClr val="231F20"/>
                </a:solidFill>
                <a:latin typeface="Tahoma"/>
                <a:cs typeface="Tahoma"/>
              </a:rPr>
              <a:t>to </a:t>
            </a:r>
            <a:r>
              <a:rPr lang="en-US" sz="800" spc="-20" dirty="0">
                <a:solidFill>
                  <a:srgbClr val="231F20"/>
                </a:solidFill>
                <a:latin typeface="Tahoma"/>
                <a:cs typeface="Tahoma"/>
              </a:rPr>
              <a:t>stimulator of </a:t>
            </a:r>
            <a:r>
              <a:rPr lang="en-US" sz="800" spc="-25" dirty="0">
                <a:solidFill>
                  <a:srgbClr val="231F20"/>
                </a:solidFill>
                <a:latin typeface="Tahoma"/>
                <a:cs typeface="Tahoma"/>
              </a:rPr>
              <a:t>interferon </a:t>
            </a:r>
            <a:r>
              <a:rPr lang="en-US" sz="800" spc="-5" dirty="0">
                <a:solidFill>
                  <a:srgbClr val="231F20"/>
                </a:solidFill>
                <a:latin typeface="Tahoma"/>
                <a:cs typeface="Tahoma"/>
              </a:rPr>
              <a:t>genes </a:t>
            </a:r>
            <a:r>
              <a:rPr lang="en-US" sz="800" spc="-30" dirty="0">
                <a:solidFill>
                  <a:srgbClr val="231F20"/>
                </a:solidFill>
                <a:latin typeface="Tahoma"/>
                <a:cs typeface="Tahoma"/>
              </a:rPr>
              <a:t>(STING) </a:t>
            </a:r>
            <a:r>
              <a:rPr lang="en-US" sz="800" spc="-15" dirty="0">
                <a:solidFill>
                  <a:srgbClr val="231F20"/>
                </a:solidFill>
                <a:latin typeface="Tahoma"/>
                <a:cs typeface="Tahoma"/>
              </a:rPr>
              <a:t>activation </a:t>
            </a:r>
            <a:r>
              <a:rPr lang="en-US" sz="800" spc="-5" dirty="0">
                <a:solidFill>
                  <a:srgbClr val="231F20"/>
                </a:solidFill>
                <a:latin typeface="Tahoma"/>
                <a:cs typeface="Tahoma"/>
              </a:rPr>
              <a:t>and </a:t>
            </a:r>
            <a:r>
              <a:rPr lang="en-US" sz="800" spc="-15" dirty="0">
                <a:solidFill>
                  <a:srgbClr val="231F20"/>
                </a:solidFill>
                <a:latin typeface="Tahoma"/>
                <a:cs typeface="Tahoma"/>
              </a:rPr>
              <a:t>generation </a:t>
            </a:r>
            <a:r>
              <a:rPr lang="en-US" sz="800" spc="-20" dirty="0">
                <a:solidFill>
                  <a:srgbClr val="231F20"/>
                </a:solidFill>
                <a:latin typeface="Tahoma"/>
                <a:cs typeface="Tahoma"/>
              </a:rPr>
              <a:t>of </a:t>
            </a:r>
            <a:r>
              <a:rPr lang="en-US" sz="800" spc="-15" dirty="0">
                <a:solidFill>
                  <a:srgbClr val="231F20"/>
                </a:solidFill>
                <a:latin typeface="Tahoma"/>
                <a:cs typeface="Tahoma"/>
              </a:rPr>
              <a:t>a type </a:t>
            </a:r>
            <a:r>
              <a:rPr lang="en-US" sz="800" dirty="0">
                <a:solidFill>
                  <a:srgbClr val="231F20"/>
                </a:solidFill>
                <a:latin typeface="Tahoma"/>
                <a:cs typeface="Tahoma"/>
              </a:rPr>
              <a:t>1 </a:t>
            </a:r>
            <a:r>
              <a:rPr lang="en-US" sz="800" spc="-25" dirty="0">
                <a:solidFill>
                  <a:srgbClr val="231F20"/>
                </a:solidFill>
                <a:latin typeface="Tahoma"/>
                <a:cs typeface="Tahoma"/>
              </a:rPr>
              <a:t>interferon </a:t>
            </a:r>
            <a:r>
              <a:rPr lang="en-US" sz="800" spc="-5" dirty="0">
                <a:solidFill>
                  <a:srgbClr val="231F20"/>
                </a:solidFill>
                <a:latin typeface="Tahoma"/>
                <a:cs typeface="Tahoma"/>
              </a:rPr>
              <a:t>response.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15" dirty="0">
                <a:solidFill>
                  <a:srgbClr val="231F20"/>
                </a:solidFill>
                <a:latin typeface="Tahoma"/>
                <a:cs typeface="Tahoma"/>
              </a:rPr>
              <a:t>This </a:t>
            </a:r>
            <a:r>
              <a:rPr lang="en-US" sz="800" spc="-10" dirty="0">
                <a:solidFill>
                  <a:srgbClr val="231F20"/>
                </a:solidFill>
                <a:latin typeface="Tahoma"/>
                <a:cs typeface="Tahoma"/>
              </a:rPr>
              <a:t>upregulates </a:t>
            </a:r>
            <a:r>
              <a:rPr lang="en-US" sz="800" spc="-5" dirty="0">
                <a:solidFill>
                  <a:srgbClr val="231F20"/>
                </a:solidFill>
                <a:latin typeface="Tahoma"/>
                <a:cs typeface="Tahoma"/>
              </a:rPr>
              <a:t>chemokines </a:t>
            </a:r>
            <a:r>
              <a:rPr lang="en-US" sz="800" spc="-15" dirty="0">
                <a:solidFill>
                  <a:srgbClr val="231F20"/>
                </a:solidFill>
                <a:latin typeface="Tahoma"/>
                <a:cs typeface="Tahoma"/>
              </a:rPr>
              <a:t>leading to </a:t>
            </a:r>
            <a:r>
              <a:rPr lang="en-US" sz="800" spc="-25" dirty="0">
                <a:solidFill>
                  <a:srgbClr val="231F20"/>
                </a:solidFill>
                <a:latin typeface="Tahoma"/>
                <a:cs typeface="Tahoma"/>
              </a:rPr>
              <a:t>T </a:t>
            </a:r>
            <a:r>
              <a:rPr lang="en-US" sz="800" spc="-15" dirty="0">
                <a:solidFill>
                  <a:srgbClr val="231F20"/>
                </a:solidFill>
                <a:latin typeface="Tahoma"/>
                <a:cs typeface="Tahoma"/>
              </a:rPr>
              <a:t>cell </a:t>
            </a:r>
            <a:r>
              <a:rPr lang="en-US" sz="800" spc="-20" dirty="0">
                <a:solidFill>
                  <a:srgbClr val="231F20"/>
                </a:solidFill>
                <a:latin typeface="Tahoma"/>
                <a:cs typeface="Tahoma"/>
              </a:rPr>
              <a:t>recruitment.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5" dirty="0">
                <a:solidFill>
                  <a:srgbClr val="231F20"/>
                </a:solidFill>
                <a:latin typeface="Tahoma"/>
                <a:cs typeface="Tahoma"/>
              </a:rPr>
              <a:t>Programmed </a:t>
            </a:r>
            <a:r>
              <a:rPr lang="en-US" sz="800" spc="-10" dirty="0">
                <a:solidFill>
                  <a:srgbClr val="231F20"/>
                </a:solidFill>
                <a:latin typeface="Tahoma"/>
                <a:cs typeface="Tahoma"/>
              </a:rPr>
              <a:t>death-ligand </a:t>
            </a:r>
            <a:r>
              <a:rPr lang="en-US" sz="800" dirty="0">
                <a:solidFill>
                  <a:srgbClr val="231F20"/>
                </a:solidFill>
                <a:latin typeface="Tahoma"/>
                <a:cs typeface="Tahoma"/>
              </a:rPr>
              <a:t>1 </a:t>
            </a:r>
            <a:r>
              <a:rPr lang="en-US" sz="800" spc="-20" dirty="0">
                <a:solidFill>
                  <a:srgbClr val="231F20"/>
                </a:solidFill>
                <a:latin typeface="Tahoma"/>
                <a:cs typeface="Tahoma"/>
              </a:rPr>
              <a:t>(PD-L1) </a:t>
            </a:r>
            <a:r>
              <a:rPr lang="en-US" sz="800" spc="-10" dirty="0">
                <a:solidFill>
                  <a:srgbClr val="231F20"/>
                </a:solidFill>
                <a:latin typeface="Tahoma"/>
                <a:cs typeface="Tahoma"/>
              </a:rPr>
              <a:t>is </a:t>
            </a:r>
            <a:r>
              <a:rPr lang="en-US" sz="800" spc="-5" dirty="0">
                <a:solidFill>
                  <a:srgbClr val="231F20"/>
                </a:solidFill>
                <a:latin typeface="Tahoma"/>
                <a:cs typeface="Tahoma"/>
              </a:rPr>
              <a:t>also </a:t>
            </a:r>
            <a:r>
              <a:rPr lang="en-US" sz="800" spc="-15" dirty="0">
                <a:solidFill>
                  <a:srgbClr val="231F20"/>
                </a:solidFill>
                <a:latin typeface="Tahoma"/>
                <a:cs typeface="Tahoma"/>
              </a:rPr>
              <a:t>upregulated </a:t>
            </a:r>
            <a:r>
              <a:rPr lang="en-US" sz="800" spc="-5" dirty="0">
                <a:solidFill>
                  <a:srgbClr val="231F20"/>
                </a:solidFill>
                <a:latin typeface="Tahoma"/>
                <a:cs typeface="Tahoma"/>
              </a:rPr>
              <a:t>and </a:t>
            </a:r>
            <a:r>
              <a:rPr lang="en-US" sz="800" spc="-20" dirty="0">
                <a:solidFill>
                  <a:srgbClr val="231F20"/>
                </a:solidFill>
                <a:latin typeface="Tahoma"/>
                <a:cs typeface="Tahoma"/>
              </a:rPr>
              <a:t>may </a:t>
            </a:r>
            <a:r>
              <a:rPr lang="en-US" sz="800" spc="-10" dirty="0">
                <a:solidFill>
                  <a:srgbClr val="231F20"/>
                </a:solidFill>
                <a:latin typeface="Tahoma"/>
                <a:cs typeface="Tahoma"/>
              </a:rPr>
              <a:t>lead </a:t>
            </a:r>
            <a:r>
              <a:rPr lang="en-US" sz="800" spc="-15" dirty="0">
                <a:solidFill>
                  <a:srgbClr val="231F20"/>
                </a:solidFill>
                <a:latin typeface="Tahoma"/>
                <a:cs typeface="Tahoma"/>
              </a:rPr>
              <a:t>to </a:t>
            </a:r>
            <a:r>
              <a:rPr lang="en-US" sz="800" spc="-25" dirty="0">
                <a:solidFill>
                  <a:srgbClr val="231F20"/>
                </a:solidFill>
                <a:latin typeface="Tahoma"/>
                <a:cs typeface="Tahoma"/>
              </a:rPr>
              <a:t>T </a:t>
            </a:r>
            <a:r>
              <a:rPr lang="en-US" sz="800" spc="-10" dirty="0">
                <a:solidFill>
                  <a:srgbClr val="231F20"/>
                </a:solidFill>
                <a:latin typeface="Tahoma"/>
                <a:cs typeface="Tahoma"/>
              </a:rPr>
              <a:t>cell </a:t>
            </a:r>
            <a:r>
              <a:rPr lang="en-US" sz="800" spc="-15" dirty="0">
                <a:solidFill>
                  <a:srgbClr val="231F20"/>
                </a:solidFill>
                <a:latin typeface="Tahoma"/>
                <a:cs typeface="Tahoma"/>
              </a:rPr>
              <a:t>exhaustion,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15" dirty="0">
                <a:solidFill>
                  <a:srgbClr val="231F20"/>
                </a:solidFill>
                <a:latin typeface="Tahoma"/>
                <a:cs typeface="Tahoma"/>
              </a:rPr>
              <a:t>an </a:t>
            </a:r>
            <a:r>
              <a:rPr lang="en-US" sz="800" spc="-20" dirty="0">
                <a:solidFill>
                  <a:srgbClr val="231F20"/>
                </a:solidFill>
                <a:latin typeface="Tahoma"/>
                <a:cs typeface="Tahoma"/>
              </a:rPr>
              <a:t>effect that  </a:t>
            </a:r>
            <a:r>
              <a:rPr lang="en-US" sz="800" dirty="0">
                <a:solidFill>
                  <a:srgbClr val="231F20"/>
                </a:solidFill>
                <a:latin typeface="Tahoma"/>
                <a:cs typeface="Tahoma"/>
              </a:rPr>
              <a:t>can</a:t>
            </a:r>
            <a:r>
              <a:rPr lang="en-US" sz="800" spc="-45" dirty="0">
                <a:solidFill>
                  <a:srgbClr val="231F20"/>
                </a:solidFill>
                <a:latin typeface="Tahoma"/>
                <a:cs typeface="Tahoma"/>
              </a:rPr>
              <a:t> </a:t>
            </a:r>
            <a:r>
              <a:rPr lang="en-US" sz="800" spc="-5" dirty="0">
                <a:solidFill>
                  <a:srgbClr val="231F20"/>
                </a:solidFill>
                <a:latin typeface="Tahoma"/>
                <a:cs typeface="Tahoma"/>
              </a:rPr>
              <a:t>be</a:t>
            </a:r>
            <a:r>
              <a:rPr lang="en-US" sz="800" spc="-35" dirty="0">
                <a:solidFill>
                  <a:srgbClr val="231F20"/>
                </a:solidFill>
                <a:latin typeface="Tahoma"/>
                <a:cs typeface="Tahoma"/>
              </a:rPr>
              <a:t> </a:t>
            </a:r>
            <a:r>
              <a:rPr lang="en-US" sz="800" spc="-10" dirty="0">
                <a:solidFill>
                  <a:srgbClr val="231F20"/>
                </a:solidFill>
                <a:latin typeface="Tahoma"/>
                <a:cs typeface="Tahoma"/>
              </a:rPr>
              <a:t>abrogated</a:t>
            </a:r>
            <a:r>
              <a:rPr lang="en-US" sz="800" spc="-40" dirty="0">
                <a:solidFill>
                  <a:srgbClr val="231F20"/>
                </a:solidFill>
                <a:latin typeface="Tahoma"/>
                <a:cs typeface="Tahoma"/>
              </a:rPr>
              <a:t> </a:t>
            </a:r>
            <a:r>
              <a:rPr lang="en-US" sz="800" spc="-30" dirty="0">
                <a:solidFill>
                  <a:srgbClr val="231F20"/>
                </a:solidFill>
                <a:latin typeface="Tahoma"/>
                <a:cs typeface="Tahoma"/>
              </a:rPr>
              <a:t>via</a:t>
            </a:r>
            <a:r>
              <a:rPr lang="en-US" sz="800" spc="-40" dirty="0">
                <a:solidFill>
                  <a:srgbClr val="231F20"/>
                </a:solidFill>
                <a:latin typeface="Tahoma"/>
                <a:cs typeface="Tahoma"/>
              </a:rPr>
              <a:t> </a:t>
            </a:r>
            <a:r>
              <a:rPr lang="en-US" sz="800" spc="-10" dirty="0">
                <a:solidFill>
                  <a:srgbClr val="231F20"/>
                </a:solidFill>
                <a:latin typeface="Tahoma"/>
                <a:cs typeface="Tahoma"/>
              </a:rPr>
              <a:t>concomitant</a:t>
            </a:r>
            <a:r>
              <a:rPr lang="en-US" sz="800" spc="-35" dirty="0">
                <a:solidFill>
                  <a:srgbClr val="231F20"/>
                </a:solidFill>
                <a:latin typeface="Tahoma"/>
                <a:cs typeface="Tahoma"/>
              </a:rPr>
              <a:t> </a:t>
            </a:r>
            <a:r>
              <a:rPr lang="en-US" sz="800" spc="5" dirty="0">
                <a:solidFill>
                  <a:srgbClr val="231F20"/>
                </a:solidFill>
                <a:latin typeface="Tahoma"/>
                <a:cs typeface="Tahoma"/>
              </a:rPr>
              <a:t>PD-1/PD-L1</a:t>
            </a:r>
            <a:r>
              <a:rPr lang="en-US" sz="800" spc="-35" dirty="0">
                <a:solidFill>
                  <a:srgbClr val="231F20"/>
                </a:solidFill>
                <a:latin typeface="Tahoma"/>
                <a:cs typeface="Tahoma"/>
              </a:rPr>
              <a:t> </a:t>
            </a:r>
            <a:r>
              <a:rPr lang="en-US" sz="800" spc="-5" dirty="0">
                <a:solidFill>
                  <a:srgbClr val="231F20"/>
                </a:solidFill>
                <a:latin typeface="Tahoma"/>
                <a:cs typeface="Tahoma"/>
              </a:rPr>
              <a:t>blockade with checkpoint inhibitors.</a:t>
            </a:r>
            <a:endParaRPr lang="en-US" sz="800" dirty="0">
              <a:latin typeface="Tahoma"/>
              <a:cs typeface="Tahoma"/>
            </a:endParaRPr>
          </a:p>
        </p:txBody>
      </p:sp>
      <p:sp>
        <p:nvSpPr>
          <p:cNvPr id="4" name="Slide Number Placeholder 3"/>
          <p:cNvSpPr>
            <a:spLocks noGrp="1"/>
          </p:cNvSpPr>
          <p:nvPr>
            <p:ph type="sldNum" sz="quarter" idx="10"/>
          </p:nvPr>
        </p:nvSpPr>
        <p:spPr/>
        <p:txBody>
          <a:bodyPr/>
          <a:lstStyle/>
          <a:p>
            <a:fld id="{2769265E-A2F7-45E1-9CB5-019F35D3279F}" type="slidenum">
              <a:rPr lang="en-US" smtClean="0"/>
              <a:t>18</a:t>
            </a:fld>
            <a:endParaRPr lang="en-US"/>
          </a:p>
        </p:txBody>
      </p:sp>
    </p:spTree>
    <p:extLst>
      <p:ext uri="{BB962C8B-B14F-4D97-AF65-F5344CB8AC3E}">
        <p14:creationId xmlns:p14="http://schemas.microsoft.com/office/powerpoint/2010/main" val="27247112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20" dirty="0">
                <a:solidFill>
                  <a:srgbClr val="00689C"/>
                </a:solidFill>
                <a:latin typeface="Tahoma"/>
                <a:cs typeface="Tahoma"/>
              </a:rPr>
              <a:t>Now let us take a look at the biological rationale</a:t>
            </a:r>
            <a:r>
              <a:rPr lang="en-US" sz="1200" spc="-20" baseline="0" dirty="0">
                <a:solidFill>
                  <a:srgbClr val="00689C"/>
                </a:solidFill>
                <a:latin typeface="Tahoma"/>
                <a:cs typeface="Tahoma"/>
              </a:rPr>
              <a:t> for combining PARP inhibitors with checkpoint blockade</a:t>
            </a:r>
            <a:r>
              <a:rPr lang="en-US" sz="1200" spc="-35" dirty="0">
                <a:solidFill>
                  <a:srgbClr val="00689C"/>
                </a:solidFill>
                <a:latin typeface="Tahoma"/>
                <a:cs typeface="Tahoma"/>
              </a:rPr>
              <a:t>.    </a:t>
            </a:r>
            <a:r>
              <a:rPr lang="en-US" sz="1200" b="1" spc="-35" dirty="0">
                <a:solidFill>
                  <a:srgbClr val="00689C"/>
                </a:solidFill>
                <a:latin typeface="Tahoma"/>
                <a:cs typeface="Tahoma"/>
              </a:rPr>
              <a:t>&lt;&lt;CLICK&gt;&gt;</a:t>
            </a:r>
            <a:r>
              <a:rPr lang="en-US" sz="1200" b="1" spc="-35" baseline="0" dirty="0">
                <a:solidFill>
                  <a:srgbClr val="00689C"/>
                </a:solidFill>
                <a:latin typeface="Tahoma"/>
                <a:cs typeface="Tahoma"/>
              </a:rPr>
              <a:t>   </a:t>
            </a:r>
            <a:r>
              <a:rPr lang="en-US" sz="800" spc="35" dirty="0">
                <a:solidFill>
                  <a:srgbClr val="231F20"/>
                </a:solidFill>
                <a:latin typeface="Tahoma"/>
                <a:cs typeface="Tahoma"/>
              </a:rPr>
              <a:t>PARP </a:t>
            </a:r>
            <a:r>
              <a:rPr lang="en-US" sz="800" spc="-20" dirty="0">
                <a:solidFill>
                  <a:srgbClr val="231F20"/>
                </a:solidFill>
                <a:latin typeface="Tahoma"/>
                <a:cs typeface="Tahoma"/>
              </a:rPr>
              <a:t>inhibition </a:t>
            </a:r>
            <a:r>
              <a:rPr lang="en-US" sz="800" spc="-5" dirty="0">
                <a:solidFill>
                  <a:srgbClr val="231F20"/>
                </a:solidFill>
                <a:latin typeface="Tahoma"/>
                <a:cs typeface="Tahoma"/>
              </a:rPr>
              <a:t>has </a:t>
            </a:r>
            <a:r>
              <a:rPr lang="en-US" sz="800" spc="-10" dirty="0">
                <a:solidFill>
                  <a:srgbClr val="231F20"/>
                </a:solidFill>
                <a:latin typeface="Tahoma"/>
                <a:cs typeface="Tahoma"/>
              </a:rPr>
              <a:t>well-characterized </a:t>
            </a:r>
            <a:r>
              <a:rPr lang="en-US" sz="800" spc="-15" dirty="0">
                <a:solidFill>
                  <a:srgbClr val="231F20"/>
                </a:solidFill>
                <a:latin typeface="Tahoma"/>
                <a:cs typeface="Tahoma"/>
              </a:rPr>
              <a:t>direct </a:t>
            </a:r>
            <a:r>
              <a:rPr lang="en-US" sz="800" spc="-10" dirty="0">
                <a:solidFill>
                  <a:srgbClr val="231F20"/>
                </a:solidFill>
                <a:latin typeface="Tahoma"/>
                <a:cs typeface="Tahoma"/>
              </a:rPr>
              <a:t>cytotoxic </a:t>
            </a:r>
            <a:r>
              <a:rPr lang="en-US" sz="800" spc="-15" dirty="0">
                <a:solidFill>
                  <a:srgbClr val="231F20"/>
                </a:solidFill>
                <a:latin typeface="Tahoma"/>
                <a:cs typeface="Tahoma"/>
              </a:rPr>
              <a:t>effects, </a:t>
            </a:r>
            <a:r>
              <a:rPr lang="en-US" sz="800" spc="-10" dirty="0">
                <a:solidFill>
                  <a:srgbClr val="231F20"/>
                </a:solidFill>
                <a:latin typeface="Tahoma"/>
                <a:cs typeface="Tahoma"/>
              </a:rPr>
              <a:t>which </a:t>
            </a:r>
            <a:r>
              <a:rPr lang="en-US" sz="800" spc="-30" dirty="0">
                <a:solidFill>
                  <a:srgbClr val="231F20"/>
                </a:solidFill>
                <a:latin typeface="Tahoma"/>
                <a:cs typeface="Tahoma"/>
              </a:rPr>
              <a:t>in </a:t>
            </a:r>
            <a:r>
              <a:rPr lang="en-US" sz="800" spc="-5" dirty="0">
                <a:solidFill>
                  <a:srgbClr val="231F20"/>
                </a:solidFill>
                <a:latin typeface="Tahoma"/>
                <a:cs typeface="Tahoma"/>
              </a:rPr>
              <a:t>homologous </a:t>
            </a:r>
            <a:r>
              <a:rPr lang="en-US" sz="800" spc="-10" dirty="0">
                <a:solidFill>
                  <a:srgbClr val="231F20"/>
                </a:solidFill>
                <a:latin typeface="Tahoma"/>
                <a:cs typeface="Tahoma"/>
              </a:rPr>
              <a:t>recombination </a:t>
            </a:r>
            <a:r>
              <a:rPr lang="en-US" sz="800" spc="-20" dirty="0">
                <a:solidFill>
                  <a:srgbClr val="231F20"/>
                </a:solidFill>
                <a:latin typeface="Tahoma"/>
                <a:cs typeface="Tahoma"/>
              </a:rPr>
              <a:t>de</a:t>
            </a:r>
            <a:r>
              <a:rPr lang="en-US" sz="800" spc="-20" dirty="0">
                <a:solidFill>
                  <a:srgbClr val="231F20"/>
                </a:solidFill>
                <a:latin typeface="Arial"/>
                <a:cs typeface="Arial"/>
              </a:rPr>
              <a:t>ﬁ</a:t>
            </a:r>
            <a:r>
              <a:rPr lang="en-US" sz="800" spc="-20" dirty="0">
                <a:solidFill>
                  <a:srgbClr val="231F20"/>
                </a:solidFill>
                <a:latin typeface="Tahoma"/>
                <a:cs typeface="Tahoma"/>
              </a:rPr>
              <a:t>cient </a:t>
            </a:r>
            <a:r>
              <a:rPr lang="en-US" sz="800" spc="-5" dirty="0">
                <a:solidFill>
                  <a:srgbClr val="231F20"/>
                </a:solidFill>
                <a:latin typeface="Tahoma"/>
                <a:cs typeface="Tahoma"/>
              </a:rPr>
              <a:t>cells </a:t>
            </a:r>
            <a:r>
              <a:rPr lang="en-US" sz="800" dirty="0">
                <a:solidFill>
                  <a:srgbClr val="231F20"/>
                </a:solidFill>
                <a:latin typeface="Tahoma"/>
                <a:cs typeface="Tahoma"/>
              </a:rPr>
              <a:t>can result in </a:t>
            </a:r>
            <a:r>
              <a:rPr lang="en-US" sz="800" spc="-20" dirty="0">
                <a:solidFill>
                  <a:srgbClr val="231F20"/>
                </a:solidFill>
                <a:latin typeface="Tahoma"/>
                <a:cs typeface="Tahoma"/>
              </a:rPr>
              <a:t>synthetic </a:t>
            </a:r>
            <a:r>
              <a:rPr lang="en-US" sz="800" spc="-25" dirty="0">
                <a:solidFill>
                  <a:srgbClr val="231F20"/>
                </a:solidFill>
                <a:latin typeface="Tahoma"/>
                <a:cs typeface="Tahoma"/>
              </a:rPr>
              <a:t>lethality.     </a:t>
            </a:r>
            <a:r>
              <a:rPr lang="en-US" sz="800" b="1" spc="-35" dirty="0">
                <a:solidFill>
                  <a:srgbClr val="00689C"/>
                </a:solidFill>
                <a:latin typeface="Tahoma"/>
                <a:cs typeface="Tahoma"/>
              </a:rPr>
              <a:t>&lt;&lt;CLICK&gt;&gt;    </a:t>
            </a:r>
            <a:r>
              <a:rPr lang="en-US" sz="800" b="1" spc="-35" baseline="0" dirty="0">
                <a:solidFill>
                  <a:srgbClr val="00689C"/>
                </a:solidFill>
                <a:latin typeface="Tahoma"/>
                <a:cs typeface="Tahoma"/>
              </a:rPr>
              <a:t> </a:t>
            </a:r>
            <a:r>
              <a:rPr lang="en-US" sz="800" spc="10" dirty="0">
                <a:solidFill>
                  <a:srgbClr val="231F20"/>
                </a:solidFill>
                <a:latin typeface="Tahoma"/>
                <a:cs typeface="Tahoma"/>
              </a:rPr>
              <a:t>Besides </a:t>
            </a:r>
            <a:r>
              <a:rPr lang="en-US" sz="800" spc="-25" dirty="0">
                <a:solidFill>
                  <a:srgbClr val="231F20"/>
                </a:solidFill>
                <a:latin typeface="Tahoma"/>
                <a:cs typeface="Tahoma"/>
              </a:rPr>
              <a:t>their </a:t>
            </a:r>
            <a:r>
              <a:rPr lang="en-US" sz="800" spc="-10" dirty="0">
                <a:solidFill>
                  <a:srgbClr val="231F20"/>
                </a:solidFill>
                <a:latin typeface="Tahoma"/>
                <a:cs typeface="Tahoma"/>
              </a:rPr>
              <a:t>direct </a:t>
            </a:r>
            <a:r>
              <a:rPr lang="en-US" sz="800" spc="-15" dirty="0">
                <a:solidFill>
                  <a:srgbClr val="231F20"/>
                </a:solidFill>
                <a:latin typeface="Tahoma"/>
                <a:cs typeface="Tahoma"/>
              </a:rPr>
              <a:t>cytotoxic</a:t>
            </a:r>
            <a:r>
              <a:rPr lang="en-US" sz="800" spc="-15" baseline="0" dirty="0">
                <a:solidFill>
                  <a:srgbClr val="231F20"/>
                </a:solidFill>
                <a:latin typeface="Tahoma"/>
                <a:cs typeface="Tahoma"/>
              </a:rPr>
              <a:t> effect</a:t>
            </a:r>
            <a:r>
              <a:rPr lang="en-US" sz="800" spc="-15" dirty="0">
                <a:solidFill>
                  <a:srgbClr val="231F20"/>
                </a:solidFill>
                <a:latin typeface="Tahoma"/>
                <a:cs typeface="Tahoma"/>
              </a:rPr>
              <a:t>, </a:t>
            </a:r>
            <a:r>
              <a:rPr lang="en-US" sz="800" spc="35" dirty="0">
                <a:solidFill>
                  <a:srgbClr val="231F20"/>
                </a:solidFill>
                <a:latin typeface="Tahoma"/>
                <a:cs typeface="Tahoma"/>
              </a:rPr>
              <a:t>PARP </a:t>
            </a:r>
            <a:r>
              <a:rPr lang="en-US" sz="800" spc="-15" dirty="0">
                <a:solidFill>
                  <a:srgbClr val="231F20"/>
                </a:solidFill>
                <a:latin typeface="Tahoma"/>
                <a:cs typeface="Tahoma"/>
              </a:rPr>
              <a:t>inhibitors </a:t>
            </a:r>
            <a:r>
              <a:rPr lang="en-US" sz="800" spc="-10" dirty="0">
                <a:solidFill>
                  <a:srgbClr val="231F20"/>
                </a:solidFill>
                <a:latin typeface="Tahoma"/>
                <a:cs typeface="Tahoma"/>
              </a:rPr>
              <a:t>also </a:t>
            </a:r>
            <a:r>
              <a:rPr lang="en-US" sz="800" spc="-20" dirty="0">
                <a:solidFill>
                  <a:srgbClr val="231F20"/>
                </a:solidFill>
                <a:latin typeface="Tahoma"/>
                <a:cs typeface="Tahoma"/>
              </a:rPr>
              <a:t>exert antitumor  </a:t>
            </a:r>
            <a:r>
              <a:rPr lang="en-US" sz="800" spc="-30" dirty="0">
                <a:solidFill>
                  <a:srgbClr val="231F20"/>
                </a:solidFill>
                <a:latin typeface="Tahoma"/>
                <a:cs typeface="Tahoma"/>
              </a:rPr>
              <a:t>immunity.</a:t>
            </a:r>
            <a:r>
              <a:rPr lang="en-US" sz="800" spc="-25" dirty="0">
                <a:solidFill>
                  <a:srgbClr val="231F20"/>
                </a:solidFill>
                <a:latin typeface="Tahoma"/>
                <a:cs typeface="Tahoma"/>
              </a:rPr>
              <a:t>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10" dirty="0">
                <a:solidFill>
                  <a:srgbClr val="231F20"/>
                </a:solidFill>
                <a:latin typeface="Tahoma"/>
                <a:cs typeface="Tahoma"/>
              </a:rPr>
              <a:t>Double-strand</a:t>
            </a:r>
            <a:r>
              <a:rPr lang="en-US" sz="800" spc="-20" dirty="0">
                <a:solidFill>
                  <a:srgbClr val="231F20"/>
                </a:solidFill>
                <a:latin typeface="Tahoma"/>
                <a:cs typeface="Tahoma"/>
              </a:rPr>
              <a:t> DNA </a:t>
            </a:r>
            <a:r>
              <a:rPr lang="en-US" sz="800" spc="-5" dirty="0">
                <a:solidFill>
                  <a:srgbClr val="231F20"/>
                </a:solidFill>
                <a:latin typeface="Tahoma"/>
                <a:cs typeface="Tahoma"/>
              </a:rPr>
              <a:t>breaks</a:t>
            </a:r>
            <a:r>
              <a:rPr lang="en-US" sz="800" spc="-30" dirty="0">
                <a:solidFill>
                  <a:srgbClr val="231F20"/>
                </a:solidFill>
                <a:latin typeface="Tahoma"/>
                <a:cs typeface="Tahoma"/>
              </a:rPr>
              <a:t> </a:t>
            </a:r>
            <a:r>
              <a:rPr lang="en-US" sz="800" spc="-5" dirty="0">
                <a:solidFill>
                  <a:srgbClr val="231F20"/>
                </a:solidFill>
                <a:latin typeface="Tahoma"/>
                <a:cs typeface="Tahoma"/>
              </a:rPr>
              <a:t>induced</a:t>
            </a:r>
            <a:r>
              <a:rPr lang="en-US" sz="800" spc="-20" dirty="0">
                <a:solidFill>
                  <a:srgbClr val="231F20"/>
                </a:solidFill>
                <a:latin typeface="Tahoma"/>
                <a:cs typeface="Tahoma"/>
              </a:rPr>
              <a:t> </a:t>
            </a:r>
            <a:r>
              <a:rPr lang="en-US" sz="800" spc="-10" dirty="0">
                <a:solidFill>
                  <a:srgbClr val="231F20"/>
                </a:solidFill>
                <a:latin typeface="Tahoma"/>
                <a:cs typeface="Tahoma"/>
              </a:rPr>
              <a:t>by</a:t>
            </a:r>
            <a:r>
              <a:rPr lang="en-US" sz="800" spc="-20" dirty="0">
                <a:solidFill>
                  <a:srgbClr val="231F20"/>
                </a:solidFill>
                <a:latin typeface="Tahoma"/>
                <a:cs typeface="Tahoma"/>
              </a:rPr>
              <a:t> </a:t>
            </a:r>
            <a:r>
              <a:rPr lang="en-US" sz="800" spc="20" dirty="0">
                <a:solidFill>
                  <a:srgbClr val="231F20"/>
                </a:solidFill>
                <a:latin typeface="Tahoma"/>
                <a:cs typeface="Tahoma"/>
              </a:rPr>
              <a:t>PARP inhibitors</a:t>
            </a:r>
            <a:r>
              <a:rPr lang="en-US" sz="800" spc="-15" dirty="0">
                <a:solidFill>
                  <a:srgbClr val="231F20"/>
                </a:solidFill>
                <a:latin typeface="Tahoma"/>
                <a:cs typeface="Tahoma"/>
              </a:rPr>
              <a:t> </a:t>
            </a:r>
            <a:r>
              <a:rPr lang="en-US" sz="800" spc="-20" dirty="0">
                <a:solidFill>
                  <a:srgbClr val="231F20"/>
                </a:solidFill>
                <a:latin typeface="Tahoma"/>
                <a:cs typeface="Tahoma"/>
              </a:rPr>
              <a:t>generate </a:t>
            </a:r>
            <a:r>
              <a:rPr lang="en-US" sz="800" spc="-5" dirty="0">
                <a:solidFill>
                  <a:srgbClr val="231F20"/>
                </a:solidFill>
                <a:latin typeface="Tahoma"/>
                <a:cs typeface="Tahoma"/>
              </a:rPr>
              <a:t>cytosolic</a:t>
            </a:r>
            <a:r>
              <a:rPr lang="en-US" sz="800" spc="-30" dirty="0">
                <a:solidFill>
                  <a:srgbClr val="231F20"/>
                </a:solidFill>
                <a:latin typeface="Tahoma"/>
                <a:cs typeface="Tahoma"/>
              </a:rPr>
              <a:t> </a:t>
            </a:r>
            <a:r>
              <a:rPr lang="en-US" sz="800" spc="10" dirty="0">
                <a:solidFill>
                  <a:srgbClr val="231F20"/>
                </a:solidFill>
                <a:latin typeface="Tahoma"/>
                <a:cs typeface="Tahoma"/>
              </a:rPr>
              <a:t>d</a:t>
            </a:r>
            <a:r>
              <a:rPr lang="en-US" sz="800" spc="-10" dirty="0">
                <a:solidFill>
                  <a:srgbClr val="231F20"/>
                </a:solidFill>
                <a:latin typeface="Tahoma"/>
                <a:cs typeface="Tahoma"/>
              </a:rPr>
              <a:t>ouble-strand </a:t>
            </a:r>
            <a:r>
              <a:rPr lang="en-US" sz="800" spc="10" dirty="0">
                <a:solidFill>
                  <a:srgbClr val="231F20"/>
                </a:solidFill>
                <a:latin typeface="Tahoma"/>
                <a:cs typeface="Tahoma"/>
              </a:rPr>
              <a:t>DNA</a:t>
            </a:r>
            <a:r>
              <a:rPr lang="en-US" sz="800" spc="-20" dirty="0">
                <a:solidFill>
                  <a:srgbClr val="231F20"/>
                </a:solidFill>
                <a:latin typeface="Tahoma"/>
                <a:cs typeface="Tahoma"/>
              </a:rPr>
              <a:t> fragments </a:t>
            </a:r>
            <a:r>
              <a:rPr lang="en-US" sz="800" spc="-25" dirty="0">
                <a:solidFill>
                  <a:srgbClr val="231F20"/>
                </a:solidFill>
                <a:latin typeface="Tahoma"/>
                <a:cs typeface="Tahoma"/>
              </a:rPr>
              <a:t>that</a:t>
            </a:r>
            <a:r>
              <a:rPr lang="en-US" sz="800" spc="-25" baseline="0" dirty="0">
                <a:solidFill>
                  <a:srgbClr val="231F20"/>
                </a:solidFill>
                <a:latin typeface="Tahoma"/>
                <a:cs typeface="Tahoma"/>
              </a:rPr>
              <a:t> bind to</a:t>
            </a:r>
            <a:r>
              <a:rPr lang="en-US" sz="800" spc="-15" dirty="0">
                <a:solidFill>
                  <a:srgbClr val="231F20"/>
                </a:solidFill>
                <a:latin typeface="Tahoma"/>
                <a:cs typeface="Tahoma"/>
              </a:rPr>
              <a:t> </a:t>
            </a:r>
            <a:r>
              <a:rPr lang="en-US" sz="800" dirty="0" err="1">
                <a:solidFill>
                  <a:srgbClr val="231F20"/>
                </a:solidFill>
                <a:latin typeface="Tahoma"/>
                <a:cs typeface="Tahoma"/>
              </a:rPr>
              <a:t>c</a:t>
            </a:r>
            <a:r>
              <a:rPr lang="en-US" sz="800" spc="35" dirty="0" err="1">
                <a:solidFill>
                  <a:srgbClr val="231F20"/>
                </a:solidFill>
                <a:latin typeface="Tahoma"/>
                <a:cs typeface="Tahoma"/>
              </a:rPr>
              <a:t>GAS</a:t>
            </a:r>
            <a:r>
              <a:rPr lang="en-US" sz="800" spc="-15" dirty="0">
                <a:solidFill>
                  <a:srgbClr val="231F20"/>
                </a:solidFill>
                <a:latin typeface="Tahoma"/>
                <a:cs typeface="Tahoma"/>
              </a:rPr>
              <a:t> and </a:t>
            </a:r>
            <a:r>
              <a:rPr lang="en-US" sz="800" spc="-10" dirty="0">
                <a:solidFill>
                  <a:srgbClr val="231F20"/>
                </a:solidFill>
                <a:latin typeface="Tahoma"/>
                <a:cs typeface="Tahoma"/>
              </a:rPr>
              <a:t>lead </a:t>
            </a:r>
            <a:r>
              <a:rPr lang="en-US" sz="800" spc="-15" dirty="0">
                <a:solidFill>
                  <a:srgbClr val="231F20"/>
                </a:solidFill>
                <a:latin typeface="Tahoma"/>
                <a:cs typeface="Tahoma"/>
              </a:rPr>
              <a:t>to </a:t>
            </a:r>
            <a:r>
              <a:rPr lang="en-US" sz="800" spc="-20" dirty="0">
                <a:solidFill>
                  <a:srgbClr val="231F20"/>
                </a:solidFill>
                <a:latin typeface="Tahoma"/>
                <a:cs typeface="Tahoma"/>
              </a:rPr>
              <a:t>stimulator of </a:t>
            </a:r>
            <a:r>
              <a:rPr lang="en-US" sz="800" spc="-25" dirty="0">
                <a:solidFill>
                  <a:srgbClr val="231F20"/>
                </a:solidFill>
                <a:latin typeface="Tahoma"/>
                <a:cs typeface="Tahoma"/>
              </a:rPr>
              <a:t>interferon </a:t>
            </a:r>
            <a:r>
              <a:rPr lang="en-US" sz="800" spc="-5" dirty="0">
                <a:solidFill>
                  <a:srgbClr val="231F20"/>
                </a:solidFill>
                <a:latin typeface="Tahoma"/>
                <a:cs typeface="Tahoma"/>
              </a:rPr>
              <a:t>genes </a:t>
            </a:r>
            <a:r>
              <a:rPr lang="en-US" sz="800" spc="-30" dirty="0">
                <a:solidFill>
                  <a:srgbClr val="231F20"/>
                </a:solidFill>
                <a:latin typeface="Tahoma"/>
                <a:cs typeface="Tahoma"/>
              </a:rPr>
              <a:t>(STING) </a:t>
            </a:r>
            <a:r>
              <a:rPr lang="en-US" sz="800" spc="-15" dirty="0">
                <a:solidFill>
                  <a:srgbClr val="231F20"/>
                </a:solidFill>
                <a:latin typeface="Tahoma"/>
                <a:cs typeface="Tahoma"/>
              </a:rPr>
              <a:t>activation </a:t>
            </a:r>
            <a:r>
              <a:rPr lang="en-US" sz="800" spc="-5" dirty="0">
                <a:solidFill>
                  <a:srgbClr val="231F20"/>
                </a:solidFill>
                <a:latin typeface="Tahoma"/>
                <a:cs typeface="Tahoma"/>
              </a:rPr>
              <a:t>and </a:t>
            </a:r>
            <a:r>
              <a:rPr lang="en-US" sz="800" spc="-15" dirty="0">
                <a:solidFill>
                  <a:srgbClr val="231F20"/>
                </a:solidFill>
                <a:latin typeface="Tahoma"/>
                <a:cs typeface="Tahoma"/>
              </a:rPr>
              <a:t>generation </a:t>
            </a:r>
            <a:r>
              <a:rPr lang="en-US" sz="800" spc="-20" dirty="0">
                <a:solidFill>
                  <a:srgbClr val="231F20"/>
                </a:solidFill>
                <a:latin typeface="Tahoma"/>
                <a:cs typeface="Tahoma"/>
              </a:rPr>
              <a:t>of </a:t>
            </a:r>
            <a:r>
              <a:rPr lang="en-US" sz="800" spc="-15" dirty="0">
                <a:solidFill>
                  <a:srgbClr val="231F20"/>
                </a:solidFill>
                <a:latin typeface="Tahoma"/>
                <a:cs typeface="Tahoma"/>
              </a:rPr>
              <a:t>a type </a:t>
            </a:r>
            <a:r>
              <a:rPr lang="en-US" sz="800" dirty="0">
                <a:solidFill>
                  <a:srgbClr val="231F20"/>
                </a:solidFill>
                <a:latin typeface="Tahoma"/>
                <a:cs typeface="Tahoma"/>
              </a:rPr>
              <a:t>1 </a:t>
            </a:r>
            <a:r>
              <a:rPr lang="en-US" sz="800" spc="-25" dirty="0">
                <a:solidFill>
                  <a:srgbClr val="231F20"/>
                </a:solidFill>
                <a:latin typeface="Tahoma"/>
                <a:cs typeface="Tahoma"/>
              </a:rPr>
              <a:t>interferon </a:t>
            </a:r>
            <a:r>
              <a:rPr lang="en-US" sz="800" spc="-5" dirty="0">
                <a:solidFill>
                  <a:srgbClr val="231F20"/>
                </a:solidFill>
                <a:latin typeface="Tahoma"/>
                <a:cs typeface="Tahoma"/>
              </a:rPr>
              <a:t>response.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15" dirty="0">
                <a:solidFill>
                  <a:srgbClr val="231F20"/>
                </a:solidFill>
                <a:latin typeface="Tahoma"/>
                <a:cs typeface="Tahoma"/>
              </a:rPr>
              <a:t>This </a:t>
            </a:r>
            <a:r>
              <a:rPr lang="en-US" sz="800" spc="-10" dirty="0">
                <a:solidFill>
                  <a:srgbClr val="231F20"/>
                </a:solidFill>
                <a:latin typeface="Tahoma"/>
                <a:cs typeface="Tahoma"/>
              </a:rPr>
              <a:t>upregulates </a:t>
            </a:r>
            <a:r>
              <a:rPr lang="en-US" sz="800" spc="-5" dirty="0">
                <a:solidFill>
                  <a:srgbClr val="231F20"/>
                </a:solidFill>
                <a:latin typeface="Tahoma"/>
                <a:cs typeface="Tahoma"/>
              </a:rPr>
              <a:t>chemokines </a:t>
            </a:r>
            <a:r>
              <a:rPr lang="en-US" sz="800" spc="-15" dirty="0">
                <a:solidFill>
                  <a:srgbClr val="231F20"/>
                </a:solidFill>
                <a:latin typeface="Tahoma"/>
                <a:cs typeface="Tahoma"/>
              </a:rPr>
              <a:t>leading to </a:t>
            </a:r>
            <a:r>
              <a:rPr lang="en-US" sz="800" spc="-25" dirty="0">
                <a:solidFill>
                  <a:srgbClr val="231F20"/>
                </a:solidFill>
                <a:latin typeface="Tahoma"/>
                <a:cs typeface="Tahoma"/>
              </a:rPr>
              <a:t>T </a:t>
            </a:r>
            <a:r>
              <a:rPr lang="en-US" sz="800" spc="-15" dirty="0">
                <a:solidFill>
                  <a:srgbClr val="231F20"/>
                </a:solidFill>
                <a:latin typeface="Tahoma"/>
                <a:cs typeface="Tahoma"/>
              </a:rPr>
              <a:t>cell </a:t>
            </a:r>
            <a:r>
              <a:rPr lang="en-US" sz="800" spc="-20" dirty="0">
                <a:solidFill>
                  <a:srgbClr val="231F20"/>
                </a:solidFill>
                <a:latin typeface="Tahoma"/>
                <a:cs typeface="Tahoma"/>
              </a:rPr>
              <a:t>recruitment.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5" dirty="0">
                <a:solidFill>
                  <a:srgbClr val="231F20"/>
                </a:solidFill>
                <a:latin typeface="Tahoma"/>
                <a:cs typeface="Tahoma"/>
              </a:rPr>
              <a:t>Programmed </a:t>
            </a:r>
            <a:r>
              <a:rPr lang="en-US" sz="800" spc="-10" dirty="0">
                <a:solidFill>
                  <a:srgbClr val="231F20"/>
                </a:solidFill>
                <a:latin typeface="Tahoma"/>
                <a:cs typeface="Tahoma"/>
              </a:rPr>
              <a:t>death-ligand </a:t>
            </a:r>
            <a:r>
              <a:rPr lang="en-US" sz="800" dirty="0">
                <a:solidFill>
                  <a:srgbClr val="231F20"/>
                </a:solidFill>
                <a:latin typeface="Tahoma"/>
                <a:cs typeface="Tahoma"/>
              </a:rPr>
              <a:t>1 </a:t>
            </a:r>
            <a:r>
              <a:rPr lang="en-US" sz="800" spc="-20" dirty="0">
                <a:solidFill>
                  <a:srgbClr val="231F20"/>
                </a:solidFill>
                <a:latin typeface="Tahoma"/>
                <a:cs typeface="Tahoma"/>
              </a:rPr>
              <a:t>(PD-L1) </a:t>
            </a:r>
            <a:r>
              <a:rPr lang="en-US" sz="800" spc="-10" dirty="0">
                <a:solidFill>
                  <a:srgbClr val="231F20"/>
                </a:solidFill>
                <a:latin typeface="Tahoma"/>
                <a:cs typeface="Tahoma"/>
              </a:rPr>
              <a:t>is </a:t>
            </a:r>
            <a:r>
              <a:rPr lang="en-US" sz="800" spc="-5" dirty="0">
                <a:solidFill>
                  <a:srgbClr val="231F20"/>
                </a:solidFill>
                <a:latin typeface="Tahoma"/>
                <a:cs typeface="Tahoma"/>
              </a:rPr>
              <a:t>also </a:t>
            </a:r>
            <a:r>
              <a:rPr lang="en-US" sz="800" spc="-15" dirty="0">
                <a:solidFill>
                  <a:srgbClr val="231F20"/>
                </a:solidFill>
                <a:latin typeface="Tahoma"/>
                <a:cs typeface="Tahoma"/>
              </a:rPr>
              <a:t>upregulated </a:t>
            </a:r>
            <a:r>
              <a:rPr lang="en-US" sz="800" spc="-5" dirty="0">
                <a:solidFill>
                  <a:srgbClr val="231F20"/>
                </a:solidFill>
                <a:latin typeface="Tahoma"/>
                <a:cs typeface="Tahoma"/>
              </a:rPr>
              <a:t>and </a:t>
            </a:r>
            <a:r>
              <a:rPr lang="en-US" sz="800" spc="-20" dirty="0">
                <a:solidFill>
                  <a:srgbClr val="231F20"/>
                </a:solidFill>
                <a:latin typeface="Tahoma"/>
                <a:cs typeface="Tahoma"/>
              </a:rPr>
              <a:t>may </a:t>
            </a:r>
            <a:r>
              <a:rPr lang="en-US" sz="800" spc="-10" dirty="0">
                <a:solidFill>
                  <a:srgbClr val="231F20"/>
                </a:solidFill>
                <a:latin typeface="Tahoma"/>
                <a:cs typeface="Tahoma"/>
              </a:rPr>
              <a:t>lead </a:t>
            </a:r>
            <a:r>
              <a:rPr lang="en-US" sz="800" spc="-15" dirty="0">
                <a:solidFill>
                  <a:srgbClr val="231F20"/>
                </a:solidFill>
                <a:latin typeface="Tahoma"/>
                <a:cs typeface="Tahoma"/>
              </a:rPr>
              <a:t>to </a:t>
            </a:r>
            <a:r>
              <a:rPr lang="en-US" sz="800" spc="-25" dirty="0">
                <a:solidFill>
                  <a:srgbClr val="231F20"/>
                </a:solidFill>
                <a:latin typeface="Tahoma"/>
                <a:cs typeface="Tahoma"/>
              </a:rPr>
              <a:t>T </a:t>
            </a:r>
            <a:r>
              <a:rPr lang="en-US" sz="800" spc="-10" dirty="0">
                <a:solidFill>
                  <a:srgbClr val="231F20"/>
                </a:solidFill>
                <a:latin typeface="Tahoma"/>
                <a:cs typeface="Tahoma"/>
              </a:rPr>
              <a:t>cell </a:t>
            </a:r>
            <a:r>
              <a:rPr lang="en-US" sz="800" spc="-15" dirty="0">
                <a:solidFill>
                  <a:srgbClr val="231F20"/>
                </a:solidFill>
                <a:latin typeface="Tahoma"/>
                <a:cs typeface="Tahoma"/>
              </a:rPr>
              <a:t>exhaustion,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15" dirty="0">
                <a:solidFill>
                  <a:srgbClr val="231F20"/>
                </a:solidFill>
                <a:latin typeface="Tahoma"/>
                <a:cs typeface="Tahoma"/>
              </a:rPr>
              <a:t>an </a:t>
            </a:r>
            <a:r>
              <a:rPr lang="en-US" sz="800" spc="-20" dirty="0">
                <a:solidFill>
                  <a:srgbClr val="231F20"/>
                </a:solidFill>
                <a:latin typeface="Tahoma"/>
                <a:cs typeface="Tahoma"/>
              </a:rPr>
              <a:t>effect that  </a:t>
            </a:r>
            <a:r>
              <a:rPr lang="en-US" sz="800" dirty="0">
                <a:solidFill>
                  <a:srgbClr val="231F20"/>
                </a:solidFill>
                <a:latin typeface="Tahoma"/>
                <a:cs typeface="Tahoma"/>
              </a:rPr>
              <a:t>can</a:t>
            </a:r>
            <a:r>
              <a:rPr lang="en-US" sz="800" spc="-45" dirty="0">
                <a:solidFill>
                  <a:srgbClr val="231F20"/>
                </a:solidFill>
                <a:latin typeface="Tahoma"/>
                <a:cs typeface="Tahoma"/>
              </a:rPr>
              <a:t> </a:t>
            </a:r>
            <a:r>
              <a:rPr lang="en-US" sz="800" spc="-5" dirty="0">
                <a:solidFill>
                  <a:srgbClr val="231F20"/>
                </a:solidFill>
                <a:latin typeface="Tahoma"/>
                <a:cs typeface="Tahoma"/>
              </a:rPr>
              <a:t>be</a:t>
            </a:r>
            <a:r>
              <a:rPr lang="en-US" sz="800" spc="-35" dirty="0">
                <a:solidFill>
                  <a:srgbClr val="231F20"/>
                </a:solidFill>
                <a:latin typeface="Tahoma"/>
                <a:cs typeface="Tahoma"/>
              </a:rPr>
              <a:t> </a:t>
            </a:r>
            <a:r>
              <a:rPr lang="en-US" sz="800" spc="-10" dirty="0">
                <a:solidFill>
                  <a:srgbClr val="231F20"/>
                </a:solidFill>
                <a:latin typeface="Tahoma"/>
                <a:cs typeface="Tahoma"/>
              </a:rPr>
              <a:t>abrogated</a:t>
            </a:r>
            <a:r>
              <a:rPr lang="en-US" sz="800" spc="-40" dirty="0">
                <a:solidFill>
                  <a:srgbClr val="231F20"/>
                </a:solidFill>
                <a:latin typeface="Tahoma"/>
                <a:cs typeface="Tahoma"/>
              </a:rPr>
              <a:t> </a:t>
            </a:r>
            <a:r>
              <a:rPr lang="en-US" sz="800" spc="-30" dirty="0">
                <a:solidFill>
                  <a:srgbClr val="231F20"/>
                </a:solidFill>
                <a:latin typeface="Tahoma"/>
                <a:cs typeface="Tahoma"/>
              </a:rPr>
              <a:t>via</a:t>
            </a:r>
            <a:r>
              <a:rPr lang="en-US" sz="800" spc="-40" dirty="0">
                <a:solidFill>
                  <a:srgbClr val="231F20"/>
                </a:solidFill>
                <a:latin typeface="Tahoma"/>
                <a:cs typeface="Tahoma"/>
              </a:rPr>
              <a:t> </a:t>
            </a:r>
            <a:r>
              <a:rPr lang="en-US" sz="800" spc="-10" dirty="0">
                <a:solidFill>
                  <a:srgbClr val="231F20"/>
                </a:solidFill>
                <a:latin typeface="Tahoma"/>
                <a:cs typeface="Tahoma"/>
              </a:rPr>
              <a:t>concomitant</a:t>
            </a:r>
            <a:r>
              <a:rPr lang="en-US" sz="800" spc="-35" dirty="0">
                <a:solidFill>
                  <a:srgbClr val="231F20"/>
                </a:solidFill>
                <a:latin typeface="Tahoma"/>
                <a:cs typeface="Tahoma"/>
              </a:rPr>
              <a:t> </a:t>
            </a:r>
            <a:r>
              <a:rPr lang="en-US" sz="800" spc="5" dirty="0">
                <a:solidFill>
                  <a:srgbClr val="231F20"/>
                </a:solidFill>
                <a:latin typeface="Tahoma"/>
                <a:cs typeface="Tahoma"/>
              </a:rPr>
              <a:t>PD-1/PD-L1</a:t>
            </a:r>
            <a:r>
              <a:rPr lang="en-US" sz="800" spc="-35" dirty="0">
                <a:solidFill>
                  <a:srgbClr val="231F20"/>
                </a:solidFill>
                <a:latin typeface="Tahoma"/>
                <a:cs typeface="Tahoma"/>
              </a:rPr>
              <a:t> </a:t>
            </a:r>
            <a:r>
              <a:rPr lang="en-US" sz="800" spc="-5" dirty="0">
                <a:solidFill>
                  <a:srgbClr val="231F20"/>
                </a:solidFill>
                <a:latin typeface="Tahoma"/>
                <a:cs typeface="Tahoma"/>
              </a:rPr>
              <a:t>blockade with checkpoint inhibitors.</a:t>
            </a:r>
            <a:endParaRPr lang="en-US" sz="800" dirty="0">
              <a:latin typeface="Tahoma"/>
              <a:cs typeface="Tahoma"/>
            </a:endParaRPr>
          </a:p>
        </p:txBody>
      </p:sp>
      <p:sp>
        <p:nvSpPr>
          <p:cNvPr id="4" name="Slide Number Placeholder 3"/>
          <p:cNvSpPr>
            <a:spLocks noGrp="1"/>
          </p:cNvSpPr>
          <p:nvPr>
            <p:ph type="sldNum" sz="quarter" idx="10"/>
          </p:nvPr>
        </p:nvSpPr>
        <p:spPr/>
        <p:txBody>
          <a:bodyPr/>
          <a:lstStyle/>
          <a:p>
            <a:fld id="{2769265E-A2F7-45E1-9CB5-019F35D3279F}" type="slidenum">
              <a:rPr lang="en-US" smtClean="0"/>
              <a:t>19</a:t>
            </a:fld>
            <a:endParaRPr lang="en-US"/>
          </a:p>
        </p:txBody>
      </p:sp>
    </p:spTree>
    <p:extLst>
      <p:ext uri="{BB962C8B-B14F-4D97-AF65-F5344CB8AC3E}">
        <p14:creationId xmlns:p14="http://schemas.microsoft.com/office/powerpoint/2010/main" val="25322834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20" dirty="0">
                <a:solidFill>
                  <a:srgbClr val="00689C"/>
                </a:solidFill>
                <a:latin typeface="Tahoma"/>
                <a:cs typeface="Tahoma"/>
              </a:rPr>
              <a:t>Now let us take a look at the biological rationale</a:t>
            </a:r>
            <a:r>
              <a:rPr lang="en-US" sz="1200" spc="-20" baseline="0" dirty="0">
                <a:solidFill>
                  <a:srgbClr val="00689C"/>
                </a:solidFill>
                <a:latin typeface="Tahoma"/>
                <a:cs typeface="Tahoma"/>
              </a:rPr>
              <a:t> for combining PARP inhibitors with checkpoint blockade</a:t>
            </a:r>
            <a:r>
              <a:rPr lang="en-US" sz="1200" spc="-35" dirty="0">
                <a:solidFill>
                  <a:srgbClr val="00689C"/>
                </a:solidFill>
                <a:latin typeface="Tahoma"/>
                <a:cs typeface="Tahoma"/>
              </a:rPr>
              <a:t>.    </a:t>
            </a:r>
            <a:r>
              <a:rPr lang="en-US" sz="1200" b="1" spc="-35" dirty="0">
                <a:solidFill>
                  <a:srgbClr val="00689C"/>
                </a:solidFill>
                <a:latin typeface="Tahoma"/>
                <a:cs typeface="Tahoma"/>
              </a:rPr>
              <a:t>&lt;&lt;CLICK&gt;&gt;</a:t>
            </a:r>
            <a:r>
              <a:rPr lang="en-US" sz="1200" b="1" spc="-35" baseline="0" dirty="0">
                <a:solidFill>
                  <a:srgbClr val="00689C"/>
                </a:solidFill>
                <a:latin typeface="Tahoma"/>
                <a:cs typeface="Tahoma"/>
              </a:rPr>
              <a:t>   </a:t>
            </a:r>
            <a:r>
              <a:rPr lang="en-US" sz="800" spc="35" dirty="0">
                <a:solidFill>
                  <a:srgbClr val="231F20"/>
                </a:solidFill>
                <a:latin typeface="Tahoma"/>
                <a:cs typeface="Tahoma"/>
              </a:rPr>
              <a:t>PARP </a:t>
            </a:r>
            <a:r>
              <a:rPr lang="en-US" sz="800" spc="-20" dirty="0">
                <a:solidFill>
                  <a:srgbClr val="231F20"/>
                </a:solidFill>
                <a:latin typeface="Tahoma"/>
                <a:cs typeface="Tahoma"/>
              </a:rPr>
              <a:t>inhibition </a:t>
            </a:r>
            <a:r>
              <a:rPr lang="en-US" sz="800" spc="-5" dirty="0">
                <a:solidFill>
                  <a:srgbClr val="231F20"/>
                </a:solidFill>
                <a:latin typeface="Tahoma"/>
                <a:cs typeface="Tahoma"/>
              </a:rPr>
              <a:t>has </a:t>
            </a:r>
            <a:r>
              <a:rPr lang="en-US" sz="800" spc="-10" dirty="0">
                <a:solidFill>
                  <a:srgbClr val="231F20"/>
                </a:solidFill>
                <a:latin typeface="Tahoma"/>
                <a:cs typeface="Tahoma"/>
              </a:rPr>
              <a:t>well-characterized </a:t>
            </a:r>
            <a:r>
              <a:rPr lang="en-US" sz="800" spc="-15" dirty="0">
                <a:solidFill>
                  <a:srgbClr val="231F20"/>
                </a:solidFill>
                <a:latin typeface="Tahoma"/>
                <a:cs typeface="Tahoma"/>
              </a:rPr>
              <a:t>direct </a:t>
            </a:r>
            <a:r>
              <a:rPr lang="en-US" sz="800" spc="-10" dirty="0">
                <a:solidFill>
                  <a:srgbClr val="231F20"/>
                </a:solidFill>
                <a:latin typeface="Tahoma"/>
                <a:cs typeface="Tahoma"/>
              </a:rPr>
              <a:t>cytotoxic </a:t>
            </a:r>
            <a:r>
              <a:rPr lang="en-US" sz="800" spc="-15" dirty="0">
                <a:solidFill>
                  <a:srgbClr val="231F20"/>
                </a:solidFill>
                <a:latin typeface="Tahoma"/>
                <a:cs typeface="Tahoma"/>
              </a:rPr>
              <a:t>effects, </a:t>
            </a:r>
            <a:r>
              <a:rPr lang="en-US" sz="800" spc="-10" dirty="0">
                <a:solidFill>
                  <a:srgbClr val="231F20"/>
                </a:solidFill>
                <a:latin typeface="Tahoma"/>
                <a:cs typeface="Tahoma"/>
              </a:rPr>
              <a:t>which </a:t>
            </a:r>
            <a:r>
              <a:rPr lang="en-US" sz="800" spc="-30" dirty="0">
                <a:solidFill>
                  <a:srgbClr val="231F20"/>
                </a:solidFill>
                <a:latin typeface="Tahoma"/>
                <a:cs typeface="Tahoma"/>
              </a:rPr>
              <a:t>in </a:t>
            </a:r>
            <a:r>
              <a:rPr lang="en-US" sz="800" spc="-5" dirty="0">
                <a:solidFill>
                  <a:srgbClr val="231F20"/>
                </a:solidFill>
                <a:latin typeface="Tahoma"/>
                <a:cs typeface="Tahoma"/>
              </a:rPr>
              <a:t>homologous </a:t>
            </a:r>
            <a:r>
              <a:rPr lang="en-US" sz="800" spc="-10" dirty="0">
                <a:solidFill>
                  <a:srgbClr val="231F20"/>
                </a:solidFill>
                <a:latin typeface="Tahoma"/>
                <a:cs typeface="Tahoma"/>
              </a:rPr>
              <a:t>recombination </a:t>
            </a:r>
            <a:r>
              <a:rPr lang="en-US" sz="800" spc="-20" dirty="0">
                <a:solidFill>
                  <a:srgbClr val="231F20"/>
                </a:solidFill>
                <a:latin typeface="Tahoma"/>
                <a:cs typeface="Tahoma"/>
              </a:rPr>
              <a:t>de</a:t>
            </a:r>
            <a:r>
              <a:rPr lang="en-US" sz="800" spc="-20" dirty="0">
                <a:solidFill>
                  <a:srgbClr val="231F20"/>
                </a:solidFill>
                <a:latin typeface="Arial"/>
                <a:cs typeface="Arial"/>
              </a:rPr>
              <a:t>ﬁ</a:t>
            </a:r>
            <a:r>
              <a:rPr lang="en-US" sz="800" spc="-20" dirty="0">
                <a:solidFill>
                  <a:srgbClr val="231F20"/>
                </a:solidFill>
                <a:latin typeface="Tahoma"/>
                <a:cs typeface="Tahoma"/>
              </a:rPr>
              <a:t>cient </a:t>
            </a:r>
            <a:r>
              <a:rPr lang="en-US" sz="800" spc="-5" dirty="0">
                <a:solidFill>
                  <a:srgbClr val="231F20"/>
                </a:solidFill>
                <a:latin typeface="Tahoma"/>
                <a:cs typeface="Tahoma"/>
              </a:rPr>
              <a:t>cells </a:t>
            </a:r>
            <a:r>
              <a:rPr lang="en-US" sz="800" dirty="0">
                <a:solidFill>
                  <a:srgbClr val="231F20"/>
                </a:solidFill>
                <a:latin typeface="Tahoma"/>
                <a:cs typeface="Tahoma"/>
              </a:rPr>
              <a:t>can result in </a:t>
            </a:r>
            <a:r>
              <a:rPr lang="en-US" sz="800" spc="-20" dirty="0">
                <a:solidFill>
                  <a:srgbClr val="231F20"/>
                </a:solidFill>
                <a:latin typeface="Tahoma"/>
                <a:cs typeface="Tahoma"/>
              </a:rPr>
              <a:t>synthetic </a:t>
            </a:r>
            <a:r>
              <a:rPr lang="en-US" sz="800" spc="-25" dirty="0">
                <a:solidFill>
                  <a:srgbClr val="231F20"/>
                </a:solidFill>
                <a:latin typeface="Tahoma"/>
                <a:cs typeface="Tahoma"/>
              </a:rPr>
              <a:t>lethality.     </a:t>
            </a:r>
            <a:r>
              <a:rPr lang="en-US" sz="800" b="1" spc="-35" dirty="0">
                <a:solidFill>
                  <a:srgbClr val="00689C"/>
                </a:solidFill>
                <a:latin typeface="Tahoma"/>
                <a:cs typeface="Tahoma"/>
              </a:rPr>
              <a:t>&lt;&lt;CLICK&gt;&gt;    </a:t>
            </a:r>
            <a:r>
              <a:rPr lang="en-US" sz="800" b="1" spc="-35" baseline="0" dirty="0">
                <a:solidFill>
                  <a:srgbClr val="00689C"/>
                </a:solidFill>
                <a:latin typeface="Tahoma"/>
                <a:cs typeface="Tahoma"/>
              </a:rPr>
              <a:t> </a:t>
            </a:r>
            <a:r>
              <a:rPr lang="en-US" sz="800" spc="10" dirty="0">
                <a:solidFill>
                  <a:srgbClr val="231F20"/>
                </a:solidFill>
                <a:latin typeface="Tahoma"/>
                <a:cs typeface="Tahoma"/>
              </a:rPr>
              <a:t>Besides </a:t>
            </a:r>
            <a:r>
              <a:rPr lang="en-US" sz="800" spc="-25" dirty="0">
                <a:solidFill>
                  <a:srgbClr val="231F20"/>
                </a:solidFill>
                <a:latin typeface="Tahoma"/>
                <a:cs typeface="Tahoma"/>
              </a:rPr>
              <a:t>their </a:t>
            </a:r>
            <a:r>
              <a:rPr lang="en-US" sz="800" spc="-10" dirty="0">
                <a:solidFill>
                  <a:srgbClr val="231F20"/>
                </a:solidFill>
                <a:latin typeface="Tahoma"/>
                <a:cs typeface="Tahoma"/>
              </a:rPr>
              <a:t>direct </a:t>
            </a:r>
            <a:r>
              <a:rPr lang="en-US" sz="800" spc="-15" dirty="0">
                <a:solidFill>
                  <a:srgbClr val="231F20"/>
                </a:solidFill>
                <a:latin typeface="Tahoma"/>
                <a:cs typeface="Tahoma"/>
              </a:rPr>
              <a:t>cytotoxic</a:t>
            </a:r>
            <a:r>
              <a:rPr lang="en-US" sz="800" spc="-15" baseline="0" dirty="0">
                <a:solidFill>
                  <a:srgbClr val="231F20"/>
                </a:solidFill>
                <a:latin typeface="Tahoma"/>
                <a:cs typeface="Tahoma"/>
              </a:rPr>
              <a:t> effect</a:t>
            </a:r>
            <a:r>
              <a:rPr lang="en-US" sz="800" spc="-15" dirty="0">
                <a:solidFill>
                  <a:srgbClr val="231F20"/>
                </a:solidFill>
                <a:latin typeface="Tahoma"/>
                <a:cs typeface="Tahoma"/>
              </a:rPr>
              <a:t>, </a:t>
            </a:r>
            <a:r>
              <a:rPr lang="en-US" sz="800" spc="35" dirty="0">
                <a:solidFill>
                  <a:srgbClr val="231F20"/>
                </a:solidFill>
                <a:latin typeface="Tahoma"/>
                <a:cs typeface="Tahoma"/>
              </a:rPr>
              <a:t>PARP </a:t>
            </a:r>
            <a:r>
              <a:rPr lang="en-US" sz="800" spc="-15" dirty="0">
                <a:solidFill>
                  <a:srgbClr val="231F20"/>
                </a:solidFill>
                <a:latin typeface="Tahoma"/>
                <a:cs typeface="Tahoma"/>
              </a:rPr>
              <a:t>inhibitors </a:t>
            </a:r>
            <a:r>
              <a:rPr lang="en-US" sz="800" spc="-10" dirty="0">
                <a:solidFill>
                  <a:srgbClr val="231F20"/>
                </a:solidFill>
                <a:latin typeface="Tahoma"/>
                <a:cs typeface="Tahoma"/>
              </a:rPr>
              <a:t>also </a:t>
            </a:r>
            <a:r>
              <a:rPr lang="en-US" sz="800" spc="-20" dirty="0">
                <a:solidFill>
                  <a:srgbClr val="231F20"/>
                </a:solidFill>
                <a:latin typeface="Tahoma"/>
                <a:cs typeface="Tahoma"/>
              </a:rPr>
              <a:t>exert antitumor  </a:t>
            </a:r>
            <a:r>
              <a:rPr lang="en-US" sz="800" spc="-30" dirty="0">
                <a:solidFill>
                  <a:srgbClr val="231F20"/>
                </a:solidFill>
                <a:latin typeface="Tahoma"/>
                <a:cs typeface="Tahoma"/>
              </a:rPr>
              <a:t>immunity.</a:t>
            </a:r>
            <a:r>
              <a:rPr lang="en-US" sz="800" spc="-25" dirty="0">
                <a:solidFill>
                  <a:srgbClr val="231F20"/>
                </a:solidFill>
                <a:latin typeface="Tahoma"/>
                <a:cs typeface="Tahoma"/>
              </a:rPr>
              <a:t>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10" dirty="0">
                <a:solidFill>
                  <a:srgbClr val="231F20"/>
                </a:solidFill>
                <a:latin typeface="Tahoma"/>
                <a:cs typeface="Tahoma"/>
              </a:rPr>
              <a:t>Double-strand</a:t>
            </a:r>
            <a:r>
              <a:rPr lang="en-US" sz="800" spc="-20" dirty="0">
                <a:solidFill>
                  <a:srgbClr val="231F20"/>
                </a:solidFill>
                <a:latin typeface="Tahoma"/>
                <a:cs typeface="Tahoma"/>
              </a:rPr>
              <a:t> DNA </a:t>
            </a:r>
            <a:r>
              <a:rPr lang="en-US" sz="800" spc="-5" dirty="0">
                <a:solidFill>
                  <a:srgbClr val="231F20"/>
                </a:solidFill>
                <a:latin typeface="Tahoma"/>
                <a:cs typeface="Tahoma"/>
              </a:rPr>
              <a:t>breaks</a:t>
            </a:r>
            <a:r>
              <a:rPr lang="en-US" sz="800" spc="-30" dirty="0">
                <a:solidFill>
                  <a:srgbClr val="231F20"/>
                </a:solidFill>
                <a:latin typeface="Tahoma"/>
                <a:cs typeface="Tahoma"/>
              </a:rPr>
              <a:t> </a:t>
            </a:r>
            <a:r>
              <a:rPr lang="en-US" sz="800" spc="-5" dirty="0">
                <a:solidFill>
                  <a:srgbClr val="231F20"/>
                </a:solidFill>
                <a:latin typeface="Tahoma"/>
                <a:cs typeface="Tahoma"/>
              </a:rPr>
              <a:t>induced</a:t>
            </a:r>
            <a:r>
              <a:rPr lang="en-US" sz="800" spc="-20" dirty="0">
                <a:solidFill>
                  <a:srgbClr val="231F20"/>
                </a:solidFill>
                <a:latin typeface="Tahoma"/>
                <a:cs typeface="Tahoma"/>
              </a:rPr>
              <a:t> </a:t>
            </a:r>
            <a:r>
              <a:rPr lang="en-US" sz="800" spc="-10" dirty="0">
                <a:solidFill>
                  <a:srgbClr val="231F20"/>
                </a:solidFill>
                <a:latin typeface="Tahoma"/>
                <a:cs typeface="Tahoma"/>
              </a:rPr>
              <a:t>by</a:t>
            </a:r>
            <a:r>
              <a:rPr lang="en-US" sz="800" spc="-20" dirty="0">
                <a:solidFill>
                  <a:srgbClr val="231F20"/>
                </a:solidFill>
                <a:latin typeface="Tahoma"/>
                <a:cs typeface="Tahoma"/>
              </a:rPr>
              <a:t> </a:t>
            </a:r>
            <a:r>
              <a:rPr lang="en-US" sz="800" spc="20" dirty="0">
                <a:solidFill>
                  <a:srgbClr val="231F20"/>
                </a:solidFill>
                <a:latin typeface="Tahoma"/>
                <a:cs typeface="Tahoma"/>
              </a:rPr>
              <a:t>PARP inhibitors</a:t>
            </a:r>
            <a:r>
              <a:rPr lang="en-US" sz="800" spc="-15" dirty="0">
                <a:solidFill>
                  <a:srgbClr val="231F20"/>
                </a:solidFill>
                <a:latin typeface="Tahoma"/>
                <a:cs typeface="Tahoma"/>
              </a:rPr>
              <a:t> </a:t>
            </a:r>
            <a:r>
              <a:rPr lang="en-US" sz="800" spc="-20" dirty="0">
                <a:solidFill>
                  <a:srgbClr val="231F20"/>
                </a:solidFill>
                <a:latin typeface="Tahoma"/>
                <a:cs typeface="Tahoma"/>
              </a:rPr>
              <a:t>generate </a:t>
            </a:r>
            <a:r>
              <a:rPr lang="en-US" sz="800" spc="-5" dirty="0">
                <a:solidFill>
                  <a:srgbClr val="231F20"/>
                </a:solidFill>
                <a:latin typeface="Tahoma"/>
                <a:cs typeface="Tahoma"/>
              </a:rPr>
              <a:t>cytosolic</a:t>
            </a:r>
            <a:r>
              <a:rPr lang="en-US" sz="800" spc="-30" dirty="0">
                <a:solidFill>
                  <a:srgbClr val="231F20"/>
                </a:solidFill>
                <a:latin typeface="Tahoma"/>
                <a:cs typeface="Tahoma"/>
              </a:rPr>
              <a:t> </a:t>
            </a:r>
            <a:r>
              <a:rPr lang="en-US" sz="800" spc="10" dirty="0">
                <a:solidFill>
                  <a:srgbClr val="231F20"/>
                </a:solidFill>
                <a:latin typeface="Tahoma"/>
                <a:cs typeface="Tahoma"/>
              </a:rPr>
              <a:t>d</a:t>
            </a:r>
            <a:r>
              <a:rPr lang="en-US" sz="800" spc="-10" dirty="0">
                <a:solidFill>
                  <a:srgbClr val="231F20"/>
                </a:solidFill>
                <a:latin typeface="Tahoma"/>
                <a:cs typeface="Tahoma"/>
              </a:rPr>
              <a:t>ouble-strand </a:t>
            </a:r>
            <a:r>
              <a:rPr lang="en-US" sz="800" spc="10" dirty="0">
                <a:solidFill>
                  <a:srgbClr val="231F20"/>
                </a:solidFill>
                <a:latin typeface="Tahoma"/>
                <a:cs typeface="Tahoma"/>
              </a:rPr>
              <a:t>DNA</a:t>
            </a:r>
            <a:r>
              <a:rPr lang="en-US" sz="800" spc="-20" dirty="0">
                <a:solidFill>
                  <a:srgbClr val="231F20"/>
                </a:solidFill>
                <a:latin typeface="Tahoma"/>
                <a:cs typeface="Tahoma"/>
              </a:rPr>
              <a:t> fragments </a:t>
            </a:r>
            <a:r>
              <a:rPr lang="en-US" sz="800" spc="-25" dirty="0">
                <a:solidFill>
                  <a:srgbClr val="231F20"/>
                </a:solidFill>
                <a:latin typeface="Tahoma"/>
                <a:cs typeface="Tahoma"/>
              </a:rPr>
              <a:t>that</a:t>
            </a:r>
            <a:r>
              <a:rPr lang="en-US" sz="800" spc="-25" baseline="0" dirty="0">
                <a:solidFill>
                  <a:srgbClr val="231F20"/>
                </a:solidFill>
                <a:latin typeface="Tahoma"/>
                <a:cs typeface="Tahoma"/>
              </a:rPr>
              <a:t> bind to</a:t>
            </a:r>
            <a:r>
              <a:rPr lang="en-US" sz="800" spc="-15" dirty="0">
                <a:solidFill>
                  <a:srgbClr val="231F20"/>
                </a:solidFill>
                <a:latin typeface="Tahoma"/>
                <a:cs typeface="Tahoma"/>
              </a:rPr>
              <a:t> </a:t>
            </a:r>
            <a:r>
              <a:rPr lang="en-US" sz="800" dirty="0" err="1">
                <a:solidFill>
                  <a:srgbClr val="231F20"/>
                </a:solidFill>
                <a:latin typeface="Tahoma"/>
                <a:cs typeface="Tahoma"/>
              </a:rPr>
              <a:t>c</a:t>
            </a:r>
            <a:r>
              <a:rPr lang="en-US" sz="800" spc="35" dirty="0" err="1">
                <a:solidFill>
                  <a:srgbClr val="231F20"/>
                </a:solidFill>
                <a:latin typeface="Tahoma"/>
                <a:cs typeface="Tahoma"/>
              </a:rPr>
              <a:t>GAS</a:t>
            </a:r>
            <a:r>
              <a:rPr lang="en-US" sz="800" spc="-15" dirty="0">
                <a:solidFill>
                  <a:srgbClr val="231F20"/>
                </a:solidFill>
                <a:latin typeface="Tahoma"/>
                <a:cs typeface="Tahoma"/>
              </a:rPr>
              <a:t> and </a:t>
            </a:r>
            <a:r>
              <a:rPr lang="en-US" sz="800" spc="-10" dirty="0">
                <a:solidFill>
                  <a:srgbClr val="231F20"/>
                </a:solidFill>
                <a:latin typeface="Tahoma"/>
                <a:cs typeface="Tahoma"/>
              </a:rPr>
              <a:t>lead </a:t>
            </a:r>
            <a:r>
              <a:rPr lang="en-US" sz="800" spc="-15" dirty="0">
                <a:solidFill>
                  <a:srgbClr val="231F20"/>
                </a:solidFill>
                <a:latin typeface="Tahoma"/>
                <a:cs typeface="Tahoma"/>
              </a:rPr>
              <a:t>to </a:t>
            </a:r>
            <a:r>
              <a:rPr lang="en-US" sz="800" spc="-20" dirty="0">
                <a:solidFill>
                  <a:srgbClr val="231F20"/>
                </a:solidFill>
                <a:latin typeface="Tahoma"/>
                <a:cs typeface="Tahoma"/>
              </a:rPr>
              <a:t>stimulator of </a:t>
            </a:r>
            <a:r>
              <a:rPr lang="en-US" sz="800" spc="-25" dirty="0">
                <a:solidFill>
                  <a:srgbClr val="231F20"/>
                </a:solidFill>
                <a:latin typeface="Tahoma"/>
                <a:cs typeface="Tahoma"/>
              </a:rPr>
              <a:t>interferon </a:t>
            </a:r>
            <a:r>
              <a:rPr lang="en-US" sz="800" spc="-5" dirty="0">
                <a:solidFill>
                  <a:srgbClr val="231F20"/>
                </a:solidFill>
                <a:latin typeface="Tahoma"/>
                <a:cs typeface="Tahoma"/>
              </a:rPr>
              <a:t>genes </a:t>
            </a:r>
            <a:r>
              <a:rPr lang="en-US" sz="800" spc="-30" dirty="0">
                <a:solidFill>
                  <a:srgbClr val="231F20"/>
                </a:solidFill>
                <a:latin typeface="Tahoma"/>
                <a:cs typeface="Tahoma"/>
              </a:rPr>
              <a:t>(STING) </a:t>
            </a:r>
            <a:r>
              <a:rPr lang="en-US" sz="800" spc="-15" dirty="0">
                <a:solidFill>
                  <a:srgbClr val="231F20"/>
                </a:solidFill>
                <a:latin typeface="Tahoma"/>
                <a:cs typeface="Tahoma"/>
              </a:rPr>
              <a:t>activation </a:t>
            </a:r>
            <a:r>
              <a:rPr lang="en-US" sz="800" spc="-5" dirty="0">
                <a:solidFill>
                  <a:srgbClr val="231F20"/>
                </a:solidFill>
                <a:latin typeface="Tahoma"/>
                <a:cs typeface="Tahoma"/>
              </a:rPr>
              <a:t>and </a:t>
            </a:r>
            <a:r>
              <a:rPr lang="en-US" sz="800" spc="-15" dirty="0">
                <a:solidFill>
                  <a:srgbClr val="231F20"/>
                </a:solidFill>
                <a:latin typeface="Tahoma"/>
                <a:cs typeface="Tahoma"/>
              </a:rPr>
              <a:t>generation </a:t>
            </a:r>
            <a:r>
              <a:rPr lang="en-US" sz="800" spc="-20" dirty="0">
                <a:solidFill>
                  <a:srgbClr val="231F20"/>
                </a:solidFill>
                <a:latin typeface="Tahoma"/>
                <a:cs typeface="Tahoma"/>
              </a:rPr>
              <a:t>of </a:t>
            </a:r>
            <a:r>
              <a:rPr lang="en-US" sz="800" spc="-15" dirty="0">
                <a:solidFill>
                  <a:srgbClr val="231F20"/>
                </a:solidFill>
                <a:latin typeface="Tahoma"/>
                <a:cs typeface="Tahoma"/>
              </a:rPr>
              <a:t>a type </a:t>
            </a:r>
            <a:r>
              <a:rPr lang="en-US" sz="800" dirty="0">
                <a:solidFill>
                  <a:srgbClr val="231F20"/>
                </a:solidFill>
                <a:latin typeface="Tahoma"/>
                <a:cs typeface="Tahoma"/>
              </a:rPr>
              <a:t>1 </a:t>
            </a:r>
            <a:r>
              <a:rPr lang="en-US" sz="800" spc="-25" dirty="0">
                <a:solidFill>
                  <a:srgbClr val="231F20"/>
                </a:solidFill>
                <a:latin typeface="Tahoma"/>
                <a:cs typeface="Tahoma"/>
              </a:rPr>
              <a:t>interferon </a:t>
            </a:r>
            <a:r>
              <a:rPr lang="en-US" sz="800" spc="-5" dirty="0">
                <a:solidFill>
                  <a:srgbClr val="231F20"/>
                </a:solidFill>
                <a:latin typeface="Tahoma"/>
                <a:cs typeface="Tahoma"/>
              </a:rPr>
              <a:t>response.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15" dirty="0">
                <a:solidFill>
                  <a:srgbClr val="231F20"/>
                </a:solidFill>
                <a:latin typeface="Tahoma"/>
                <a:cs typeface="Tahoma"/>
              </a:rPr>
              <a:t>This </a:t>
            </a:r>
            <a:r>
              <a:rPr lang="en-US" sz="800" spc="-10" dirty="0">
                <a:solidFill>
                  <a:srgbClr val="231F20"/>
                </a:solidFill>
                <a:latin typeface="Tahoma"/>
                <a:cs typeface="Tahoma"/>
              </a:rPr>
              <a:t>upregulates </a:t>
            </a:r>
            <a:r>
              <a:rPr lang="en-US" sz="800" spc="-5" dirty="0">
                <a:solidFill>
                  <a:srgbClr val="231F20"/>
                </a:solidFill>
                <a:latin typeface="Tahoma"/>
                <a:cs typeface="Tahoma"/>
              </a:rPr>
              <a:t>chemokines </a:t>
            </a:r>
            <a:r>
              <a:rPr lang="en-US" sz="800" spc="-15" dirty="0">
                <a:solidFill>
                  <a:srgbClr val="231F20"/>
                </a:solidFill>
                <a:latin typeface="Tahoma"/>
                <a:cs typeface="Tahoma"/>
              </a:rPr>
              <a:t>leading to </a:t>
            </a:r>
            <a:r>
              <a:rPr lang="en-US" sz="800" spc="-25" dirty="0">
                <a:solidFill>
                  <a:srgbClr val="231F20"/>
                </a:solidFill>
                <a:latin typeface="Tahoma"/>
                <a:cs typeface="Tahoma"/>
              </a:rPr>
              <a:t>T </a:t>
            </a:r>
            <a:r>
              <a:rPr lang="en-US" sz="800" spc="-15" dirty="0">
                <a:solidFill>
                  <a:srgbClr val="231F20"/>
                </a:solidFill>
                <a:latin typeface="Tahoma"/>
                <a:cs typeface="Tahoma"/>
              </a:rPr>
              <a:t>cell </a:t>
            </a:r>
            <a:r>
              <a:rPr lang="en-US" sz="800" spc="-20" dirty="0">
                <a:solidFill>
                  <a:srgbClr val="231F20"/>
                </a:solidFill>
                <a:latin typeface="Tahoma"/>
                <a:cs typeface="Tahoma"/>
              </a:rPr>
              <a:t>recruitment.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5" dirty="0">
                <a:solidFill>
                  <a:srgbClr val="231F20"/>
                </a:solidFill>
                <a:latin typeface="Tahoma"/>
                <a:cs typeface="Tahoma"/>
              </a:rPr>
              <a:t>Programmed </a:t>
            </a:r>
            <a:r>
              <a:rPr lang="en-US" sz="800" spc="-10" dirty="0">
                <a:solidFill>
                  <a:srgbClr val="231F20"/>
                </a:solidFill>
                <a:latin typeface="Tahoma"/>
                <a:cs typeface="Tahoma"/>
              </a:rPr>
              <a:t>death-ligand </a:t>
            </a:r>
            <a:r>
              <a:rPr lang="en-US" sz="800" dirty="0">
                <a:solidFill>
                  <a:srgbClr val="231F20"/>
                </a:solidFill>
                <a:latin typeface="Tahoma"/>
                <a:cs typeface="Tahoma"/>
              </a:rPr>
              <a:t>1 </a:t>
            </a:r>
            <a:r>
              <a:rPr lang="en-US" sz="800" spc="-20" dirty="0">
                <a:solidFill>
                  <a:srgbClr val="231F20"/>
                </a:solidFill>
                <a:latin typeface="Tahoma"/>
                <a:cs typeface="Tahoma"/>
              </a:rPr>
              <a:t>(PD-L1) </a:t>
            </a:r>
            <a:r>
              <a:rPr lang="en-US" sz="800" spc="-10" dirty="0">
                <a:solidFill>
                  <a:srgbClr val="231F20"/>
                </a:solidFill>
                <a:latin typeface="Tahoma"/>
                <a:cs typeface="Tahoma"/>
              </a:rPr>
              <a:t>is </a:t>
            </a:r>
            <a:r>
              <a:rPr lang="en-US" sz="800" spc="-5" dirty="0">
                <a:solidFill>
                  <a:srgbClr val="231F20"/>
                </a:solidFill>
                <a:latin typeface="Tahoma"/>
                <a:cs typeface="Tahoma"/>
              </a:rPr>
              <a:t>also </a:t>
            </a:r>
            <a:r>
              <a:rPr lang="en-US" sz="800" spc="-15" dirty="0">
                <a:solidFill>
                  <a:srgbClr val="231F20"/>
                </a:solidFill>
                <a:latin typeface="Tahoma"/>
                <a:cs typeface="Tahoma"/>
              </a:rPr>
              <a:t>upregulated </a:t>
            </a:r>
            <a:r>
              <a:rPr lang="en-US" sz="800" spc="-5" dirty="0">
                <a:solidFill>
                  <a:srgbClr val="231F20"/>
                </a:solidFill>
                <a:latin typeface="Tahoma"/>
                <a:cs typeface="Tahoma"/>
              </a:rPr>
              <a:t>and </a:t>
            </a:r>
            <a:r>
              <a:rPr lang="en-US" sz="800" spc="-20" dirty="0">
                <a:solidFill>
                  <a:srgbClr val="231F20"/>
                </a:solidFill>
                <a:latin typeface="Tahoma"/>
                <a:cs typeface="Tahoma"/>
              </a:rPr>
              <a:t>may </a:t>
            </a:r>
            <a:r>
              <a:rPr lang="en-US" sz="800" spc="-10" dirty="0">
                <a:solidFill>
                  <a:srgbClr val="231F20"/>
                </a:solidFill>
                <a:latin typeface="Tahoma"/>
                <a:cs typeface="Tahoma"/>
              </a:rPr>
              <a:t>lead </a:t>
            </a:r>
            <a:r>
              <a:rPr lang="en-US" sz="800" spc="-15" dirty="0">
                <a:solidFill>
                  <a:srgbClr val="231F20"/>
                </a:solidFill>
                <a:latin typeface="Tahoma"/>
                <a:cs typeface="Tahoma"/>
              </a:rPr>
              <a:t>to </a:t>
            </a:r>
            <a:r>
              <a:rPr lang="en-US" sz="800" spc="-25" dirty="0">
                <a:solidFill>
                  <a:srgbClr val="231F20"/>
                </a:solidFill>
                <a:latin typeface="Tahoma"/>
                <a:cs typeface="Tahoma"/>
              </a:rPr>
              <a:t>T </a:t>
            </a:r>
            <a:r>
              <a:rPr lang="en-US" sz="800" spc="-10" dirty="0">
                <a:solidFill>
                  <a:srgbClr val="231F20"/>
                </a:solidFill>
                <a:latin typeface="Tahoma"/>
                <a:cs typeface="Tahoma"/>
              </a:rPr>
              <a:t>cell </a:t>
            </a:r>
            <a:r>
              <a:rPr lang="en-US" sz="800" spc="-15" dirty="0">
                <a:solidFill>
                  <a:srgbClr val="231F20"/>
                </a:solidFill>
                <a:latin typeface="Tahoma"/>
                <a:cs typeface="Tahoma"/>
              </a:rPr>
              <a:t>exhaustion,    </a:t>
            </a:r>
            <a:r>
              <a:rPr lang="en-US" sz="800" b="1" spc="-35" dirty="0">
                <a:solidFill>
                  <a:srgbClr val="00689C"/>
                </a:solidFill>
                <a:latin typeface="Tahoma"/>
                <a:cs typeface="Tahoma"/>
              </a:rPr>
              <a:t>&lt;&lt;CLICK&gt;&gt;</a:t>
            </a:r>
            <a:r>
              <a:rPr lang="en-US" sz="800" b="1" spc="-35" baseline="0" dirty="0">
                <a:solidFill>
                  <a:srgbClr val="00689C"/>
                </a:solidFill>
                <a:latin typeface="Tahoma"/>
                <a:cs typeface="Tahoma"/>
              </a:rPr>
              <a:t>    </a:t>
            </a:r>
            <a:r>
              <a:rPr lang="en-US" sz="800" spc="-15" dirty="0">
                <a:solidFill>
                  <a:srgbClr val="231F20"/>
                </a:solidFill>
                <a:latin typeface="Tahoma"/>
                <a:cs typeface="Tahoma"/>
              </a:rPr>
              <a:t>an </a:t>
            </a:r>
            <a:r>
              <a:rPr lang="en-US" sz="800" spc="-20" dirty="0">
                <a:solidFill>
                  <a:srgbClr val="231F20"/>
                </a:solidFill>
                <a:latin typeface="Tahoma"/>
                <a:cs typeface="Tahoma"/>
              </a:rPr>
              <a:t>effect that  </a:t>
            </a:r>
            <a:r>
              <a:rPr lang="en-US" sz="800" dirty="0">
                <a:solidFill>
                  <a:srgbClr val="231F20"/>
                </a:solidFill>
                <a:latin typeface="Tahoma"/>
                <a:cs typeface="Tahoma"/>
              </a:rPr>
              <a:t>can</a:t>
            </a:r>
            <a:r>
              <a:rPr lang="en-US" sz="800" spc="-45" dirty="0">
                <a:solidFill>
                  <a:srgbClr val="231F20"/>
                </a:solidFill>
                <a:latin typeface="Tahoma"/>
                <a:cs typeface="Tahoma"/>
              </a:rPr>
              <a:t> </a:t>
            </a:r>
            <a:r>
              <a:rPr lang="en-US" sz="800" spc="-5" dirty="0">
                <a:solidFill>
                  <a:srgbClr val="231F20"/>
                </a:solidFill>
                <a:latin typeface="Tahoma"/>
                <a:cs typeface="Tahoma"/>
              </a:rPr>
              <a:t>be</a:t>
            </a:r>
            <a:r>
              <a:rPr lang="en-US" sz="800" spc="-35" dirty="0">
                <a:solidFill>
                  <a:srgbClr val="231F20"/>
                </a:solidFill>
                <a:latin typeface="Tahoma"/>
                <a:cs typeface="Tahoma"/>
              </a:rPr>
              <a:t> </a:t>
            </a:r>
            <a:r>
              <a:rPr lang="en-US" sz="800" spc="-10" dirty="0">
                <a:solidFill>
                  <a:srgbClr val="231F20"/>
                </a:solidFill>
                <a:latin typeface="Tahoma"/>
                <a:cs typeface="Tahoma"/>
              </a:rPr>
              <a:t>abrogated</a:t>
            </a:r>
            <a:r>
              <a:rPr lang="en-US" sz="800" spc="-40" dirty="0">
                <a:solidFill>
                  <a:srgbClr val="231F20"/>
                </a:solidFill>
                <a:latin typeface="Tahoma"/>
                <a:cs typeface="Tahoma"/>
              </a:rPr>
              <a:t> </a:t>
            </a:r>
            <a:r>
              <a:rPr lang="en-US" sz="800" spc="-30" dirty="0">
                <a:solidFill>
                  <a:srgbClr val="231F20"/>
                </a:solidFill>
                <a:latin typeface="Tahoma"/>
                <a:cs typeface="Tahoma"/>
              </a:rPr>
              <a:t>via</a:t>
            </a:r>
            <a:r>
              <a:rPr lang="en-US" sz="800" spc="-40" dirty="0">
                <a:solidFill>
                  <a:srgbClr val="231F20"/>
                </a:solidFill>
                <a:latin typeface="Tahoma"/>
                <a:cs typeface="Tahoma"/>
              </a:rPr>
              <a:t> </a:t>
            </a:r>
            <a:r>
              <a:rPr lang="en-US" sz="800" spc="-10" dirty="0">
                <a:solidFill>
                  <a:srgbClr val="231F20"/>
                </a:solidFill>
                <a:latin typeface="Tahoma"/>
                <a:cs typeface="Tahoma"/>
              </a:rPr>
              <a:t>concomitant</a:t>
            </a:r>
            <a:r>
              <a:rPr lang="en-US" sz="800" spc="-35" dirty="0">
                <a:solidFill>
                  <a:srgbClr val="231F20"/>
                </a:solidFill>
                <a:latin typeface="Tahoma"/>
                <a:cs typeface="Tahoma"/>
              </a:rPr>
              <a:t> </a:t>
            </a:r>
            <a:r>
              <a:rPr lang="en-US" sz="800" spc="5" dirty="0">
                <a:solidFill>
                  <a:srgbClr val="231F20"/>
                </a:solidFill>
                <a:latin typeface="Tahoma"/>
                <a:cs typeface="Tahoma"/>
              </a:rPr>
              <a:t>PD-1/PD-L1</a:t>
            </a:r>
            <a:r>
              <a:rPr lang="en-US" sz="800" spc="-35" dirty="0">
                <a:solidFill>
                  <a:srgbClr val="231F20"/>
                </a:solidFill>
                <a:latin typeface="Tahoma"/>
                <a:cs typeface="Tahoma"/>
              </a:rPr>
              <a:t> </a:t>
            </a:r>
            <a:r>
              <a:rPr lang="en-US" sz="800" spc="-5" dirty="0">
                <a:solidFill>
                  <a:srgbClr val="231F20"/>
                </a:solidFill>
                <a:latin typeface="Tahoma"/>
                <a:cs typeface="Tahoma"/>
              </a:rPr>
              <a:t>blockade with checkpoint inhibitors.</a:t>
            </a:r>
            <a:endParaRPr lang="en-US" sz="800" dirty="0">
              <a:latin typeface="Tahoma"/>
              <a:cs typeface="Tahoma"/>
            </a:endParaRPr>
          </a:p>
        </p:txBody>
      </p:sp>
      <p:sp>
        <p:nvSpPr>
          <p:cNvPr id="4" name="Slide Number Placeholder 3"/>
          <p:cNvSpPr>
            <a:spLocks noGrp="1"/>
          </p:cNvSpPr>
          <p:nvPr>
            <p:ph type="sldNum" sz="quarter" idx="10"/>
          </p:nvPr>
        </p:nvSpPr>
        <p:spPr/>
        <p:txBody>
          <a:bodyPr/>
          <a:lstStyle/>
          <a:p>
            <a:fld id="{2769265E-A2F7-45E1-9CB5-019F35D3279F}" type="slidenum">
              <a:rPr lang="en-US" smtClean="0"/>
              <a:t>20</a:t>
            </a:fld>
            <a:endParaRPr lang="en-US"/>
          </a:p>
        </p:txBody>
      </p:sp>
    </p:spTree>
    <p:extLst>
      <p:ext uri="{BB962C8B-B14F-4D97-AF65-F5344CB8AC3E}">
        <p14:creationId xmlns:p14="http://schemas.microsoft.com/office/powerpoint/2010/main" val="27396274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69265E-A2F7-45E1-9CB5-019F35D3279F}" type="slidenum">
              <a:rPr lang="en-US" smtClean="0"/>
              <a:t>21</a:t>
            </a:fld>
            <a:endParaRPr lang="en-US"/>
          </a:p>
        </p:txBody>
      </p:sp>
    </p:spTree>
    <p:extLst>
      <p:ext uri="{BB962C8B-B14F-4D97-AF65-F5344CB8AC3E}">
        <p14:creationId xmlns:p14="http://schemas.microsoft.com/office/powerpoint/2010/main" val="16335063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30" dirty="0">
                <a:solidFill>
                  <a:srgbClr val="131413"/>
                </a:solidFill>
                <a:latin typeface="Times New Roman"/>
                <a:cs typeface="Times New Roman"/>
              </a:rPr>
              <a:t>Nine </a:t>
            </a:r>
            <a:r>
              <a:rPr lang="en-US" sz="1200" dirty="0">
                <a:solidFill>
                  <a:srgbClr val="131413"/>
                </a:solidFill>
                <a:latin typeface="Times New Roman"/>
                <a:cs typeface="Times New Roman"/>
              </a:rPr>
              <a:t>of </a:t>
            </a:r>
            <a:r>
              <a:rPr lang="en-US" sz="1200" spc="15" dirty="0">
                <a:solidFill>
                  <a:srgbClr val="131413"/>
                </a:solidFill>
                <a:latin typeface="Times New Roman"/>
                <a:cs typeface="Times New Roman"/>
              </a:rPr>
              <a:t>17 </a:t>
            </a:r>
            <a:r>
              <a:rPr lang="en-US" sz="1200" spc="30" dirty="0">
                <a:solidFill>
                  <a:srgbClr val="131413"/>
                </a:solidFill>
                <a:latin typeface="Times New Roman"/>
                <a:cs typeface="Times New Roman"/>
              </a:rPr>
              <a:t>patients </a:t>
            </a:r>
            <a:r>
              <a:rPr lang="en-US" sz="1200" spc="-20" dirty="0">
                <a:solidFill>
                  <a:srgbClr val="131413"/>
                </a:solidFill>
                <a:latin typeface="Times New Roman"/>
                <a:cs typeface="Times New Roman"/>
              </a:rPr>
              <a:t>(53%) </a:t>
            </a:r>
            <a:r>
              <a:rPr lang="en-US" sz="1200" spc="35" dirty="0">
                <a:solidFill>
                  <a:srgbClr val="131413"/>
                </a:solidFill>
                <a:latin typeface="Times New Roman"/>
                <a:cs typeface="Times New Roman"/>
              </a:rPr>
              <a:t>had </a:t>
            </a:r>
            <a:r>
              <a:rPr lang="en-US" sz="1200" spc="15" dirty="0">
                <a:solidFill>
                  <a:srgbClr val="131413"/>
                </a:solidFill>
                <a:latin typeface="Times New Roman"/>
                <a:cs typeface="Times New Roman"/>
              </a:rPr>
              <a:t>a </a:t>
            </a:r>
            <a:r>
              <a:rPr lang="en-US" sz="1200" dirty="0">
                <a:solidFill>
                  <a:srgbClr val="131413"/>
                </a:solidFill>
                <a:latin typeface="Times New Roman"/>
                <a:cs typeface="Times New Roman"/>
              </a:rPr>
              <a:t>PSA </a:t>
            </a:r>
            <a:r>
              <a:rPr lang="en-US" sz="1200" spc="20" dirty="0">
                <a:solidFill>
                  <a:srgbClr val="131413"/>
                </a:solidFill>
                <a:latin typeface="Times New Roman"/>
                <a:cs typeface="Times New Roman"/>
              </a:rPr>
              <a:t>decline </a:t>
            </a:r>
            <a:r>
              <a:rPr lang="en-US" sz="1200" dirty="0">
                <a:solidFill>
                  <a:srgbClr val="131413"/>
                </a:solidFill>
                <a:latin typeface="Times New Roman"/>
                <a:cs typeface="Times New Roman"/>
              </a:rPr>
              <a:t>of </a:t>
            </a:r>
            <a:r>
              <a:rPr lang="en-US" sz="1200" spc="-5" dirty="0">
                <a:solidFill>
                  <a:srgbClr val="131413"/>
                </a:solidFill>
                <a:latin typeface="+mn-lt"/>
                <a:cs typeface="Calibri"/>
              </a:rPr>
              <a:t>≥</a:t>
            </a:r>
            <a:r>
              <a:rPr lang="en-US" sz="1200" spc="-5" dirty="0">
                <a:solidFill>
                  <a:srgbClr val="131413"/>
                </a:solidFill>
                <a:latin typeface="Times New Roman"/>
                <a:cs typeface="Times New Roman"/>
              </a:rPr>
              <a:t>50%  </a:t>
            </a:r>
            <a:r>
              <a:rPr lang="en-US" sz="1200" spc="15" dirty="0">
                <a:solidFill>
                  <a:srgbClr val="131413"/>
                </a:solidFill>
                <a:latin typeface="Times New Roman"/>
                <a:cs typeface="Times New Roman"/>
              </a:rPr>
              <a:t>(defined </a:t>
            </a:r>
            <a:r>
              <a:rPr lang="en-US" sz="1200" spc="10" dirty="0">
                <a:solidFill>
                  <a:srgbClr val="131413"/>
                </a:solidFill>
                <a:latin typeface="Times New Roman"/>
                <a:cs typeface="Times New Roman"/>
              </a:rPr>
              <a:t>as </a:t>
            </a:r>
            <a:r>
              <a:rPr lang="en-US" sz="1200" spc="25" dirty="0">
                <a:solidFill>
                  <a:srgbClr val="131413"/>
                </a:solidFill>
                <a:latin typeface="Times New Roman"/>
                <a:cs typeface="Times New Roman"/>
              </a:rPr>
              <a:t>responders). </a:t>
            </a:r>
            <a:r>
              <a:rPr lang="en-US" sz="1200" spc="20" dirty="0">
                <a:solidFill>
                  <a:srgbClr val="131413"/>
                </a:solidFill>
                <a:latin typeface="Times New Roman"/>
                <a:cs typeface="Times New Roman"/>
              </a:rPr>
              <a:t>Of </a:t>
            </a:r>
            <a:r>
              <a:rPr lang="en-US" sz="1200" spc="30" dirty="0">
                <a:solidFill>
                  <a:srgbClr val="131413"/>
                </a:solidFill>
                <a:latin typeface="Times New Roman"/>
                <a:cs typeface="Times New Roman"/>
              </a:rPr>
              <a:t>those </a:t>
            </a:r>
            <a:r>
              <a:rPr lang="en-US" sz="1200" spc="15" dirty="0">
                <a:solidFill>
                  <a:srgbClr val="131413"/>
                </a:solidFill>
                <a:latin typeface="Times New Roman"/>
                <a:cs typeface="Times New Roman"/>
              </a:rPr>
              <a:t>9 </a:t>
            </a:r>
            <a:r>
              <a:rPr lang="en-US" sz="1200" spc="25" dirty="0">
                <a:solidFill>
                  <a:srgbClr val="131413"/>
                </a:solidFill>
                <a:latin typeface="Times New Roman"/>
                <a:cs typeface="Times New Roman"/>
              </a:rPr>
              <a:t>patients, </a:t>
            </a:r>
            <a:r>
              <a:rPr lang="en-US" sz="1200" spc="15" dirty="0">
                <a:solidFill>
                  <a:srgbClr val="131413"/>
                </a:solidFill>
                <a:latin typeface="Times New Roman"/>
                <a:cs typeface="Times New Roman"/>
              </a:rPr>
              <a:t>4 </a:t>
            </a:r>
            <a:r>
              <a:rPr lang="en-US" sz="1200" spc="35" dirty="0">
                <a:solidFill>
                  <a:srgbClr val="131413"/>
                </a:solidFill>
                <a:latin typeface="Times New Roman"/>
                <a:cs typeface="Times New Roman"/>
              </a:rPr>
              <a:t>had </a:t>
            </a:r>
            <a:r>
              <a:rPr lang="en-US" sz="1200" spc="15" dirty="0">
                <a:solidFill>
                  <a:srgbClr val="131413"/>
                </a:solidFill>
                <a:latin typeface="Times New Roman"/>
                <a:cs typeface="Times New Roman"/>
              </a:rPr>
              <a:t>a  </a:t>
            </a:r>
            <a:r>
              <a:rPr lang="en-US" sz="1200" spc="25" dirty="0">
                <a:solidFill>
                  <a:srgbClr val="131413"/>
                </a:solidFill>
                <a:latin typeface="Times New Roman"/>
                <a:cs typeface="Times New Roman"/>
              </a:rPr>
              <a:t>radiographic </a:t>
            </a:r>
            <a:r>
              <a:rPr lang="en-US" sz="1200" spc="30" dirty="0">
                <a:solidFill>
                  <a:srgbClr val="131413"/>
                </a:solidFill>
                <a:latin typeface="Times New Roman"/>
                <a:cs typeface="Times New Roman"/>
              </a:rPr>
              <a:t>response </a:t>
            </a:r>
            <a:r>
              <a:rPr lang="en-US" sz="1200" spc="35" dirty="0">
                <a:solidFill>
                  <a:srgbClr val="131413"/>
                </a:solidFill>
                <a:latin typeface="Times New Roman"/>
                <a:cs typeface="Times New Roman"/>
              </a:rPr>
              <a:t>per </a:t>
            </a:r>
            <a:r>
              <a:rPr lang="en-US" sz="1200" dirty="0">
                <a:solidFill>
                  <a:srgbClr val="131413"/>
                </a:solidFill>
                <a:latin typeface="Times New Roman"/>
                <a:cs typeface="Times New Roman"/>
              </a:rPr>
              <a:t>RECIST </a:t>
            </a:r>
            <a:r>
              <a:rPr lang="en-US" sz="1200" spc="-10" dirty="0">
                <a:solidFill>
                  <a:srgbClr val="131413"/>
                </a:solidFill>
                <a:latin typeface="Times New Roman"/>
                <a:cs typeface="Times New Roman"/>
              </a:rPr>
              <a:t>v.1.1.</a:t>
            </a:r>
            <a:r>
              <a:rPr lang="en-US" sz="1200" spc="-10" baseline="0" dirty="0">
                <a:solidFill>
                  <a:srgbClr val="131413"/>
                </a:solidFill>
                <a:latin typeface="Times New Roman"/>
                <a:cs typeface="Times New Roman"/>
              </a:rPr>
              <a:t> Out of 9 with PSA response 4 had germline DDR defect, 2 had somatic DDR defect, and 2 patients had no detectable alterations in DDR genes. </a:t>
            </a:r>
            <a:endParaRPr lang="en-US" sz="1200" dirty="0">
              <a:latin typeface="Arial Narrow"/>
              <a:cs typeface="Arial Narrow"/>
            </a:endParaRPr>
          </a:p>
        </p:txBody>
      </p:sp>
      <p:sp>
        <p:nvSpPr>
          <p:cNvPr id="4" name="Slide Number Placeholder 3"/>
          <p:cNvSpPr>
            <a:spLocks noGrp="1"/>
          </p:cNvSpPr>
          <p:nvPr>
            <p:ph type="sldNum" sz="quarter" idx="10"/>
          </p:nvPr>
        </p:nvSpPr>
        <p:spPr/>
        <p:txBody>
          <a:bodyPr/>
          <a:lstStyle/>
          <a:p>
            <a:fld id="{2769265E-A2F7-45E1-9CB5-019F35D3279F}" type="slidenum">
              <a:rPr lang="en-US" smtClean="0"/>
              <a:t>22</a:t>
            </a:fld>
            <a:endParaRPr lang="en-US"/>
          </a:p>
        </p:txBody>
      </p:sp>
    </p:spTree>
    <p:extLst>
      <p:ext uri="{BB962C8B-B14F-4D97-AF65-F5344CB8AC3E}">
        <p14:creationId xmlns:p14="http://schemas.microsoft.com/office/powerpoint/2010/main" val="2665032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I delve into</a:t>
            </a:r>
            <a:r>
              <a:rPr lang="en-US" baseline="0" dirty="0"/>
              <a:t> the trials using PARP inhibitors, let me briefly review its mechanism of action. </a:t>
            </a:r>
            <a:r>
              <a:rPr lang="en-US" dirty="0"/>
              <a:t>This figure describes the pathways leading to PARP activation and how PARP inhibitors</a:t>
            </a:r>
            <a:r>
              <a:rPr lang="en-US" baseline="0" dirty="0"/>
              <a:t> may lead to cell death.    </a:t>
            </a:r>
            <a:r>
              <a:rPr lang="en-US" b="1" baseline="0" dirty="0"/>
              <a:t>&lt;&lt;CLICK&gt;&gt;    </a:t>
            </a:r>
            <a:r>
              <a:rPr lang="en-US" baseline="0" dirty="0"/>
              <a:t>PARP is recruited to sites of single-strand DNA damage which leads to activation of the base excision repair pathway    </a:t>
            </a:r>
            <a:r>
              <a:rPr lang="en-US" b="1" baseline="0" dirty="0"/>
              <a:t>&lt;&lt;CLICK&gt;&gt;    </a:t>
            </a:r>
            <a:r>
              <a:rPr lang="en-US" baseline="0" dirty="0"/>
              <a:t>and ultimately cell survival.    </a:t>
            </a:r>
            <a:r>
              <a:rPr lang="en-US" b="1" baseline="0" dirty="0"/>
              <a:t>&lt;&lt;CLICK&gt;&gt;    </a:t>
            </a:r>
            <a:r>
              <a:rPr lang="en-US" baseline="0" dirty="0"/>
              <a:t>In the presence of PARP inhibitors an alternate mechanism for DNA repair, homologous recombination repair (BRCA1/2 pathway) is activated which also leads to cell survival. </a:t>
            </a:r>
            <a:r>
              <a:rPr lang="en-US" b="1" baseline="0" dirty="0"/>
              <a:t>&lt;&lt;CLICK&gt;&gt; </a:t>
            </a:r>
            <a:r>
              <a:rPr lang="en-US" baseline="0" dirty="0"/>
              <a:t>In the case of mutations in genes belonging to homologous recombination repair (</a:t>
            </a:r>
            <a:r>
              <a:rPr lang="en-US" baseline="0" dirty="0" err="1"/>
              <a:t>BRCAness</a:t>
            </a:r>
            <a:r>
              <a:rPr lang="en-US" baseline="0" dirty="0"/>
              <a:t> or homologous recombination deficiency), the presence of PARP inhibitors leads to cell death due to accumulation of double-strand breaks and upregulation of the non-homologous end joining pathway, a process known as synthetic lethality. </a:t>
            </a:r>
            <a:r>
              <a:rPr lang="en-US" b="1" baseline="0" dirty="0"/>
              <a:t>&lt;&lt;CLICK&gt;&gt; </a:t>
            </a:r>
            <a:r>
              <a:rPr lang="en-US" baseline="0" dirty="0"/>
              <a:t>Alternatively, certain PARP inhibitors (e.g. Talazoparib) trap PARP at the site of damage preventing DNA replication and leading to replication fork instability and cell death regardless of DNA homologous recombination repair defect. </a:t>
            </a:r>
            <a:endParaRPr lang="en-US" dirty="0"/>
          </a:p>
        </p:txBody>
      </p:sp>
      <p:sp>
        <p:nvSpPr>
          <p:cNvPr id="4" name="Slide Number Placeholder 3"/>
          <p:cNvSpPr>
            <a:spLocks noGrp="1"/>
          </p:cNvSpPr>
          <p:nvPr>
            <p:ph type="sldNum" sz="quarter" idx="10"/>
          </p:nvPr>
        </p:nvSpPr>
        <p:spPr/>
        <p:txBody>
          <a:bodyPr/>
          <a:lstStyle/>
          <a:p>
            <a:fld id="{2769265E-A2F7-45E1-9CB5-019F35D3279F}" type="slidenum">
              <a:rPr lang="en-US" smtClean="0"/>
              <a:t>3</a:t>
            </a:fld>
            <a:endParaRPr lang="en-US"/>
          </a:p>
        </p:txBody>
      </p:sp>
    </p:spTree>
    <p:extLst>
      <p:ext uri="{BB962C8B-B14F-4D97-AF65-F5344CB8AC3E}">
        <p14:creationId xmlns:p14="http://schemas.microsoft.com/office/powerpoint/2010/main" val="30244169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700" marR="5080">
              <a:lnSpc>
                <a:spcPct val="105500"/>
              </a:lnSpc>
              <a:spcBef>
                <a:spcPts val="60"/>
              </a:spcBef>
            </a:pPr>
            <a:r>
              <a:rPr lang="en-US" sz="1200" spc="45" dirty="0">
                <a:solidFill>
                  <a:srgbClr val="131413"/>
                </a:solidFill>
                <a:latin typeface="Times New Roman"/>
                <a:cs typeface="Times New Roman"/>
              </a:rPr>
              <a:t>The </a:t>
            </a:r>
            <a:r>
              <a:rPr lang="en-US" sz="1200" spc="35" dirty="0">
                <a:solidFill>
                  <a:srgbClr val="131413"/>
                </a:solidFill>
                <a:latin typeface="Times New Roman"/>
                <a:cs typeface="Times New Roman"/>
              </a:rPr>
              <a:t>median </a:t>
            </a:r>
            <a:r>
              <a:rPr lang="en-US" sz="1200" spc="25" dirty="0">
                <a:solidFill>
                  <a:srgbClr val="131413"/>
                </a:solidFill>
                <a:latin typeface="Times New Roman"/>
                <a:cs typeface="Times New Roman"/>
              </a:rPr>
              <a:t>radiographic progression-free </a:t>
            </a:r>
            <a:r>
              <a:rPr lang="en-US" sz="1200" spc="30" dirty="0">
                <a:solidFill>
                  <a:srgbClr val="131413"/>
                </a:solidFill>
                <a:latin typeface="Times New Roman"/>
                <a:cs typeface="Times New Roman"/>
              </a:rPr>
              <a:t>sur</a:t>
            </a:r>
            <a:r>
              <a:rPr lang="en-US" sz="1200" spc="-15" dirty="0">
                <a:solidFill>
                  <a:srgbClr val="131413"/>
                </a:solidFill>
                <a:latin typeface="Times New Roman"/>
                <a:cs typeface="Times New Roman"/>
              </a:rPr>
              <a:t>vival </a:t>
            </a:r>
            <a:r>
              <a:rPr lang="en-US" sz="1200" dirty="0">
                <a:solidFill>
                  <a:srgbClr val="131413"/>
                </a:solidFill>
                <a:latin typeface="Times New Roman"/>
                <a:cs typeface="Times New Roman"/>
              </a:rPr>
              <a:t>of </a:t>
            </a:r>
            <a:r>
              <a:rPr lang="en-US" sz="1200" spc="30" dirty="0">
                <a:solidFill>
                  <a:srgbClr val="131413"/>
                </a:solidFill>
                <a:latin typeface="Times New Roman"/>
                <a:cs typeface="Times New Roman"/>
              </a:rPr>
              <a:t>patients </a:t>
            </a:r>
            <a:r>
              <a:rPr lang="en-US" sz="1200" spc="20" dirty="0">
                <a:solidFill>
                  <a:srgbClr val="131413"/>
                </a:solidFill>
                <a:latin typeface="Times New Roman"/>
                <a:cs typeface="Times New Roman"/>
              </a:rPr>
              <a:t>with </a:t>
            </a:r>
            <a:r>
              <a:rPr lang="en-US" sz="1200" spc="25" dirty="0">
                <a:solidFill>
                  <a:srgbClr val="131413"/>
                </a:solidFill>
                <a:latin typeface="Times New Roman"/>
                <a:cs typeface="Times New Roman"/>
              </a:rPr>
              <a:t>alterations in </a:t>
            </a:r>
            <a:r>
              <a:rPr lang="en-US" sz="1200" spc="5" dirty="0">
                <a:solidFill>
                  <a:srgbClr val="131413"/>
                </a:solidFill>
                <a:latin typeface="Times New Roman"/>
                <a:cs typeface="Times New Roman"/>
              </a:rPr>
              <a:t>DDR </a:t>
            </a:r>
            <a:r>
              <a:rPr lang="en-US" sz="1200" spc="20" dirty="0">
                <a:solidFill>
                  <a:srgbClr val="131413"/>
                </a:solidFill>
                <a:latin typeface="Times New Roman"/>
                <a:cs typeface="Times New Roman"/>
              </a:rPr>
              <a:t>genes </a:t>
            </a:r>
            <a:r>
              <a:rPr lang="en-US" sz="1200" spc="10" dirty="0">
                <a:solidFill>
                  <a:srgbClr val="131413"/>
                </a:solidFill>
                <a:latin typeface="Times New Roman"/>
                <a:cs typeface="Times New Roman"/>
              </a:rPr>
              <a:t>was </a:t>
            </a:r>
            <a:r>
              <a:rPr lang="en-US" sz="1200" spc="5" dirty="0">
                <a:solidFill>
                  <a:srgbClr val="131413"/>
                </a:solidFill>
                <a:latin typeface="Times New Roman"/>
                <a:cs typeface="Times New Roman"/>
              </a:rPr>
              <a:t>16.1 </a:t>
            </a:r>
            <a:r>
              <a:rPr lang="en-US" sz="1200" spc="45" dirty="0">
                <a:solidFill>
                  <a:srgbClr val="131413"/>
                </a:solidFill>
                <a:latin typeface="Times New Roman"/>
                <a:cs typeface="Times New Roman"/>
              </a:rPr>
              <a:t>months </a:t>
            </a:r>
            <a:r>
              <a:rPr lang="en-US" sz="1200" spc="-20" dirty="0">
                <a:solidFill>
                  <a:srgbClr val="131413"/>
                </a:solidFill>
                <a:latin typeface="Times New Roman"/>
                <a:cs typeface="Times New Roman"/>
              </a:rPr>
              <a:t>(95% </a:t>
            </a:r>
            <a:r>
              <a:rPr lang="en-US" sz="1200" spc="-5" dirty="0">
                <a:solidFill>
                  <a:srgbClr val="131413"/>
                </a:solidFill>
                <a:latin typeface="Times New Roman"/>
                <a:cs typeface="Times New Roman"/>
              </a:rPr>
              <a:t>CI: </a:t>
            </a:r>
            <a:r>
              <a:rPr lang="en-US" sz="1200" spc="15" dirty="0">
                <a:solidFill>
                  <a:srgbClr val="131413"/>
                </a:solidFill>
                <a:latin typeface="Times New Roman"/>
                <a:cs typeface="Times New Roman"/>
              </a:rPr>
              <a:t>7.8</a:t>
            </a:r>
            <a:r>
              <a:rPr lang="en-US" sz="1200" spc="15" dirty="0">
                <a:solidFill>
                  <a:srgbClr val="131413"/>
                </a:solidFill>
                <a:latin typeface="Lucida Sans"/>
                <a:cs typeface="Lucida Sans"/>
              </a:rPr>
              <a:t>–</a:t>
            </a:r>
            <a:r>
              <a:rPr lang="en-US" sz="1200" spc="15" dirty="0">
                <a:solidFill>
                  <a:srgbClr val="131413"/>
                </a:solidFill>
                <a:latin typeface="Times New Roman"/>
                <a:cs typeface="Times New Roman"/>
              </a:rPr>
              <a:t>18.1 </a:t>
            </a:r>
            <a:r>
              <a:rPr lang="en-US" sz="1200" spc="40" dirty="0">
                <a:solidFill>
                  <a:srgbClr val="131413"/>
                </a:solidFill>
                <a:latin typeface="Times New Roman"/>
                <a:cs typeface="Times New Roman"/>
              </a:rPr>
              <a:t>months)</a:t>
            </a:r>
            <a:r>
              <a:rPr lang="en-US" sz="1200" spc="-5" dirty="0">
                <a:solidFill>
                  <a:srgbClr val="131413"/>
                </a:solidFill>
                <a:latin typeface="Times New Roman"/>
                <a:cs typeface="Times New Roman"/>
              </a:rPr>
              <a:t>, </a:t>
            </a:r>
            <a:r>
              <a:rPr lang="en-US" sz="1200" spc="20" dirty="0">
                <a:solidFill>
                  <a:srgbClr val="131413"/>
                </a:solidFill>
                <a:latin typeface="Times New Roman"/>
                <a:cs typeface="Times New Roman"/>
              </a:rPr>
              <a:t>with a </a:t>
            </a:r>
            <a:r>
              <a:rPr lang="en-US" sz="1200" spc="45" dirty="0">
                <a:solidFill>
                  <a:srgbClr val="131413"/>
                </a:solidFill>
                <a:latin typeface="Times New Roman"/>
                <a:cs typeface="Times New Roman"/>
              </a:rPr>
              <a:t>12-month </a:t>
            </a:r>
            <a:r>
              <a:rPr lang="en-US" sz="1200" spc="-10" dirty="0">
                <a:solidFill>
                  <a:srgbClr val="131413"/>
                </a:solidFill>
                <a:latin typeface="Times New Roman"/>
                <a:cs typeface="Times New Roman"/>
              </a:rPr>
              <a:t>PFS </a:t>
            </a:r>
            <a:r>
              <a:rPr lang="en-US" sz="1200" spc="15" dirty="0">
                <a:solidFill>
                  <a:srgbClr val="131413"/>
                </a:solidFill>
                <a:latin typeface="Times New Roman"/>
                <a:cs typeface="Times New Roman"/>
              </a:rPr>
              <a:t>probability </a:t>
            </a:r>
            <a:r>
              <a:rPr lang="en-US" sz="1200" dirty="0">
                <a:solidFill>
                  <a:srgbClr val="131413"/>
                </a:solidFill>
                <a:latin typeface="Times New Roman"/>
                <a:cs typeface="Times New Roman"/>
              </a:rPr>
              <a:t>of </a:t>
            </a:r>
            <a:r>
              <a:rPr lang="en-US" sz="1200" spc="-20" dirty="0">
                <a:solidFill>
                  <a:srgbClr val="131413"/>
                </a:solidFill>
                <a:latin typeface="Times New Roman"/>
                <a:cs typeface="Times New Roman"/>
              </a:rPr>
              <a:t>83.3% (95% </a:t>
            </a:r>
            <a:r>
              <a:rPr lang="en-US" sz="1200" spc="-5" dirty="0">
                <a:solidFill>
                  <a:srgbClr val="131413"/>
                </a:solidFill>
                <a:latin typeface="Times New Roman"/>
                <a:cs typeface="Times New Roman"/>
              </a:rPr>
              <a:t>CI: </a:t>
            </a:r>
            <a:r>
              <a:rPr lang="en-US" sz="1200" spc="25" dirty="0">
                <a:solidFill>
                  <a:srgbClr val="131413"/>
                </a:solidFill>
                <a:latin typeface="Times New Roman"/>
                <a:cs typeface="Times New Roman"/>
              </a:rPr>
              <a:t>27.3</a:t>
            </a:r>
            <a:r>
              <a:rPr lang="en-US" sz="1200" spc="25" dirty="0">
                <a:solidFill>
                  <a:srgbClr val="131413"/>
                </a:solidFill>
                <a:latin typeface="Lucida Sans"/>
                <a:cs typeface="Lucida Sans"/>
              </a:rPr>
              <a:t>–  </a:t>
            </a:r>
            <a:r>
              <a:rPr lang="en-US" sz="1200" spc="-15" dirty="0">
                <a:solidFill>
                  <a:srgbClr val="131413"/>
                </a:solidFill>
                <a:latin typeface="Times New Roman"/>
                <a:cs typeface="Times New Roman"/>
              </a:rPr>
              <a:t>94.5%) </a:t>
            </a:r>
            <a:r>
              <a:rPr lang="en-US" sz="1200" spc="35" dirty="0">
                <a:solidFill>
                  <a:srgbClr val="131413"/>
                </a:solidFill>
                <a:latin typeface="Times New Roman"/>
                <a:cs typeface="Times New Roman"/>
              </a:rPr>
              <a:t>compared </a:t>
            </a:r>
            <a:r>
              <a:rPr lang="en-US" sz="1200" spc="20" dirty="0">
                <a:solidFill>
                  <a:srgbClr val="131413"/>
                </a:solidFill>
                <a:latin typeface="Times New Roman"/>
                <a:cs typeface="Times New Roman"/>
              </a:rPr>
              <a:t>with </a:t>
            </a:r>
            <a:r>
              <a:rPr lang="en-US" sz="1200" spc="15" dirty="0">
                <a:solidFill>
                  <a:srgbClr val="131413"/>
                </a:solidFill>
                <a:latin typeface="Times New Roman"/>
                <a:cs typeface="Times New Roman"/>
              </a:rPr>
              <a:t>a </a:t>
            </a:r>
            <a:r>
              <a:rPr lang="en-US" sz="1200" spc="45" dirty="0">
                <a:solidFill>
                  <a:srgbClr val="131413"/>
                </a:solidFill>
                <a:latin typeface="Times New Roman"/>
                <a:cs typeface="Times New Roman"/>
              </a:rPr>
              <a:t>12-month </a:t>
            </a:r>
            <a:r>
              <a:rPr lang="en-US" sz="1200" spc="15" dirty="0">
                <a:solidFill>
                  <a:srgbClr val="131413"/>
                </a:solidFill>
                <a:latin typeface="Times New Roman"/>
                <a:cs typeface="Times New Roman"/>
              </a:rPr>
              <a:t>probability </a:t>
            </a:r>
            <a:r>
              <a:rPr lang="en-US" sz="1200" dirty="0">
                <a:solidFill>
                  <a:srgbClr val="131413"/>
                </a:solidFill>
                <a:latin typeface="Times New Roman"/>
                <a:cs typeface="Times New Roman"/>
              </a:rPr>
              <a:t>of </a:t>
            </a:r>
            <a:r>
              <a:rPr lang="en-US" sz="1200" spc="-20" dirty="0">
                <a:solidFill>
                  <a:srgbClr val="131413"/>
                </a:solidFill>
                <a:latin typeface="Times New Roman"/>
                <a:cs typeface="Times New Roman"/>
              </a:rPr>
              <a:t>36.4%  (95%  </a:t>
            </a:r>
            <a:r>
              <a:rPr lang="en-US" sz="1200" spc="-5" dirty="0">
                <a:solidFill>
                  <a:srgbClr val="131413"/>
                </a:solidFill>
                <a:latin typeface="Times New Roman"/>
                <a:cs typeface="Times New Roman"/>
              </a:rPr>
              <a:t>CI:  </a:t>
            </a:r>
            <a:r>
              <a:rPr lang="en-US" sz="1200" spc="5" dirty="0">
                <a:solidFill>
                  <a:srgbClr val="131413"/>
                </a:solidFill>
                <a:latin typeface="Times New Roman"/>
                <a:cs typeface="Times New Roman"/>
              </a:rPr>
              <a:t>11.2</a:t>
            </a:r>
            <a:r>
              <a:rPr lang="en-US" sz="1200" spc="5" dirty="0">
                <a:solidFill>
                  <a:srgbClr val="131413"/>
                </a:solidFill>
                <a:latin typeface="Lucida Sans"/>
                <a:cs typeface="Lucida Sans"/>
              </a:rPr>
              <a:t>–</a:t>
            </a:r>
            <a:r>
              <a:rPr lang="en-US" sz="1200" spc="5" dirty="0">
                <a:solidFill>
                  <a:srgbClr val="131413"/>
                </a:solidFill>
                <a:latin typeface="Times New Roman"/>
                <a:cs typeface="Times New Roman"/>
              </a:rPr>
              <a:t>62.7%) </a:t>
            </a:r>
            <a:r>
              <a:rPr lang="en-US" sz="1200" spc="15" dirty="0">
                <a:solidFill>
                  <a:srgbClr val="131413"/>
                </a:solidFill>
                <a:latin typeface="Times New Roman"/>
                <a:cs typeface="Times New Roman"/>
              </a:rPr>
              <a:t>for </a:t>
            </a:r>
            <a:r>
              <a:rPr lang="en-US" sz="1200" spc="30" dirty="0">
                <a:solidFill>
                  <a:srgbClr val="131413"/>
                </a:solidFill>
                <a:latin typeface="Times New Roman"/>
                <a:cs typeface="Times New Roman"/>
              </a:rPr>
              <a:t>those without mutations (P</a:t>
            </a:r>
            <a:r>
              <a:rPr lang="en-US" sz="1200" i="1" spc="30" dirty="0">
                <a:solidFill>
                  <a:srgbClr val="131413"/>
                </a:solidFill>
                <a:latin typeface="Book Antiqua"/>
                <a:cs typeface="Book Antiqua"/>
              </a:rPr>
              <a:t> </a:t>
            </a:r>
            <a:r>
              <a:rPr lang="en-US" sz="1200" spc="35" dirty="0">
                <a:solidFill>
                  <a:srgbClr val="131413"/>
                </a:solidFill>
                <a:latin typeface="Times New Roman"/>
                <a:cs typeface="Times New Roman"/>
              </a:rPr>
              <a:t>=</a:t>
            </a:r>
            <a:r>
              <a:rPr lang="en-US" sz="1200" spc="-120" dirty="0">
                <a:solidFill>
                  <a:srgbClr val="131413"/>
                </a:solidFill>
                <a:latin typeface="Times New Roman"/>
                <a:cs typeface="Times New Roman"/>
              </a:rPr>
              <a:t> </a:t>
            </a:r>
            <a:r>
              <a:rPr lang="en-US" sz="1200" dirty="0">
                <a:solidFill>
                  <a:srgbClr val="131413"/>
                </a:solidFill>
                <a:latin typeface="Times New Roman"/>
                <a:cs typeface="Times New Roman"/>
              </a:rPr>
              <a:t>0.031).</a:t>
            </a:r>
          </a:p>
          <a:p>
            <a:pPr marL="12700" marR="5080">
              <a:lnSpc>
                <a:spcPct val="105500"/>
              </a:lnSpc>
              <a:spcBef>
                <a:spcPts val="60"/>
              </a:spcBef>
            </a:pPr>
            <a:endParaRPr lang="en-US" sz="1200" dirty="0">
              <a:solidFill>
                <a:srgbClr val="131413"/>
              </a:solidFill>
              <a:latin typeface="Times New Roman"/>
              <a:cs typeface="Times New Roman"/>
            </a:endParaRPr>
          </a:p>
          <a:p>
            <a:pPr marL="12700" marR="5080">
              <a:lnSpc>
                <a:spcPct val="105500"/>
              </a:lnSpc>
              <a:spcBef>
                <a:spcPts val="60"/>
              </a:spcBef>
            </a:pPr>
            <a:endParaRPr lang="en-US" sz="1200" dirty="0">
              <a:latin typeface="Times New Roman"/>
              <a:cs typeface="Times New Roman"/>
            </a:endParaRPr>
          </a:p>
        </p:txBody>
      </p:sp>
      <p:sp>
        <p:nvSpPr>
          <p:cNvPr id="4" name="Slide Number Placeholder 3"/>
          <p:cNvSpPr>
            <a:spLocks noGrp="1"/>
          </p:cNvSpPr>
          <p:nvPr>
            <p:ph type="sldNum" sz="quarter" idx="10"/>
          </p:nvPr>
        </p:nvSpPr>
        <p:spPr/>
        <p:txBody>
          <a:bodyPr/>
          <a:lstStyle/>
          <a:p>
            <a:fld id="{2769265E-A2F7-45E1-9CB5-019F35D3279F}" type="slidenum">
              <a:rPr lang="en-US" smtClean="0"/>
              <a:t>23</a:t>
            </a:fld>
            <a:endParaRPr lang="en-US"/>
          </a:p>
        </p:txBody>
      </p:sp>
    </p:spTree>
    <p:extLst>
      <p:ext uri="{BB962C8B-B14F-4D97-AF65-F5344CB8AC3E}">
        <p14:creationId xmlns:p14="http://schemas.microsoft.com/office/powerpoint/2010/main" val="233992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0165" marR="198755" indent="0">
              <a:spcAft>
                <a:spcPts val="2400"/>
              </a:spcAft>
              <a:buSzPct val="125000"/>
              <a:buFont typeface="Arial" panose="020B0604020202020204" pitchFamily="34" charset="0"/>
              <a:buNone/>
              <a:tabLst>
                <a:tab pos="352425" algn="l"/>
                <a:tab pos="353060" algn="l"/>
              </a:tabLst>
            </a:pPr>
            <a:r>
              <a:rPr lang="en-US" sz="2000" dirty="0">
                <a:solidFill>
                  <a:srgbClr val="231F20"/>
                </a:solidFill>
                <a:cs typeface="Verdana"/>
              </a:rPr>
              <a:t>Nonclinical/translational evidence suggests the potential for synergistic  benefit when PARP inhibitors and AR signaling inhibitors are combined based on:    </a:t>
            </a:r>
            <a:r>
              <a:rPr lang="en-US" sz="2000" b="1" dirty="0">
                <a:solidFill>
                  <a:srgbClr val="231F20"/>
                </a:solidFill>
                <a:cs typeface="Verdana"/>
              </a:rPr>
              <a:t>&lt;&lt;CLICK&gt;&gt;</a:t>
            </a:r>
            <a:endParaRPr lang="en-US" sz="2000" dirty="0">
              <a:cs typeface="Verdana"/>
            </a:endParaRPr>
          </a:p>
          <a:p>
            <a:pPr marL="828675" marR="0" lvl="1" indent="-457200" algn="l" defTabSz="914400" rtl="0" eaLnBrk="1" fontAlgn="auto" latinLnBrk="0" hangingPunct="1">
              <a:lnSpc>
                <a:spcPct val="100000"/>
              </a:lnSpc>
              <a:spcBef>
                <a:spcPts val="0"/>
              </a:spcBef>
              <a:spcAft>
                <a:spcPts val="2400"/>
              </a:spcAft>
              <a:buClrTx/>
              <a:buSzPct val="100000"/>
              <a:buFont typeface="+mj-lt"/>
              <a:buAutoNum type="alphaUcPeriod"/>
              <a:tabLst>
                <a:tab pos="550545" algn="l"/>
              </a:tabLst>
              <a:defRPr/>
            </a:pPr>
            <a:r>
              <a:rPr lang="en-US" sz="2000" dirty="0">
                <a:solidFill>
                  <a:srgbClr val="231F20"/>
                </a:solidFill>
                <a:cs typeface="Verdana"/>
              </a:rPr>
              <a:t>AR signaling inhibition suppresses the expression of genes associated with HRR    </a:t>
            </a:r>
            <a:r>
              <a:rPr lang="en-US" sz="2000" b="1" dirty="0">
                <a:solidFill>
                  <a:srgbClr val="231F20"/>
                </a:solidFill>
                <a:cs typeface="Verdana"/>
              </a:rPr>
              <a:t>&lt;&lt;CLICK&gt;&gt;</a:t>
            </a:r>
            <a:r>
              <a:rPr lang="en-US" sz="2000" b="0" baseline="0" dirty="0">
                <a:solidFill>
                  <a:schemeClr val="tx1"/>
                </a:solidFill>
                <a:cs typeface="Verdana"/>
              </a:rPr>
              <a:t>    </a:t>
            </a:r>
            <a:endParaRPr lang="en-US" sz="2000" baseline="33333" dirty="0">
              <a:cs typeface="Verdana"/>
            </a:endParaRPr>
          </a:p>
          <a:p>
            <a:pPr marL="829310" marR="506095" lvl="1" indent="-457200" algn="l" defTabSz="914400" rtl="0" eaLnBrk="1" fontAlgn="auto" latinLnBrk="0" hangingPunct="1">
              <a:lnSpc>
                <a:spcPct val="100000"/>
              </a:lnSpc>
              <a:spcBef>
                <a:spcPts val="0"/>
              </a:spcBef>
              <a:spcAft>
                <a:spcPts val="2400"/>
              </a:spcAft>
              <a:buClrTx/>
              <a:buSzPct val="100000"/>
              <a:buFont typeface="+mj-lt"/>
              <a:buAutoNum type="alphaUcPeriod"/>
              <a:tabLst>
                <a:tab pos="550545" algn="l"/>
              </a:tabLst>
              <a:defRPr/>
            </a:pPr>
            <a:r>
              <a:rPr lang="en-US" sz="2000" dirty="0">
                <a:solidFill>
                  <a:srgbClr val="231F20"/>
                </a:solidFill>
                <a:cs typeface="Verdana"/>
              </a:rPr>
              <a:t>PARP1 activity has been shown to support AR function,</a:t>
            </a:r>
            <a:r>
              <a:rPr lang="en-US" sz="2000" baseline="33333" dirty="0">
                <a:solidFill>
                  <a:srgbClr val="231F20"/>
                </a:solidFill>
                <a:cs typeface="Verdana"/>
              </a:rPr>
              <a:t> </a:t>
            </a:r>
            <a:r>
              <a:rPr lang="en-US" sz="2000" dirty="0">
                <a:solidFill>
                  <a:srgbClr val="231F20"/>
                </a:solidFill>
                <a:cs typeface="Verdana"/>
              </a:rPr>
              <a:t>suggesting that  co-blockade of PARP1 may synergize with AR-directed therapy    </a:t>
            </a:r>
            <a:r>
              <a:rPr lang="en-US" sz="2000" b="1" dirty="0">
                <a:solidFill>
                  <a:srgbClr val="231F20"/>
                </a:solidFill>
                <a:cs typeface="Verdana"/>
              </a:rPr>
              <a:t>&lt;&lt;CLICK&gt;&gt;</a:t>
            </a:r>
            <a:r>
              <a:rPr lang="en-US" sz="2000" b="0" baseline="0" dirty="0">
                <a:solidFill>
                  <a:schemeClr val="tx1"/>
                </a:solidFill>
                <a:cs typeface="Verdana"/>
              </a:rPr>
              <a:t>      </a:t>
            </a:r>
            <a:endParaRPr lang="en-US" sz="2000" dirty="0">
              <a:cs typeface="Verdana"/>
            </a:endParaRPr>
          </a:p>
          <a:p>
            <a:pPr marL="829310" marR="73660" lvl="1" indent="-457200" algn="l" defTabSz="914400" rtl="0" eaLnBrk="1" fontAlgn="auto" latinLnBrk="0" hangingPunct="1">
              <a:lnSpc>
                <a:spcPct val="100000"/>
              </a:lnSpc>
              <a:spcBef>
                <a:spcPts val="0"/>
              </a:spcBef>
              <a:spcAft>
                <a:spcPts val="2400"/>
              </a:spcAft>
              <a:buClrTx/>
              <a:buSzPct val="100000"/>
              <a:buFont typeface="+mj-lt"/>
              <a:buAutoNum type="alphaUcPeriod"/>
              <a:tabLst>
                <a:tab pos="550545" algn="l"/>
              </a:tabLst>
              <a:defRPr/>
            </a:pPr>
            <a:r>
              <a:rPr lang="en-US" sz="2000" dirty="0">
                <a:solidFill>
                  <a:srgbClr val="231F20"/>
                </a:solidFill>
                <a:cs typeface="Verdana"/>
              </a:rPr>
              <a:t>Clinical resistance to AR blockade is associated with co-deletion of </a:t>
            </a:r>
            <a:r>
              <a:rPr lang="en-US" sz="2000" i="1" dirty="0">
                <a:solidFill>
                  <a:srgbClr val="231F20"/>
                </a:solidFill>
                <a:cs typeface="Verdana"/>
              </a:rPr>
              <a:t>Rb1</a:t>
            </a:r>
            <a:r>
              <a:rPr lang="en-US" sz="2000" dirty="0">
                <a:solidFill>
                  <a:srgbClr val="231F20"/>
                </a:solidFill>
                <a:cs typeface="Verdana"/>
              </a:rPr>
              <a:t> and inactivation of </a:t>
            </a:r>
            <a:r>
              <a:rPr lang="en-US" sz="2000" i="1" dirty="0">
                <a:solidFill>
                  <a:srgbClr val="231F20"/>
                </a:solidFill>
                <a:cs typeface="Calibri"/>
              </a:rPr>
              <a:t>BRCA</a:t>
            </a:r>
            <a:r>
              <a:rPr lang="en-US" sz="2000" i="1" dirty="0">
                <a:solidFill>
                  <a:srgbClr val="231F20"/>
                </a:solidFill>
                <a:cs typeface="Verdana"/>
              </a:rPr>
              <a:t>2</a:t>
            </a:r>
            <a:r>
              <a:rPr lang="en-US" sz="2000" dirty="0">
                <a:solidFill>
                  <a:srgbClr val="231F20"/>
                </a:solidFill>
                <a:cs typeface="Verdana"/>
              </a:rPr>
              <a:t>    </a:t>
            </a:r>
            <a:r>
              <a:rPr lang="en-US" sz="2000" b="1" dirty="0">
                <a:solidFill>
                  <a:srgbClr val="231F20"/>
                </a:solidFill>
                <a:cs typeface="Verdana"/>
              </a:rPr>
              <a:t>&lt;&lt;CLICK&gt;&gt;    </a:t>
            </a:r>
            <a:endParaRPr lang="en-US" sz="2000" dirty="0">
              <a:solidFill>
                <a:srgbClr val="231F20"/>
              </a:solidFill>
              <a:cs typeface="Verdana"/>
            </a:endParaRPr>
          </a:p>
          <a:p>
            <a:pPr marL="829310" marR="73660" lvl="1" indent="-457200" algn="l" defTabSz="914400" rtl="0" eaLnBrk="1" fontAlgn="auto" latinLnBrk="0" hangingPunct="1">
              <a:lnSpc>
                <a:spcPct val="100000"/>
              </a:lnSpc>
              <a:spcBef>
                <a:spcPts val="0"/>
              </a:spcBef>
              <a:spcAft>
                <a:spcPts val="2400"/>
              </a:spcAft>
              <a:buClrTx/>
              <a:buSzPct val="100000"/>
              <a:buFont typeface="+mj-lt"/>
              <a:buAutoNum type="alphaUcPeriod"/>
              <a:tabLst>
                <a:tab pos="550545" algn="l"/>
              </a:tabLst>
              <a:defRPr/>
            </a:pPr>
            <a:r>
              <a:rPr lang="en-US" sz="2000" dirty="0">
                <a:solidFill>
                  <a:srgbClr val="231F20"/>
                </a:solidFill>
                <a:cs typeface="Verdana"/>
              </a:rPr>
              <a:t>Inactivation of </a:t>
            </a:r>
            <a:r>
              <a:rPr lang="en-US" sz="2000" i="1" dirty="0">
                <a:solidFill>
                  <a:srgbClr val="231F20"/>
                </a:solidFill>
                <a:cs typeface="Calibri"/>
              </a:rPr>
              <a:t>BRCA</a:t>
            </a:r>
            <a:r>
              <a:rPr lang="en-US" sz="2000" i="1" dirty="0">
                <a:solidFill>
                  <a:srgbClr val="231F20"/>
                </a:solidFill>
                <a:cs typeface="Verdana"/>
              </a:rPr>
              <a:t>2</a:t>
            </a:r>
            <a:r>
              <a:rPr lang="en-US" sz="2000" dirty="0">
                <a:solidFill>
                  <a:srgbClr val="231F20"/>
                </a:solidFill>
                <a:cs typeface="Verdana"/>
              </a:rPr>
              <a:t>  is associated with PARP inhibitor sensitivity    </a:t>
            </a:r>
            <a:r>
              <a:rPr lang="en-US" sz="2000" b="1" dirty="0">
                <a:solidFill>
                  <a:srgbClr val="231F20"/>
                </a:solidFill>
                <a:cs typeface="Verdana"/>
              </a:rPr>
              <a:t>&lt;&lt;CLICK&gt;&gt;</a:t>
            </a:r>
            <a:endParaRPr lang="en-US" sz="2000" dirty="0">
              <a:cs typeface="Verdana"/>
            </a:endParaRPr>
          </a:p>
        </p:txBody>
      </p:sp>
      <p:sp>
        <p:nvSpPr>
          <p:cNvPr id="4" name="Slide Number Placeholder 3"/>
          <p:cNvSpPr>
            <a:spLocks noGrp="1"/>
          </p:cNvSpPr>
          <p:nvPr>
            <p:ph type="sldNum" sz="quarter" idx="10"/>
          </p:nvPr>
        </p:nvSpPr>
        <p:spPr/>
        <p:txBody>
          <a:bodyPr/>
          <a:lstStyle/>
          <a:p>
            <a:fld id="{2769265E-A2F7-45E1-9CB5-019F35D3279F}" type="slidenum">
              <a:rPr lang="en-US" smtClean="0"/>
              <a:t>4</a:t>
            </a:fld>
            <a:endParaRPr lang="en-US"/>
          </a:p>
        </p:txBody>
      </p:sp>
    </p:spTree>
    <p:extLst>
      <p:ext uri="{BB962C8B-B14F-4D97-AF65-F5344CB8AC3E}">
        <p14:creationId xmlns:p14="http://schemas.microsoft.com/office/powerpoint/2010/main" val="2513449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first study I will be discussing</a:t>
            </a:r>
            <a:r>
              <a:rPr lang="en-US" baseline="0" dirty="0"/>
              <a:t> is the phase 2 trial combining </a:t>
            </a:r>
            <a:r>
              <a:rPr lang="en-US" baseline="0" dirty="0" err="1"/>
              <a:t>olaparib</a:t>
            </a:r>
            <a:r>
              <a:rPr lang="en-US" baseline="0" dirty="0"/>
              <a:t> with abiraterone versus placebo plus abiraterone. In this study a total of 142</a:t>
            </a:r>
            <a:r>
              <a:rPr lang="en-US" dirty="0"/>
              <a:t> mCRPC patients</a:t>
            </a:r>
            <a:r>
              <a:rPr lang="en-US" baseline="0" dirty="0"/>
              <a:t> with disease progression on prior docetaxel therapy for mCRPC and candidates for abiraterone treatment were randomized to </a:t>
            </a:r>
            <a:r>
              <a:rPr lang="en-US" baseline="0" dirty="0" err="1"/>
              <a:t>olaparib</a:t>
            </a:r>
            <a:r>
              <a:rPr lang="en-US" baseline="0" dirty="0"/>
              <a:t> plus abiraterone versus placebo plus abiraterone. The co-primary endpoints were radiographic PFS, frequency of adverse events, number of patients with disease limiting toxicities, and frequency of disease progression or death. PFS. </a:t>
            </a:r>
            <a:endParaRPr lang="en-US" dirty="0"/>
          </a:p>
          <a:p>
            <a:endParaRPr lang="en-US" dirty="0"/>
          </a:p>
        </p:txBody>
      </p:sp>
      <p:sp>
        <p:nvSpPr>
          <p:cNvPr id="4" name="Slide Number Placeholder 3"/>
          <p:cNvSpPr>
            <a:spLocks noGrp="1"/>
          </p:cNvSpPr>
          <p:nvPr>
            <p:ph type="sldNum" sz="quarter" idx="10"/>
          </p:nvPr>
        </p:nvSpPr>
        <p:spPr/>
        <p:txBody>
          <a:bodyPr/>
          <a:lstStyle/>
          <a:p>
            <a:fld id="{2769265E-A2F7-45E1-9CB5-019F35D3279F}" type="slidenum">
              <a:rPr lang="en-US" smtClean="0"/>
              <a:t>5</a:t>
            </a:fld>
            <a:endParaRPr lang="en-US"/>
          </a:p>
        </p:txBody>
      </p:sp>
    </p:spTree>
    <p:extLst>
      <p:ext uri="{BB962C8B-B14F-4D97-AF65-F5344CB8AC3E}">
        <p14:creationId xmlns:p14="http://schemas.microsoft.com/office/powerpoint/2010/main" val="2990471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Overall baseline characteristics were similar, some of these are highlighted in</a:t>
            </a:r>
            <a:r>
              <a:rPr lang="en-US" baseline="0" dirty="0"/>
              <a:t> this table</a:t>
            </a:r>
            <a:r>
              <a:rPr lang="en-US" dirty="0"/>
              <a:t>.</a:t>
            </a:r>
          </a:p>
        </p:txBody>
      </p:sp>
      <p:sp>
        <p:nvSpPr>
          <p:cNvPr id="4" name="Slide Number Placeholder 3"/>
          <p:cNvSpPr>
            <a:spLocks noGrp="1"/>
          </p:cNvSpPr>
          <p:nvPr>
            <p:ph type="sldNum" sz="quarter" idx="10"/>
          </p:nvPr>
        </p:nvSpPr>
        <p:spPr/>
        <p:txBody>
          <a:bodyPr/>
          <a:lstStyle/>
          <a:p>
            <a:fld id="{2769265E-A2F7-45E1-9CB5-019F35D3279F}" type="slidenum">
              <a:rPr lang="en-US" smtClean="0"/>
              <a:t>6</a:t>
            </a:fld>
            <a:endParaRPr lang="en-US"/>
          </a:p>
        </p:txBody>
      </p:sp>
    </p:spTree>
    <p:extLst>
      <p:ext uri="{BB962C8B-B14F-4D97-AF65-F5344CB8AC3E}">
        <p14:creationId xmlns:p14="http://schemas.microsoft.com/office/powerpoint/2010/main" val="3046283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spc="-90" dirty="0">
                <a:latin typeface="Book Antiqua"/>
                <a:cs typeface="Book Antiqua"/>
              </a:rPr>
              <a:t>At </a:t>
            </a:r>
            <a:r>
              <a:rPr lang="en-US" sz="1200" spc="-25" dirty="0">
                <a:latin typeface="Book Antiqua"/>
                <a:cs typeface="Book Antiqua"/>
              </a:rPr>
              <a:t>the </a:t>
            </a:r>
            <a:r>
              <a:rPr lang="en-US" sz="1200" spc="-50" dirty="0">
                <a:latin typeface="Book Antiqua"/>
                <a:cs typeface="Book Antiqua"/>
              </a:rPr>
              <a:t>data </a:t>
            </a:r>
            <a:r>
              <a:rPr lang="en-US" sz="1200" spc="-30" dirty="0">
                <a:latin typeface="Book Antiqua"/>
                <a:cs typeface="Book Antiqua"/>
              </a:rPr>
              <a:t>cutoff </a:t>
            </a:r>
            <a:r>
              <a:rPr lang="en-US" sz="1200" spc="-25" dirty="0">
                <a:latin typeface="Book Antiqua"/>
                <a:cs typeface="Book Antiqua"/>
              </a:rPr>
              <a:t>for the </a:t>
            </a:r>
            <a:r>
              <a:rPr lang="en-US" sz="1200" spc="-40" dirty="0">
                <a:latin typeface="Book Antiqua"/>
                <a:cs typeface="Book Antiqua"/>
              </a:rPr>
              <a:t>primary </a:t>
            </a:r>
            <a:r>
              <a:rPr lang="en-US" sz="1200" spc="-30" dirty="0">
                <a:latin typeface="Book Antiqua"/>
                <a:cs typeface="Book Antiqua"/>
              </a:rPr>
              <a:t>analysis, median  </a:t>
            </a:r>
            <a:r>
              <a:rPr lang="en-US" sz="1200" spc="-50" dirty="0">
                <a:latin typeface="Book Antiqua"/>
                <a:cs typeface="Book Antiqua"/>
              </a:rPr>
              <a:t>follow-up </a:t>
            </a:r>
            <a:r>
              <a:rPr lang="en-US" sz="1200" spc="-60" dirty="0">
                <a:latin typeface="Book Antiqua"/>
                <a:cs typeface="Book Antiqua"/>
              </a:rPr>
              <a:t>was </a:t>
            </a:r>
            <a:r>
              <a:rPr lang="en-US" sz="1200" spc="5" dirty="0">
                <a:latin typeface="Book Antiqua"/>
                <a:cs typeface="Book Antiqua"/>
              </a:rPr>
              <a:t>15·9 </a:t>
            </a:r>
            <a:r>
              <a:rPr lang="en-US" sz="1200" spc="-20" dirty="0">
                <a:latin typeface="Book Antiqua"/>
                <a:cs typeface="Book Antiqua"/>
              </a:rPr>
              <a:t>months </a:t>
            </a:r>
            <a:r>
              <a:rPr lang="en-US" sz="1200" spc="-10" dirty="0">
                <a:latin typeface="Book Antiqua"/>
                <a:cs typeface="Book Antiqua"/>
              </a:rPr>
              <a:t>in </a:t>
            </a:r>
            <a:r>
              <a:rPr lang="en-US" sz="1200" spc="-25" dirty="0">
                <a:latin typeface="Book Antiqua"/>
                <a:cs typeface="Book Antiqua"/>
              </a:rPr>
              <a:t>the  </a:t>
            </a:r>
            <a:r>
              <a:rPr lang="en-US" sz="1200" spc="-35" dirty="0" err="1">
                <a:latin typeface="Book Antiqua"/>
                <a:cs typeface="Book Antiqua"/>
              </a:rPr>
              <a:t>olaparib</a:t>
            </a:r>
            <a:r>
              <a:rPr lang="en-US" sz="1200" spc="-35" dirty="0">
                <a:latin typeface="Book Antiqua"/>
                <a:cs typeface="Book Antiqua"/>
              </a:rPr>
              <a:t> </a:t>
            </a:r>
            <a:r>
              <a:rPr lang="en-US" sz="1200" spc="-45" dirty="0">
                <a:latin typeface="Book Antiqua"/>
                <a:cs typeface="Book Antiqua"/>
              </a:rPr>
              <a:t>and </a:t>
            </a:r>
            <a:r>
              <a:rPr lang="en-US" sz="1200" spc="-30" dirty="0">
                <a:latin typeface="Book Antiqua"/>
                <a:cs typeface="Book Antiqua"/>
              </a:rPr>
              <a:t>abiraterone </a:t>
            </a:r>
            <a:r>
              <a:rPr lang="en-US" sz="1200" spc="-45" dirty="0">
                <a:latin typeface="Book Antiqua"/>
                <a:cs typeface="Book Antiqua"/>
              </a:rPr>
              <a:t>group </a:t>
            </a:r>
            <a:r>
              <a:rPr lang="en-US" sz="1200" spc="-40" dirty="0">
                <a:latin typeface="Book Antiqua"/>
                <a:cs typeface="Book Antiqua"/>
              </a:rPr>
              <a:t>compared </a:t>
            </a:r>
            <a:r>
              <a:rPr lang="en-US" sz="1200" spc="-50" dirty="0">
                <a:latin typeface="Book Antiqua"/>
                <a:cs typeface="Book Antiqua"/>
              </a:rPr>
              <a:t>with  </a:t>
            </a:r>
            <a:r>
              <a:rPr lang="en-US" sz="1200" spc="15" dirty="0">
                <a:latin typeface="Book Antiqua"/>
                <a:cs typeface="Book Antiqua"/>
              </a:rPr>
              <a:t>24·5 </a:t>
            </a:r>
            <a:r>
              <a:rPr lang="en-US" sz="1200" spc="-20" dirty="0">
                <a:latin typeface="Book Antiqua"/>
                <a:cs typeface="Book Antiqua"/>
              </a:rPr>
              <a:t>months </a:t>
            </a:r>
            <a:r>
              <a:rPr lang="en-US" sz="1200" spc="-10" dirty="0">
                <a:latin typeface="Book Antiqua"/>
                <a:cs typeface="Book Antiqua"/>
              </a:rPr>
              <a:t>in </a:t>
            </a:r>
            <a:r>
              <a:rPr lang="en-US" sz="1200" spc="-25" dirty="0">
                <a:latin typeface="Book Antiqua"/>
                <a:cs typeface="Book Antiqua"/>
              </a:rPr>
              <a:t>the </a:t>
            </a:r>
            <a:r>
              <a:rPr lang="en-US" sz="1200" spc="-35" dirty="0">
                <a:latin typeface="Book Antiqua"/>
                <a:cs typeface="Book Antiqua"/>
              </a:rPr>
              <a:t>placebo </a:t>
            </a:r>
            <a:r>
              <a:rPr lang="en-US" sz="1200" spc="-45" dirty="0">
                <a:latin typeface="Book Antiqua"/>
                <a:cs typeface="Book Antiqua"/>
              </a:rPr>
              <a:t>and </a:t>
            </a:r>
            <a:r>
              <a:rPr lang="en-US" sz="1200" spc="-30" dirty="0">
                <a:latin typeface="Book Antiqua"/>
                <a:cs typeface="Book Antiqua"/>
              </a:rPr>
              <a:t>abiraterone  </a:t>
            </a:r>
            <a:r>
              <a:rPr lang="en-US" sz="1200" spc="-35" dirty="0">
                <a:latin typeface="Book Antiqua"/>
                <a:cs typeface="Book Antiqua"/>
              </a:rPr>
              <a:t>group. </a:t>
            </a:r>
            <a:r>
              <a:rPr lang="en-US" sz="1200" spc="0" dirty="0">
                <a:latin typeface="Book Antiqua"/>
                <a:cs typeface="Book Antiqua"/>
              </a:rPr>
              <a:t>Radiographic</a:t>
            </a:r>
            <a:r>
              <a:rPr lang="en-US" sz="1200" spc="0" baseline="0" dirty="0">
                <a:latin typeface="Book Antiqua"/>
                <a:cs typeface="Book Antiqua"/>
              </a:rPr>
              <a:t> </a:t>
            </a:r>
            <a:r>
              <a:rPr lang="en-US" sz="1200" dirty="0">
                <a:latin typeface="Book Antiqua"/>
                <a:cs typeface="Book Antiqua"/>
              </a:rPr>
              <a:t>PFS  </a:t>
            </a:r>
            <a:r>
              <a:rPr lang="en-US" sz="1200" spc="-60" dirty="0">
                <a:latin typeface="Book Antiqua"/>
                <a:cs typeface="Book Antiqua"/>
              </a:rPr>
              <a:t>was </a:t>
            </a:r>
            <a:r>
              <a:rPr lang="en-US" sz="1200" spc="-30" dirty="0">
                <a:latin typeface="Book Antiqua"/>
                <a:cs typeface="Book Antiqua"/>
              </a:rPr>
              <a:t>significantly longer </a:t>
            </a:r>
            <a:r>
              <a:rPr lang="en-US" sz="1200" spc="-10" dirty="0">
                <a:latin typeface="Book Antiqua"/>
                <a:cs typeface="Book Antiqua"/>
              </a:rPr>
              <a:t>in </a:t>
            </a:r>
            <a:r>
              <a:rPr lang="en-US" sz="1200" spc="-25" dirty="0">
                <a:latin typeface="Book Antiqua"/>
                <a:cs typeface="Book Antiqua"/>
              </a:rPr>
              <a:t>the </a:t>
            </a:r>
            <a:r>
              <a:rPr lang="en-US" sz="1200" spc="-35" dirty="0" err="1">
                <a:latin typeface="Book Antiqua"/>
                <a:cs typeface="Book Antiqua"/>
              </a:rPr>
              <a:t>olaparib</a:t>
            </a:r>
            <a:r>
              <a:rPr lang="en-US" sz="1200" spc="-35" dirty="0">
                <a:latin typeface="Book Antiqua"/>
                <a:cs typeface="Book Antiqua"/>
              </a:rPr>
              <a:t> </a:t>
            </a:r>
            <a:r>
              <a:rPr lang="en-US" sz="1200" spc="-45" dirty="0">
                <a:latin typeface="Book Antiqua"/>
                <a:cs typeface="Book Antiqua"/>
              </a:rPr>
              <a:t>and </a:t>
            </a:r>
            <a:r>
              <a:rPr lang="en-US" sz="1200" spc="-30" dirty="0">
                <a:latin typeface="Book Antiqua"/>
                <a:cs typeface="Book Antiqua"/>
              </a:rPr>
              <a:t>abiraterone </a:t>
            </a:r>
            <a:r>
              <a:rPr lang="en-US" sz="1200" spc="-45" dirty="0">
                <a:latin typeface="Book Antiqua"/>
                <a:cs typeface="Book Antiqua"/>
              </a:rPr>
              <a:t>group </a:t>
            </a:r>
            <a:r>
              <a:rPr lang="en-US" sz="1200" spc="-30" dirty="0">
                <a:latin typeface="Book Antiqua"/>
                <a:cs typeface="Book Antiqua"/>
              </a:rPr>
              <a:t>(median  </a:t>
            </a:r>
            <a:r>
              <a:rPr lang="en-US" sz="1200" spc="5" dirty="0">
                <a:latin typeface="Book Antiqua"/>
                <a:cs typeface="Book Antiqua"/>
              </a:rPr>
              <a:t>13·8</a:t>
            </a:r>
            <a:r>
              <a:rPr lang="en-US" sz="1200" spc="-60" dirty="0">
                <a:latin typeface="Book Antiqua"/>
                <a:cs typeface="Book Antiqua"/>
              </a:rPr>
              <a:t> </a:t>
            </a:r>
            <a:r>
              <a:rPr lang="en-US" sz="1200" spc="-20" dirty="0">
                <a:latin typeface="Book Antiqua"/>
                <a:cs typeface="Book Antiqua"/>
              </a:rPr>
              <a:t>months) </a:t>
            </a:r>
            <a:r>
              <a:rPr lang="en-US" sz="1200" spc="-25" dirty="0">
                <a:latin typeface="Book Antiqua"/>
                <a:cs typeface="Book Antiqua"/>
              </a:rPr>
              <a:t>compared to the </a:t>
            </a:r>
            <a:r>
              <a:rPr lang="en-US" sz="1200" spc="-35" dirty="0">
                <a:latin typeface="Book Antiqua"/>
                <a:cs typeface="Book Antiqua"/>
              </a:rPr>
              <a:t>placebo </a:t>
            </a:r>
            <a:r>
              <a:rPr lang="en-US" sz="1200" spc="-45" dirty="0">
                <a:latin typeface="Book Antiqua"/>
                <a:cs typeface="Book Antiqua"/>
              </a:rPr>
              <a:t>and </a:t>
            </a:r>
            <a:r>
              <a:rPr lang="en-US" sz="1200" spc="-30" dirty="0">
                <a:latin typeface="Book Antiqua"/>
                <a:cs typeface="Book Antiqua"/>
              </a:rPr>
              <a:t>abiraterone </a:t>
            </a:r>
            <a:r>
              <a:rPr lang="en-US" sz="1200" spc="-45" dirty="0">
                <a:latin typeface="Book Antiqua"/>
                <a:cs typeface="Book Antiqua"/>
              </a:rPr>
              <a:t>group </a:t>
            </a:r>
            <a:r>
              <a:rPr lang="en-US" sz="1200" spc="-30" dirty="0">
                <a:latin typeface="Book Antiqua"/>
                <a:cs typeface="Book Antiqua"/>
              </a:rPr>
              <a:t>(median </a:t>
            </a:r>
            <a:r>
              <a:rPr lang="en-US" sz="1200" spc="35" dirty="0">
                <a:latin typeface="Book Antiqua"/>
                <a:cs typeface="Book Antiqua"/>
              </a:rPr>
              <a:t>8·2</a:t>
            </a:r>
            <a:r>
              <a:rPr lang="en-US" sz="1200" spc="-55" dirty="0">
                <a:latin typeface="Book Antiqua"/>
                <a:cs typeface="Book Antiqua"/>
              </a:rPr>
              <a:t> </a:t>
            </a:r>
            <a:r>
              <a:rPr lang="en-US" sz="1200" spc="-20" dirty="0">
                <a:latin typeface="Book Antiqua"/>
                <a:cs typeface="Book Antiqua"/>
              </a:rPr>
              <a:t>months</a:t>
            </a:r>
            <a:r>
              <a:rPr lang="en-US" sz="1200" spc="-5" dirty="0">
                <a:latin typeface="Book Antiqua"/>
                <a:cs typeface="Book Antiqua"/>
              </a:rPr>
              <a:t>) with a </a:t>
            </a:r>
            <a:r>
              <a:rPr lang="en-US" sz="1200" spc="-10" dirty="0">
                <a:latin typeface="Book Antiqua"/>
                <a:cs typeface="Book Antiqua"/>
              </a:rPr>
              <a:t>HR = </a:t>
            </a:r>
            <a:r>
              <a:rPr lang="en-US" sz="1200" spc="25" dirty="0">
                <a:latin typeface="Book Antiqua"/>
                <a:cs typeface="Book Antiqua"/>
              </a:rPr>
              <a:t>0·65 and P</a:t>
            </a:r>
            <a:r>
              <a:rPr lang="en-US" sz="1200" spc="-10" dirty="0">
                <a:latin typeface="Book Antiqua"/>
                <a:cs typeface="Book Antiqua"/>
              </a:rPr>
              <a:t>=0·034.</a:t>
            </a:r>
            <a:endParaRPr lang="en-US" dirty="0"/>
          </a:p>
        </p:txBody>
      </p:sp>
      <p:sp>
        <p:nvSpPr>
          <p:cNvPr id="4" name="Slide Number Placeholder 3"/>
          <p:cNvSpPr>
            <a:spLocks noGrp="1"/>
          </p:cNvSpPr>
          <p:nvPr>
            <p:ph type="sldNum" sz="quarter" idx="10"/>
          </p:nvPr>
        </p:nvSpPr>
        <p:spPr/>
        <p:txBody>
          <a:bodyPr/>
          <a:lstStyle/>
          <a:p>
            <a:fld id="{2769265E-A2F7-45E1-9CB5-019F35D3279F}" type="slidenum">
              <a:rPr lang="en-US" smtClean="0"/>
              <a:t>7</a:t>
            </a:fld>
            <a:endParaRPr lang="en-US"/>
          </a:p>
        </p:txBody>
      </p:sp>
    </p:spTree>
    <p:extLst>
      <p:ext uri="{BB962C8B-B14F-4D97-AF65-F5344CB8AC3E}">
        <p14:creationId xmlns:p14="http://schemas.microsoft.com/office/powerpoint/2010/main" val="1078400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following three studies I will be discussing are ongoing phase 3 trials using different combinations</a:t>
            </a:r>
            <a:r>
              <a:rPr lang="en-US" baseline="0" dirty="0"/>
              <a:t> of a PARP inhibitor with abiraterone or enzalutamide versus placebo plus abiraterone or enzalutamide. The first study, </a:t>
            </a:r>
            <a:r>
              <a:rPr lang="en-US" baseline="0" dirty="0" err="1"/>
              <a:t>PROpel</a:t>
            </a:r>
            <a:r>
              <a:rPr lang="en-US" baseline="0" dirty="0"/>
              <a:t> builds on the previous study and is a combination of </a:t>
            </a:r>
            <a:r>
              <a:rPr lang="en-US" baseline="0" dirty="0" err="1"/>
              <a:t>olaparib</a:t>
            </a:r>
            <a:r>
              <a:rPr lang="en-US" baseline="0" dirty="0"/>
              <a:t> with abiraterone versus placebo plus abiraterone in the first-line setting. This study plans to include a total of 720 </a:t>
            </a:r>
            <a:r>
              <a:rPr lang="en-US" dirty="0"/>
              <a:t>mCRPC patients</a:t>
            </a:r>
            <a:r>
              <a:rPr lang="en-US" baseline="0" dirty="0"/>
              <a:t> with disease progression, which may have received prior docetaxel therapy for mCSPC, and that will be randomized 1:1 to either arm. Stratification of these patients will be based on sites of metastases and prior docetaxel treatment during mCSPC stage. The primary endpoint is radiographic PFS, with co-secondary endpoints of time to subsequent therapy, time to pain progression, overall survival. The study also includes a safety and tolerability portion.</a:t>
            </a:r>
            <a:endParaRPr lang="en-US" dirty="0"/>
          </a:p>
          <a:p>
            <a:endParaRPr lang="en-US" dirty="0"/>
          </a:p>
        </p:txBody>
      </p:sp>
      <p:sp>
        <p:nvSpPr>
          <p:cNvPr id="4" name="Slide Number Placeholder 3"/>
          <p:cNvSpPr>
            <a:spLocks noGrp="1"/>
          </p:cNvSpPr>
          <p:nvPr>
            <p:ph type="sldNum" sz="quarter" idx="10"/>
          </p:nvPr>
        </p:nvSpPr>
        <p:spPr/>
        <p:txBody>
          <a:bodyPr/>
          <a:lstStyle/>
          <a:p>
            <a:fld id="{2769265E-A2F7-45E1-9CB5-019F35D3279F}" type="slidenum">
              <a:rPr lang="en-US" smtClean="0"/>
              <a:t>8</a:t>
            </a:fld>
            <a:endParaRPr lang="en-US"/>
          </a:p>
        </p:txBody>
      </p:sp>
    </p:spTree>
    <p:extLst>
      <p:ext uri="{BB962C8B-B14F-4D97-AF65-F5344CB8AC3E}">
        <p14:creationId xmlns:p14="http://schemas.microsoft.com/office/powerpoint/2010/main" val="1653840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next study, MAGNITUDE, is a combination of </a:t>
            </a:r>
            <a:r>
              <a:rPr lang="en-US" baseline="0" dirty="0" err="1"/>
              <a:t>niraparib</a:t>
            </a:r>
            <a:r>
              <a:rPr lang="en-US" baseline="0" dirty="0"/>
              <a:t> with abiraterone versus placebo plus abiraterone. This study plans to recruit a total of 1000 </a:t>
            </a:r>
            <a:r>
              <a:rPr lang="en-US" dirty="0"/>
              <a:t>mCRPC patients</a:t>
            </a:r>
            <a:r>
              <a:rPr lang="en-US" baseline="0" dirty="0"/>
              <a:t> with known DNA repair gene defect status, documented metastatic CRPC disease, with no prior history of receiving a PARP inhibitor, 2</a:t>
            </a:r>
            <a:r>
              <a:rPr lang="en-US" baseline="30000" dirty="0"/>
              <a:t>nd</a:t>
            </a:r>
            <a:r>
              <a:rPr lang="en-US" baseline="0" dirty="0"/>
              <a:t> generation AR inhibitor, or taxanes. No greater than 4 months on abiraterone treatment prior to randomization is acceptable. Patients will be randomized 1:1 to either arm. The primary endpoint is radiographic PFS, with co-secondary endpoints of time to subsequent therapy, time to pain progression, and overall survival. </a:t>
            </a:r>
            <a:endParaRPr lang="en-US" dirty="0"/>
          </a:p>
        </p:txBody>
      </p:sp>
      <p:sp>
        <p:nvSpPr>
          <p:cNvPr id="4" name="Slide Number Placeholder 3"/>
          <p:cNvSpPr>
            <a:spLocks noGrp="1"/>
          </p:cNvSpPr>
          <p:nvPr>
            <p:ph type="sldNum" sz="quarter" idx="10"/>
          </p:nvPr>
        </p:nvSpPr>
        <p:spPr/>
        <p:txBody>
          <a:bodyPr/>
          <a:lstStyle/>
          <a:p>
            <a:fld id="{2769265E-A2F7-45E1-9CB5-019F35D3279F}" type="slidenum">
              <a:rPr lang="en-US" smtClean="0"/>
              <a:t>9</a:t>
            </a:fld>
            <a:endParaRPr lang="en-US"/>
          </a:p>
        </p:txBody>
      </p:sp>
    </p:spTree>
    <p:extLst>
      <p:ext uri="{BB962C8B-B14F-4D97-AF65-F5344CB8AC3E}">
        <p14:creationId xmlns:p14="http://schemas.microsoft.com/office/powerpoint/2010/main" val="886473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next study, TALAPRO-2, is a combination of talazoparib with enzalutamide versus placebo plus enzalutamide. This study plans to recruit a total of 860 </a:t>
            </a:r>
            <a:r>
              <a:rPr lang="en-US" dirty="0"/>
              <a:t>mCRPC patients</a:t>
            </a:r>
            <a:r>
              <a:rPr lang="en-US" baseline="0" dirty="0"/>
              <a:t> with documented disease progression at study entry, no prior systemic therapy for CRPC, no prior history of receiving a PARP inhibitor, 2</a:t>
            </a:r>
            <a:r>
              <a:rPr lang="en-US" baseline="30000" dirty="0"/>
              <a:t>nd</a:t>
            </a:r>
            <a:r>
              <a:rPr lang="en-US" baseline="0" dirty="0"/>
              <a:t> generation AR inhibitor, and prior therapy with taxane, immunotherapy, or radium in CSPC is acceptable if discontinued prior to Day 1 randomization. Patients will be randomized 1:1 to either arm. Two cohorts will be used for stratification; the first will consist of 560 patients which are unselected for DDR status, and the second will include patients known to harbor DDR deficiencies. The primary endpoint is radiographic PFS, with co-secondary endpoints of OS, soft tissue objective response, duration of soft tissue response, proportion of patients with PSA response ≥ 50%, time to PSA progression, and time to initiation of cytotoxic chemotherapy. </a:t>
            </a:r>
            <a:endParaRPr lang="en-US" dirty="0"/>
          </a:p>
        </p:txBody>
      </p:sp>
      <p:sp>
        <p:nvSpPr>
          <p:cNvPr id="4" name="Slide Number Placeholder 3"/>
          <p:cNvSpPr>
            <a:spLocks noGrp="1"/>
          </p:cNvSpPr>
          <p:nvPr>
            <p:ph type="sldNum" sz="quarter" idx="10"/>
          </p:nvPr>
        </p:nvSpPr>
        <p:spPr/>
        <p:txBody>
          <a:bodyPr/>
          <a:lstStyle/>
          <a:p>
            <a:fld id="{2769265E-A2F7-45E1-9CB5-019F35D3279F}" type="slidenum">
              <a:rPr lang="en-US" smtClean="0"/>
              <a:t>10</a:t>
            </a:fld>
            <a:endParaRPr lang="en-US"/>
          </a:p>
        </p:txBody>
      </p:sp>
    </p:spTree>
    <p:extLst>
      <p:ext uri="{BB962C8B-B14F-4D97-AF65-F5344CB8AC3E}">
        <p14:creationId xmlns:p14="http://schemas.microsoft.com/office/powerpoint/2010/main" val="14849161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9441" y="3113454"/>
            <a:ext cx="11430000" cy="877988"/>
          </a:xfrm>
        </p:spPr>
        <p:txBody>
          <a:bodyPr anchor="b"/>
          <a:lstStyle>
            <a:lvl1pPr algn="ctr">
              <a:defRPr sz="3600" b="1">
                <a:solidFill>
                  <a:srgbClr val="0070C0"/>
                </a:solidFill>
                <a:latin typeface="+mn-lt"/>
              </a:defRPr>
            </a:lvl1pPr>
          </a:lstStyle>
          <a:p>
            <a:r>
              <a:rPr lang="en-US"/>
              <a:t>Click to edit Master title style</a:t>
            </a:r>
            <a:endParaRPr lang="en-US" dirty="0"/>
          </a:p>
        </p:txBody>
      </p:sp>
      <p:sp>
        <p:nvSpPr>
          <p:cNvPr id="6" name="Slide Number Placeholder 5"/>
          <p:cNvSpPr>
            <a:spLocks noGrp="1"/>
          </p:cNvSpPr>
          <p:nvPr>
            <p:ph type="sldNum" sz="quarter" idx="12"/>
          </p:nvPr>
        </p:nvSpPr>
        <p:spPr>
          <a:xfrm>
            <a:off x="9052560" y="6446520"/>
            <a:ext cx="2743200" cy="365125"/>
          </a:xfrm>
        </p:spPr>
        <p:txBody>
          <a:bodyPr/>
          <a:lstStyle>
            <a:lvl1pPr>
              <a:defRPr sz="1400"/>
            </a:lvl1pPr>
          </a:lstStyle>
          <a:p>
            <a:fld id="{65E2E604-5D22-4B33-AF91-CB77828014FC}" type="slidenum">
              <a:rPr lang="en-US" smtClean="0"/>
              <a:t>‹#›</a:t>
            </a:fld>
            <a:endParaRPr lang="en-US"/>
          </a:p>
        </p:txBody>
      </p:sp>
      <p:cxnSp>
        <p:nvCxnSpPr>
          <p:cNvPr id="7" name="Straight Connector 6"/>
          <p:cNvCxnSpPr/>
          <p:nvPr/>
        </p:nvCxnSpPr>
        <p:spPr>
          <a:xfrm>
            <a:off x="389441" y="6416845"/>
            <a:ext cx="11430000" cy="0"/>
          </a:xfrm>
          <a:prstGeom prst="line">
            <a:avLst/>
          </a:prstGeom>
          <a:ln w="25400"/>
        </p:spPr>
        <p:style>
          <a:lnRef idx="2">
            <a:schemeClr val="accent1"/>
          </a:lnRef>
          <a:fillRef idx="0">
            <a:schemeClr val="accent1"/>
          </a:fillRef>
          <a:effectRef idx="1">
            <a:schemeClr val="accent1"/>
          </a:effectRef>
          <a:fontRef idx="minor">
            <a:schemeClr val="tx1"/>
          </a:fontRef>
        </p:style>
      </p:cxnSp>
      <p:sp>
        <p:nvSpPr>
          <p:cNvPr id="8" name="Footer Placeholder 3"/>
          <p:cNvSpPr txBox="1">
            <a:spLocks/>
          </p:cNvSpPr>
          <p:nvPr/>
        </p:nvSpPr>
        <p:spPr>
          <a:xfrm>
            <a:off x="7020501" y="6439424"/>
            <a:ext cx="3025381" cy="365142"/>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defTabSz="457200" rtl="0" fontAlgn="base">
              <a:spcBef>
                <a:spcPct val="0"/>
              </a:spcBef>
              <a:spcAft>
                <a:spcPct val="0"/>
              </a:spcAft>
              <a:defRPr sz="1000" kern="1200">
                <a:solidFill>
                  <a:schemeClr val="accent2">
                    <a:lumMod val="40000"/>
                    <a:lumOff val="60000"/>
                  </a:schemeClr>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pPr>
              <a:defRPr/>
            </a:pPr>
            <a:r>
              <a:rPr lang="en-US" sz="1400" dirty="0">
                <a:solidFill>
                  <a:schemeClr val="tx1"/>
                </a:solidFill>
              </a:rPr>
              <a:t>Presented by: Neeraj Agarwal, MD</a:t>
            </a:r>
          </a:p>
        </p:txBody>
      </p:sp>
      <p:pic>
        <p:nvPicPr>
          <p:cNvPr id="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64597" y="6468425"/>
            <a:ext cx="1404860" cy="33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Resultado de imagen de twit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08" y="6405577"/>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3"/>
          <p:cNvSpPr txBox="1">
            <a:spLocks/>
          </p:cNvSpPr>
          <p:nvPr/>
        </p:nvSpPr>
        <p:spPr>
          <a:xfrm>
            <a:off x="611128" y="6435373"/>
            <a:ext cx="1937761" cy="379114"/>
          </a:xfrm>
          <a:prstGeom prst="rect">
            <a:avLst/>
          </a:prstGeom>
        </p:spPr>
        <p:txBody>
          <a:bodyPr vert="horz" wrap="square" lIns="121920" tIns="60960" rIns="121920" bIns="60960" numCol="1" anchor="ctr" anchorCtr="0" compatLnSpc="1">
            <a:prstTxWarp prst="textNoShape">
              <a:avLst/>
            </a:prstTxWarp>
          </a:bodyPr>
          <a:lstStyle>
            <a:defPPr>
              <a:defRPr lang="en-US"/>
            </a:defPPr>
            <a:lvl1pPr algn="l" defTabSz="457200" rtl="0" fontAlgn="base">
              <a:spcBef>
                <a:spcPct val="0"/>
              </a:spcBef>
              <a:spcAft>
                <a:spcPct val="0"/>
              </a:spcAft>
              <a:defRPr sz="1000" kern="1200">
                <a:solidFill>
                  <a:schemeClr val="accent2">
                    <a:lumMod val="40000"/>
                    <a:lumOff val="60000"/>
                  </a:schemeClr>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pPr>
              <a:defRPr/>
            </a:pPr>
            <a:r>
              <a:rPr lang="en-US" sz="1600" b="1" dirty="0">
                <a:solidFill>
                  <a:schemeClr val="tx1"/>
                </a:solidFill>
              </a:rPr>
              <a:t>@neerajaiims</a:t>
            </a:r>
          </a:p>
        </p:txBody>
      </p:sp>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t="45910"/>
          <a:stretch/>
        </p:blipFill>
        <p:spPr>
          <a:xfrm>
            <a:off x="-34466" y="-177425"/>
            <a:ext cx="12226466" cy="3261205"/>
          </a:xfrm>
          <a:prstGeom prst="rect">
            <a:avLst/>
          </a:prstGeom>
          <a:blipFill dpi="0" rotWithShape="1">
            <a:blip r:embed="rId5"/>
            <a:srcRect/>
            <a:tile tx="0" ty="0" sx="100000" sy="100000" flip="none" algn="tl"/>
          </a:blipFill>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98200" y="4262336"/>
            <a:ext cx="8412481" cy="2103120"/>
          </a:xfrm>
          <a:prstGeom prst="rect">
            <a:avLst/>
          </a:prstGeom>
        </p:spPr>
      </p:pic>
      <p:sp>
        <p:nvSpPr>
          <p:cNvPr id="16" name="Date Placeholder 3"/>
          <p:cNvSpPr>
            <a:spLocks noGrp="1"/>
          </p:cNvSpPr>
          <p:nvPr>
            <p:ph type="dt" sz="half" idx="2"/>
          </p:nvPr>
        </p:nvSpPr>
        <p:spPr>
          <a:xfrm>
            <a:off x="2141943" y="6449592"/>
            <a:ext cx="79667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7ADA74-DCB2-445A-B596-A79FC9F9C490}" type="datetime1">
              <a:rPr lang="en-US" smtClean="0"/>
              <a:t>3/31/20</a:t>
            </a:fld>
            <a:endParaRPr lang="en-US"/>
          </a:p>
        </p:txBody>
      </p:sp>
      <p:sp>
        <p:nvSpPr>
          <p:cNvPr id="17" name="Footer Placeholder 4"/>
          <p:cNvSpPr>
            <a:spLocks noGrp="1"/>
          </p:cNvSpPr>
          <p:nvPr>
            <p:ph type="ftr" sz="quarter" idx="3"/>
          </p:nvPr>
        </p:nvSpPr>
        <p:spPr>
          <a:xfrm>
            <a:off x="3027680" y="6449362"/>
            <a:ext cx="3992821"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932949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73759"/>
          </a:xfrm>
        </p:spPr>
        <p:txBody>
          <a:bodyPr>
            <a:noAutofit/>
          </a:bodyPr>
          <a:lstStyle>
            <a:lvl1pPr algn="ctr">
              <a:defRPr sz="3600" b="1">
                <a:latin typeface="+mn-lt"/>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052560" y="6446520"/>
            <a:ext cx="2743200" cy="365125"/>
          </a:xfrm>
        </p:spPr>
        <p:txBody>
          <a:bodyPr/>
          <a:lstStyle>
            <a:lvl1pPr>
              <a:defRPr sz="1400"/>
            </a:lvl1pPr>
          </a:lstStyle>
          <a:p>
            <a:fld id="{65E2E604-5D22-4B33-AF91-CB77828014FC}" type="slidenum">
              <a:rPr lang="en-US" smtClean="0"/>
              <a:t>‹#›</a:t>
            </a:fld>
            <a:endParaRPr lang="en-US"/>
          </a:p>
        </p:txBody>
      </p:sp>
      <p:cxnSp>
        <p:nvCxnSpPr>
          <p:cNvPr id="7" name="Straight Connector 6"/>
          <p:cNvCxnSpPr/>
          <p:nvPr/>
        </p:nvCxnSpPr>
        <p:spPr>
          <a:xfrm>
            <a:off x="389441" y="6416845"/>
            <a:ext cx="11430000" cy="0"/>
          </a:xfrm>
          <a:prstGeom prst="line">
            <a:avLst/>
          </a:prstGeom>
          <a:ln w="25400"/>
        </p:spPr>
        <p:style>
          <a:lnRef idx="2">
            <a:schemeClr val="accent1"/>
          </a:lnRef>
          <a:fillRef idx="0">
            <a:schemeClr val="accent1"/>
          </a:fillRef>
          <a:effectRef idx="1">
            <a:schemeClr val="accent1"/>
          </a:effectRef>
          <a:fontRef idx="minor">
            <a:schemeClr val="tx1"/>
          </a:fontRef>
        </p:style>
      </p:cxnSp>
      <p:sp>
        <p:nvSpPr>
          <p:cNvPr id="8" name="Footer Placeholder 3"/>
          <p:cNvSpPr txBox="1">
            <a:spLocks/>
          </p:cNvSpPr>
          <p:nvPr/>
        </p:nvSpPr>
        <p:spPr>
          <a:xfrm>
            <a:off x="7020501" y="6439424"/>
            <a:ext cx="3025381" cy="365142"/>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defTabSz="457200" rtl="0" fontAlgn="base">
              <a:spcBef>
                <a:spcPct val="0"/>
              </a:spcBef>
              <a:spcAft>
                <a:spcPct val="0"/>
              </a:spcAft>
              <a:defRPr sz="1000" kern="1200">
                <a:solidFill>
                  <a:schemeClr val="accent2">
                    <a:lumMod val="40000"/>
                    <a:lumOff val="60000"/>
                  </a:schemeClr>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pPr>
              <a:defRPr/>
            </a:pPr>
            <a:r>
              <a:rPr lang="en-US" sz="1400" dirty="0">
                <a:solidFill>
                  <a:schemeClr val="tx1"/>
                </a:solidFill>
              </a:rPr>
              <a:t>Presented by: Neeraj Agarwal, MD</a:t>
            </a:r>
          </a:p>
        </p:txBody>
      </p:sp>
      <p:pic>
        <p:nvPicPr>
          <p:cNvPr id="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64597" y="6468425"/>
            <a:ext cx="1404860" cy="33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Resultado de imagen de twit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08" y="6405577"/>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3"/>
          <p:cNvSpPr txBox="1">
            <a:spLocks/>
          </p:cNvSpPr>
          <p:nvPr/>
        </p:nvSpPr>
        <p:spPr>
          <a:xfrm>
            <a:off x="611128" y="6435373"/>
            <a:ext cx="1937761" cy="379114"/>
          </a:xfrm>
          <a:prstGeom prst="rect">
            <a:avLst/>
          </a:prstGeom>
        </p:spPr>
        <p:txBody>
          <a:bodyPr vert="horz" wrap="square" lIns="121920" tIns="60960" rIns="121920" bIns="60960" numCol="1" anchor="ctr" anchorCtr="0" compatLnSpc="1">
            <a:prstTxWarp prst="textNoShape">
              <a:avLst/>
            </a:prstTxWarp>
          </a:bodyPr>
          <a:lstStyle>
            <a:defPPr>
              <a:defRPr lang="en-US"/>
            </a:defPPr>
            <a:lvl1pPr algn="l" defTabSz="457200" rtl="0" fontAlgn="base">
              <a:spcBef>
                <a:spcPct val="0"/>
              </a:spcBef>
              <a:spcAft>
                <a:spcPct val="0"/>
              </a:spcAft>
              <a:defRPr sz="1000" kern="1200">
                <a:solidFill>
                  <a:schemeClr val="accent2">
                    <a:lumMod val="40000"/>
                    <a:lumOff val="60000"/>
                  </a:schemeClr>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pPr>
              <a:defRPr/>
            </a:pPr>
            <a:r>
              <a:rPr lang="en-US" sz="1600" b="1" dirty="0">
                <a:solidFill>
                  <a:schemeClr val="tx1"/>
                </a:solidFill>
              </a:rPr>
              <a:t>@neerajaiims</a:t>
            </a:r>
          </a:p>
        </p:txBody>
      </p:sp>
      <p:sp>
        <p:nvSpPr>
          <p:cNvPr id="12" name="Date Placeholder 3"/>
          <p:cNvSpPr>
            <a:spLocks noGrp="1"/>
          </p:cNvSpPr>
          <p:nvPr>
            <p:ph type="dt" sz="half" idx="2"/>
          </p:nvPr>
        </p:nvSpPr>
        <p:spPr>
          <a:xfrm>
            <a:off x="2141943" y="6449592"/>
            <a:ext cx="79667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19196C-7F3D-4F0D-B646-5A886BD9AFB9}" type="datetime1">
              <a:rPr lang="en-US" smtClean="0"/>
              <a:t>3/31/20</a:t>
            </a:fld>
            <a:endParaRPr lang="en-US"/>
          </a:p>
        </p:txBody>
      </p:sp>
      <p:sp>
        <p:nvSpPr>
          <p:cNvPr id="13" name="Footer Placeholder 4"/>
          <p:cNvSpPr>
            <a:spLocks noGrp="1"/>
          </p:cNvSpPr>
          <p:nvPr>
            <p:ph type="ftr" sz="quarter" idx="3"/>
          </p:nvPr>
        </p:nvSpPr>
        <p:spPr>
          <a:xfrm>
            <a:off x="3027680" y="6449362"/>
            <a:ext cx="3992821"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175373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0423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6400" y="1016000"/>
            <a:ext cx="5613400" cy="5160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016000"/>
            <a:ext cx="5623560" cy="5160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BEBEFF-F7F7-4EF8-A3DD-5843D4230CFD}" type="datetime1">
              <a:rPr lang="en-US" smtClean="0"/>
              <a:t>3/31/20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E2E604-5D22-4B33-AF91-CB77828014FC}" type="slidenum">
              <a:rPr lang="en-US" smtClean="0"/>
              <a:t>‹#›</a:t>
            </a:fld>
            <a:endParaRPr lang="en-US"/>
          </a:p>
        </p:txBody>
      </p:sp>
    </p:spTree>
    <p:extLst>
      <p:ext uri="{BB962C8B-B14F-4D97-AF65-F5344CB8AC3E}">
        <p14:creationId xmlns:p14="http://schemas.microsoft.com/office/powerpoint/2010/main" val="1836813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737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396240" y="949643"/>
            <a:ext cx="5601335"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96240" y="1940877"/>
            <a:ext cx="5601335" cy="42487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949643"/>
            <a:ext cx="5623560"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1940877"/>
            <a:ext cx="5623560" cy="42487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6DBEFB5-4627-491C-A4A2-997C1AF8B40B}" type="datetime1">
              <a:rPr lang="en-US" smtClean="0"/>
              <a:t>3/31/20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E2E604-5D22-4B33-AF91-CB77828014FC}" type="slidenum">
              <a:rPr lang="en-US" smtClean="0"/>
              <a:t>‹#›</a:t>
            </a:fld>
            <a:endParaRPr lang="en-US"/>
          </a:p>
        </p:txBody>
      </p:sp>
    </p:spTree>
    <p:extLst>
      <p:ext uri="{BB962C8B-B14F-4D97-AF65-F5344CB8AC3E}">
        <p14:creationId xmlns:p14="http://schemas.microsoft.com/office/powerpoint/2010/main" val="14763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9052560" y="6446520"/>
            <a:ext cx="2743200" cy="365125"/>
          </a:xfrm>
        </p:spPr>
        <p:txBody>
          <a:bodyPr/>
          <a:lstStyle>
            <a:lvl1pPr>
              <a:defRPr sz="1400"/>
            </a:lvl1pPr>
          </a:lstStyle>
          <a:p>
            <a:fld id="{65E2E604-5D22-4B33-AF91-CB77828014FC}" type="slidenum">
              <a:rPr lang="en-US" smtClean="0"/>
              <a:t>‹#›</a:t>
            </a:fld>
            <a:endParaRPr lang="en-US"/>
          </a:p>
        </p:txBody>
      </p:sp>
      <p:cxnSp>
        <p:nvCxnSpPr>
          <p:cNvPr id="6" name="Straight Connector 5"/>
          <p:cNvCxnSpPr/>
          <p:nvPr/>
        </p:nvCxnSpPr>
        <p:spPr>
          <a:xfrm>
            <a:off x="389441" y="6416845"/>
            <a:ext cx="11430000" cy="0"/>
          </a:xfrm>
          <a:prstGeom prst="line">
            <a:avLst/>
          </a:prstGeom>
          <a:ln w="25400"/>
        </p:spPr>
        <p:style>
          <a:lnRef idx="2">
            <a:schemeClr val="accent1"/>
          </a:lnRef>
          <a:fillRef idx="0">
            <a:schemeClr val="accent1"/>
          </a:fillRef>
          <a:effectRef idx="1">
            <a:schemeClr val="accent1"/>
          </a:effectRef>
          <a:fontRef idx="minor">
            <a:schemeClr val="tx1"/>
          </a:fontRef>
        </p:style>
      </p:cxnSp>
      <p:sp>
        <p:nvSpPr>
          <p:cNvPr id="7" name="Footer Placeholder 3"/>
          <p:cNvSpPr txBox="1">
            <a:spLocks/>
          </p:cNvSpPr>
          <p:nvPr/>
        </p:nvSpPr>
        <p:spPr>
          <a:xfrm>
            <a:off x="7020501" y="6439424"/>
            <a:ext cx="3025381" cy="365142"/>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defTabSz="457200" rtl="0" fontAlgn="base">
              <a:spcBef>
                <a:spcPct val="0"/>
              </a:spcBef>
              <a:spcAft>
                <a:spcPct val="0"/>
              </a:spcAft>
              <a:defRPr sz="1000" kern="1200">
                <a:solidFill>
                  <a:schemeClr val="accent2">
                    <a:lumMod val="40000"/>
                    <a:lumOff val="60000"/>
                  </a:schemeClr>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pPr>
              <a:defRPr/>
            </a:pPr>
            <a:r>
              <a:rPr lang="en-US" sz="1400" dirty="0">
                <a:solidFill>
                  <a:schemeClr val="tx1"/>
                </a:solidFill>
              </a:rPr>
              <a:t>Presented by: Neeraj Agarwal, MD</a:t>
            </a:r>
          </a:p>
        </p:txBody>
      </p:sp>
      <p:pic>
        <p:nvPicPr>
          <p:cNvPr id="8"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64597" y="6468425"/>
            <a:ext cx="1404860" cy="33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Resultado de imagen de twit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08" y="6405577"/>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3"/>
          <p:cNvSpPr txBox="1">
            <a:spLocks/>
          </p:cNvSpPr>
          <p:nvPr/>
        </p:nvSpPr>
        <p:spPr>
          <a:xfrm>
            <a:off x="611128" y="6435373"/>
            <a:ext cx="1937761" cy="379114"/>
          </a:xfrm>
          <a:prstGeom prst="rect">
            <a:avLst/>
          </a:prstGeom>
        </p:spPr>
        <p:txBody>
          <a:bodyPr vert="horz" wrap="square" lIns="121920" tIns="60960" rIns="121920" bIns="60960" numCol="1" anchor="ctr" anchorCtr="0" compatLnSpc="1">
            <a:prstTxWarp prst="textNoShape">
              <a:avLst/>
            </a:prstTxWarp>
          </a:bodyPr>
          <a:lstStyle>
            <a:defPPr>
              <a:defRPr lang="en-US"/>
            </a:defPPr>
            <a:lvl1pPr algn="l" defTabSz="457200" rtl="0" fontAlgn="base">
              <a:spcBef>
                <a:spcPct val="0"/>
              </a:spcBef>
              <a:spcAft>
                <a:spcPct val="0"/>
              </a:spcAft>
              <a:defRPr sz="1000" kern="1200">
                <a:solidFill>
                  <a:schemeClr val="accent2">
                    <a:lumMod val="40000"/>
                    <a:lumOff val="60000"/>
                  </a:schemeClr>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pPr>
              <a:defRPr/>
            </a:pPr>
            <a:r>
              <a:rPr lang="en-US" sz="1600" b="1" dirty="0">
                <a:solidFill>
                  <a:schemeClr val="tx1"/>
                </a:solidFill>
              </a:rPr>
              <a:t>@neerajaiims</a:t>
            </a:r>
          </a:p>
        </p:txBody>
      </p:sp>
      <p:sp>
        <p:nvSpPr>
          <p:cNvPr id="11" name="Title 1"/>
          <p:cNvSpPr>
            <a:spLocks noGrp="1"/>
          </p:cNvSpPr>
          <p:nvPr>
            <p:ph type="title"/>
          </p:nvPr>
        </p:nvSpPr>
        <p:spPr>
          <a:xfrm>
            <a:off x="0" y="0"/>
            <a:ext cx="12192000" cy="883919"/>
          </a:xfrm>
        </p:spPr>
        <p:txBody>
          <a:bodyPr/>
          <a:lstStyle/>
          <a:p>
            <a:r>
              <a:rPr lang="en-US"/>
              <a:t>Click to edit Master title style</a:t>
            </a:r>
            <a:endParaRPr lang="en-US" dirty="0"/>
          </a:p>
        </p:txBody>
      </p:sp>
      <p:sp>
        <p:nvSpPr>
          <p:cNvPr id="12" name="Date Placeholder 3"/>
          <p:cNvSpPr>
            <a:spLocks noGrp="1"/>
          </p:cNvSpPr>
          <p:nvPr>
            <p:ph type="dt" sz="half" idx="2"/>
          </p:nvPr>
        </p:nvSpPr>
        <p:spPr>
          <a:xfrm>
            <a:off x="2141943" y="6449592"/>
            <a:ext cx="79667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6B57C0-7EE1-4955-B39A-C4D4D4C68ADF}" type="datetime1">
              <a:rPr lang="en-US" smtClean="0"/>
              <a:t>3/31/20</a:t>
            </a:fld>
            <a:endParaRPr lang="en-US"/>
          </a:p>
        </p:txBody>
      </p:sp>
      <p:sp>
        <p:nvSpPr>
          <p:cNvPr id="13" name="Footer Placeholder 4"/>
          <p:cNvSpPr>
            <a:spLocks noGrp="1"/>
          </p:cNvSpPr>
          <p:nvPr>
            <p:ph type="ftr" sz="quarter" idx="3"/>
          </p:nvPr>
        </p:nvSpPr>
        <p:spPr>
          <a:xfrm>
            <a:off x="3027680" y="6449362"/>
            <a:ext cx="3992821"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352609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5920" y="987424"/>
            <a:ext cx="4582160" cy="1069975"/>
          </a:xfrm>
        </p:spPr>
        <p:txBody>
          <a:bodyPr anchor="ctr" anchorCtr="0">
            <a:no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183188" y="987425"/>
            <a:ext cx="6612572" cy="4881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75920" y="2057400"/>
            <a:ext cx="458216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960EF5-9B58-4A1E-9D7E-142E3C7799C1}" type="datetime1">
              <a:rPr lang="en-US" smtClean="0"/>
              <a:t>3/31/20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E2E604-5D22-4B33-AF91-CB77828014FC}" type="slidenum">
              <a:rPr lang="en-US" smtClean="0"/>
              <a:t>‹#›</a:t>
            </a:fld>
            <a:endParaRPr lang="en-US"/>
          </a:p>
        </p:txBody>
      </p:sp>
      <p:sp>
        <p:nvSpPr>
          <p:cNvPr id="8" name="Title 1"/>
          <p:cNvSpPr txBox="1">
            <a:spLocks/>
          </p:cNvSpPr>
          <p:nvPr/>
        </p:nvSpPr>
        <p:spPr>
          <a:xfrm>
            <a:off x="0" y="0"/>
            <a:ext cx="12192000" cy="894079"/>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b="1" kern="1200">
                <a:solidFill>
                  <a:schemeClr val="tx1"/>
                </a:solidFill>
                <a:latin typeface="+mn-lt"/>
                <a:ea typeface="+mj-ea"/>
                <a:cs typeface="+mj-cs"/>
              </a:defRPr>
            </a:lvl1pPr>
          </a:lstStyle>
          <a:p>
            <a:r>
              <a:rPr lang="en-US" dirty="0"/>
              <a:t>Click to edit Master title style</a:t>
            </a:r>
          </a:p>
        </p:txBody>
      </p:sp>
    </p:spTree>
    <p:extLst>
      <p:ext uri="{BB962C8B-B14F-4D97-AF65-F5344CB8AC3E}">
        <p14:creationId xmlns:p14="http://schemas.microsoft.com/office/powerpoint/2010/main" val="2588052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61257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DD806042-F5A5-41E3-A5C2-3CB23F6BC326}" type="datetime1">
              <a:rPr lang="en-US" smtClean="0"/>
              <a:t>3/31/20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E2E604-5D22-4B33-AF91-CB77828014FC}" type="slidenum">
              <a:rPr lang="en-US" smtClean="0"/>
              <a:t>‹#›</a:t>
            </a:fld>
            <a:endParaRPr lang="en-US"/>
          </a:p>
        </p:txBody>
      </p:sp>
      <p:sp>
        <p:nvSpPr>
          <p:cNvPr id="8" name="Title 1"/>
          <p:cNvSpPr>
            <a:spLocks noGrp="1"/>
          </p:cNvSpPr>
          <p:nvPr>
            <p:ph type="title"/>
          </p:nvPr>
        </p:nvSpPr>
        <p:spPr>
          <a:xfrm>
            <a:off x="375920" y="987424"/>
            <a:ext cx="4582160" cy="1069975"/>
          </a:xfrm>
        </p:spPr>
        <p:txBody>
          <a:bodyPr anchor="ctr" anchorCtr="0">
            <a:noAutofit/>
          </a:bodyPr>
          <a:lstStyle>
            <a:lvl1pPr>
              <a:defRPr sz="2800"/>
            </a:lvl1pPr>
          </a:lstStyle>
          <a:p>
            <a:r>
              <a:rPr lang="en-US"/>
              <a:t>Click to edit Master title style</a:t>
            </a:r>
            <a:endParaRPr lang="en-US" dirty="0"/>
          </a:p>
        </p:txBody>
      </p:sp>
      <p:sp>
        <p:nvSpPr>
          <p:cNvPr id="9" name="Text Placeholder 3"/>
          <p:cNvSpPr>
            <a:spLocks noGrp="1"/>
          </p:cNvSpPr>
          <p:nvPr>
            <p:ph type="body" sz="half" idx="2"/>
          </p:nvPr>
        </p:nvSpPr>
        <p:spPr>
          <a:xfrm>
            <a:off x="375920" y="2057400"/>
            <a:ext cx="458216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0" name="Title 1"/>
          <p:cNvSpPr txBox="1">
            <a:spLocks/>
          </p:cNvSpPr>
          <p:nvPr/>
        </p:nvSpPr>
        <p:spPr>
          <a:xfrm>
            <a:off x="0" y="0"/>
            <a:ext cx="12192000" cy="894079"/>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b="1" kern="1200">
                <a:solidFill>
                  <a:schemeClr val="tx1"/>
                </a:solidFill>
                <a:latin typeface="+mn-lt"/>
                <a:ea typeface="+mj-ea"/>
                <a:cs typeface="+mj-cs"/>
              </a:defRPr>
            </a:lvl1pPr>
          </a:lstStyle>
          <a:p>
            <a:r>
              <a:rPr lang="en-US" dirty="0"/>
              <a:t>Click to edit Master title style</a:t>
            </a:r>
          </a:p>
        </p:txBody>
      </p:sp>
    </p:spTree>
    <p:extLst>
      <p:ext uri="{BB962C8B-B14F-4D97-AF65-F5344CB8AC3E}">
        <p14:creationId xmlns:p14="http://schemas.microsoft.com/office/powerpoint/2010/main" val="984389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inal Slide Layout">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0" y="-4128"/>
            <a:ext cx="12192000" cy="9083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3432" tIns="45720" rIns="73432" bIns="45720" numCol="1" rtlCol="0" anchor="ctr" anchorCtr="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sz="3600" b="1" dirty="0">
                <a:latin typeface="+mn-lt"/>
              </a:rPr>
              <a:t>Thank you! </a:t>
            </a:r>
          </a:p>
        </p:txBody>
      </p:sp>
      <p:sp>
        <p:nvSpPr>
          <p:cNvPr id="3" name="Date Placeholder 2"/>
          <p:cNvSpPr>
            <a:spLocks noGrp="1"/>
          </p:cNvSpPr>
          <p:nvPr>
            <p:ph type="dt" sz="half" idx="10"/>
          </p:nvPr>
        </p:nvSpPr>
        <p:spPr/>
        <p:txBody>
          <a:bodyPr/>
          <a:lstStyle/>
          <a:p>
            <a:fld id="{CFD30866-F0EA-46E3-B41B-B81E241B3CC2}" type="datetime1">
              <a:rPr lang="en-US" smtClean="0"/>
              <a:t>3/31/20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E2E604-5D22-4B33-AF91-CB77828014FC}" type="slidenum">
              <a:rPr lang="en-US" smtClean="0"/>
              <a:t>‹#›</a:t>
            </a:fld>
            <a:endParaRPr lang="en-US"/>
          </a:p>
        </p:txBody>
      </p:sp>
      <p:sp>
        <p:nvSpPr>
          <p:cNvPr id="6" name="Title 1"/>
          <p:cNvSpPr txBox="1">
            <a:spLocks/>
          </p:cNvSpPr>
          <p:nvPr/>
        </p:nvSpPr>
        <p:spPr>
          <a:xfrm>
            <a:off x="7366000" y="3058472"/>
            <a:ext cx="3210560" cy="652572"/>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sz="3600" b="1" kern="1200">
                <a:solidFill>
                  <a:schemeClr val="tx1"/>
                </a:solidFill>
                <a:latin typeface="+mn-lt"/>
                <a:ea typeface="+mj-ea"/>
                <a:cs typeface="+mj-cs"/>
              </a:defRPr>
            </a:lvl1pPr>
          </a:lstStyle>
          <a:p>
            <a:pPr>
              <a:lnSpc>
                <a:spcPct val="100000"/>
              </a:lnSpc>
              <a:spcBef>
                <a:spcPts val="0"/>
              </a:spcBef>
              <a:defRPr/>
            </a:pPr>
            <a:r>
              <a:rPr lang="en-US" sz="3200" kern="0" spc="-16" dirty="0">
                <a:solidFill>
                  <a:srgbClr val="000099"/>
                </a:solidFill>
                <a:latin typeface="Arial"/>
              </a:rPr>
              <a:t>@</a:t>
            </a:r>
            <a:r>
              <a:rPr lang="en-US" sz="3200" kern="0" spc="-16" dirty="0" err="1">
                <a:solidFill>
                  <a:srgbClr val="000099"/>
                </a:solidFill>
                <a:latin typeface="Arial"/>
              </a:rPr>
              <a:t>neerajaiims</a:t>
            </a:r>
            <a:endParaRPr lang="en-US" sz="3200" dirty="0"/>
          </a:p>
        </p:txBody>
      </p:sp>
      <p:pic>
        <p:nvPicPr>
          <p:cNvPr id="7" name="Picture 9" descr="Resultado de imagen de twitt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5751" y="3058472"/>
            <a:ext cx="85807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3" hasCustomPrompt="1"/>
          </p:nvPr>
        </p:nvSpPr>
        <p:spPr>
          <a:xfrm>
            <a:off x="426720" y="1866742"/>
            <a:ext cx="3759200" cy="3525837"/>
          </a:xfrm>
        </p:spPr>
        <p:txBody>
          <a:bodyPr/>
          <a:lstStyle>
            <a:lvl1pPr marL="0" indent="0">
              <a:buNone/>
              <a:defRPr/>
            </a:lvl1pPr>
            <a:lvl2pPr marL="457200" indent="-228600">
              <a:defRPr/>
            </a:lvl2pPr>
            <a:lvl3pPr marL="690563" indent="-228600">
              <a:defRPr/>
            </a:lvl3pPr>
            <a:lvl4pPr marL="914400" indent="-228600">
              <a:defRPr baseline="0"/>
            </a:lvl4pPr>
            <a:lvl5pPr marL="1147763" indent="-228600">
              <a:defRPr/>
            </a:lvl5pPr>
          </a:lstStyle>
          <a:p>
            <a:pPr lvl="1"/>
            <a:r>
              <a:rPr lang="en-US" dirty="0"/>
              <a:t>First Level</a:t>
            </a:r>
          </a:p>
          <a:p>
            <a:pPr lvl="2"/>
            <a:r>
              <a:rPr lang="en-US" dirty="0"/>
              <a:t>Second level</a:t>
            </a:r>
          </a:p>
          <a:p>
            <a:pPr lvl="3"/>
            <a:r>
              <a:rPr lang="en-US" dirty="0"/>
              <a:t>Third level</a:t>
            </a:r>
          </a:p>
          <a:p>
            <a:pPr lvl="4"/>
            <a:r>
              <a:rPr lang="en-US" dirty="0"/>
              <a:t>Fourth level</a:t>
            </a:r>
          </a:p>
        </p:txBody>
      </p:sp>
      <p:sp>
        <p:nvSpPr>
          <p:cNvPr id="12" name="TextBox 11"/>
          <p:cNvSpPr txBox="1"/>
          <p:nvPr/>
        </p:nvSpPr>
        <p:spPr>
          <a:xfrm>
            <a:off x="451377" y="1442720"/>
            <a:ext cx="278274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u="sng" dirty="0"/>
              <a:t>Acknowledgements:</a:t>
            </a:r>
          </a:p>
        </p:txBody>
      </p:sp>
    </p:spTree>
    <p:extLst>
      <p:ext uri="{BB962C8B-B14F-4D97-AF65-F5344CB8AC3E}">
        <p14:creationId xmlns:p14="http://schemas.microsoft.com/office/powerpoint/2010/main" val="3700796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5021AED-6E91-4B77-822A-B053D03AEC8B}" type="datetime1">
              <a:rPr lang="en-US" smtClean="0"/>
              <a:t>3/31/20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E2E604-5D22-4B33-AF91-CB77828014FC}" type="slidenum">
              <a:rPr lang="en-US" smtClean="0"/>
              <a:t>‹#›</a:t>
            </a:fld>
            <a:endParaRPr lang="en-US"/>
          </a:p>
        </p:txBody>
      </p:sp>
    </p:spTree>
    <p:extLst>
      <p:ext uri="{BB962C8B-B14F-4D97-AF65-F5344CB8AC3E}">
        <p14:creationId xmlns:p14="http://schemas.microsoft.com/office/powerpoint/2010/main" val="1403812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12192000" cy="7721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89441" y="1825625"/>
            <a:ext cx="1140632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141943" y="6449592"/>
            <a:ext cx="79667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CE3224-521F-4A4E-8B9B-1947FF4E8E9E}" type="datetime1">
              <a:rPr lang="en-US" smtClean="0"/>
              <a:t>3/31/20</a:t>
            </a:fld>
            <a:endParaRPr lang="en-US"/>
          </a:p>
        </p:txBody>
      </p:sp>
      <p:sp>
        <p:nvSpPr>
          <p:cNvPr id="5" name="Footer Placeholder 4"/>
          <p:cNvSpPr>
            <a:spLocks noGrp="1"/>
          </p:cNvSpPr>
          <p:nvPr>
            <p:ph type="ftr" sz="quarter" idx="3"/>
          </p:nvPr>
        </p:nvSpPr>
        <p:spPr>
          <a:xfrm>
            <a:off x="3027680" y="6449362"/>
            <a:ext cx="3992821"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052560" y="6446520"/>
            <a:ext cx="2743200"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65E2E604-5D22-4B33-AF91-CB77828014FC}" type="slidenum">
              <a:rPr lang="en-US" smtClean="0"/>
              <a:t>‹#›</a:t>
            </a:fld>
            <a:endParaRPr lang="en-US"/>
          </a:p>
        </p:txBody>
      </p:sp>
      <p:cxnSp>
        <p:nvCxnSpPr>
          <p:cNvPr id="7" name="Straight Connector 6"/>
          <p:cNvCxnSpPr/>
          <p:nvPr/>
        </p:nvCxnSpPr>
        <p:spPr>
          <a:xfrm>
            <a:off x="389441" y="6416845"/>
            <a:ext cx="11430000" cy="0"/>
          </a:xfrm>
          <a:prstGeom prst="line">
            <a:avLst/>
          </a:prstGeom>
          <a:ln w="25400"/>
        </p:spPr>
        <p:style>
          <a:lnRef idx="2">
            <a:schemeClr val="accent1"/>
          </a:lnRef>
          <a:fillRef idx="0">
            <a:schemeClr val="accent1"/>
          </a:fillRef>
          <a:effectRef idx="1">
            <a:schemeClr val="accent1"/>
          </a:effectRef>
          <a:fontRef idx="minor">
            <a:schemeClr val="tx1"/>
          </a:fontRef>
        </p:style>
      </p:cxnSp>
      <p:sp>
        <p:nvSpPr>
          <p:cNvPr id="8" name="Footer Placeholder 3"/>
          <p:cNvSpPr txBox="1">
            <a:spLocks/>
          </p:cNvSpPr>
          <p:nvPr/>
        </p:nvSpPr>
        <p:spPr>
          <a:xfrm>
            <a:off x="7020501" y="6439424"/>
            <a:ext cx="3025381" cy="365142"/>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defTabSz="457200" rtl="0" fontAlgn="base">
              <a:spcBef>
                <a:spcPct val="0"/>
              </a:spcBef>
              <a:spcAft>
                <a:spcPct val="0"/>
              </a:spcAft>
              <a:defRPr sz="1000" kern="1200">
                <a:solidFill>
                  <a:schemeClr val="accent2">
                    <a:lumMod val="40000"/>
                    <a:lumOff val="60000"/>
                  </a:schemeClr>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pPr>
              <a:defRPr/>
            </a:pPr>
            <a:r>
              <a:rPr lang="en-US" sz="1400" dirty="0">
                <a:solidFill>
                  <a:schemeClr val="tx1"/>
                </a:solidFill>
              </a:rPr>
              <a:t>Presented by: Neeraj Agarwal, MD</a:t>
            </a:r>
          </a:p>
        </p:txBody>
      </p:sp>
      <p:pic>
        <p:nvPicPr>
          <p:cNvPr id="9" name="Picture 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964597" y="6468425"/>
            <a:ext cx="1404860" cy="33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Resultado de imagen de twitte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86808" y="6405577"/>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3"/>
          <p:cNvSpPr txBox="1">
            <a:spLocks/>
          </p:cNvSpPr>
          <p:nvPr/>
        </p:nvSpPr>
        <p:spPr>
          <a:xfrm>
            <a:off x="611128" y="6435373"/>
            <a:ext cx="1937761" cy="379114"/>
          </a:xfrm>
          <a:prstGeom prst="rect">
            <a:avLst/>
          </a:prstGeom>
        </p:spPr>
        <p:txBody>
          <a:bodyPr vert="horz" wrap="square" lIns="121920" tIns="60960" rIns="121920" bIns="60960" numCol="1" anchor="ctr" anchorCtr="0" compatLnSpc="1">
            <a:prstTxWarp prst="textNoShape">
              <a:avLst/>
            </a:prstTxWarp>
          </a:bodyPr>
          <a:lstStyle>
            <a:defPPr>
              <a:defRPr lang="en-US"/>
            </a:defPPr>
            <a:lvl1pPr algn="l" defTabSz="457200" rtl="0" fontAlgn="base">
              <a:spcBef>
                <a:spcPct val="0"/>
              </a:spcBef>
              <a:spcAft>
                <a:spcPct val="0"/>
              </a:spcAft>
              <a:defRPr sz="1000" kern="1200">
                <a:solidFill>
                  <a:schemeClr val="accent2">
                    <a:lumMod val="40000"/>
                    <a:lumOff val="60000"/>
                  </a:schemeClr>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pPr>
              <a:defRPr/>
            </a:pPr>
            <a:r>
              <a:rPr lang="en-US" sz="1600" b="1" dirty="0">
                <a:solidFill>
                  <a:schemeClr val="tx1"/>
                </a:solidFill>
              </a:rPr>
              <a:t>@neerajaiims</a:t>
            </a:r>
          </a:p>
        </p:txBody>
      </p:sp>
      <p:cxnSp>
        <p:nvCxnSpPr>
          <p:cNvPr id="12" name="Straight Connector 11">
            <a:extLst>
              <a:ext uri="{FF2B5EF4-FFF2-40B4-BE49-F238E27FC236}">
                <a16:creationId xmlns:a16="http://schemas.microsoft.com/office/drawing/2014/main" id="{8CF39EAE-0303-4F4F-B483-37BC5F6F5AEE}"/>
              </a:ext>
            </a:extLst>
          </p:cNvPr>
          <p:cNvCxnSpPr/>
          <p:nvPr/>
        </p:nvCxnSpPr>
        <p:spPr>
          <a:xfrm>
            <a:off x="0" y="898698"/>
            <a:ext cx="12192000" cy="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41263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lvl1pPr algn="ctr"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linicaltrials.gov/"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clinicaltrials.gov/"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http://www.clinicaltrials.gov/"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hyperlink" Target="http://www.clinicaltrials.gov/"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clinicaltrials.gov/"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clinicaltrials.gov/"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linicaltrials.gov/"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clinicaltrials.gov/"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9441" y="3342054"/>
            <a:ext cx="11430000" cy="877988"/>
          </a:xfrm>
        </p:spPr>
        <p:txBody>
          <a:bodyPr>
            <a:normAutofit fontScale="90000"/>
          </a:bodyPr>
          <a:lstStyle/>
          <a:p>
            <a:r>
              <a:rPr lang="en-US" dirty="0"/>
              <a:t>Novel Combination Approaches with PARP Inhibitors in mCRPC: Rationale and Ongoing Research</a:t>
            </a:r>
          </a:p>
        </p:txBody>
      </p:sp>
      <p:sp>
        <p:nvSpPr>
          <p:cNvPr id="5" name="Slide Number Placeholder 4"/>
          <p:cNvSpPr>
            <a:spLocks noGrp="1"/>
          </p:cNvSpPr>
          <p:nvPr>
            <p:ph type="sldNum" sz="quarter" idx="12"/>
          </p:nvPr>
        </p:nvSpPr>
        <p:spPr/>
        <p:txBody>
          <a:bodyPr/>
          <a:lstStyle/>
          <a:p>
            <a:fld id="{65E2E604-5D22-4B33-AF91-CB77828014FC}" type="slidenum">
              <a:rPr lang="en-US" smtClean="0"/>
              <a:t>1</a:t>
            </a:fld>
            <a:endParaRPr lang="en-US"/>
          </a:p>
        </p:txBody>
      </p:sp>
    </p:spTree>
    <p:extLst>
      <p:ext uri="{BB962C8B-B14F-4D97-AF65-F5344CB8AC3E}">
        <p14:creationId xmlns:p14="http://schemas.microsoft.com/office/powerpoint/2010/main" val="169903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dirty="0"/>
              <a:t>TALAPRO-2: Phase III Trial Design – Talazoparib + Enzalutamide </a:t>
            </a:r>
          </a:p>
        </p:txBody>
      </p:sp>
      <p:sp>
        <p:nvSpPr>
          <p:cNvPr id="3" name="Slide Number Placeholder 2"/>
          <p:cNvSpPr>
            <a:spLocks noGrp="1"/>
          </p:cNvSpPr>
          <p:nvPr>
            <p:ph type="sldNum" sz="quarter" idx="12"/>
          </p:nvPr>
        </p:nvSpPr>
        <p:spPr/>
        <p:txBody>
          <a:bodyPr/>
          <a:lstStyle/>
          <a:p>
            <a:fld id="{65E2E604-5D22-4B33-AF91-CB77828014FC}" type="slidenum">
              <a:rPr lang="en-US" smtClean="0"/>
              <a:t>10</a:t>
            </a:fld>
            <a:endParaRPr lang="en-US"/>
          </a:p>
        </p:txBody>
      </p:sp>
      <p:sp>
        <p:nvSpPr>
          <p:cNvPr id="4" name="Rounded Rectangle 3"/>
          <p:cNvSpPr/>
          <p:nvPr/>
        </p:nvSpPr>
        <p:spPr>
          <a:xfrm>
            <a:off x="8771876" y="1657022"/>
            <a:ext cx="2743200" cy="3657600"/>
          </a:xfrm>
          <a:prstGeom prst="roundRect">
            <a:avLst>
              <a:gd name="adj" fmla="val 6645"/>
            </a:avLst>
          </a:prstGeom>
          <a:solidFill>
            <a:schemeClr val="accent1">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latin typeface="+mj-lt"/>
                <a:cs typeface="Arial" panose="020B0604020202020204" pitchFamily="34" charset="0"/>
              </a:rPr>
              <a:t>Efficacy end points</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Primary:</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rPFS per RECIST 1.1 and PCWG3 in Cohort 1 and Cohort 2</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Secondary:</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Overall survival </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Soft tissue OR per RECIST 1.1</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Duration of soft tissue response per RECIST 1.1</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Proportion of patients with PSA response ≥ 50%</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PSA progression</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initiation of cytotoxic chemotherapy</a:t>
            </a:r>
          </a:p>
        </p:txBody>
      </p:sp>
      <p:sp>
        <p:nvSpPr>
          <p:cNvPr id="5" name="Rounded Rectangle 4"/>
          <p:cNvSpPr/>
          <p:nvPr/>
        </p:nvSpPr>
        <p:spPr>
          <a:xfrm>
            <a:off x="6135574" y="1745722"/>
            <a:ext cx="1962795" cy="1475780"/>
          </a:xfrm>
          <a:prstGeom prst="roundRect">
            <a:avLst>
              <a:gd name="adj" fmla="val 12540"/>
            </a:avLst>
          </a:prstGeom>
          <a:solidFill>
            <a:schemeClr val="bg2">
              <a:lumMod val="90000"/>
            </a:schemeClr>
          </a:solidFill>
          <a:ln w="28575">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err="1">
                <a:solidFill>
                  <a:schemeClr val="tx1"/>
                </a:solidFill>
                <a:latin typeface="PT Sans"/>
                <a:cs typeface="Arial" panose="020B0604020202020204" pitchFamily="34" charset="0"/>
              </a:rPr>
              <a:t>Talazoparib</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0.5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Enzalutamide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160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(N=509)</a:t>
            </a:r>
            <a:endParaRPr lang="en-US" sz="1400" dirty="0">
              <a:solidFill>
                <a:schemeClr val="tx1"/>
              </a:solidFill>
              <a:latin typeface="PT Sans"/>
              <a:cs typeface="Arial" panose="020B0604020202020204" pitchFamily="34" charset="0"/>
            </a:endParaRPr>
          </a:p>
        </p:txBody>
      </p:sp>
      <p:sp>
        <p:nvSpPr>
          <p:cNvPr id="6" name="Rounded Rectangle 5"/>
          <p:cNvSpPr/>
          <p:nvPr/>
        </p:nvSpPr>
        <p:spPr>
          <a:xfrm>
            <a:off x="6135574" y="3759534"/>
            <a:ext cx="1962795" cy="1554480"/>
          </a:xfrm>
          <a:prstGeom prst="roundRect">
            <a:avLst>
              <a:gd name="adj" fmla="val 12540"/>
            </a:avLst>
          </a:prstGeom>
          <a:solidFill>
            <a:schemeClr val="bg2">
              <a:lumMod val="90000"/>
            </a:schemeClr>
          </a:solidFill>
          <a:ln>
            <a:solidFill>
              <a:srgbClr val="95A9CC"/>
            </a:solid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a:solidFill>
                  <a:schemeClr val="tx1"/>
                </a:solidFill>
                <a:latin typeface="PT Sans"/>
                <a:cs typeface="Arial" panose="020B0604020202020204" pitchFamily="34" charset="0"/>
              </a:rPr>
              <a:t>Placebo</a:t>
            </a: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Enzalutamide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160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(N=509)</a:t>
            </a:r>
            <a:endParaRPr lang="en-US" sz="1400" dirty="0">
              <a:solidFill>
                <a:schemeClr val="tx1"/>
              </a:solidFill>
              <a:latin typeface="PT Sans"/>
              <a:cs typeface="Arial" panose="020B0604020202020204" pitchFamily="34" charset="0"/>
            </a:endParaRPr>
          </a:p>
        </p:txBody>
      </p:sp>
      <p:sp>
        <p:nvSpPr>
          <p:cNvPr id="7" name="Rounded Rectangle 6"/>
          <p:cNvSpPr/>
          <p:nvPr/>
        </p:nvSpPr>
        <p:spPr>
          <a:xfrm>
            <a:off x="634250" y="1212112"/>
            <a:ext cx="3472111" cy="4832018"/>
          </a:xfrm>
          <a:prstGeom prst="roundRect">
            <a:avLst>
              <a:gd name="adj" fmla="val 6645"/>
            </a:avLst>
          </a:prstGeom>
          <a:solidFill>
            <a:schemeClr val="bg2">
              <a:lumMod val="25000"/>
            </a:schemeClr>
          </a:solidFill>
          <a:ln>
            <a:noFill/>
          </a:ln>
          <a:effectLst>
            <a:outerShdw blurRad="50800" dist="38100" dir="2700000" algn="tl" rotWithShape="0">
              <a:prstClr val="black">
                <a:alpha val="40000"/>
              </a:prstClr>
            </a:outerShdw>
          </a:effectLst>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t"/>
          <a:lstStyle/>
          <a:p>
            <a:pPr algn="ctr" fontAlgn="base">
              <a:spcBef>
                <a:spcPct val="0"/>
              </a:spcBef>
              <a:spcAft>
                <a:spcPct val="0"/>
              </a:spcAft>
              <a:buClr>
                <a:schemeClr val="bg1"/>
              </a:buClr>
              <a:defRPr/>
            </a:pPr>
            <a:r>
              <a:rPr lang="en-US" sz="2000" b="1" dirty="0">
                <a:solidFill>
                  <a:schemeClr val="bg1"/>
                </a:solidFill>
                <a:cs typeface="Arial" panose="020B0604020202020204" pitchFamily="34" charset="0"/>
              </a:rPr>
              <a:t>Patients</a:t>
            </a:r>
            <a:endParaRPr lang="en-US" b="1" dirty="0">
              <a:solidFill>
                <a:schemeClr val="bg1"/>
              </a:solidFill>
              <a:cs typeface="Arial" panose="020B0604020202020204" pitchFamily="34" charset="0"/>
            </a:endParaRPr>
          </a:p>
          <a:p>
            <a:pPr fontAlgn="base">
              <a:spcBef>
                <a:spcPts val="300"/>
              </a:spcBef>
              <a:spcAft>
                <a:spcPct val="0"/>
              </a:spcAft>
              <a:buClr>
                <a:schemeClr val="bg1"/>
              </a:buClr>
              <a:defRPr/>
            </a:pPr>
            <a:r>
              <a:rPr lang="en-GB" sz="1600" b="1" dirty="0">
                <a:solidFill>
                  <a:schemeClr val="bg1"/>
                </a:solidFill>
                <a:cs typeface="Arial" panose="020B0604020202020204" pitchFamily="34" charset="0"/>
              </a:rPr>
              <a:t>Key eligibility</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DNA repair gene defects status</a:t>
            </a:r>
          </a:p>
          <a:p>
            <a:pPr marL="457200" indent="-174625"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Cohort 1 (N=750): Unselected for DDR status</a:t>
            </a:r>
          </a:p>
          <a:p>
            <a:pPr marL="457200" indent="-174625"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Cohort 2 (N=268): </a:t>
            </a:r>
            <a:r>
              <a:rPr lang="en-GB" sz="1400" dirty="0" err="1">
                <a:solidFill>
                  <a:schemeClr val="bg1"/>
                </a:solidFill>
                <a:cs typeface="Arial" panose="020B0604020202020204" pitchFamily="34" charset="0"/>
              </a:rPr>
              <a:t>Harboring</a:t>
            </a:r>
            <a:r>
              <a:rPr lang="en-GB" sz="1400" dirty="0">
                <a:solidFill>
                  <a:schemeClr val="bg1"/>
                </a:solidFill>
                <a:cs typeface="Arial" panose="020B0604020202020204" pitchFamily="34" charset="0"/>
              </a:rPr>
              <a:t> DDR deficiencies</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Stratification:</a:t>
            </a:r>
          </a:p>
          <a:p>
            <a:pPr marL="457200" indent="-174625"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1) Prior treatment NHT/taxanes yes or no</a:t>
            </a:r>
          </a:p>
          <a:p>
            <a:pPr marL="457200" indent="-174625"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2) DDR mutation status: deficient vs non-deficient/unknown</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Progressive mCRPC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Asymptomatic/mildly symptomatic mCRPC (&lt; 4 on BPI-SF)</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ECOG PS ≤ 1</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No prior systemic therapy for 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Prior taxane or abiraterone allowed in mCSPC</a:t>
            </a:r>
          </a:p>
          <a:p>
            <a:pPr marL="176204" indent="-176204" fontAlgn="base">
              <a:spcBef>
                <a:spcPts val="300"/>
              </a:spcBef>
              <a:spcAft>
                <a:spcPct val="0"/>
              </a:spcAft>
              <a:buClr>
                <a:schemeClr val="bg1"/>
              </a:buClr>
              <a:buFont typeface="Arial" panose="020B0604020202020204" pitchFamily="34" charset="0"/>
              <a:buChar char="–"/>
              <a:defRPr/>
            </a:pPr>
            <a:endParaRPr lang="en-GB" sz="1400" dirty="0">
              <a:solidFill>
                <a:schemeClr val="bg1"/>
              </a:solidFill>
              <a:cs typeface="Arial" panose="020B0604020202020204" pitchFamily="34" charset="0"/>
            </a:endParaRPr>
          </a:p>
        </p:txBody>
      </p:sp>
      <p:sp>
        <p:nvSpPr>
          <p:cNvPr id="8" name="AutoShape 17"/>
          <p:cNvSpPr>
            <a:spLocks noChangeArrowheads="1"/>
          </p:cNvSpPr>
          <p:nvPr/>
        </p:nvSpPr>
        <p:spPr bwMode="auto">
          <a:xfrm>
            <a:off x="4802752" y="1714852"/>
            <a:ext cx="576262" cy="3577167"/>
          </a:xfrm>
          <a:prstGeom prst="roundRect">
            <a:avLst>
              <a:gd name="adj" fmla="val 16667"/>
            </a:avLst>
          </a:prstGeom>
          <a:solidFill>
            <a:schemeClr val="bg2">
              <a:lumMod val="50000"/>
            </a:schemeClr>
          </a:solidFill>
          <a:ln w="19050">
            <a:noFill/>
            <a:round/>
            <a:headEnd/>
            <a:tailEnd/>
          </a:ln>
          <a:effectLst>
            <a:outerShdw blurRad="50800" dist="38100" dir="2700000" algn="tl" rotWithShape="0">
              <a:prstClr val="black">
                <a:alpha val="40000"/>
              </a:prstClr>
            </a:outerShdw>
          </a:effectLst>
          <a:scene3d>
            <a:camera prst="orthographicFront"/>
            <a:lightRig rig="threePt" dir="t"/>
          </a:scene3d>
          <a:sp3d prstMaterial="metal">
            <a:bevelT prst="angle"/>
          </a:sp3d>
        </p:spPr>
        <p:txBody>
          <a:bodyPr wrap="none" lIns="80131" tIns="40066" rIns="80131" bIns="40066" anchor="ctr"/>
          <a:lstStyle/>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R</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A</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N</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O</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M</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I</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Z</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E</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p>
          <a:p>
            <a:pPr algn="ctr" defTabSz="858838">
              <a:lnSpc>
                <a:spcPct val="90000"/>
              </a:lnSpc>
              <a:spcBef>
                <a:spcPct val="10000"/>
              </a:spcBef>
            </a:pPr>
            <a:endParaRPr lang="en-US" sz="1400" b="1" dirty="0">
              <a:solidFill>
                <a:schemeClr val="bg1"/>
              </a:solidFill>
              <a:latin typeface="PT Sans"/>
              <a:ea typeface="ヒラギノ角ゴ Pro W3"/>
              <a:cs typeface="ヒラギノ角ゴ Pro W3"/>
            </a:endParaRPr>
          </a:p>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1:1</a:t>
            </a:r>
          </a:p>
        </p:txBody>
      </p:sp>
      <p:cxnSp>
        <p:nvCxnSpPr>
          <p:cNvPr id="9" name="Straight Arrow Connector 8"/>
          <p:cNvCxnSpPr/>
          <p:nvPr/>
        </p:nvCxnSpPr>
        <p:spPr>
          <a:xfrm>
            <a:off x="4194747" y="3512293"/>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443971" y="2525218"/>
            <a:ext cx="641017" cy="2011680"/>
            <a:chOff x="4775600" y="2611663"/>
            <a:chExt cx="641017" cy="1470727"/>
          </a:xfrm>
        </p:grpSpPr>
        <p:cxnSp>
          <p:nvCxnSpPr>
            <p:cNvPr id="11" name="Elbow Connector 10"/>
            <p:cNvCxnSpPr>
              <a:cxnSpLocks/>
            </p:cNvCxnSpPr>
            <p:nvPr/>
          </p:nvCxnSpPr>
          <p:spPr>
            <a:xfrm>
              <a:off x="4776537" y="334551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Elbow Connector 11"/>
            <p:cNvCxnSpPr>
              <a:cxnSpLocks/>
            </p:cNvCxnSpPr>
            <p:nvPr/>
          </p:nvCxnSpPr>
          <p:spPr>
            <a:xfrm flipV="1">
              <a:off x="4775600" y="261166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p:cNvCxnSpPr/>
          <p:nvPr/>
        </p:nvCxnSpPr>
        <p:spPr>
          <a:xfrm>
            <a:off x="8186754" y="2533802"/>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8172689" y="4550842"/>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95097" y="6044130"/>
            <a:ext cx="4492605" cy="276999"/>
          </a:xfrm>
          <a:prstGeom prst="rect">
            <a:avLst/>
          </a:prstGeom>
        </p:spPr>
        <p:txBody>
          <a:bodyPr wrap="square">
            <a:spAutoFit/>
          </a:bodyPr>
          <a:lstStyle/>
          <a:p>
            <a:pPr>
              <a:spcBef>
                <a:spcPts val="1800"/>
              </a:spcBef>
              <a:buClr>
                <a:srgbClr val="95A9CC"/>
              </a:buClr>
            </a:pPr>
            <a:r>
              <a:rPr lang="en-US" sz="1200" dirty="0">
                <a:hlinkClick r:id="rId3"/>
              </a:rPr>
              <a:t>www.clinicaltrials.gov</a:t>
            </a:r>
            <a:r>
              <a:rPr lang="en-US" sz="1200" dirty="0"/>
              <a:t>: (NCT03395197)</a:t>
            </a:r>
          </a:p>
        </p:txBody>
      </p:sp>
    </p:spTree>
    <p:extLst>
      <p:ext uri="{BB962C8B-B14F-4D97-AF65-F5344CB8AC3E}">
        <p14:creationId xmlns:p14="http://schemas.microsoft.com/office/powerpoint/2010/main" val="3698482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of Phase III trials</a:t>
            </a:r>
          </a:p>
        </p:txBody>
      </p:sp>
      <p:sp>
        <p:nvSpPr>
          <p:cNvPr id="3" name="Slide Number Placeholder 2"/>
          <p:cNvSpPr>
            <a:spLocks noGrp="1"/>
          </p:cNvSpPr>
          <p:nvPr>
            <p:ph type="sldNum" sz="quarter" idx="12"/>
          </p:nvPr>
        </p:nvSpPr>
        <p:spPr/>
        <p:txBody>
          <a:bodyPr/>
          <a:lstStyle/>
          <a:p>
            <a:fld id="{65E2E604-5D22-4B33-AF91-CB77828014FC}" type="slidenum">
              <a:rPr lang="en-US" smtClean="0"/>
              <a:t>11</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828886147"/>
              </p:ext>
            </p:extLst>
          </p:nvPr>
        </p:nvGraphicFramePr>
        <p:xfrm>
          <a:off x="918353" y="1147248"/>
          <a:ext cx="9945860" cy="4849207"/>
        </p:xfrm>
        <a:graphic>
          <a:graphicData uri="http://schemas.openxmlformats.org/drawingml/2006/table">
            <a:tbl>
              <a:tblPr firstRow="1" bandRow="1">
                <a:tableStyleId>{5C22544A-7EE6-4342-B048-85BDC9FD1C3A}</a:tableStyleId>
              </a:tblPr>
              <a:tblGrid>
                <a:gridCol w="2486465">
                  <a:extLst>
                    <a:ext uri="{9D8B030D-6E8A-4147-A177-3AD203B41FA5}">
                      <a16:colId xmlns:a16="http://schemas.microsoft.com/office/drawing/2014/main" val="3867907658"/>
                    </a:ext>
                  </a:extLst>
                </a:gridCol>
                <a:gridCol w="2486465">
                  <a:extLst>
                    <a:ext uri="{9D8B030D-6E8A-4147-A177-3AD203B41FA5}">
                      <a16:colId xmlns:a16="http://schemas.microsoft.com/office/drawing/2014/main" val="1872584004"/>
                    </a:ext>
                  </a:extLst>
                </a:gridCol>
                <a:gridCol w="2486465">
                  <a:extLst>
                    <a:ext uri="{9D8B030D-6E8A-4147-A177-3AD203B41FA5}">
                      <a16:colId xmlns:a16="http://schemas.microsoft.com/office/drawing/2014/main" val="2294401218"/>
                    </a:ext>
                  </a:extLst>
                </a:gridCol>
                <a:gridCol w="2486465">
                  <a:extLst>
                    <a:ext uri="{9D8B030D-6E8A-4147-A177-3AD203B41FA5}">
                      <a16:colId xmlns:a16="http://schemas.microsoft.com/office/drawing/2014/main" val="1500004226"/>
                    </a:ext>
                  </a:extLst>
                </a:gridCol>
              </a:tblGrid>
              <a:tr h="321909">
                <a:tc>
                  <a:txBody>
                    <a:bodyPr/>
                    <a:lstStyle/>
                    <a:p>
                      <a:pPr algn="ctr"/>
                      <a:endParaRPr lang="en-US" sz="1800" dirty="0"/>
                    </a:p>
                  </a:txBody>
                  <a:tcPr anchor="ctr"/>
                </a:tc>
                <a:tc>
                  <a:txBody>
                    <a:bodyPr/>
                    <a:lstStyle/>
                    <a:p>
                      <a:pPr algn="ctr"/>
                      <a:r>
                        <a:rPr lang="en-US" sz="1800" dirty="0" err="1"/>
                        <a:t>PROpel</a:t>
                      </a:r>
                      <a:endParaRPr lang="en-US" sz="1800" dirty="0"/>
                    </a:p>
                  </a:txBody>
                  <a:tcPr anchor="ctr"/>
                </a:tc>
                <a:tc>
                  <a:txBody>
                    <a:bodyPr/>
                    <a:lstStyle/>
                    <a:p>
                      <a:pPr algn="ctr"/>
                      <a:r>
                        <a:rPr lang="en-US" sz="1800" dirty="0"/>
                        <a:t>MAGNITUDE</a:t>
                      </a:r>
                    </a:p>
                  </a:txBody>
                  <a:tcPr anchor="ctr"/>
                </a:tc>
                <a:tc>
                  <a:txBody>
                    <a:bodyPr/>
                    <a:lstStyle/>
                    <a:p>
                      <a:pPr algn="ctr"/>
                      <a:r>
                        <a:rPr lang="en-US" sz="1800" dirty="0"/>
                        <a:t>TALAPRO-2</a:t>
                      </a:r>
                    </a:p>
                  </a:txBody>
                  <a:tcPr anchor="ctr"/>
                </a:tc>
                <a:extLst>
                  <a:ext uri="{0D108BD9-81ED-4DB2-BD59-A6C34878D82A}">
                    <a16:rowId xmlns:a16="http://schemas.microsoft.com/office/drawing/2014/main" val="238051972"/>
                  </a:ext>
                </a:extLst>
              </a:tr>
              <a:tr h="1153507">
                <a:tc>
                  <a:txBody>
                    <a:bodyPr/>
                    <a:lstStyle/>
                    <a:p>
                      <a:pPr algn="ctr"/>
                      <a:r>
                        <a:rPr lang="en-US" sz="1600" b="1" dirty="0"/>
                        <a:t>Key eligibility</a:t>
                      </a:r>
                    </a:p>
                  </a:txBody>
                  <a:tcPr anchor="ctr"/>
                </a:tc>
                <a:tc>
                  <a:txBody>
                    <a:bodyPr/>
                    <a:lstStyle/>
                    <a:p>
                      <a:pPr algn="ctr"/>
                      <a:r>
                        <a:rPr lang="en-US" sz="1600" dirty="0"/>
                        <a:t>No prior therapy in mCRPC, may have received taxane in mCSPC</a:t>
                      </a:r>
                    </a:p>
                  </a:txBody>
                  <a:tcPr anchor="ctr"/>
                </a:tc>
                <a:tc>
                  <a:txBody>
                    <a:bodyPr/>
                    <a:lstStyle/>
                    <a:p>
                      <a:pPr algn="ctr"/>
                      <a:r>
                        <a:rPr lang="en-US" sz="1600" dirty="0"/>
                        <a:t>No prior therapy for mCRPC (</a:t>
                      </a:r>
                      <a:r>
                        <a:rPr lang="en-US" sz="1600" baseline="0" dirty="0"/>
                        <a:t>≤ 4 months of abiraterone allowed), taxane and 2</a:t>
                      </a:r>
                      <a:r>
                        <a:rPr lang="en-US" sz="1600" baseline="30000" dirty="0"/>
                        <a:t>nd</a:t>
                      </a:r>
                      <a:r>
                        <a:rPr lang="en-US" sz="1600" baseline="0" dirty="0"/>
                        <a:t> gen </a:t>
                      </a:r>
                      <a:r>
                        <a:rPr lang="en-US" sz="1600" baseline="0" dirty="0" err="1"/>
                        <a:t>ARi</a:t>
                      </a:r>
                      <a:r>
                        <a:rPr lang="en-US" sz="1600" baseline="0" dirty="0"/>
                        <a:t> allowed in mCSPC</a:t>
                      </a:r>
                      <a:endParaRPr lang="en-US" sz="1600" dirty="0"/>
                    </a:p>
                  </a:txBody>
                  <a:tcPr anchor="ctr"/>
                </a:tc>
                <a:tc>
                  <a:txBody>
                    <a:bodyPr/>
                    <a:lstStyle/>
                    <a:p>
                      <a:pPr algn="ctr"/>
                      <a:r>
                        <a:rPr lang="en-US" sz="1600" dirty="0"/>
                        <a:t>N</a:t>
                      </a:r>
                      <a:r>
                        <a:rPr lang="en-US" sz="1600" baseline="0" dirty="0"/>
                        <a:t>o prior therapy for mCRPC, may have received taxane or abiraterone in mCSPC</a:t>
                      </a:r>
                      <a:endParaRPr lang="en-US" sz="1600" dirty="0"/>
                    </a:p>
                  </a:txBody>
                  <a:tcPr anchor="ctr"/>
                </a:tc>
                <a:extLst>
                  <a:ext uri="{0D108BD9-81ED-4DB2-BD59-A6C34878D82A}">
                    <a16:rowId xmlns:a16="http://schemas.microsoft.com/office/drawing/2014/main" val="4281253636"/>
                  </a:ext>
                </a:extLst>
              </a:tr>
              <a:tr h="295083">
                <a:tc>
                  <a:txBody>
                    <a:bodyPr/>
                    <a:lstStyle/>
                    <a:p>
                      <a:pPr algn="ctr"/>
                      <a:r>
                        <a:rPr lang="en-US" sz="1600" b="1" dirty="0"/>
                        <a:t>Targeted</a:t>
                      </a:r>
                      <a:r>
                        <a:rPr lang="en-US" sz="1600" b="1" baseline="0" dirty="0"/>
                        <a:t> enrollment</a:t>
                      </a:r>
                      <a:endParaRPr lang="en-US" sz="1600" b="1" dirty="0"/>
                    </a:p>
                  </a:txBody>
                  <a:tcPr anchor="ctr"/>
                </a:tc>
                <a:tc>
                  <a:txBody>
                    <a:bodyPr/>
                    <a:lstStyle/>
                    <a:p>
                      <a:pPr algn="ctr"/>
                      <a:r>
                        <a:rPr lang="en-US" sz="1600" dirty="0"/>
                        <a:t>720</a:t>
                      </a:r>
                    </a:p>
                  </a:txBody>
                  <a:tcPr anchor="ctr"/>
                </a:tc>
                <a:tc>
                  <a:txBody>
                    <a:bodyPr/>
                    <a:lstStyle/>
                    <a:p>
                      <a:pPr algn="ctr"/>
                      <a:r>
                        <a:rPr lang="en-US" sz="1600" dirty="0"/>
                        <a:t>1000</a:t>
                      </a:r>
                    </a:p>
                  </a:txBody>
                  <a:tcPr anchor="ctr"/>
                </a:tc>
                <a:tc>
                  <a:txBody>
                    <a:bodyPr/>
                    <a:lstStyle/>
                    <a:p>
                      <a:pPr algn="ctr"/>
                      <a:r>
                        <a:rPr lang="en-US" sz="1600" dirty="0"/>
                        <a:t>1018</a:t>
                      </a:r>
                    </a:p>
                  </a:txBody>
                  <a:tcPr anchor="ctr"/>
                </a:tc>
                <a:extLst>
                  <a:ext uri="{0D108BD9-81ED-4DB2-BD59-A6C34878D82A}">
                    <a16:rowId xmlns:a16="http://schemas.microsoft.com/office/drawing/2014/main" val="4127114282"/>
                  </a:ext>
                </a:extLst>
              </a:tr>
              <a:tr h="1153507">
                <a:tc>
                  <a:txBody>
                    <a:bodyPr/>
                    <a:lstStyle/>
                    <a:p>
                      <a:pPr algn="ctr"/>
                      <a:r>
                        <a:rPr lang="en-US" sz="1600" b="1" dirty="0"/>
                        <a:t>Treatment regimen (Randomization)</a:t>
                      </a:r>
                    </a:p>
                  </a:txBody>
                  <a:tcPr anchor="ctr"/>
                </a:tc>
                <a:tc>
                  <a:txBody>
                    <a:bodyPr/>
                    <a:lstStyle/>
                    <a:p>
                      <a:pPr algn="ctr" fontAlgn="base">
                        <a:spcBef>
                          <a:spcPct val="0"/>
                        </a:spcBef>
                        <a:spcAft>
                          <a:spcPct val="0"/>
                        </a:spcAft>
                        <a:defRPr/>
                      </a:pPr>
                      <a:r>
                        <a:rPr lang="en-GB" sz="1600" dirty="0" err="1">
                          <a:solidFill>
                            <a:schemeClr val="tx1"/>
                          </a:solidFill>
                          <a:latin typeface="+mn-lt"/>
                          <a:cs typeface="Arial" panose="020B0604020202020204" pitchFamily="34" charset="0"/>
                        </a:rPr>
                        <a:t>Olaparib</a:t>
                      </a:r>
                      <a:r>
                        <a:rPr lang="en-GB" sz="1600" dirty="0">
                          <a:solidFill>
                            <a:schemeClr val="tx1"/>
                          </a:solidFill>
                          <a:latin typeface="+mn-lt"/>
                          <a:cs typeface="Arial" panose="020B0604020202020204" pitchFamily="34" charset="0"/>
                        </a:rPr>
                        <a:t> 300 mg bid + Abiraterone 1000 mg </a:t>
                      </a:r>
                      <a:r>
                        <a:rPr lang="en-GB" sz="1600" dirty="0" err="1">
                          <a:solidFill>
                            <a:schemeClr val="tx1"/>
                          </a:solidFill>
                          <a:latin typeface="+mn-lt"/>
                          <a:cs typeface="Arial" panose="020B0604020202020204" pitchFamily="34" charset="0"/>
                        </a:rPr>
                        <a:t>qd</a:t>
                      </a:r>
                      <a:r>
                        <a:rPr lang="en-GB" sz="1600" dirty="0">
                          <a:solidFill>
                            <a:schemeClr val="tx1"/>
                          </a:solidFill>
                          <a:latin typeface="+mn-lt"/>
                          <a:cs typeface="Arial" panose="020B0604020202020204" pitchFamily="34" charset="0"/>
                        </a:rPr>
                        <a:t> </a:t>
                      </a:r>
                      <a:r>
                        <a:rPr lang="en-GB" sz="1600" i="1" dirty="0">
                          <a:solidFill>
                            <a:schemeClr val="tx1"/>
                          </a:solidFill>
                          <a:latin typeface="+mn-lt"/>
                          <a:cs typeface="Arial" panose="020B0604020202020204" pitchFamily="34" charset="0"/>
                        </a:rPr>
                        <a:t>vs.</a:t>
                      </a:r>
                      <a:r>
                        <a:rPr lang="en-GB" sz="1600" dirty="0">
                          <a:solidFill>
                            <a:schemeClr val="tx1"/>
                          </a:solidFill>
                          <a:latin typeface="+mn-lt"/>
                          <a:cs typeface="Arial" panose="020B0604020202020204" pitchFamily="34" charset="0"/>
                        </a:rPr>
                        <a:t> Placebo + Abiraterone </a:t>
                      </a:r>
                    </a:p>
                    <a:p>
                      <a:pPr algn="ctr" fontAlgn="base">
                        <a:spcBef>
                          <a:spcPct val="0"/>
                        </a:spcBef>
                        <a:spcAft>
                          <a:spcPct val="0"/>
                        </a:spcAft>
                        <a:defRPr/>
                      </a:pPr>
                      <a:r>
                        <a:rPr lang="en-GB" sz="1600" dirty="0">
                          <a:solidFill>
                            <a:schemeClr val="tx1"/>
                          </a:solidFill>
                          <a:latin typeface="+mn-lt"/>
                          <a:cs typeface="Arial" panose="020B0604020202020204" pitchFamily="34" charset="0"/>
                        </a:rPr>
                        <a:t>1000 mg </a:t>
                      </a:r>
                      <a:r>
                        <a:rPr lang="en-GB" sz="1600" dirty="0" err="1">
                          <a:solidFill>
                            <a:schemeClr val="tx1"/>
                          </a:solidFill>
                          <a:latin typeface="+mn-lt"/>
                          <a:cs typeface="Arial" panose="020B0604020202020204" pitchFamily="34" charset="0"/>
                        </a:rPr>
                        <a:t>qd</a:t>
                      </a:r>
                      <a:r>
                        <a:rPr lang="en-GB" sz="1600" dirty="0">
                          <a:solidFill>
                            <a:schemeClr val="tx1"/>
                          </a:solidFill>
                          <a:latin typeface="+mn-lt"/>
                          <a:cs typeface="Arial" panose="020B0604020202020204" pitchFamily="34" charset="0"/>
                        </a:rPr>
                        <a:t> </a:t>
                      </a:r>
                    </a:p>
                    <a:p>
                      <a:pPr algn="ctr" fontAlgn="base">
                        <a:spcBef>
                          <a:spcPct val="0"/>
                        </a:spcBef>
                        <a:spcAft>
                          <a:spcPct val="0"/>
                        </a:spcAft>
                        <a:defRPr/>
                      </a:pPr>
                      <a:r>
                        <a:rPr lang="en-GB" sz="1600" dirty="0">
                          <a:solidFill>
                            <a:schemeClr val="tx1"/>
                          </a:solidFill>
                          <a:latin typeface="+mn-lt"/>
                          <a:cs typeface="Arial" panose="020B0604020202020204" pitchFamily="34" charset="0"/>
                        </a:rPr>
                        <a:t>(1 : 1)</a:t>
                      </a:r>
                      <a:endParaRPr lang="en-US" sz="1600" dirty="0">
                        <a:latin typeface="+mn-lt"/>
                      </a:endParaRPr>
                    </a:p>
                  </a:txBody>
                  <a:tcPr anchor="ctr"/>
                </a:tc>
                <a:tc>
                  <a:txBody>
                    <a:bodyPr/>
                    <a:lstStyle/>
                    <a:p>
                      <a:pPr algn="ctr" fontAlgn="base">
                        <a:spcBef>
                          <a:spcPct val="0"/>
                        </a:spcBef>
                        <a:spcAft>
                          <a:spcPct val="0"/>
                        </a:spcAft>
                        <a:defRPr/>
                      </a:pPr>
                      <a:r>
                        <a:rPr lang="en-GB" sz="1600" dirty="0" err="1">
                          <a:solidFill>
                            <a:schemeClr val="tx1"/>
                          </a:solidFill>
                          <a:latin typeface="+mn-lt"/>
                          <a:cs typeface="Arial" panose="020B0604020202020204" pitchFamily="34" charset="0"/>
                        </a:rPr>
                        <a:t>Niraparib</a:t>
                      </a:r>
                      <a:r>
                        <a:rPr lang="en-GB" sz="1600" dirty="0">
                          <a:solidFill>
                            <a:schemeClr val="tx1"/>
                          </a:solidFill>
                          <a:latin typeface="+mn-lt"/>
                          <a:cs typeface="Arial" panose="020B0604020202020204" pitchFamily="34" charset="0"/>
                        </a:rPr>
                        <a:t> 200 mg </a:t>
                      </a:r>
                      <a:r>
                        <a:rPr lang="en-GB" sz="1600" dirty="0" err="1">
                          <a:solidFill>
                            <a:schemeClr val="tx1"/>
                          </a:solidFill>
                          <a:latin typeface="+mn-lt"/>
                          <a:cs typeface="Arial" panose="020B0604020202020204" pitchFamily="34" charset="0"/>
                        </a:rPr>
                        <a:t>qd</a:t>
                      </a:r>
                      <a:r>
                        <a:rPr lang="en-GB" sz="1600" dirty="0">
                          <a:solidFill>
                            <a:schemeClr val="tx1"/>
                          </a:solidFill>
                          <a:latin typeface="+mn-lt"/>
                          <a:cs typeface="Arial" panose="020B0604020202020204" pitchFamily="34" charset="0"/>
                        </a:rPr>
                        <a:t> + Abiraterone 1000 mg </a:t>
                      </a:r>
                      <a:r>
                        <a:rPr lang="en-GB" sz="1600" dirty="0" err="1">
                          <a:solidFill>
                            <a:schemeClr val="tx1"/>
                          </a:solidFill>
                          <a:latin typeface="+mn-lt"/>
                          <a:cs typeface="Arial" panose="020B0604020202020204" pitchFamily="34" charset="0"/>
                        </a:rPr>
                        <a:t>qd</a:t>
                      </a:r>
                      <a:r>
                        <a:rPr lang="en-GB" sz="1600" dirty="0">
                          <a:solidFill>
                            <a:schemeClr val="tx1"/>
                          </a:solidFill>
                          <a:latin typeface="+mn-lt"/>
                          <a:cs typeface="Arial" panose="020B0604020202020204" pitchFamily="34" charset="0"/>
                        </a:rPr>
                        <a:t> </a:t>
                      </a:r>
                      <a:r>
                        <a:rPr lang="en-GB" sz="1600" i="1" dirty="0">
                          <a:solidFill>
                            <a:schemeClr val="tx1"/>
                          </a:solidFill>
                          <a:latin typeface="+mn-lt"/>
                          <a:cs typeface="Arial" panose="020B0604020202020204" pitchFamily="34" charset="0"/>
                        </a:rPr>
                        <a:t>vs.</a:t>
                      </a:r>
                      <a:r>
                        <a:rPr lang="en-GB" sz="1600" dirty="0">
                          <a:solidFill>
                            <a:schemeClr val="tx1"/>
                          </a:solidFill>
                          <a:latin typeface="+mn-lt"/>
                          <a:cs typeface="Arial" panose="020B0604020202020204" pitchFamily="34" charset="0"/>
                        </a:rPr>
                        <a:t> Placebo + Abiraterone </a:t>
                      </a:r>
                    </a:p>
                    <a:p>
                      <a:pPr algn="ctr" fontAlgn="base">
                        <a:spcBef>
                          <a:spcPct val="0"/>
                        </a:spcBef>
                        <a:spcAft>
                          <a:spcPct val="0"/>
                        </a:spcAft>
                        <a:defRPr/>
                      </a:pPr>
                      <a:r>
                        <a:rPr lang="en-GB" sz="1600" dirty="0">
                          <a:solidFill>
                            <a:schemeClr val="tx1"/>
                          </a:solidFill>
                          <a:latin typeface="+mn-lt"/>
                          <a:cs typeface="Arial" panose="020B0604020202020204" pitchFamily="34" charset="0"/>
                        </a:rPr>
                        <a:t>1000 mg </a:t>
                      </a:r>
                      <a:r>
                        <a:rPr lang="en-GB" sz="1600" dirty="0" err="1">
                          <a:solidFill>
                            <a:schemeClr val="tx1"/>
                          </a:solidFill>
                          <a:latin typeface="+mn-lt"/>
                          <a:cs typeface="Arial" panose="020B0604020202020204" pitchFamily="34" charset="0"/>
                        </a:rPr>
                        <a:t>qd</a:t>
                      </a:r>
                      <a:r>
                        <a:rPr lang="en-GB" sz="1600" dirty="0">
                          <a:solidFill>
                            <a:schemeClr val="tx1"/>
                          </a:solidFill>
                          <a:latin typeface="+mn-lt"/>
                          <a:cs typeface="Arial" panose="020B0604020202020204" pitchFamily="34" charset="0"/>
                        </a:rPr>
                        <a:t> </a:t>
                      </a:r>
                    </a:p>
                    <a:p>
                      <a:pPr algn="ctr" fontAlgn="base">
                        <a:spcBef>
                          <a:spcPct val="0"/>
                        </a:spcBef>
                        <a:spcAft>
                          <a:spcPct val="0"/>
                        </a:spcAft>
                        <a:defRPr/>
                      </a:pPr>
                      <a:r>
                        <a:rPr lang="en-GB" sz="1600" dirty="0">
                          <a:solidFill>
                            <a:schemeClr val="tx1"/>
                          </a:solidFill>
                          <a:latin typeface="+mn-lt"/>
                          <a:cs typeface="Arial" panose="020B0604020202020204" pitchFamily="34" charset="0"/>
                        </a:rPr>
                        <a:t>(1 : 1)</a:t>
                      </a:r>
                      <a:endParaRPr lang="en-US" sz="1600" dirty="0">
                        <a:latin typeface="+mn-lt"/>
                      </a:endParaRPr>
                    </a:p>
                  </a:txBody>
                  <a:tcPr anchor="ctr"/>
                </a:tc>
                <a:tc>
                  <a:txBody>
                    <a:bodyPr/>
                    <a:lstStyle/>
                    <a:p>
                      <a:pPr algn="ctr" fontAlgn="base">
                        <a:spcBef>
                          <a:spcPct val="0"/>
                        </a:spcBef>
                        <a:spcAft>
                          <a:spcPct val="0"/>
                        </a:spcAft>
                        <a:defRPr/>
                      </a:pPr>
                      <a:r>
                        <a:rPr lang="en-GB" sz="1600" dirty="0" err="1">
                          <a:solidFill>
                            <a:schemeClr val="tx1"/>
                          </a:solidFill>
                          <a:latin typeface="+mn-lt"/>
                          <a:cs typeface="Arial" panose="020B0604020202020204" pitchFamily="34" charset="0"/>
                        </a:rPr>
                        <a:t>Talazoparib</a:t>
                      </a:r>
                      <a:r>
                        <a:rPr lang="en-GB" sz="1600" dirty="0">
                          <a:solidFill>
                            <a:schemeClr val="tx1"/>
                          </a:solidFill>
                          <a:latin typeface="+mn-lt"/>
                          <a:cs typeface="Arial" panose="020B0604020202020204" pitchFamily="34" charset="0"/>
                        </a:rPr>
                        <a:t> 0.5 mg </a:t>
                      </a:r>
                      <a:r>
                        <a:rPr lang="en-GB" sz="1600" dirty="0" err="1">
                          <a:solidFill>
                            <a:schemeClr val="tx1"/>
                          </a:solidFill>
                          <a:latin typeface="+mn-lt"/>
                          <a:cs typeface="Arial" panose="020B0604020202020204" pitchFamily="34" charset="0"/>
                        </a:rPr>
                        <a:t>qd</a:t>
                      </a:r>
                      <a:r>
                        <a:rPr lang="en-GB" sz="1600" dirty="0">
                          <a:solidFill>
                            <a:schemeClr val="tx1"/>
                          </a:solidFill>
                          <a:latin typeface="+mn-lt"/>
                          <a:cs typeface="Arial" panose="020B0604020202020204" pitchFamily="34" charset="0"/>
                        </a:rPr>
                        <a:t> + Enzalutamide 160 mg </a:t>
                      </a:r>
                      <a:r>
                        <a:rPr lang="en-GB" sz="1600" dirty="0" err="1">
                          <a:solidFill>
                            <a:schemeClr val="tx1"/>
                          </a:solidFill>
                          <a:latin typeface="+mn-lt"/>
                          <a:cs typeface="Arial" panose="020B0604020202020204" pitchFamily="34" charset="0"/>
                        </a:rPr>
                        <a:t>qd</a:t>
                      </a:r>
                      <a:r>
                        <a:rPr lang="en-GB" sz="1600" dirty="0">
                          <a:solidFill>
                            <a:schemeClr val="tx1"/>
                          </a:solidFill>
                          <a:latin typeface="+mn-lt"/>
                          <a:cs typeface="Arial" panose="020B0604020202020204" pitchFamily="34" charset="0"/>
                        </a:rPr>
                        <a:t> </a:t>
                      </a:r>
                      <a:r>
                        <a:rPr lang="en-GB" sz="1600" i="1" dirty="0">
                          <a:solidFill>
                            <a:schemeClr val="tx1"/>
                          </a:solidFill>
                          <a:latin typeface="+mn-lt"/>
                          <a:cs typeface="Arial" panose="020B0604020202020204" pitchFamily="34" charset="0"/>
                        </a:rPr>
                        <a:t>vs.</a:t>
                      </a:r>
                      <a:r>
                        <a:rPr lang="en-GB" sz="1600" dirty="0">
                          <a:solidFill>
                            <a:schemeClr val="tx1"/>
                          </a:solidFill>
                          <a:latin typeface="+mn-lt"/>
                          <a:cs typeface="Arial" panose="020B0604020202020204" pitchFamily="34" charset="0"/>
                        </a:rPr>
                        <a:t> Placebo + Enzalutamide 160 mg </a:t>
                      </a:r>
                      <a:r>
                        <a:rPr lang="en-GB" sz="1600" dirty="0" err="1">
                          <a:solidFill>
                            <a:schemeClr val="tx1"/>
                          </a:solidFill>
                          <a:latin typeface="+mn-lt"/>
                          <a:cs typeface="Arial" panose="020B0604020202020204" pitchFamily="34" charset="0"/>
                        </a:rPr>
                        <a:t>qd</a:t>
                      </a:r>
                      <a:endParaRPr lang="en-GB" sz="1600" dirty="0">
                        <a:solidFill>
                          <a:schemeClr val="tx1"/>
                        </a:solidFill>
                        <a:latin typeface="+mn-lt"/>
                        <a:cs typeface="Arial" panose="020B0604020202020204" pitchFamily="34" charset="0"/>
                      </a:endParaRPr>
                    </a:p>
                    <a:p>
                      <a:pPr algn="ctr" fontAlgn="base">
                        <a:spcBef>
                          <a:spcPct val="0"/>
                        </a:spcBef>
                        <a:spcAft>
                          <a:spcPct val="0"/>
                        </a:spcAft>
                        <a:defRPr/>
                      </a:pPr>
                      <a:r>
                        <a:rPr lang="en-GB" sz="1600" dirty="0">
                          <a:solidFill>
                            <a:schemeClr val="tx1"/>
                          </a:solidFill>
                          <a:latin typeface="+mn-lt"/>
                          <a:cs typeface="Arial" panose="020B0604020202020204" pitchFamily="34" charset="0"/>
                        </a:rPr>
                        <a:t>(1 : 1)</a:t>
                      </a:r>
                      <a:endParaRPr lang="en-US" sz="1600" dirty="0">
                        <a:latin typeface="+mn-lt"/>
                      </a:endParaRPr>
                    </a:p>
                  </a:txBody>
                  <a:tcPr anchor="ctr"/>
                </a:tc>
                <a:extLst>
                  <a:ext uri="{0D108BD9-81ED-4DB2-BD59-A6C34878D82A}">
                    <a16:rowId xmlns:a16="http://schemas.microsoft.com/office/drawing/2014/main" val="1453097685"/>
                  </a:ext>
                </a:extLst>
              </a:tr>
              <a:tr h="9724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Stratification</a:t>
                      </a:r>
                    </a:p>
                    <a:p>
                      <a:pPr algn="ctr"/>
                      <a:endParaRPr lang="en-US" sz="1600" b="1" dirty="0"/>
                    </a:p>
                  </a:txBody>
                  <a:tcPr anchor="ctr"/>
                </a:tc>
                <a:tc>
                  <a:txBody>
                    <a:bodyPr/>
                    <a:lstStyle/>
                    <a:p>
                      <a:pPr marL="0" indent="0" fontAlgn="base">
                        <a:spcBef>
                          <a:spcPts val="300"/>
                        </a:spcBef>
                        <a:spcAft>
                          <a:spcPct val="0"/>
                        </a:spcAft>
                        <a:buClr>
                          <a:schemeClr val="bg1"/>
                        </a:buClr>
                        <a:buFont typeface="Arial" panose="020B0604020202020204" pitchFamily="34" charset="0"/>
                        <a:buNone/>
                        <a:defRPr/>
                      </a:pPr>
                      <a:r>
                        <a:rPr lang="en-GB" sz="1600" dirty="0">
                          <a:solidFill>
                            <a:schemeClr val="tx1"/>
                          </a:solidFill>
                          <a:cs typeface="Arial" panose="020B0604020202020204" pitchFamily="34" charset="0"/>
                        </a:rPr>
                        <a:t>Metastasis: bone only vs. visceral vs. other</a:t>
                      </a:r>
                    </a:p>
                    <a:p>
                      <a:pPr marL="0" indent="0" fontAlgn="base">
                        <a:spcBef>
                          <a:spcPts val="300"/>
                        </a:spcBef>
                        <a:spcAft>
                          <a:spcPct val="0"/>
                        </a:spcAft>
                        <a:buClr>
                          <a:schemeClr val="bg1"/>
                        </a:buClr>
                        <a:buFont typeface="Arial" panose="020B0604020202020204" pitchFamily="34" charset="0"/>
                        <a:buNone/>
                        <a:defRPr/>
                      </a:pPr>
                      <a:r>
                        <a:rPr lang="en-GB" sz="1600" dirty="0">
                          <a:solidFill>
                            <a:schemeClr val="tx1"/>
                          </a:solidFill>
                          <a:cs typeface="Arial" panose="020B0604020202020204" pitchFamily="34" charset="0"/>
                        </a:rPr>
                        <a:t>Docetaxel treatment in mCSPC: yes vs. no</a:t>
                      </a:r>
                    </a:p>
                  </a:txBody>
                  <a:tcPr anchor="ctr"/>
                </a:tc>
                <a:tc>
                  <a:txBody>
                    <a:bodyPr/>
                    <a:lstStyle/>
                    <a:p>
                      <a:pPr algn="ctr"/>
                      <a:r>
                        <a:rPr lang="en-US" sz="1600" dirty="0"/>
                        <a:t>Not available</a:t>
                      </a:r>
                    </a:p>
                  </a:txBody>
                  <a:tcPr anchor="ctr"/>
                </a:tc>
                <a:tc>
                  <a:txBody>
                    <a:bodyPr/>
                    <a:lstStyle/>
                    <a:p>
                      <a:pPr marL="0" indent="0" fontAlgn="base">
                        <a:spcBef>
                          <a:spcPts val="300"/>
                        </a:spcBef>
                        <a:spcAft>
                          <a:spcPct val="0"/>
                        </a:spcAft>
                        <a:buClr>
                          <a:schemeClr val="bg1"/>
                        </a:buClr>
                        <a:buFont typeface="Arial" panose="020B0604020202020204" pitchFamily="34" charset="0"/>
                        <a:buNone/>
                        <a:defRPr/>
                      </a:pPr>
                      <a:r>
                        <a:rPr lang="en-GB" sz="1600" dirty="0">
                          <a:solidFill>
                            <a:schemeClr val="tx1"/>
                          </a:solidFill>
                          <a:cs typeface="Arial" panose="020B0604020202020204" pitchFamily="34" charset="0"/>
                        </a:rPr>
                        <a:t>Prior treatment NHT/taxanes: yes vs. no</a:t>
                      </a:r>
                    </a:p>
                    <a:p>
                      <a:pPr marL="0" indent="0" fontAlgn="base">
                        <a:spcBef>
                          <a:spcPts val="300"/>
                        </a:spcBef>
                        <a:spcAft>
                          <a:spcPct val="0"/>
                        </a:spcAft>
                        <a:buClr>
                          <a:schemeClr val="bg1"/>
                        </a:buClr>
                        <a:buFont typeface="Arial" panose="020B0604020202020204" pitchFamily="34" charset="0"/>
                        <a:buNone/>
                        <a:defRPr/>
                      </a:pPr>
                      <a:r>
                        <a:rPr lang="en-GB" sz="1600" dirty="0">
                          <a:solidFill>
                            <a:schemeClr val="tx1"/>
                          </a:solidFill>
                          <a:cs typeface="Arial" panose="020B0604020202020204" pitchFamily="34" charset="0"/>
                        </a:rPr>
                        <a:t>DDR mutation status: deficient vs. non-deficient/unknown</a:t>
                      </a:r>
                    </a:p>
                  </a:txBody>
                  <a:tcPr anchor="ctr"/>
                </a:tc>
                <a:extLst>
                  <a:ext uri="{0D108BD9-81ED-4DB2-BD59-A6C34878D82A}">
                    <a16:rowId xmlns:a16="http://schemas.microsoft.com/office/drawing/2014/main" val="3862843940"/>
                  </a:ext>
                </a:extLst>
              </a:tr>
              <a:tr h="2950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Primary endpoint</a:t>
                      </a:r>
                    </a:p>
                  </a:txBody>
                  <a:tcPr anchor="ctr"/>
                </a:tc>
                <a:tc>
                  <a:txBody>
                    <a:bodyPr/>
                    <a:lstStyle/>
                    <a:p>
                      <a:pPr algn="ctr"/>
                      <a:r>
                        <a:rPr lang="en-US" sz="1600" dirty="0"/>
                        <a:t>rPFS</a:t>
                      </a:r>
                    </a:p>
                  </a:txBody>
                  <a:tcPr anchor="ctr"/>
                </a:tc>
                <a:tc>
                  <a:txBody>
                    <a:bodyPr/>
                    <a:lstStyle/>
                    <a:p>
                      <a:pPr algn="ctr"/>
                      <a:r>
                        <a:rPr lang="en-US" sz="1600" dirty="0"/>
                        <a:t>rPFS</a:t>
                      </a:r>
                    </a:p>
                  </a:txBody>
                  <a:tcPr anchor="ctr"/>
                </a:tc>
                <a:tc>
                  <a:txBody>
                    <a:bodyPr/>
                    <a:lstStyle/>
                    <a:p>
                      <a:pPr algn="ctr"/>
                      <a:r>
                        <a:rPr lang="en-US" sz="1600" dirty="0"/>
                        <a:t>rPFS</a:t>
                      </a:r>
                    </a:p>
                  </a:txBody>
                  <a:tcPr anchor="ctr"/>
                </a:tc>
                <a:extLst>
                  <a:ext uri="{0D108BD9-81ED-4DB2-BD59-A6C34878D82A}">
                    <a16:rowId xmlns:a16="http://schemas.microsoft.com/office/drawing/2014/main" val="2551310064"/>
                  </a:ext>
                </a:extLst>
              </a:tr>
            </a:tbl>
          </a:graphicData>
        </a:graphic>
      </p:graphicFrame>
    </p:spTree>
    <p:extLst>
      <p:ext uri="{BB962C8B-B14F-4D97-AF65-F5344CB8AC3E}">
        <p14:creationId xmlns:p14="http://schemas.microsoft.com/office/powerpoint/2010/main" val="1236504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117"/>
            <a:ext cx="12192000" cy="873759"/>
          </a:xfrm>
        </p:spPr>
        <p:txBody>
          <a:bodyPr/>
          <a:lstStyle/>
          <a:p>
            <a:r>
              <a:rPr lang="en-US" sz="3000" dirty="0"/>
              <a:t>TALAPRO-1: Phase II Study of </a:t>
            </a:r>
            <a:r>
              <a:rPr lang="en-US" sz="3000" dirty="0" err="1"/>
              <a:t>Talazoparib</a:t>
            </a:r>
            <a:r>
              <a:rPr lang="en-US" sz="3000" dirty="0"/>
              <a:t> in </a:t>
            </a:r>
            <a:r>
              <a:rPr lang="en-US" sz="3000" dirty="0" err="1"/>
              <a:t>mCRPC</a:t>
            </a:r>
            <a:r>
              <a:rPr lang="en-US" sz="3000" dirty="0"/>
              <a:t> </a:t>
            </a:r>
            <a:br>
              <a:rPr lang="en-US" sz="3000" dirty="0"/>
            </a:br>
            <a:r>
              <a:rPr lang="en-US" sz="3000" dirty="0"/>
              <a:t>with DNA Damage Repair Mutations</a:t>
            </a:r>
            <a:endParaRPr lang="en-US" sz="3000" baseline="30000" dirty="0"/>
          </a:p>
        </p:txBody>
      </p:sp>
      <p:sp>
        <p:nvSpPr>
          <p:cNvPr id="3" name="Slide Number Placeholder 2"/>
          <p:cNvSpPr>
            <a:spLocks noGrp="1"/>
          </p:cNvSpPr>
          <p:nvPr>
            <p:ph type="sldNum" sz="quarter" idx="12"/>
          </p:nvPr>
        </p:nvSpPr>
        <p:spPr/>
        <p:txBody>
          <a:bodyPr/>
          <a:lstStyle/>
          <a:p>
            <a:fld id="{65E2E604-5D22-4B33-AF91-CB77828014FC}" type="slidenum">
              <a:rPr lang="en-US" smtClean="0"/>
              <a:t>12</a:t>
            </a:fld>
            <a:endParaRPr lang="en-US"/>
          </a:p>
        </p:txBody>
      </p:sp>
      <p:sp>
        <p:nvSpPr>
          <p:cNvPr id="5"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De Bono J. et al. GU Cancers Symposium 2020.</a:t>
            </a:r>
          </a:p>
        </p:txBody>
      </p:sp>
      <p:sp>
        <p:nvSpPr>
          <p:cNvPr id="6" name="TextBox 5">
            <a:extLst>
              <a:ext uri="{FF2B5EF4-FFF2-40B4-BE49-F238E27FC236}">
                <a16:creationId xmlns:a16="http://schemas.microsoft.com/office/drawing/2014/main" id="{8A945B4F-FAF4-7940-B7A6-73C70A0D33DA}"/>
              </a:ext>
            </a:extLst>
          </p:cNvPr>
          <p:cNvSpPr txBox="1"/>
          <p:nvPr/>
        </p:nvSpPr>
        <p:spPr>
          <a:xfrm>
            <a:off x="201880" y="1009403"/>
            <a:ext cx="5121338" cy="369332"/>
          </a:xfrm>
          <a:prstGeom prst="rect">
            <a:avLst/>
          </a:prstGeom>
          <a:noFill/>
        </p:spPr>
        <p:txBody>
          <a:bodyPr wrap="none" rtlCol="0">
            <a:spAutoFit/>
          </a:bodyPr>
          <a:lstStyle/>
          <a:p>
            <a:r>
              <a:rPr lang="en-US" b="1" dirty="0"/>
              <a:t>June 2019 Interim Analysis – Primary Endpoint ORR</a:t>
            </a:r>
          </a:p>
        </p:txBody>
      </p:sp>
      <p:pic>
        <p:nvPicPr>
          <p:cNvPr id="7" name="Picture 6">
            <a:extLst>
              <a:ext uri="{FF2B5EF4-FFF2-40B4-BE49-F238E27FC236}">
                <a16:creationId xmlns:a16="http://schemas.microsoft.com/office/drawing/2014/main" id="{DCBE34E1-4DB5-9642-88B5-DC31C273957C}"/>
              </a:ext>
            </a:extLst>
          </p:cNvPr>
          <p:cNvPicPr>
            <a:picLocks noChangeAspect="1"/>
          </p:cNvPicPr>
          <p:nvPr/>
        </p:nvPicPr>
        <p:blipFill>
          <a:blip r:embed="rId3"/>
          <a:stretch>
            <a:fillRect/>
          </a:stretch>
        </p:blipFill>
        <p:spPr>
          <a:xfrm>
            <a:off x="0" y="1504127"/>
            <a:ext cx="12192000" cy="4110373"/>
          </a:xfrm>
          <a:prstGeom prst="rect">
            <a:avLst/>
          </a:prstGeom>
        </p:spPr>
      </p:pic>
    </p:spTree>
    <p:extLst>
      <p:ext uri="{BB962C8B-B14F-4D97-AF65-F5344CB8AC3E}">
        <p14:creationId xmlns:p14="http://schemas.microsoft.com/office/powerpoint/2010/main" val="2564250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TALAPRO-1: Phase II Study of </a:t>
            </a:r>
            <a:r>
              <a:rPr lang="en-US" sz="3000" dirty="0" err="1"/>
              <a:t>Talazoparib</a:t>
            </a:r>
            <a:r>
              <a:rPr lang="en-US" sz="3000" dirty="0"/>
              <a:t> in </a:t>
            </a:r>
            <a:r>
              <a:rPr lang="en-US" sz="3000" dirty="0" err="1"/>
              <a:t>mCRPC</a:t>
            </a:r>
            <a:r>
              <a:rPr lang="en-US" sz="3000" dirty="0"/>
              <a:t> </a:t>
            </a:r>
            <a:br>
              <a:rPr lang="en-US" sz="3000" dirty="0"/>
            </a:br>
            <a:r>
              <a:rPr lang="en-US" sz="3000" dirty="0"/>
              <a:t>with DNA Damage Repair Mutations</a:t>
            </a:r>
            <a:endParaRPr lang="en-US" sz="3000" baseline="30000" dirty="0"/>
          </a:p>
        </p:txBody>
      </p:sp>
      <p:sp>
        <p:nvSpPr>
          <p:cNvPr id="3" name="Slide Number Placeholder 2"/>
          <p:cNvSpPr>
            <a:spLocks noGrp="1"/>
          </p:cNvSpPr>
          <p:nvPr>
            <p:ph type="sldNum" sz="quarter" idx="12"/>
          </p:nvPr>
        </p:nvSpPr>
        <p:spPr/>
        <p:txBody>
          <a:bodyPr/>
          <a:lstStyle/>
          <a:p>
            <a:fld id="{65E2E604-5D22-4B33-AF91-CB77828014FC}" type="slidenum">
              <a:rPr lang="en-US" smtClean="0"/>
              <a:t>13</a:t>
            </a:fld>
            <a:endParaRPr lang="en-US"/>
          </a:p>
        </p:txBody>
      </p:sp>
      <p:sp>
        <p:nvSpPr>
          <p:cNvPr id="6" name="TextBox 5">
            <a:extLst>
              <a:ext uri="{FF2B5EF4-FFF2-40B4-BE49-F238E27FC236}">
                <a16:creationId xmlns:a16="http://schemas.microsoft.com/office/drawing/2014/main" id="{8A945B4F-FAF4-7940-B7A6-73C70A0D33DA}"/>
              </a:ext>
            </a:extLst>
          </p:cNvPr>
          <p:cNvSpPr txBox="1"/>
          <p:nvPr/>
        </p:nvSpPr>
        <p:spPr>
          <a:xfrm>
            <a:off x="447850" y="1268483"/>
            <a:ext cx="2980707" cy="1200329"/>
          </a:xfrm>
          <a:prstGeom prst="rect">
            <a:avLst/>
          </a:prstGeom>
          <a:noFill/>
        </p:spPr>
        <p:txBody>
          <a:bodyPr wrap="square" rtlCol="0">
            <a:spAutoFit/>
          </a:bodyPr>
          <a:lstStyle/>
          <a:p>
            <a:r>
              <a:rPr lang="en-US" b="1" dirty="0" err="1"/>
              <a:t>rPFS</a:t>
            </a:r>
            <a:r>
              <a:rPr lang="en-US" b="1" dirty="0"/>
              <a:t> by DDR by BICR (N = 53)</a:t>
            </a:r>
          </a:p>
          <a:p>
            <a:endParaRPr lang="en-US" b="1" dirty="0"/>
          </a:p>
          <a:p>
            <a:r>
              <a:rPr lang="en-US" b="1" dirty="0"/>
              <a:t>Patients received treatment for ≥ 16 weeks </a:t>
            </a:r>
          </a:p>
        </p:txBody>
      </p:sp>
      <p:pic>
        <p:nvPicPr>
          <p:cNvPr id="4" name="Picture 3">
            <a:extLst>
              <a:ext uri="{FF2B5EF4-FFF2-40B4-BE49-F238E27FC236}">
                <a16:creationId xmlns:a16="http://schemas.microsoft.com/office/drawing/2014/main" id="{AB89E253-E816-2947-8425-ACED00AC7601}"/>
              </a:ext>
            </a:extLst>
          </p:cNvPr>
          <p:cNvPicPr>
            <a:picLocks noChangeAspect="1"/>
          </p:cNvPicPr>
          <p:nvPr/>
        </p:nvPicPr>
        <p:blipFill>
          <a:blip r:embed="rId2"/>
          <a:stretch>
            <a:fillRect/>
          </a:stretch>
        </p:blipFill>
        <p:spPr>
          <a:xfrm>
            <a:off x="3428557" y="1107153"/>
            <a:ext cx="6044575" cy="4366605"/>
          </a:xfrm>
          <a:prstGeom prst="rect">
            <a:avLst/>
          </a:prstGeom>
        </p:spPr>
      </p:pic>
      <p:pic>
        <p:nvPicPr>
          <p:cNvPr id="8" name="Picture 7">
            <a:extLst>
              <a:ext uri="{FF2B5EF4-FFF2-40B4-BE49-F238E27FC236}">
                <a16:creationId xmlns:a16="http://schemas.microsoft.com/office/drawing/2014/main" id="{DBF899FB-03F7-6741-BF81-3095007F5861}"/>
              </a:ext>
            </a:extLst>
          </p:cNvPr>
          <p:cNvPicPr>
            <a:picLocks noChangeAspect="1"/>
          </p:cNvPicPr>
          <p:nvPr/>
        </p:nvPicPr>
        <p:blipFill>
          <a:blip r:embed="rId3"/>
          <a:stretch>
            <a:fillRect/>
          </a:stretch>
        </p:blipFill>
        <p:spPr>
          <a:xfrm>
            <a:off x="3153332" y="5506617"/>
            <a:ext cx="6044575" cy="706509"/>
          </a:xfrm>
          <a:prstGeom prst="rect">
            <a:avLst/>
          </a:prstGeom>
        </p:spPr>
      </p:pic>
      <p:sp>
        <p:nvSpPr>
          <p:cNvPr id="5" name="TextBox 6"/>
          <p:cNvSpPr txBox="1">
            <a:spLocks noChangeArrowheads="1"/>
          </p:cNvSpPr>
          <p:nvPr/>
        </p:nvSpPr>
        <p:spPr bwMode="auto">
          <a:xfrm>
            <a:off x="8001563" y="6107485"/>
            <a:ext cx="379419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De Bono J. et al. GU Cancers Symposium</a:t>
            </a:r>
            <a:r>
              <a:rPr lang="en-US" sz="1200" i="1" dirty="0">
                <a:latin typeface="+mn-lt"/>
              </a:rPr>
              <a:t> </a:t>
            </a:r>
            <a:r>
              <a:rPr lang="en-US" sz="1200" dirty="0">
                <a:latin typeface="+mn-lt"/>
              </a:rPr>
              <a:t>2020.</a:t>
            </a:r>
          </a:p>
        </p:txBody>
      </p:sp>
    </p:spTree>
    <p:extLst>
      <p:ext uri="{BB962C8B-B14F-4D97-AF65-F5344CB8AC3E}">
        <p14:creationId xmlns:p14="http://schemas.microsoft.com/office/powerpoint/2010/main" val="2598413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355"/>
            <a:ext cx="12192000" cy="873759"/>
          </a:xfrm>
        </p:spPr>
        <p:txBody>
          <a:bodyPr/>
          <a:lstStyle/>
          <a:p>
            <a:pPr>
              <a:lnSpc>
                <a:spcPts val="3440"/>
              </a:lnSpc>
            </a:pPr>
            <a:r>
              <a:rPr lang="en-US" sz="3200" dirty="0"/>
              <a:t>TALAPRO-2: </a:t>
            </a:r>
            <a:br>
              <a:rPr lang="en-US" sz="3200" dirty="0"/>
            </a:br>
            <a:r>
              <a:rPr lang="en-US" sz="3200" dirty="0"/>
              <a:t>Safety and Tolerability of </a:t>
            </a:r>
            <a:r>
              <a:rPr lang="en-US" sz="3200" dirty="0" err="1"/>
              <a:t>Enzalutmide</a:t>
            </a:r>
            <a:r>
              <a:rPr lang="en-US" sz="3200" dirty="0"/>
              <a:t> plus Talazoparib Combination</a:t>
            </a:r>
          </a:p>
        </p:txBody>
      </p:sp>
      <p:sp>
        <p:nvSpPr>
          <p:cNvPr id="3" name="Slide Number Placeholder 2"/>
          <p:cNvSpPr>
            <a:spLocks noGrp="1"/>
          </p:cNvSpPr>
          <p:nvPr>
            <p:ph type="sldNum" sz="quarter" idx="12"/>
          </p:nvPr>
        </p:nvSpPr>
        <p:spPr/>
        <p:txBody>
          <a:bodyPr/>
          <a:lstStyle/>
          <a:p>
            <a:fld id="{65E2E604-5D22-4B33-AF91-CB77828014FC}" type="slidenum">
              <a:rPr lang="en-US" smtClean="0"/>
              <a:t>14</a:t>
            </a:fld>
            <a:endParaRPr lang="en-US"/>
          </a:p>
        </p:txBody>
      </p:sp>
      <p:sp>
        <p:nvSpPr>
          <p:cNvPr id="19" name="Rounded Rectangle 18"/>
          <p:cNvSpPr/>
          <p:nvPr/>
        </p:nvSpPr>
        <p:spPr>
          <a:xfrm>
            <a:off x="7889372" y="2041451"/>
            <a:ext cx="2530537" cy="2985691"/>
          </a:xfrm>
          <a:prstGeom prst="roundRect">
            <a:avLst>
              <a:gd name="adj" fmla="val 6645"/>
            </a:avLst>
          </a:prstGeom>
          <a:solidFill>
            <a:schemeClr val="accent1">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cs typeface="Arial" panose="020B0604020202020204" pitchFamily="34" charset="0"/>
              </a:rPr>
              <a:t>End points</a:t>
            </a:r>
          </a:p>
          <a:p>
            <a:pPr fontAlgn="base">
              <a:spcBef>
                <a:spcPts val="300"/>
              </a:spcBef>
              <a:spcAft>
                <a:spcPct val="0"/>
              </a:spcAft>
              <a:buClr>
                <a:schemeClr val="bg1"/>
              </a:buClr>
              <a:defRPr/>
            </a:pPr>
            <a:r>
              <a:rPr lang="en-US" sz="1400" b="1" dirty="0">
                <a:solidFill>
                  <a:schemeClr val="bg1"/>
                </a:solidFill>
                <a:cs typeface="Arial" panose="020B0604020202020204" pitchFamily="34" charset="0"/>
              </a:rPr>
              <a:t>Primary:</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cs typeface="Arial" panose="020B0604020202020204" pitchFamily="34" charset="0"/>
              </a:rPr>
              <a:t>Confirm Talazoparib dose</a:t>
            </a:r>
          </a:p>
          <a:p>
            <a:pPr fontAlgn="base">
              <a:spcBef>
                <a:spcPts val="300"/>
              </a:spcBef>
              <a:spcAft>
                <a:spcPct val="0"/>
              </a:spcAft>
              <a:buClr>
                <a:schemeClr val="bg1"/>
              </a:buClr>
              <a:defRPr/>
            </a:pPr>
            <a:r>
              <a:rPr lang="en-US" sz="1400" b="1" dirty="0">
                <a:solidFill>
                  <a:schemeClr val="bg1"/>
                </a:solidFill>
                <a:cs typeface="Arial" panose="020B0604020202020204" pitchFamily="34" charset="0"/>
              </a:rPr>
              <a:t>Secondary:</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Incidence of AEs</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Pharmacokinetic Assessment</a:t>
            </a:r>
          </a:p>
          <a:p>
            <a:pPr marL="628650" lvl="1" indent="-171450" fontAlgn="base">
              <a:spcBef>
                <a:spcPts val="300"/>
              </a:spcBef>
              <a:spcAft>
                <a:spcPct val="0"/>
              </a:spcAft>
              <a:buClr>
                <a:schemeClr val="bg1"/>
              </a:buClr>
              <a:buFont typeface="Arial" panose="020B0604020202020204" pitchFamily="34" charset="0"/>
              <a:buChar char="–"/>
              <a:defRPr/>
            </a:pPr>
            <a:r>
              <a:rPr lang="en-GB" sz="1400" dirty="0" err="1">
                <a:solidFill>
                  <a:schemeClr val="bg1"/>
                </a:solidFill>
                <a:cs typeface="Arial" panose="020B0604020202020204" pitchFamily="34" charset="0"/>
              </a:rPr>
              <a:t>Talazoparib</a:t>
            </a:r>
            <a:r>
              <a:rPr lang="en-GB" sz="1400" dirty="0">
                <a:solidFill>
                  <a:schemeClr val="bg1"/>
                </a:solidFill>
                <a:cs typeface="Arial" panose="020B0604020202020204" pitchFamily="34" charset="0"/>
              </a:rPr>
              <a:t> plasma concentration</a:t>
            </a:r>
          </a:p>
          <a:p>
            <a:pPr marL="628650" lvl="1"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Enzalutamide plasma concentration</a:t>
            </a:r>
          </a:p>
        </p:txBody>
      </p:sp>
      <p:sp>
        <p:nvSpPr>
          <p:cNvPr id="20" name="Rounded Rectangle 19"/>
          <p:cNvSpPr/>
          <p:nvPr/>
        </p:nvSpPr>
        <p:spPr>
          <a:xfrm>
            <a:off x="5055273" y="1751126"/>
            <a:ext cx="1962795" cy="1475780"/>
          </a:xfrm>
          <a:prstGeom prst="roundRect">
            <a:avLst>
              <a:gd name="adj" fmla="val 12540"/>
            </a:avLst>
          </a:prstGeom>
          <a:solidFill>
            <a:schemeClr val="bg2">
              <a:lumMod val="90000"/>
            </a:schemeClr>
          </a:solidFill>
          <a:ln w="28575">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err="1">
                <a:solidFill>
                  <a:schemeClr val="tx1"/>
                </a:solidFill>
                <a:latin typeface="PT Sans"/>
                <a:cs typeface="Arial" panose="020B0604020202020204" pitchFamily="34" charset="0"/>
              </a:rPr>
              <a:t>Talazoparib</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1.0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Enzalutamide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160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(N=13)</a:t>
            </a:r>
            <a:endParaRPr lang="en-US" sz="1400" dirty="0">
              <a:solidFill>
                <a:schemeClr val="tx1"/>
              </a:solidFill>
              <a:latin typeface="PT Sans"/>
              <a:cs typeface="Arial" panose="020B0604020202020204" pitchFamily="34" charset="0"/>
            </a:endParaRPr>
          </a:p>
        </p:txBody>
      </p:sp>
      <p:sp>
        <p:nvSpPr>
          <p:cNvPr id="21" name="Rounded Rectangle 20"/>
          <p:cNvSpPr/>
          <p:nvPr/>
        </p:nvSpPr>
        <p:spPr>
          <a:xfrm>
            <a:off x="5067318" y="4004080"/>
            <a:ext cx="1962795" cy="1554480"/>
          </a:xfrm>
          <a:prstGeom prst="roundRect">
            <a:avLst>
              <a:gd name="adj" fmla="val 12540"/>
            </a:avLst>
          </a:prstGeom>
          <a:solidFill>
            <a:schemeClr val="bg2">
              <a:lumMod val="90000"/>
            </a:schemeClr>
          </a:solidFill>
          <a:ln>
            <a:solidFill>
              <a:srgbClr val="95A9CC"/>
            </a:solid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err="1">
                <a:solidFill>
                  <a:schemeClr val="tx1"/>
                </a:solidFill>
                <a:latin typeface="PT Sans"/>
                <a:cs typeface="Arial" panose="020B0604020202020204" pitchFamily="34" charset="0"/>
              </a:rPr>
              <a:t>Talazoparib</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0.5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Enzalutamide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160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(N=6)</a:t>
            </a:r>
            <a:endParaRPr lang="en-US" sz="1400" dirty="0">
              <a:solidFill>
                <a:schemeClr val="tx1"/>
              </a:solidFill>
              <a:latin typeface="PT Sans"/>
              <a:cs typeface="Arial" panose="020B0604020202020204" pitchFamily="34" charset="0"/>
            </a:endParaRPr>
          </a:p>
        </p:txBody>
      </p:sp>
      <p:sp>
        <p:nvSpPr>
          <p:cNvPr id="22" name="Rounded Rectangle 21"/>
          <p:cNvSpPr/>
          <p:nvPr/>
        </p:nvSpPr>
        <p:spPr>
          <a:xfrm>
            <a:off x="1339263" y="2149091"/>
            <a:ext cx="2934796" cy="2876780"/>
          </a:xfrm>
          <a:prstGeom prst="roundRect">
            <a:avLst>
              <a:gd name="adj" fmla="val 6645"/>
            </a:avLst>
          </a:prstGeom>
          <a:solidFill>
            <a:schemeClr val="bg2">
              <a:lumMod val="25000"/>
            </a:schemeClr>
          </a:solidFill>
          <a:ln>
            <a:noFill/>
          </a:ln>
          <a:effectLst>
            <a:outerShdw blurRad="50800" dist="38100" dir="2700000" algn="tl" rotWithShape="0">
              <a:prstClr val="black">
                <a:alpha val="40000"/>
              </a:prstClr>
            </a:outerShdw>
          </a:effectLst>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t"/>
          <a:lstStyle/>
          <a:p>
            <a:pPr algn="ctr" fontAlgn="base">
              <a:spcBef>
                <a:spcPct val="0"/>
              </a:spcBef>
              <a:spcAft>
                <a:spcPct val="0"/>
              </a:spcAft>
              <a:buClr>
                <a:schemeClr val="bg1"/>
              </a:buClr>
              <a:defRPr/>
            </a:pPr>
            <a:r>
              <a:rPr lang="en-US" sz="2000" b="1" dirty="0">
                <a:solidFill>
                  <a:schemeClr val="bg1"/>
                </a:solidFill>
                <a:cs typeface="Arial" panose="020B0604020202020204" pitchFamily="34" charset="0"/>
              </a:rPr>
              <a:t>Patients</a:t>
            </a:r>
            <a:endParaRPr lang="en-US" b="1" dirty="0">
              <a:solidFill>
                <a:schemeClr val="bg1"/>
              </a:solidFill>
              <a:cs typeface="Arial" panose="020B0604020202020204" pitchFamily="34" charset="0"/>
            </a:endParaRPr>
          </a:p>
          <a:p>
            <a:pPr fontAlgn="base">
              <a:spcBef>
                <a:spcPts val="300"/>
              </a:spcBef>
              <a:spcAft>
                <a:spcPct val="0"/>
              </a:spcAft>
              <a:buClr>
                <a:schemeClr val="bg1"/>
              </a:buClr>
              <a:defRPr/>
            </a:pPr>
            <a:r>
              <a:rPr lang="en-GB" sz="1600" b="1" dirty="0">
                <a:solidFill>
                  <a:schemeClr val="bg1"/>
                </a:solidFill>
                <a:cs typeface="Arial" panose="020B0604020202020204" pitchFamily="34" charset="0"/>
              </a:rPr>
              <a:t>Key eligibility</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Progressive disease at study entry</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Asymptomatic/mildly symptomatic mCRPC (&lt; 4 on </a:t>
            </a:r>
            <a:br>
              <a:rPr lang="en-GB" sz="1400" dirty="0">
                <a:solidFill>
                  <a:schemeClr val="bg1"/>
                </a:solidFill>
                <a:cs typeface="Arial" panose="020B0604020202020204" pitchFamily="34" charset="0"/>
              </a:rPr>
            </a:br>
            <a:r>
              <a:rPr lang="en-GB" sz="1400" dirty="0">
                <a:solidFill>
                  <a:schemeClr val="bg1"/>
                </a:solidFill>
                <a:cs typeface="Arial" panose="020B0604020202020204" pitchFamily="34" charset="0"/>
              </a:rPr>
              <a:t>BPI-SF)</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ECOG PS ≤ 1</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No brain metastases</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Not received taxanes/novel hormonal therapy (NHT)</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N = 19</a:t>
            </a:r>
          </a:p>
          <a:p>
            <a:pPr fontAlgn="base">
              <a:spcBef>
                <a:spcPts val="300"/>
              </a:spcBef>
              <a:spcAft>
                <a:spcPct val="0"/>
              </a:spcAft>
              <a:buClr>
                <a:schemeClr val="bg1"/>
              </a:buClr>
              <a:defRPr/>
            </a:pPr>
            <a:endParaRPr lang="en-GB" sz="1400" dirty="0">
              <a:solidFill>
                <a:schemeClr val="bg1"/>
              </a:solidFill>
              <a:cs typeface="Arial" panose="020B0604020202020204" pitchFamily="34" charset="0"/>
            </a:endParaRPr>
          </a:p>
        </p:txBody>
      </p:sp>
      <p:cxnSp>
        <p:nvCxnSpPr>
          <p:cNvPr id="24" name="Straight Arrow Connector 23"/>
          <p:cNvCxnSpPr/>
          <p:nvPr/>
        </p:nvCxnSpPr>
        <p:spPr>
          <a:xfrm>
            <a:off x="4396767" y="2736116"/>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5762350" y="3587481"/>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194496" y="4547398"/>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194496" y="2732779"/>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905698" y="3338581"/>
            <a:ext cx="1057854" cy="523220"/>
          </a:xfrm>
          <a:prstGeom prst="rect">
            <a:avLst/>
          </a:prstGeom>
          <a:noFill/>
        </p:spPr>
        <p:txBody>
          <a:bodyPr wrap="none" rtlCol="0">
            <a:spAutoFit/>
          </a:bodyPr>
          <a:lstStyle/>
          <a:p>
            <a:pPr algn="ctr"/>
            <a:r>
              <a:rPr lang="en-US" sz="1400" b="1" dirty="0"/>
              <a:t>Dose </a:t>
            </a:r>
          </a:p>
          <a:p>
            <a:pPr algn="ctr"/>
            <a:r>
              <a:rPr lang="en-US" sz="1400" b="1" dirty="0"/>
              <a:t>Adjustment</a:t>
            </a:r>
          </a:p>
        </p:txBody>
      </p:sp>
      <p:sp>
        <p:nvSpPr>
          <p:cNvPr id="31" name="Rectangle 30"/>
          <p:cNvSpPr/>
          <p:nvPr/>
        </p:nvSpPr>
        <p:spPr>
          <a:xfrm>
            <a:off x="395097" y="6044130"/>
            <a:ext cx="4492605" cy="276999"/>
          </a:xfrm>
          <a:prstGeom prst="rect">
            <a:avLst/>
          </a:prstGeom>
        </p:spPr>
        <p:txBody>
          <a:bodyPr wrap="square">
            <a:spAutoFit/>
          </a:bodyPr>
          <a:lstStyle/>
          <a:p>
            <a:pPr>
              <a:spcBef>
                <a:spcPts val="1800"/>
              </a:spcBef>
              <a:buClr>
                <a:srgbClr val="95A9CC"/>
              </a:buClr>
            </a:pPr>
            <a:r>
              <a:rPr lang="en-US" sz="1200" dirty="0">
                <a:hlinkClick r:id="rId2"/>
              </a:rPr>
              <a:t>www.clinicaltrials.gov</a:t>
            </a:r>
            <a:r>
              <a:rPr lang="en-US" sz="1200" dirty="0"/>
              <a:t>: (NCT03395197)</a:t>
            </a:r>
          </a:p>
        </p:txBody>
      </p:sp>
      <p:sp>
        <p:nvSpPr>
          <p:cNvPr id="32"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Agarwal N. et al.  PROSCA 2019.</a:t>
            </a:r>
          </a:p>
        </p:txBody>
      </p:sp>
    </p:spTree>
    <p:extLst>
      <p:ext uri="{BB962C8B-B14F-4D97-AF65-F5344CB8AC3E}">
        <p14:creationId xmlns:p14="http://schemas.microsoft.com/office/powerpoint/2010/main" val="492728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130" dirty="0">
                <a:cs typeface="Century Gothic"/>
              </a:rPr>
              <a:t>Selected </a:t>
            </a:r>
            <a:r>
              <a:rPr lang="en-US" dirty="0"/>
              <a:t>TEAEs at Different Doses of Talazoparib</a:t>
            </a:r>
          </a:p>
        </p:txBody>
      </p:sp>
      <p:sp>
        <p:nvSpPr>
          <p:cNvPr id="3" name="Slide Number Placeholder 2"/>
          <p:cNvSpPr>
            <a:spLocks noGrp="1"/>
          </p:cNvSpPr>
          <p:nvPr>
            <p:ph type="sldNum" sz="quarter" idx="12"/>
          </p:nvPr>
        </p:nvSpPr>
        <p:spPr/>
        <p:txBody>
          <a:bodyPr/>
          <a:lstStyle/>
          <a:p>
            <a:fld id="{65E2E604-5D22-4B33-AF91-CB77828014FC}" type="slidenum">
              <a:rPr lang="en-US" smtClean="0"/>
              <a:t>15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897162144"/>
              </p:ext>
            </p:extLst>
          </p:nvPr>
        </p:nvGraphicFramePr>
        <p:xfrm>
          <a:off x="2031999" y="1016178"/>
          <a:ext cx="8128002" cy="4993640"/>
        </p:xfrm>
        <a:graphic>
          <a:graphicData uri="http://schemas.openxmlformats.org/drawingml/2006/table">
            <a:tbl>
              <a:tblPr firstRow="1" bandRow="1">
                <a:tableStyleId>{5C22544A-7EE6-4342-B048-85BDC9FD1C3A}</a:tableStyleId>
              </a:tblPr>
              <a:tblGrid>
                <a:gridCol w="383244">
                  <a:extLst>
                    <a:ext uri="{9D8B030D-6E8A-4147-A177-3AD203B41FA5}">
                      <a16:colId xmlns:a16="http://schemas.microsoft.com/office/drawing/2014/main" val="2132291003"/>
                    </a:ext>
                  </a:extLst>
                </a:gridCol>
                <a:gridCol w="2700670">
                  <a:extLst>
                    <a:ext uri="{9D8B030D-6E8A-4147-A177-3AD203B41FA5}">
                      <a16:colId xmlns:a16="http://schemas.microsoft.com/office/drawing/2014/main" val="2089629956"/>
                    </a:ext>
                  </a:extLst>
                </a:gridCol>
                <a:gridCol w="2522044">
                  <a:extLst>
                    <a:ext uri="{9D8B030D-6E8A-4147-A177-3AD203B41FA5}">
                      <a16:colId xmlns:a16="http://schemas.microsoft.com/office/drawing/2014/main" val="1700612817"/>
                    </a:ext>
                  </a:extLst>
                </a:gridCol>
                <a:gridCol w="2522044">
                  <a:extLst>
                    <a:ext uri="{9D8B030D-6E8A-4147-A177-3AD203B41FA5}">
                      <a16:colId xmlns:a16="http://schemas.microsoft.com/office/drawing/2014/main" val="1433234602"/>
                    </a:ext>
                  </a:extLst>
                </a:gridCol>
              </a:tblGrid>
              <a:tr h="370840">
                <a:tc gridSpan="2">
                  <a:txBody>
                    <a:bodyPr/>
                    <a:lstStyle/>
                    <a:p>
                      <a:r>
                        <a:rPr lang="en-US" dirty="0"/>
                        <a:t>TEAE, N (%)</a:t>
                      </a:r>
                    </a:p>
                  </a:txBody>
                  <a:tcPr anchor="b"/>
                </a:tc>
                <a:tc hMerge="1">
                  <a:txBody>
                    <a:bodyPr/>
                    <a:lstStyle/>
                    <a:p>
                      <a:endParaRPr lang="en-US"/>
                    </a:p>
                  </a:txBody>
                  <a:tcPr/>
                </a:tc>
                <a:tc>
                  <a:txBody>
                    <a:bodyPr/>
                    <a:lstStyle/>
                    <a:p>
                      <a:pPr algn="ctr"/>
                      <a:r>
                        <a:rPr lang="en-US" dirty="0"/>
                        <a:t>Talazoparib 1.0 mg </a:t>
                      </a:r>
                      <a:r>
                        <a:rPr lang="en-US" dirty="0" err="1"/>
                        <a:t>qd</a:t>
                      </a:r>
                      <a:r>
                        <a:rPr lang="en-US" baseline="0" dirty="0"/>
                        <a:t> </a:t>
                      </a:r>
                      <a:r>
                        <a:rPr lang="en-US" dirty="0"/>
                        <a:t>+</a:t>
                      </a:r>
                      <a:r>
                        <a:rPr lang="en-US" baseline="0" dirty="0"/>
                        <a:t> Enzalutamide 160 mg </a:t>
                      </a:r>
                      <a:r>
                        <a:rPr lang="en-US" baseline="0" dirty="0" err="1"/>
                        <a:t>qd</a:t>
                      </a:r>
                      <a:endParaRPr lang="en-US" baseline="0" dirty="0"/>
                    </a:p>
                    <a:p>
                      <a:pPr algn="ctr"/>
                      <a:r>
                        <a:rPr lang="en-US" baseline="0" dirty="0"/>
                        <a:t>(N = 13)</a:t>
                      </a:r>
                      <a:endParaRPr lang="en-US" dirty="0"/>
                    </a:p>
                  </a:txBody>
                  <a:tcPr/>
                </a:tc>
                <a:tc>
                  <a:txBody>
                    <a:bodyPr/>
                    <a:lstStyle/>
                    <a:p>
                      <a:pPr algn="ctr"/>
                      <a:r>
                        <a:rPr lang="en-US" dirty="0"/>
                        <a:t>Talazoparib 0.5 mg </a:t>
                      </a:r>
                      <a:r>
                        <a:rPr lang="en-US" dirty="0" err="1"/>
                        <a:t>qd</a:t>
                      </a:r>
                      <a:r>
                        <a:rPr lang="en-US" dirty="0"/>
                        <a:t> +</a:t>
                      </a:r>
                      <a:r>
                        <a:rPr lang="en-US" baseline="0" dirty="0"/>
                        <a:t> Enzalutamide 160 mg </a:t>
                      </a:r>
                      <a:r>
                        <a:rPr lang="en-US" baseline="0" dirty="0" err="1"/>
                        <a:t>qd</a:t>
                      </a:r>
                      <a:endParaRPr lang="en-US" baseline="0" dirty="0"/>
                    </a:p>
                    <a:p>
                      <a:pPr algn="ctr"/>
                      <a:r>
                        <a:rPr lang="en-US" baseline="0" dirty="0"/>
                        <a:t>(N = 6)</a:t>
                      </a:r>
                      <a:endParaRPr lang="en-US" dirty="0"/>
                    </a:p>
                  </a:txBody>
                  <a:tcPr/>
                </a:tc>
                <a:extLst>
                  <a:ext uri="{0D108BD9-81ED-4DB2-BD59-A6C34878D82A}">
                    <a16:rowId xmlns:a16="http://schemas.microsoft.com/office/drawing/2014/main" val="1970989139"/>
                  </a:ext>
                </a:extLst>
              </a:tr>
              <a:tr h="370840">
                <a:tc gridSpan="2">
                  <a:txBody>
                    <a:bodyPr/>
                    <a:lstStyle/>
                    <a:p>
                      <a:r>
                        <a:rPr lang="en-US" b="1" dirty="0"/>
                        <a:t>Resulting in discontinuation</a:t>
                      </a:r>
                    </a:p>
                  </a:txBody>
                  <a:tcPr/>
                </a:tc>
                <a:tc hMerge="1">
                  <a:txBody>
                    <a:bodyPr/>
                    <a:lstStyle/>
                    <a:p>
                      <a:endParaRPr lang="en-US"/>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354935060"/>
                  </a:ext>
                </a:extLst>
              </a:tr>
              <a:tr h="370840">
                <a:tc>
                  <a:txBody>
                    <a:bodyPr/>
                    <a:lstStyle/>
                    <a:p>
                      <a:endParaRPr lang="en-US" dirty="0"/>
                    </a:p>
                  </a:txBody>
                  <a:tcPr/>
                </a:tc>
                <a:tc>
                  <a:txBody>
                    <a:bodyPr/>
                    <a:lstStyle/>
                    <a:p>
                      <a:r>
                        <a:rPr lang="en-US" dirty="0"/>
                        <a:t>Anemia</a:t>
                      </a:r>
                    </a:p>
                  </a:txBody>
                  <a:tcPr/>
                </a:tc>
                <a:tc>
                  <a:txBody>
                    <a:bodyPr/>
                    <a:lstStyle/>
                    <a:p>
                      <a:pPr algn="ctr"/>
                      <a:r>
                        <a:rPr lang="en-US" dirty="0"/>
                        <a:t>4 (30.8)</a:t>
                      </a:r>
                    </a:p>
                  </a:txBody>
                  <a:tcPr/>
                </a:tc>
                <a:tc>
                  <a:txBody>
                    <a:bodyPr/>
                    <a:lstStyle/>
                    <a:p>
                      <a:pPr algn="ctr"/>
                      <a:r>
                        <a:rPr lang="en-US" dirty="0"/>
                        <a:t>2 (33.3)</a:t>
                      </a:r>
                    </a:p>
                  </a:txBody>
                  <a:tcPr/>
                </a:tc>
                <a:extLst>
                  <a:ext uri="{0D108BD9-81ED-4DB2-BD59-A6C34878D82A}">
                    <a16:rowId xmlns:a16="http://schemas.microsoft.com/office/drawing/2014/main" val="4033600956"/>
                  </a:ext>
                </a:extLst>
              </a:tr>
              <a:tr h="370840">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Neutropenia</a:t>
                      </a:r>
                    </a:p>
                  </a:txBody>
                  <a:tcPr/>
                </a:tc>
                <a:tc>
                  <a:txBody>
                    <a:bodyPr/>
                    <a:lstStyle/>
                    <a:p>
                      <a:pPr algn="ctr"/>
                      <a:r>
                        <a:rPr lang="en-US" dirty="0"/>
                        <a:t>2 (15.4)</a:t>
                      </a:r>
                    </a:p>
                  </a:txBody>
                  <a:tcPr/>
                </a:tc>
                <a:tc>
                  <a:txBody>
                    <a:bodyPr/>
                    <a:lstStyle/>
                    <a:p>
                      <a:pPr algn="ctr"/>
                      <a:r>
                        <a:rPr lang="en-US" dirty="0"/>
                        <a:t>0</a:t>
                      </a:r>
                    </a:p>
                  </a:txBody>
                  <a:tcPr/>
                </a:tc>
                <a:extLst>
                  <a:ext uri="{0D108BD9-81ED-4DB2-BD59-A6C34878D82A}">
                    <a16:rowId xmlns:a16="http://schemas.microsoft.com/office/drawing/2014/main" val="3824133072"/>
                  </a:ext>
                </a:extLst>
              </a:tr>
              <a:tr h="370840">
                <a:tc>
                  <a:txBody>
                    <a:bodyPr/>
                    <a:lstStyle/>
                    <a:p>
                      <a:endParaRPr lang="en-US" dirty="0"/>
                    </a:p>
                  </a:txBody>
                  <a:tcPr/>
                </a:tc>
                <a:tc>
                  <a:txBody>
                    <a:bodyPr/>
                    <a:lstStyle/>
                    <a:p>
                      <a:r>
                        <a:rPr lang="en-US" dirty="0"/>
                        <a:t>Embolism</a:t>
                      </a:r>
                    </a:p>
                  </a:txBody>
                  <a:tcPr/>
                </a:tc>
                <a:tc>
                  <a:txBody>
                    <a:bodyPr/>
                    <a:lstStyle/>
                    <a:p>
                      <a:pPr algn="ctr"/>
                      <a:r>
                        <a:rPr lang="en-US" dirty="0"/>
                        <a:t>0</a:t>
                      </a:r>
                    </a:p>
                  </a:txBody>
                  <a:tcPr/>
                </a:tc>
                <a:tc>
                  <a:txBody>
                    <a:bodyPr/>
                    <a:lstStyle/>
                    <a:p>
                      <a:pPr algn="ctr"/>
                      <a:r>
                        <a:rPr lang="en-US" dirty="0"/>
                        <a:t>1 (16.7)</a:t>
                      </a:r>
                    </a:p>
                  </a:txBody>
                  <a:tcPr/>
                </a:tc>
                <a:extLst>
                  <a:ext uri="{0D108BD9-81ED-4DB2-BD59-A6C34878D82A}">
                    <a16:rowId xmlns:a16="http://schemas.microsoft.com/office/drawing/2014/main" val="3503844951"/>
                  </a:ext>
                </a:extLst>
              </a:tr>
              <a:tr h="370840">
                <a:tc gridSpan="2">
                  <a:txBody>
                    <a:bodyPr/>
                    <a:lstStyle/>
                    <a:p>
                      <a:r>
                        <a:rPr lang="en-US" b="1" dirty="0"/>
                        <a:t>Resulting</a:t>
                      </a:r>
                      <a:r>
                        <a:rPr lang="en-US" b="1" baseline="0" dirty="0"/>
                        <a:t> in dose reduction</a:t>
                      </a:r>
                      <a:endParaRPr lang="en-US" b="1" dirty="0"/>
                    </a:p>
                  </a:txBody>
                  <a:tcPr/>
                </a:tc>
                <a:tc hMerge="1">
                  <a:txBody>
                    <a:bodyPr/>
                    <a:lstStyle/>
                    <a:p>
                      <a:endParaRPr lang="en-US"/>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3571173697"/>
                  </a:ext>
                </a:extLst>
              </a:tr>
              <a:tr h="370840">
                <a:tc>
                  <a:txBody>
                    <a:bodyPr/>
                    <a:lstStyle/>
                    <a:p>
                      <a:endParaRPr lang="en-US" dirty="0"/>
                    </a:p>
                  </a:txBody>
                  <a:tcPr/>
                </a:tc>
                <a:tc>
                  <a:txBody>
                    <a:bodyPr/>
                    <a:lstStyle/>
                    <a:p>
                      <a:r>
                        <a:rPr lang="en-US" dirty="0"/>
                        <a:t>Anemia</a:t>
                      </a:r>
                    </a:p>
                  </a:txBody>
                  <a:tcPr/>
                </a:tc>
                <a:tc>
                  <a:txBody>
                    <a:bodyPr/>
                    <a:lstStyle/>
                    <a:p>
                      <a:pPr algn="ctr"/>
                      <a:r>
                        <a:rPr lang="en-US" dirty="0"/>
                        <a:t>3 (23.1)</a:t>
                      </a:r>
                    </a:p>
                  </a:txBody>
                  <a:tcPr/>
                </a:tc>
                <a:tc>
                  <a:txBody>
                    <a:bodyPr/>
                    <a:lstStyle/>
                    <a:p>
                      <a:pPr algn="ctr"/>
                      <a:r>
                        <a:rPr lang="en-US" dirty="0"/>
                        <a:t>0</a:t>
                      </a:r>
                    </a:p>
                  </a:txBody>
                  <a:tcPr/>
                </a:tc>
                <a:extLst>
                  <a:ext uri="{0D108BD9-81ED-4DB2-BD59-A6C34878D82A}">
                    <a16:rowId xmlns:a16="http://schemas.microsoft.com/office/drawing/2014/main" val="844366557"/>
                  </a:ext>
                </a:extLst>
              </a:tr>
              <a:tr h="370840">
                <a:tc>
                  <a:txBody>
                    <a:bodyPr/>
                    <a:lstStyle/>
                    <a:p>
                      <a:endParaRPr lang="en-US" dirty="0"/>
                    </a:p>
                  </a:txBody>
                  <a:tcPr/>
                </a:tc>
                <a:tc>
                  <a:txBody>
                    <a:bodyPr/>
                    <a:lstStyle/>
                    <a:p>
                      <a:r>
                        <a:rPr lang="en-US" dirty="0"/>
                        <a:t>Thrombocytopenia</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 (15.4)</a:t>
                      </a:r>
                    </a:p>
                  </a:txBody>
                  <a:tcPr/>
                </a:tc>
                <a:tc>
                  <a:txBody>
                    <a:bodyPr/>
                    <a:lstStyle/>
                    <a:p>
                      <a:pPr algn="ctr"/>
                      <a:r>
                        <a:rPr lang="en-US" dirty="0"/>
                        <a:t>0</a:t>
                      </a:r>
                    </a:p>
                  </a:txBody>
                  <a:tcPr/>
                </a:tc>
                <a:extLst>
                  <a:ext uri="{0D108BD9-81ED-4DB2-BD59-A6C34878D82A}">
                    <a16:rowId xmlns:a16="http://schemas.microsoft.com/office/drawing/2014/main" val="2348212006"/>
                  </a:ext>
                </a:extLst>
              </a:tr>
              <a:tr h="370840">
                <a:tc gridSpan="2">
                  <a:txBody>
                    <a:bodyPr/>
                    <a:lstStyle/>
                    <a:p>
                      <a:r>
                        <a:rPr lang="en-US" b="1" dirty="0"/>
                        <a:t>Resulting in interruption</a:t>
                      </a:r>
                    </a:p>
                  </a:txBody>
                  <a:tcPr/>
                </a:tc>
                <a:tc hMerge="1">
                  <a:txBody>
                    <a:bodyPr/>
                    <a:lstStyle/>
                    <a:p>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22815891"/>
                  </a:ext>
                </a:extLst>
              </a:tr>
              <a:tr h="370840">
                <a:tc>
                  <a:txBody>
                    <a:bodyPr/>
                    <a:lstStyle/>
                    <a:p>
                      <a:endParaRPr lang="en-US" dirty="0"/>
                    </a:p>
                  </a:txBody>
                  <a:tcPr/>
                </a:tc>
                <a:tc>
                  <a:txBody>
                    <a:bodyPr/>
                    <a:lstStyle/>
                    <a:p>
                      <a:r>
                        <a:rPr lang="en-US" dirty="0"/>
                        <a:t>Anemia</a:t>
                      </a:r>
                    </a:p>
                  </a:txBody>
                  <a:tcPr/>
                </a:tc>
                <a:tc>
                  <a:txBody>
                    <a:bodyPr/>
                    <a:lstStyle/>
                    <a:p>
                      <a:pPr algn="ctr"/>
                      <a:r>
                        <a:rPr lang="en-US" dirty="0"/>
                        <a:t>7 (53.8)</a:t>
                      </a:r>
                    </a:p>
                  </a:txBody>
                  <a:tcPr/>
                </a:tc>
                <a:tc>
                  <a:txBody>
                    <a:bodyPr/>
                    <a:lstStyle/>
                    <a:p>
                      <a:pPr algn="ctr"/>
                      <a:r>
                        <a:rPr lang="en-US" dirty="0"/>
                        <a:t>0</a:t>
                      </a:r>
                    </a:p>
                  </a:txBody>
                  <a:tcPr/>
                </a:tc>
                <a:extLst>
                  <a:ext uri="{0D108BD9-81ED-4DB2-BD59-A6C34878D82A}">
                    <a16:rowId xmlns:a16="http://schemas.microsoft.com/office/drawing/2014/main" val="1849243338"/>
                  </a:ext>
                </a:extLst>
              </a:tr>
              <a:tr h="370840">
                <a:tc>
                  <a:txBody>
                    <a:bodyPr/>
                    <a:lstStyle/>
                    <a:p>
                      <a:endParaRPr lang="en-US" dirty="0"/>
                    </a:p>
                  </a:txBody>
                  <a:tcPr/>
                </a:tc>
                <a:tc>
                  <a:txBody>
                    <a:bodyPr/>
                    <a:lstStyle/>
                    <a:p>
                      <a:r>
                        <a:rPr lang="en-US" dirty="0"/>
                        <a:t>Neutropenia</a:t>
                      </a:r>
                    </a:p>
                  </a:txBody>
                  <a:tcPr/>
                </a:tc>
                <a:tc>
                  <a:txBody>
                    <a:bodyPr/>
                    <a:lstStyle/>
                    <a:p>
                      <a:pPr algn="ctr"/>
                      <a:r>
                        <a:rPr lang="en-US" dirty="0"/>
                        <a:t>4 (30.8)</a:t>
                      </a:r>
                    </a:p>
                  </a:txBody>
                  <a:tcPr/>
                </a:tc>
                <a:tc>
                  <a:txBody>
                    <a:bodyPr/>
                    <a:lstStyle/>
                    <a:p>
                      <a:pPr algn="ctr"/>
                      <a:r>
                        <a:rPr lang="en-US" dirty="0"/>
                        <a:t>0</a:t>
                      </a:r>
                    </a:p>
                  </a:txBody>
                  <a:tcPr/>
                </a:tc>
                <a:extLst>
                  <a:ext uri="{0D108BD9-81ED-4DB2-BD59-A6C34878D82A}">
                    <a16:rowId xmlns:a16="http://schemas.microsoft.com/office/drawing/2014/main" val="2951003075"/>
                  </a:ext>
                </a:extLst>
              </a:tr>
              <a:tr h="370840">
                <a:tc>
                  <a:txBody>
                    <a:bodyPr/>
                    <a:lstStyle/>
                    <a:p>
                      <a:endParaRPr lang="en-US" dirty="0"/>
                    </a:p>
                  </a:txBody>
                  <a:tcPr/>
                </a:tc>
                <a:tc>
                  <a:txBody>
                    <a:bodyPr/>
                    <a:lstStyle/>
                    <a:p>
                      <a:r>
                        <a:rPr lang="en-US" dirty="0"/>
                        <a:t>Thrombocytopenia</a:t>
                      </a:r>
                    </a:p>
                  </a:txBody>
                  <a:tcPr/>
                </a:tc>
                <a:tc>
                  <a:txBody>
                    <a:bodyPr/>
                    <a:lstStyle/>
                    <a:p>
                      <a:pPr algn="ctr"/>
                      <a:r>
                        <a:rPr lang="en-US" dirty="0"/>
                        <a:t>2 (15.4)</a:t>
                      </a:r>
                    </a:p>
                  </a:txBody>
                  <a:tcPr/>
                </a:tc>
                <a:tc>
                  <a:txBody>
                    <a:bodyPr/>
                    <a:lstStyle/>
                    <a:p>
                      <a:pPr algn="ctr"/>
                      <a:r>
                        <a:rPr lang="en-US" dirty="0"/>
                        <a:t>0</a:t>
                      </a:r>
                    </a:p>
                  </a:txBody>
                  <a:tcPr/>
                </a:tc>
                <a:extLst>
                  <a:ext uri="{0D108BD9-81ED-4DB2-BD59-A6C34878D82A}">
                    <a16:rowId xmlns:a16="http://schemas.microsoft.com/office/drawing/2014/main" val="805199847"/>
                  </a:ext>
                </a:extLst>
              </a:tr>
            </a:tbl>
          </a:graphicData>
        </a:graphic>
      </p:graphicFrame>
      <p:sp>
        <p:nvSpPr>
          <p:cNvPr id="7"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Agarwal N. et al.  PROSCA 2019.</a:t>
            </a:r>
          </a:p>
        </p:txBody>
      </p:sp>
    </p:spTree>
    <p:extLst>
      <p:ext uri="{BB962C8B-B14F-4D97-AF65-F5344CB8AC3E}">
        <p14:creationId xmlns:p14="http://schemas.microsoft.com/office/powerpoint/2010/main" val="4038600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5E2E604-5D22-4B33-AF91-CB77828014FC}" type="slidenum">
              <a:rPr lang="en-US" smtClean="0"/>
              <a:t>16</a:t>
            </a:fld>
            <a:endParaRPr lang="en-US"/>
          </a:p>
        </p:txBody>
      </p:sp>
      <p:sp>
        <p:nvSpPr>
          <p:cNvPr id="3" name="Title 2"/>
          <p:cNvSpPr>
            <a:spLocks noGrp="1"/>
          </p:cNvSpPr>
          <p:nvPr>
            <p:ph type="title"/>
          </p:nvPr>
        </p:nvSpPr>
        <p:spPr/>
        <p:txBody>
          <a:bodyPr>
            <a:noAutofit/>
          </a:bodyPr>
          <a:lstStyle/>
          <a:p>
            <a:r>
              <a:rPr lang="en-US" sz="3000" spc="-65" dirty="0">
                <a:cs typeface="Verdana"/>
              </a:rPr>
              <a:t>Projected Change (%) </a:t>
            </a:r>
            <a:r>
              <a:rPr lang="en-US" sz="3000" spc="-30" dirty="0">
                <a:cs typeface="Verdana"/>
              </a:rPr>
              <a:t>of 2 Doses of </a:t>
            </a:r>
            <a:r>
              <a:rPr lang="en-US" sz="3000" spc="-60" dirty="0">
                <a:cs typeface="Verdana"/>
              </a:rPr>
              <a:t>Talazoparib in </a:t>
            </a:r>
            <a:r>
              <a:rPr lang="en-US" sz="3000" spc="-35" dirty="0" err="1">
                <a:cs typeface="Verdana"/>
              </a:rPr>
              <a:t>C</a:t>
            </a:r>
            <a:r>
              <a:rPr lang="en-US" sz="3000" spc="-52" baseline="-30864" dirty="0" err="1">
                <a:cs typeface="Verdana"/>
              </a:rPr>
              <a:t>trough</a:t>
            </a:r>
            <a:r>
              <a:rPr lang="en-US" sz="3000" spc="-52" baseline="-30864" dirty="0">
                <a:cs typeface="Verdana"/>
              </a:rPr>
              <a:t> </a:t>
            </a:r>
            <a:r>
              <a:rPr lang="en-US" sz="3000" spc="-60" dirty="0">
                <a:cs typeface="Verdana"/>
              </a:rPr>
              <a:t>and </a:t>
            </a:r>
            <a:br>
              <a:rPr lang="en-US" sz="3000" spc="-60" dirty="0">
                <a:cs typeface="Verdana"/>
              </a:rPr>
            </a:br>
            <a:r>
              <a:rPr lang="en-US" sz="3000" spc="-50" dirty="0">
                <a:cs typeface="Verdana"/>
              </a:rPr>
              <a:t>AUC</a:t>
            </a:r>
            <a:r>
              <a:rPr lang="en-US" sz="3000" spc="-75" baseline="-30864" dirty="0">
                <a:cs typeface="Verdana"/>
              </a:rPr>
              <a:t>0-24 </a:t>
            </a:r>
            <a:r>
              <a:rPr lang="en-US" sz="3000" spc="-50" dirty="0">
                <a:cs typeface="Verdana"/>
              </a:rPr>
              <a:t>when Combined with </a:t>
            </a:r>
            <a:r>
              <a:rPr lang="en-US" sz="3000" spc="-65" dirty="0">
                <a:cs typeface="Verdana"/>
              </a:rPr>
              <a:t>Enzalutamide</a:t>
            </a:r>
            <a:endParaRPr lang="en-US" sz="3000" dirty="0"/>
          </a:p>
        </p:txBody>
      </p:sp>
      <p:graphicFrame>
        <p:nvGraphicFramePr>
          <p:cNvPr id="4" name="Table 3"/>
          <p:cNvGraphicFramePr>
            <a:graphicFrameLocks noGrp="1"/>
          </p:cNvGraphicFramePr>
          <p:nvPr>
            <p:extLst>
              <p:ext uri="{D42A27DB-BD31-4B8C-83A1-F6EECF244321}">
                <p14:modId xmlns:p14="http://schemas.microsoft.com/office/powerpoint/2010/main" val="3588560613"/>
              </p:ext>
            </p:extLst>
          </p:nvPr>
        </p:nvGraphicFramePr>
        <p:xfrm>
          <a:off x="1020725" y="1567190"/>
          <a:ext cx="10069034" cy="1483360"/>
        </p:xfrm>
        <a:graphic>
          <a:graphicData uri="http://schemas.openxmlformats.org/drawingml/2006/table">
            <a:tbl>
              <a:tblPr firstRow="1" bandRow="1">
                <a:tableStyleId>{5C22544A-7EE6-4342-B048-85BDC9FD1C3A}</a:tableStyleId>
              </a:tblPr>
              <a:tblGrid>
                <a:gridCol w="1850066">
                  <a:extLst>
                    <a:ext uri="{9D8B030D-6E8A-4147-A177-3AD203B41FA5}">
                      <a16:colId xmlns:a16="http://schemas.microsoft.com/office/drawing/2014/main" val="116112798"/>
                    </a:ext>
                  </a:extLst>
                </a:gridCol>
                <a:gridCol w="1369828">
                  <a:extLst>
                    <a:ext uri="{9D8B030D-6E8A-4147-A177-3AD203B41FA5}">
                      <a16:colId xmlns:a16="http://schemas.microsoft.com/office/drawing/2014/main" val="3270480436"/>
                    </a:ext>
                  </a:extLst>
                </a:gridCol>
                <a:gridCol w="1369828">
                  <a:extLst>
                    <a:ext uri="{9D8B030D-6E8A-4147-A177-3AD203B41FA5}">
                      <a16:colId xmlns:a16="http://schemas.microsoft.com/office/drawing/2014/main" val="622565593"/>
                    </a:ext>
                  </a:extLst>
                </a:gridCol>
                <a:gridCol w="1369828">
                  <a:extLst>
                    <a:ext uri="{9D8B030D-6E8A-4147-A177-3AD203B41FA5}">
                      <a16:colId xmlns:a16="http://schemas.microsoft.com/office/drawing/2014/main" val="2160673138"/>
                    </a:ext>
                  </a:extLst>
                </a:gridCol>
                <a:gridCol w="1369828">
                  <a:extLst>
                    <a:ext uri="{9D8B030D-6E8A-4147-A177-3AD203B41FA5}">
                      <a16:colId xmlns:a16="http://schemas.microsoft.com/office/drawing/2014/main" val="1634419564"/>
                    </a:ext>
                  </a:extLst>
                </a:gridCol>
                <a:gridCol w="1369828">
                  <a:extLst>
                    <a:ext uri="{9D8B030D-6E8A-4147-A177-3AD203B41FA5}">
                      <a16:colId xmlns:a16="http://schemas.microsoft.com/office/drawing/2014/main" val="967053679"/>
                    </a:ext>
                  </a:extLst>
                </a:gridCol>
                <a:gridCol w="1369828">
                  <a:extLst>
                    <a:ext uri="{9D8B030D-6E8A-4147-A177-3AD203B41FA5}">
                      <a16:colId xmlns:a16="http://schemas.microsoft.com/office/drawing/2014/main" val="2094131792"/>
                    </a:ext>
                  </a:extLst>
                </a:gridCol>
              </a:tblGrid>
              <a:tr h="370840">
                <a:tc>
                  <a:txBody>
                    <a:bodyPr/>
                    <a:lstStyle/>
                    <a:p>
                      <a:r>
                        <a:rPr lang="en-US" dirty="0"/>
                        <a:t>PK </a:t>
                      </a:r>
                      <a:r>
                        <a:rPr lang="en-US" dirty="0" err="1"/>
                        <a:t>Parameter</a:t>
                      </a:r>
                      <a:r>
                        <a:rPr lang="en-US" baseline="30000" dirty="0" err="1"/>
                        <a:t>a</a:t>
                      </a:r>
                      <a:endParaRPr lang="en-US" dirty="0"/>
                    </a:p>
                  </a:txBody>
                  <a:tcPr/>
                </a:tc>
                <a:tc gridSpan="3">
                  <a:txBody>
                    <a:bodyPr/>
                    <a:lstStyle/>
                    <a:p>
                      <a:pPr algn="ctr"/>
                      <a:r>
                        <a:rPr lang="en-US" dirty="0"/>
                        <a:t>Talazoparib 1.0 mg </a:t>
                      </a:r>
                      <a:r>
                        <a:rPr lang="en-US" dirty="0" err="1"/>
                        <a:t>qd</a:t>
                      </a:r>
                      <a:endParaRPr lang="en-US" dirty="0"/>
                    </a:p>
                  </a:txBody>
                  <a:tcPr anchor="ctr"/>
                </a:tc>
                <a:tc hMerge="1">
                  <a:txBody>
                    <a:bodyPr/>
                    <a:lstStyle/>
                    <a:p>
                      <a:endParaRPr lang="en-US" dirty="0"/>
                    </a:p>
                  </a:txBody>
                  <a:tcPr/>
                </a:tc>
                <a:tc hMerge="1">
                  <a:txBody>
                    <a:bodyPr/>
                    <a:lstStyle/>
                    <a:p>
                      <a:endParaRPr lang="en-US"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Talazoparib 0.5 mg </a:t>
                      </a:r>
                      <a:r>
                        <a:rPr lang="en-US" dirty="0" err="1"/>
                        <a:t>qd</a:t>
                      </a:r>
                      <a:endParaRPr lang="en-US" dirty="0"/>
                    </a:p>
                  </a:txBody>
                  <a:tcPr anchor="ct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335049423"/>
                  </a:ext>
                </a:extLst>
              </a:tr>
              <a:tr h="370840">
                <a:tc>
                  <a:txBody>
                    <a:bodyPr/>
                    <a:lstStyle/>
                    <a:p>
                      <a:r>
                        <a:rPr lang="en-US" b="1" dirty="0"/>
                        <a:t>CT Line, n</a:t>
                      </a:r>
                    </a:p>
                  </a:txBody>
                  <a:tcPr/>
                </a:tc>
                <a:tc>
                  <a:txBody>
                    <a:bodyPr/>
                    <a:lstStyle/>
                    <a:p>
                      <a:pPr algn="ctr"/>
                      <a:r>
                        <a:rPr lang="en-US" b="1" dirty="0"/>
                        <a:t>Week 5</a:t>
                      </a:r>
                    </a:p>
                  </a:txBody>
                  <a:tcPr anchor="ctr"/>
                </a:tc>
                <a:tc>
                  <a:txBody>
                    <a:bodyPr/>
                    <a:lstStyle/>
                    <a:p>
                      <a:pPr algn="ctr"/>
                      <a:r>
                        <a:rPr lang="en-US" b="1" dirty="0"/>
                        <a:t>Week 9</a:t>
                      </a:r>
                    </a:p>
                  </a:txBody>
                  <a:tcPr anchor="ctr"/>
                </a:tc>
                <a:tc>
                  <a:txBody>
                    <a:bodyPr/>
                    <a:lstStyle/>
                    <a:p>
                      <a:pPr algn="ctr"/>
                      <a:r>
                        <a:rPr lang="en-US" b="1" dirty="0"/>
                        <a:t>Week 13</a:t>
                      </a:r>
                    </a:p>
                  </a:txBody>
                  <a:tcPr anchor="ctr"/>
                </a:tc>
                <a:tc>
                  <a:txBody>
                    <a:bodyPr/>
                    <a:lstStyle/>
                    <a:p>
                      <a:pPr algn="ctr"/>
                      <a:r>
                        <a:rPr lang="en-US" b="1" dirty="0"/>
                        <a:t>Week 5</a:t>
                      </a:r>
                    </a:p>
                  </a:txBody>
                  <a:tcPr anchor="ctr"/>
                </a:tc>
                <a:tc>
                  <a:txBody>
                    <a:bodyPr/>
                    <a:lstStyle/>
                    <a:p>
                      <a:pPr algn="ctr"/>
                      <a:r>
                        <a:rPr lang="en-US" b="1" dirty="0"/>
                        <a:t>Week 9</a:t>
                      </a:r>
                    </a:p>
                  </a:txBody>
                  <a:tcPr anchor="ctr"/>
                </a:tc>
                <a:tc>
                  <a:txBody>
                    <a:bodyPr/>
                    <a:lstStyle/>
                    <a:p>
                      <a:pPr algn="ctr"/>
                      <a:r>
                        <a:rPr lang="en-US" b="1" dirty="0"/>
                        <a:t>Week 13</a:t>
                      </a:r>
                    </a:p>
                  </a:txBody>
                  <a:tcPr anchor="ctr"/>
                </a:tc>
                <a:extLst>
                  <a:ext uri="{0D108BD9-81ED-4DB2-BD59-A6C34878D82A}">
                    <a16:rowId xmlns:a16="http://schemas.microsoft.com/office/drawing/2014/main" val="2770169989"/>
                  </a:ext>
                </a:extLst>
              </a:tr>
              <a:tr h="370840">
                <a:tc>
                  <a:txBody>
                    <a:bodyPr/>
                    <a:lstStyle/>
                    <a:p>
                      <a:r>
                        <a:rPr lang="en-US" b="1" spc="-35" dirty="0" err="1">
                          <a:cs typeface="Verdana"/>
                        </a:rPr>
                        <a:t>C</a:t>
                      </a:r>
                      <a:r>
                        <a:rPr lang="en-US" b="1" spc="-52" baseline="-30864" dirty="0" err="1">
                          <a:cs typeface="Verdana"/>
                        </a:rPr>
                        <a:t>trough</a:t>
                      </a:r>
                      <a:r>
                        <a:rPr lang="en-US" b="1" spc="-52" baseline="-30864" dirty="0">
                          <a:cs typeface="Verdana"/>
                        </a:rPr>
                        <a:t> </a:t>
                      </a:r>
                      <a:r>
                        <a:rPr lang="en-US" b="1" spc="-52" baseline="0" dirty="0">
                          <a:cs typeface="Verdana"/>
                        </a:rPr>
                        <a:t>, %</a:t>
                      </a:r>
                      <a:endParaRPr lang="en-US" b="1" dirty="0"/>
                    </a:p>
                  </a:txBody>
                  <a:tcPr/>
                </a:tc>
                <a:tc>
                  <a:txBody>
                    <a:bodyPr/>
                    <a:lstStyle/>
                    <a:p>
                      <a:pPr algn="ctr"/>
                      <a:r>
                        <a:rPr lang="en-US" dirty="0"/>
                        <a:t>+ 140</a:t>
                      </a:r>
                    </a:p>
                  </a:txBody>
                  <a:tcPr anchor="ctr"/>
                </a:tc>
                <a:tc>
                  <a:txBody>
                    <a:bodyPr/>
                    <a:lstStyle/>
                    <a:p>
                      <a:pPr algn="ctr"/>
                      <a:r>
                        <a:rPr lang="en-US" dirty="0"/>
                        <a:t>+ 160</a:t>
                      </a:r>
                    </a:p>
                  </a:txBody>
                  <a:tcPr anchor="ctr"/>
                </a:tc>
                <a:tc>
                  <a:txBody>
                    <a:bodyPr/>
                    <a:lstStyle/>
                    <a:p>
                      <a:pPr algn="ctr"/>
                      <a:r>
                        <a:rPr lang="en-US" dirty="0"/>
                        <a:t>+</a:t>
                      </a:r>
                      <a:r>
                        <a:rPr lang="en-US" baseline="0" dirty="0"/>
                        <a:t> 209</a:t>
                      </a:r>
                      <a:endParaRPr lang="en-US" dirty="0"/>
                    </a:p>
                  </a:txBody>
                  <a:tcPr anchor="ctr"/>
                </a:tc>
                <a:tc>
                  <a:txBody>
                    <a:bodyPr/>
                    <a:lstStyle/>
                    <a:p>
                      <a:pPr algn="ctr"/>
                      <a:r>
                        <a:rPr lang="en-US" dirty="0"/>
                        <a:t>+ 20</a:t>
                      </a:r>
                    </a:p>
                  </a:txBody>
                  <a:tcPr anchor="ctr"/>
                </a:tc>
                <a:tc>
                  <a:txBody>
                    <a:bodyPr/>
                    <a:lstStyle/>
                    <a:p>
                      <a:pPr algn="ctr"/>
                      <a:r>
                        <a:rPr lang="en-US" dirty="0"/>
                        <a:t>+ 30</a:t>
                      </a:r>
                    </a:p>
                  </a:txBody>
                  <a:tcPr anchor="ctr"/>
                </a:tc>
                <a:tc>
                  <a:txBody>
                    <a:bodyPr/>
                    <a:lstStyle/>
                    <a:p>
                      <a:pPr algn="ctr"/>
                      <a:r>
                        <a:rPr lang="en-US" dirty="0"/>
                        <a:t>+ 55</a:t>
                      </a:r>
                    </a:p>
                  </a:txBody>
                  <a:tcPr anchor="ctr"/>
                </a:tc>
                <a:extLst>
                  <a:ext uri="{0D108BD9-81ED-4DB2-BD59-A6C34878D82A}">
                    <a16:rowId xmlns:a16="http://schemas.microsoft.com/office/drawing/2014/main" val="27038807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spc="-50" dirty="0">
                          <a:cs typeface="Verdana"/>
                        </a:rPr>
                        <a:t>AUC</a:t>
                      </a:r>
                      <a:r>
                        <a:rPr lang="en-US" b="1" spc="-75" baseline="-30864" dirty="0">
                          <a:cs typeface="Verdana"/>
                        </a:rPr>
                        <a:t>0-24</a:t>
                      </a:r>
                      <a:r>
                        <a:rPr lang="en-US" b="1" spc="-52" baseline="0" dirty="0">
                          <a:cs typeface="Verdana"/>
                        </a:rPr>
                        <a:t>, %</a:t>
                      </a:r>
                      <a:endParaRPr lang="en-US" b="1" dirty="0"/>
                    </a:p>
                  </a:txBody>
                  <a:tcPr/>
                </a:tc>
                <a:tc>
                  <a:txBody>
                    <a:bodyPr/>
                    <a:lstStyle/>
                    <a:p>
                      <a:pPr algn="ctr"/>
                      <a:r>
                        <a:rPr lang="en-US" dirty="0"/>
                        <a:t>+ 46</a:t>
                      </a:r>
                    </a:p>
                  </a:txBody>
                  <a:tcPr anchor="ctr"/>
                </a:tc>
                <a:tc>
                  <a:txBody>
                    <a:bodyPr/>
                    <a:lstStyle/>
                    <a:p>
                      <a:pPr algn="ctr"/>
                      <a:r>
                        <a:rPr lang="en-US" dirty="0"/>
                        <a:t>+ 59</a:t>
                      </a:r>
                    </a:p>
                  </a:txBody>
                  <a:tcPr anchor="ctr"/>
                </a:tc>
                <a:tc>
                  <a:txBody>
                    <a:bodyPr/>
                    <a:lstStyle/>
                    <a:p>
                      <a:pPr algn="ctr"/>
                      <a:r>
                        <a:rPr lang="en-US" dirty="0"/>
                        <a:t>+</a:t>
                      </a:r>
                      <a:r>
                        <a:rPr lang="en-US" baseline="0" dirty="0"/>
                        <a:t> 88</a:t>
                      </a:r>
                      <a:endParaRPr lang="en-US" dirty="0"/>
                    </a:p>
                  </a:txBody>
                  <a:tcPr anchor="ctr"/>
                </a:tc>
                <a:tc>
                  <a:txBody>
                    <a:bodyPr/>
                    <a:lstStyle/>
                    <a:p>
                      <a:pPr algn="ctr"/>
                      <a:r>
                        <a:rPr lang="en-US" dirty="0"/>
                        <a:t>- 27</a:t>
                      </a:r>
                    </a:p>
                  </a:txBody>
                  <a:tcPr anchor="ctr"/>
                </a:tc>
                <a:tc>
                  <a:txBody>
                    <a:bodyPr/>
                    <a:lstStyle/>
                    <a:p>
                      <a:pPr algn="ctr"/>
                      <a:r>
                        <a:rPr lang="en-US" dirty="0"/>
                        <a:t>- 21</a:t>
                      </a:r>
                    </a:p>
                  </a:txBody>
                  <a:tcPr anchor="ctr"/>
                </a:tc>
                <a:tc>
                  <a:txBody>
                    <a:bodyPr/>
                    <a:lstStyle/>
                    <a:p>
                      <a:pPr algn="ctr"/>
                      <a:r>
                        <a:rPr lang="en-US" dirty="0"/>
                        <a:t>- 6</a:t>
                      </a:r>
                    </a:p>
                  </a:txBody>
                  <a:tcPr anchor="ctr"/>
                </a:tc>
                <a:extLst>
                  <a:ext uri="{0D108BD9-81ED-4DB2-BD59-A6C34878D82A}">
                    <a16:rowId xmlns:a16="http://schemas.microsoft.com/office/drawing/2014/main" val="3065316143"/>
                  </a:ext>
                </a:extLst>
              </a:tr>
            </a:tbl>
          </a:graphicData>
        </a:graphic>
      </p:graphicFrame>
      <p:sp>
        <p:nvSpPr>
          <p:cNvPr id="5" name="object 364"/>
          <p:cNvSpPr txBox="1"/>
          <p:nvPr/>
        </p:nvSpPr>
        <p:spPr>
          <a:xfrm>
            <a:off x="1020725" y="3315169"/>
            <a:ext cx="10069033" cy="2045688"/>
          </a:xfrm>
          <a:prstGeom prst="rect">
            <a:avLst/>
          </a:prstGeom>
        </p:spPr>
        <p:txBody>
          <a:bodyPr vert="horz" wrap="square" lIns="0" tIns="12700" rIns="0" bIns="0" rtlCol="0">
            <a:spAutoFit/>
          </a:bodyPr>
          <a:lstStyle/>
          <a:p>
            <a:pPr marL="38100" marR="30480" indent="-635">
              <a:lnSpc>
                <a:spcPct val="111100"/>
              </a:lnSpc>
              <a:spcBef>
                <a:spcPts val="100"/>
              </a:spcBef>
            </a:pPr>
            <a:r>
              <a:rPr lang="en-US" sz="1200" baseline="31746" dirty="0">
                <a:solidFill>
                  <a:srgbClr val="1D1D1B"/>
                </a:solidFill>
                <a:cs typeface="Verdana"/>
              </a:rPr>
              <a:t>a </a:t>
            </a:r>
            <a:r>
              <a:rPr sz="1400" dirty="0">
                <a:solidFill>
                  <a:srgbClr val="1D1D1B"/>
                </a:solidFill>
                <a:cs typeface="Verdana"/>
              </a:rPr>
              <a:t>Percent change is denoted with a positive sign for an increase in exposure and a negative sign for a decrease in exposure  when talazoparib is administered in combination with enzalutamide compared with 1 mg QD monotherapy in EMBRACA.</a:t>
            </a:r>
            <a:r>
              <a:rPr lang="en-US" sz="1400" dirty="0">
                <a:solidFill>
                  <a:srgbClr val="1D1D1B"/>
                </a:solidFill>
                <a:cs typeface="Verdana"/>
              </a:rPr>
              <a:t> The change in </a:t>
            </a:r>
            <a:r>
              <a:rPr lang="en-US" sz="1600" dirty="0" err="1">
                <a:solidFill>
                  <a:srgbClr val="1D1D1B"/>
                </a:solidFill>
                <a:cs typeface="Verdana"/>
              </a:rPr>
              <a:t>C</a:t>
            </a:r>
            <a:r>
              <a:rPr lang="en-US" sz="1400" baseline="-30000" dirty="0" err="1">
                <a:solidFill>
                  <a:srgbClr val="1D1D1B"/>
                </a:solidFill>
                <a:cs typeface="Verdana"/>
              </a:rPr>
              <a:t>trough</a:t>
            </a:r>
            <a:r>
              <a:rPr lang="en-US" sz="1400" baseline="-31746" dirty="0">
                <a:solidFill>
                  <a:srgbClr val="1D1D1B"/>
                </a:solidFill>
                <a:cs typeface="Verdana"/>
              </a:rPr>
              <a:t> </a:t>
            </a:r>
            <a:r>
              <a:rPr lang="en-US" sz="1400" dirty="0">
                <a:solidFill>
                  <a:srgbClr val="1D1D1B"/>
                </a:solidFill>
                <a:cs typeface="Verdana"/>
              </a:rPr>
              <a:t>for the 1 mg QD dose was observed in part 1. The projected change in </a:t>
            </a:r>
            <a:r>
              <a:rPr lang="en-US" sz="1600" dirty="0" err="1">
                <a:solidFill>
                  <a:srgbClr val="1D1D1B"/>
                </a:solidFill>
                <a:cs typeface="Verdana"/>
              </a:rPr>
              <a:t>C</a:t>
            </a:r>
            <a:r>
              <a:rPr lang="en-US" sz="1400" baseline="-30000" dirty="0" err="1">
                <a:solidFill>
                  <a:srgbClr val="1D1D1B"/>
                </a:solidFill>
                <a:cs typeface="Verdana"/>
              </a:rPr>
              <a:t>trough</a:t>
            </a:r>
            <a:r>
              <a:rPr lang="en-US" sz="1400" baseline="-31746" dirty="0">
                <a:solidFill>
                  <a:srgbClr val="1D1D1B"/>
                </a:solidFill>
                <a:cs typeface="Verdana"/>
              </a:rPr>
              <a:t> </a:t>
            </a:r>
            <a:r>
              <a:rPr lang="en-US" sz="1400" dirty="0">
                <a:solidFill>
                  <a:srgbClr val="1D1D1B"/>
                </a:solidFill>
                <a:cs typeface="Verdana"/>
              </a:rPr>
              <a:t>was calculated for the 0.5 mg QD dose based on </a:t>
            </a:r>
            <a:r>
              <a:rPr lang="en-US" sz="1400" dirty="0" err="1">
                <a:solidFill>
                  <a:srgbClr val="1D1D1B"/>
                </a:solidFill>
                <a:cs typeface="Verdana"/>
              </a:rPr>
              <a:t>C</a:t>
            </a:r>
            <a:r>
              <a:rPr lang="en-US" sz="1200" baseline="-30000" dirty="0" err="1">
                <a:solidFill>
                  <a:srgbClr val="1D1D1B"/>
                </a:solidFill>
                <a:cs typeface="Verdana"/>
              </a:rPr>
              <a:t>trough</a:t>
            </a:r>
            <a:r>
              <a:rPr lang="en-US" sz="1200" baseline="-30000" dirty="0">
                <a:solidFill>
                  <a:srgbClr val="1D1D1B"/>
                </a:solidFill>
                <a:cs typeface="Verdana"/>
              </a:rPr>
              <a:t>-DN</a:t>
            </a:r>
            <a:r>
              <a:rPr lang="en-US" sz="1200" baseline="-31746" dirty="0">
                <a:solidFill>
                  <a:srgbClr val="1D1D1B"/>
                </a:solidFill>
                <a:cs typeface="Verdana"/>
              </a:rPr>
              <a:t> </a:t>
            </a:r>
            <a:r>
              <a:rPr lang="en-US" sz="1400" dirty="0">
                <a:solidFill>
                  <a:srgbClr val="1D1D1B"/>
                </a:solidFill>
                <a:cs typeface="Verdana"/>
              </a:rPr>
              <a:t>GMR vs the EMBRACA study.  Projected change in AUC</a:t>
            </a:r>
            <a:r>
              <a:rPr lang="en-US" sz="1200" baseline="-30000" dirty="0">
                <a:solidFill>
                  <a:srgbClr val="1D1D1B"/>
                </a:solidFill>
                <a:cs typeface="Verdana"/>
              </a:rPr>
              <a:t>0-24</a:t>
            </a:r>
            <a:r>
              <a:rPr lang="en-US" sz="1200" baseline="-31746" dirty="0">
                <a:solidFill>
                  <a:srgbClr val="1D1D1B"/>
                </a:solidFill>
                <a:cs typeface="Verdana"/>
              </a:rPr>
              <a:t> </a:t>
            </a:r>
            <a:r>
              <a:rPr lang="en-US" sz="1400" dirty="0">
                <a:solidFill>
                  <a:srgbClr val="1D1D1B"/>
                </a:solidFill>
                <a:cs typeface="Verdana"/>
              </a:rPr>
              <a:t>was calculated for the 1 mg QD  and 0.5 mg QD dose levels at different time points based on </a:t>
            </a:r>
            <a:r>
              <a:rPr lang="en-US" sz="1400" dirty="0" err="1">
                <a:solidFill>
                  <a:srgbClr val="1D1D1B"/>
                </a:solidFill>
                <a:cs typeface="Verdana"/>
              </a:rPr>
              <a:t>C</a:t>
            </a:r>
            <a:r>
              <a:rPr lang="en-US" sz="1200" baseline="-30000" dirty="0" err="1">
                <a:solidFill>
                  <a:srgbClr val="1D1D1B"/>
                </a:solidFill>
                <a:cs typeface="Verdana"/>
              </a:rPr>
              <a:t>trough</a:t>
            </a:r>
            <a:r>
              <a:rPr lang="en-US" sz="1200" baseline="-30000" dirty="0">
                <a:solidFill>
                  <a:srgbClr val="1D1D1B"/>
                </a:solidFill>
                <a:cs typeface="Verdana"/>
              </a:rPr>
              <a:t>-DN</a:t>
            </a:r>
            <a:r>
              <a:rPr lang="en-US" sz="1200" baseline="-31746" dirty="0">
                <a:solidFill>
                  <a:srgbClr val="1D1D1B"/>
                </a:solidFill>
                <a:cs typeface="Verdana"/>
              </a:rPr>
              <a:t> </a:t>
            </a:r>
            <a:r>
              <a:rPr lang="en-US" sz="1400" dirty="0">
                <a:solidFill>
                  <a:srgbClr val="1D1D1B"/>
                </a:solidFill>
                <a:cs typeface="Verdana"/>
              </a:rPr>
              <a:t>GMR vs the EMBRACA study and the relationship  between </a:t>
            </a:r>
            <a:r>
              <a:rPr lang="en-US" sz="1400" dirty="0">
                <a:solidFill>
                  <a:srgbClr val="1D1D1B"/>
                </a:solidFill>
                <a:cs typeface="Lucida Sans"/>
              </a:rPr>
              <a:t>∆ </a:t>
            </a:r>
            <a:r>
              <a:rPr lang="en-US" sz="1400" dirty="0">
                <a:solidFill>
                  <a:srgbClr val="1D1D1B"/>
                </a:solidFill>
                <a:cs typeface="Verdana"/>
              </a:rPr>
              <a:t>AUC</a:t>
            </a:r>
            <a:r>
              <a:rPr lang="en-US" sz="1200" baseline="-30000" dirty="0">
                <a:solidFill>
                  <a:srgbClr val="1D1D1B"/>
                </a:solidFill>
                <a:cs typeface="Verdana"/>
              </a:rPr>
              <a:t>0-24</a:t>
            </a:r>
            <a:r>
              <a:rPr lang="en-US" sz="1200" baseline="-31746" dirty="0">
                <a:solidFill>
                  <a:srgbClr val="1D1D1B"/>
                </a:solidFill>
                <a:cs typeface="Verdana"/>
              </a:rPr>
              <a:t> </a:t>
            </a:r>
            <a:r>
              <a:rPr lang="en-US" sz="1400" dirty="0">
                <a:solidFill>
                  <a:srgbClr val="1D1D1B"/>
                </a:solidFill>
                <a:cs typeface="Verdana"/>
              </a:rPr>
              <a:t>and </a:t>
            </a:r>
            <a:r>
              <a:rPr lang="en-US" sz="1400" dirty="0">
                <a:solidFill>
                  <a:srgbClr val="1D1D1B"/>
                </a:solidFill>
                <a:cs typeface="Lucida Sans"/>
              </a:rPr>
              <a:t>∆ </a:t>
            </a:r>
            <a:r>
              <a:rPr lang="en-US" sz="1400" dirty="0" err="1">
                <a:solidFill>
                  <a:srgbClr val="1D1D1B"/>
                </a:solidFill>
                <a:cs typeface="Verdana"/>
              </a:rPr>
              <a:t>C</a:t>
            </a:r>
            <a:r>
              <a:rPr lang="en-US" sz="1200" baseline="-30000" dirty="0" err="1">
                <a:solidFill>
                  <a:srgbClr val="1D1D1B"/>
                </a:solidFill>
                <a:cs typeface="Verdana"/>
              </a:rPr>
              <a:t>trough</a:t>
            </a:r>
            <a:r>
              <a:rPr lang="en-US" sz="1200" baseline="-31746" dirty="0">
                <a:solidFill>
                  <a:srgbClr val="1D1D1B"/>
                </a:solidFill>
                <a:cs typeface="Verdana"/>
              </a:rPr>
              <a:t> </a:t>
            </a:r>
            <a:r>
              <a:rPr lang="en-US" sz="1400" dirty="0">
                <a:solidFill>
                  <a:srgbClr val="1D1D1B"/>
                </a:solidFill>
                <a:cs typeface="Verdana"/>
              </a:rPr>
              <a:t>at Week 9 (i.e. </a:t>
            </a:r>
            <a:r>
              <a:rPr lang="en-US" sz="1400" dirty="0">
                <a:solidFill>
                  <a:srgbClr val="1D1D1B"/>
                </a:solidFill>
                <a:cs typeface="Lucida Sans"/>
              </a:rPr>
              <a:t>∆ </a:t>
            </a:r>
            <a:r>
              <a:rPr lang="en-US" sz="1400" dirty="0">
                <a:solidFill>
                  <a:srgbClr val="1D1D1B"/>
                </a:solidFill>
                <a:cs typeface="Verdana"/>
              </a:rPr>
              <a:t>AUC</a:t>
            </a:r>
            <a:r>
              <a:rPr lang="en-US" sz="1200" baseline="-30000" dirty="0">
                <a:solidFill>
                  <a:srgbClr val="1D1D1B"/>
                </a:solidFill>
                <a:cs typeface="Verdana"/>
              </a:rPr>
              <a:t>0-24</a:t>
            </a:r>
            <a:r>
              <a:rPr lang="en-US" sz="1400" dirty="0">
                <a:solidFill>
                  <a:srgbClr val="1D1D1B"/>
                </a:solidFill>
                <a:cs typeface="Verdana"/>
              </a:rPr>
              <a:t>/</a:t>
            </a:r>
            <a:r>
              <a:rPr lang="en-US" sz="1400" dirty="0">
                <a:solidFill>
                  <a:srgbClr val="1D1D1B"/>
                </a:solidFill>
                <a:cs typeface="Lucida Sans"/>
              </a:rPr>
              <a:t> ∆ </a:t>
            </a:r>
            <a:r>
              <a:rPr lang="en-US" sz="1400" dirty="0" err="1">
                <a:solidFill>
                  <a:srgbClr val="1D1D1B"/>
                </a:solidFill>
                <a:cs typeface="Verdana"/>
              </a:rPr>
              <a:t>C</a:t>
            </a:r>
            <a:r>
              <a:rPr lang="en-US" sz="1200" baseline="-30000" dirty="0" err="1">
                <a:solidFill>
                  <a:srgbClr val="1D1D1B"/>
                </a:solidFill>
                <a:cs typeface="Verdana"/>
              </a:rPr>
              <a:t>trough</a:t>
            </a:r>
            <a:r>
              <a:rPr lang="en-US" sz="1200" dirty="0">
                <a:solidFill>
                  <a:srgbClr val="1D1D1B"/>
                </a:solidFill>
                <a:cs typeface="Verdana"/>
              </a:rPr>
              <a:t> </a:t>
            </a:r>
            <a:r>
              <a:rPr lang="en-US" sz="1400" dirty="0">
                <a:solidFill>
                  <a:srgbClr val="1D1D1B"/>
                </a:solidFill>
                <a:cs typeface="Verdana"/>
              </a:rPr>
              <a:t>= 0.61).</a:t>
            </a:r>
            <a:endParaRPr lang="en-US" sz="1400" dirty="0">
              <a:cs typeface="Verdana"/>
            </a:endParaRPr>
          </a:p>
          <a:p>
            <a:pPr marL="38100" marR="187325" indent="-635">
              <a:lnSpc>
                <a:spcPct val="111100"/>
              </a:lnSpc>
              <a:spcBef>
                <a:spcPts val="280"/>
              </a:spcBef>
            </a:pPr>
            <a:r>
              <a:rPr lang="en-US" sz="1400" b="1" dirty="0">
                <a:solidFill>
                  <a:srgbClr val="1D1D1B"/>
                </a:solidFill>
                <a:cs typeface="Verdana"/>
              </a:rPr>
              <a:t>Abbreviations: </a:t>
            </a:r>
            <a:r>
              <a:rPr lang="en-US" sz="1400" dirty="0">
                <a:solidFill>
                  <a:srgbClr val="1D1D1B"/>
                </a:solidFill>
                <a:cs typeface="Verdana"/>
              </a:rPr>
              <a:t>AUC</a:t>
            </a:r>
            <a:r>
              <a:rPr lang="en-US" sz="1200" baseline="-30000" dirty="0">
                <a:solidFill>
                  <a:srgbClr val="1D1D1B"/>
                </a:solidFill>
                <a:cs typeface="Verdana"/>
              </a:rPr>
              <a:t>0-24</a:t>
            </a:r>
            <a:r>
              <a:rPr lang="en-US" sz="1400" dirty="0">
                <a:solidFill>
                  <a:srgbClr val="1D1D1B"/>
                </a:solidFill>
                <a:cs typeface="Verdana"/>
              </a:rPr>
              <a:t>, area under the curve, 0-24 </a:t>
            </a:r>
            <a:r>
              <a:rPr lang="en-US" sz="1400" dirty="0" err="1">
                <a:solidFill>
                  <a:srgbClr val="1D1D1B"/>
                </a:solidFill>
                <a:cs typeface="Verdana"/>
              </a:rPr>
              <a:t>hr</a:t>
            </a:r>
            <a:r>
              <a:rPr lang="en-US" sz="1400" dirty="0">
                <a:solidFill>
                  <a:srgbClr val="1D1D1B"/>
                </a:solidFill>
                <a:cs typeface="Verdana"/>
              </a:rPr>
              <a:t>; </a:t>
            </a:r>
            <a:r>
              <a:rPr lang="en-US" sz="1400" dirty="0" err="1">
                <a:solidFill>
                  <a:srgbClr val="1D1D1B"/>
                </a:solidFill>
                <a:cs typeface="Verdana"/>
              </a:rPr>
              <a:t>C</a:t>
            </a:r>
            <a:r>
              <a:rPr lang="en-US" sz="1200" baseline="-30000" dirty="0" err="1">
                <a:solidFill>
                  <a:srgbClr val="1D1D1B"/>
                </a:solidFill>
                <a:cs typeface="Verdana"/>
              </a:rPr>
              <a:t>trough</a:t>
            </a:r>
            <a:r>
              <a:rPr lang="en-US" sz="1400" dirty="0">
                <a:solidFill>
                  <a:srgbClr val="1D1D1B"/>
                </a:solidFill>
                <a:cs typeface="Verdana"/>
              </a:rPr>
              <a:t>, concentration at steady state; GMR, geometric mean ratio;  PK, pharmacokinetics; QD, once daily.</a:t>
            </a:r>
            <a:endParaRPr lang="en-US" sz="1400" dirty="0">
              <a:cs typeface="Verdana"/>
            </a:endParaRPr>
          </a:p>
          <a:p>
            <a:pPr marL="38100" marR="30480">
              <a:lnSpc>
                <a:spcPct val="111100"/>
              </a:lnSpc>
              <a:spcBef>
                <a:spcPts val="100"/>
              </a:spcBef>
            </a:pPr>
            <a:endParaRPr sz="1400" dirty="0">
              <a:cs typeface="Verdana"/>
            </a:endParaRPr>
          </a:p>
        </p:txBody>
      </p:sp>
      <p:sp>
        <p:nvSpPr>
          <p:cNvPr id="8"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Agarwal N. et al.  PROSCA 2019.</a:t>
            </a:r>
          </a:p>
        </p:txBody>
      </p:sp>
    </p:spTree>
    <p:extLst>
      <p:ext uri="{BB962C8B-B14F-4D97-AF65-F5344CB8AC3E}">
        <p14:creationId xmlns:p14="http://schemas.microsoft.com/office/powerpoint/2010/main" val="2787138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7010"/>
            <a:ext cx="12192000" cy="873759"/>
          </a:xfrm>
        </p:spPr>
        <p:txBody>
          <a:bodyPr/>
          <a:lstStyle/>
          <a:p>
            <a:r>
              <a:rPr lang="en-US" sz="3000" dirty="0">
                <a:cs typeface="Verdana"/>
              </a:rPr>
              <a:t>PSA Reduction From Baseline: in (A) Talazoparib 1 mg QD +  </a:t>
            </a:r>
            <a:br>
              <a:rPr lang="en-US" sz="3000" dirty="0">
                <a:cs typeface="Verdana"/>
              </a:rPr>
            </a:br>
            <a:r>
              <a:rPr lang="en-US" sz="3000" dirty="0">
                <a:cs typeface="Verdana"/>
              </a:rPr>
              <a:t>Enzalutamide 160 mg QD and (B) Tal 0.5 mg QD + </a:t>
            </a:r>
            <a:r>
              <a:rPr lang="en-US" sz="3000" dirty="0" err="1">
                <a:cs typeface="Verdana"/>
              </a:rPr>
              <a:t>Enza</a:t>
            </a:r>
            <a:r>
              <a:rPr lang="en-US" sz="3000" dirty="0">
                <a:cs typeface="Verdana"/>
              </a:rPr>
              <a:t> 160 mg QD</a:t>
            </a:r>
            <a:endParaRPr lang="en-US" sz="3000" dirty="0"/>
          </a:p>
        </p:txBody>
      </p:sp>
      <p:sp>
        <p:nvSpPr>
          <p:cNvPr id="3" name="Slide Number Placeholder 2"/>
          <p:cNvSpPr>
            <a:spLocks noGrp="1"/>
          </p:cNvSpPr>
          <p:nvPr>
            <p:ph type="sldNum" sz="quarter" idx="12"/>
          </p:nvPr>
        </p:nvSpPr>
        <p:spPr/>
        <p:txBody>
          <a:bodyPr/>
          <a:lstStyle/>
          <a:p>
            <a:fld id="{65E2E604-5D22-4B33-AF91-CB77828014FC}" type="slidenum">
              <a:rPr lang="en-US" smtClean="0"/>
              <a:t>17</a:t>
            </a:fld>
            <a:endParaRPr lang="en-US"/>
          </a:p>
        </p:txBody>
      </p:sp>
      <p:grpSp>
        <p:nvGrpSpPr>
          <p:cNvPr id="142" name="Group 141"/>
          <p:cNvGrpSpPr>
            <a:grpSpLocks noChangeAspect="1"/>
          </p:cNvGrpSpPr>
          <p:nvPr/>
        </p:nvGrpSpPr>
        <p:grpSpPr>
          <a:xfrm>
            <a:off x="6279237" y="2300458"/>
            <a:ext cx="4781306" cy="2926080"/>
            <a:chOff x="5763318" y="2583471"/>
            <a:chExt cx="3988218" cy="2440724"/>
          </a:xfrm>
        </p:grpSpPr>
        <p:sp>
          <p:nvSpPr>
            <p:cNvPr id="114" name="object 69"/>
            <p:cNvSpPr txBox="1"/>
            <p:nvPr/>
          </p:nvSpPr>
          <p:spPr>
            <a:xfrm>
              <a:off x="5763318" y="3187991"/>
              <a:ext cx="134781" cy="1344070"/>
            </a:xfrm>
            <a:prstGeom prst="rect">
              <a:avLst/>
            </a:prstGeom>
          </p:spPr>
          <p:txBody>
            <a:bodyPr vert="vert270" wrap="square" lIns="0" tIns="14604" rIns="0" bIns="0" rtlCol="0">
              <a:spAutoFit/>
            </a:bodyPr>
            <a:lstStyle/>
            <a:p>
              <a:pPr marL="12700">
                <a:lnSpc>
                  <a:spcPct val="100000"/>
                </a:lnSpc>
                <a:spcBef>
                  <a:spcPts val="114"/>
                </a:spcBef>
              </a:pPr>
              <a:r>
                <a:rPr sz="1050" spc="-50" dirty="0">
                  <a:solidFill>
                    <a:srgbClr val="1D1D1B"/>
                  </a:solidFill>
                  <a:cs typeface="Century Gothic"/>
                </a:rPr>
                <a:t>Percent </a:t>
              </a:r>
              <a:r>
                <a:rPr sz="1050" spc="-75" dirty="0">
                  <a:solidFill>
                    <a:srgbClr val="1D1D1B"/>
                  </a:solidFill>
                  <a:cs typeface="Century Gothic"/>
                </a:rPr>
                <a:t>Change </a:t>
              </a:r>
              <a:r>
                <a:rPr sz="1050" spc="-30" dirty="0">
                  <a:solidFill>
                    <a:srgbClr val="1D1D1B"/>
                  </a:solidFill>
                  <a:cs typeface="Century Gothic"/>
                </a:rPr>
                <a:t>From</a:t>
              </a:r>
              <a:r>
                <a:rPr sz="1050" spc="-110" dirty="0">
                  <a:solidFill>
                    <a:srgbClr val="1D1D1B"/>
                  </a:solidFill>
                  <a:cs typeface="Century Gothic"/>
                </a:rPr>
                <a:t> </a:t>
              </a:r>
              <a:r>
                <a:rPr sz="1050" spc="-35" dirty="0">
                  <a:solidFill>
                    <a:srgbClr val="1D1D1B"/>
                  </a:solidFill>
                  <a:cs typeface="Century Gothic"/>
                </a:rPr>
                <a:t>Baseline</a:t>
              </a:r>
              <a:endParaRPr sz="1050" dirty="0">
                <a:cs typeface="Century Gothic"/>
              </a:endParaRPr>
            </a:p>
          </p:txBody>
        </p:sp>
        <p:sp>
          <p:nvSpPr>
            <p:cNvPr id="115" name="object 70"/>
            <p:cNvSpPr/>
            <p:nvPr/>
          </p:nvSpPr>
          <p:spPr>
            <a:xfrm>
              <a:off x="6150299" y="2660534"/>
              <a:ext cx="0" cy="2297430"/>
            </a:xfrm>
            <a:custGeom>
              <a:avLst/>
              <a:gdLst/>
              <a:ahLst/>
              <a:cxnLst/>
              <a:rect l="l" t="t" r="r" b="b"/>
              <a:pathLst>
                <a:path h="2297430">
                  <a:moveTo>
                    <a:pt x="0" y="0"/>
                  </a:moveTo>
                  <a:lnTo>
                    <a:pt x="0" y="2297023"/>
                  </a:lnTo>
                </a:path>
              </a:pathLst>
            </a:custGeom>
            <a:ln w="10160">
              <a:solidFill>
                <a:srgbClr val="1D1D1B"/>
              </a:solidFill>
            </a:ln>
          </p:spPr>
          <p:txBody>
            <a:bodyPr wrap="square" lIns="0" tIns="0" rIns="0" bIns="0" rtlCol="0"/>
            <a:lstStyle/>
            <a:p>
              <a:endParaRPr/>
            </a:p>
          </p:txBody>
        </p:sp>
        <p:sp>
          <p:nvSpPr>
            <p:cNvPr id="116" name="object 71"/>
            <p:cNvSpPr/>
            <p:nvPr/>
          </p:nvSpPr>
          <p:spPr>
            <a:xfrm>
              <a:off x="6121495" y="4369306"/>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17" name="object 72"/>
            <p:cNvSpPr/>
            <p:nvPr/>
          </p:nvSpPr>
          <p:spPr>
            <a:xfrm>
              <a:off x="6121495" y="3800663"/>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18" name="object 73"/>
            <p:cNvSpPr/>
            <p:nvPr/>
          </p:nvSpPr>
          <p:spPr>
            <a:xfrm>
              <a:off x="6121495" y="4957557"/>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19" name="object 74"/>
            <p:cNvSpPr/>
            <p:nvPr/>
          </p:nvSpPr>
          <p:spPr>
            <a:xfrm>
              <a:off x="6121495" y="3233761"/>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20" name="object 75"/>
            <p:cNvSpPr/>
            <p:nvPr/>
          </p:nvSpPr>
          <p:spPr>
            <a:xfrm>
              <a:off x="6121495" y="2660534"/>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21" name="object 76"/>
            <p:cNvSpPr/>
            <p:nvPr/>
          </p:nvSpPr>
          <p:spPr>
            <a:xfrm>
              <a:off x="6246812" y="3799152"/>
              <a:ext cx="332740" cy="734060"/>
            </a:xfrm>
            <a:custGeom>
              <a:avLst/>
              <a:gdLst/>
              <a:ahLst/>
              <a:cxnLst/>
              <a:rect l="l" t="t" r="r" b="b"/>
              <a:pathLst>
                <a:path w="332739" h="734059">
                  <a:moveTo>
                    <a:pt x="0" y="733577"/>
                  </a:moveTo>
                  <a:lnTo>
                    <a:pt x="332587" y="733577"/>
                  </a:lnTo>
                  <a:lnTo>
                    <a:pt x="332587" y="0"/>
                  </a:lnTo>
                  <a:lnTo>
                    <a:pt x="0" y="0"/>
                  </a:lnTo>
                  <a:lnTo>
                    <a:pt x="0" y="733577"/>
                  </a:lnTo>
                  <a:close/>
                </a:path>
              </a:pathLst>
            </a:custGeom>
            <a:solidFill>
              <a:srgbClr val="009B3E"/>
            </a:solidFill>
          </p:spPr>
          <p:txBody>
            <a:bodyPr wrap="square" lIns="0" tIns="0" rIns="0" bIns="0" rtlCol="0"/>
            <a:lstStyle/>
            <a:p>
              <a:endParaRPr/>
            </a:p>
          </p:txBody>
        </p:sp>
        <p:sp>
          <p:nvSpPr>
            <p:cNvPr id="122" name="object 77"/>
            <p:cNvSpPr/>
            <p:nvPr/>
          </p:nvSpPr>
          <p:spPr>
            <a:xfrm>
              <a:off x="6856095" y="3799152"/>
              <a:ext cx="332740" cy="734060"/>
            </a:xfrm>
            <a:custGeom>
              <a:avLst/>
              <a:gdLst/>
              <a:ahLst/>
              <a:cxnLst/>
              <a:rect l="l" t="t" r="r" b="b"/>
              <a:pathLst>
                <a:path w="332739" h="734059">
                  <a:moveTo>
                    <a:pt x="0" y="733577"/>
                  </a:moveTo>
                  <a:lnTo>
                    <a:pt x="332587" y="733577"/>
                  </a:lnTo>
                  <a:lnTo>
                    <a:pt x="332587" y="0"/>
                  </a:lnTo>
                  <a:lnTo>
                    <a:pt x="0" y="0"/>
                  </a:lnTo>
                  <a:lnTo>
                    <a:pt x="0" y="733577"/>
                  </a:lnTo>
                  <a:close/>
                </a:path>
              </a:pathLst>
            </a:custGeom>
            <a:solidFill>
              <a:srgbClr val="009B3E"/>
            </a:solidFill>
          </p:spPr>
          <p:txBody>
            <a:bodyPr wrap="square" lIns="0" tIns="0" rIns="0" bIns="0" rtlCol="0"/>
            <a:lstStyle/>
            <a:p>
              <a:endParaRPr/>
            </a:p>
          </p:txBody>
        </p:sp>
        <p:sp>
          <p:nvSpPr>
            <p:cNvPr id="123" name="object 78"/>
            <p:cNvSpPr/>
            <p:nvPr/>
          </p:nvSpPr>
          <p:spPr>
            <a:xfrm>
              <a:off x="7465377" y="3799152"/>
              <a:ext cx="332740" cy="844550"/>
            </a:xfrm>
            <a:custGeom>
              <a:avLst/>
              <a:gdLst/>
              <a:ahLst/>
              <a:cxnLst/>
              <a:rect l="l" t="t" r="r" b="b"/>
              <a:pathLst>
                <a:path w="332740" h="844550">
                  <a:moveTo>
                    <a:pt x="0" y="843991"/>
                  </a:moveTo>
                  <a:lnTo>
                    <a:pt x="332587" y="843991"/>
                  </a:lnTo>
                  <a:lnTo>
                    <a:pt x="332587" y="0"/>
                  </a:lnTo>
                  <a:lnTo>
                    <a:pt x="0" y="0"/>
                  </a:lnTo>
                  <a:lnTo>
                    <a:pt x="0" y="843991"/>
                  </a:lnTo>
                  <a:close/>
                </a:path>
              </a:pathLst>
            </a:custGeom>
            <a:solidFill>
              <a:srgbClr val="009B3E"/>
            </a:solidFill>
          </p:spPr>
          <p:txBody>
            <a:bodyPr wrap="square" lIns="0" tIns="0" rIns="0" bIns="0" rtlCol="0"/>
            <a:lstStyle/>
            <a:p>
              <a:endParaRPr/>
            </a:p>
          </p:txBody>
        </p:sp>
        <p:sp>
          <p:nvSpPr>
            <p:cNvPr id="124" name="object 79"/>
            <p:cNvSpPr/>
            <p:nvPr/>
          </p:nvSpPr>
          <p:spPr>
            <a:xfrm>
              <a:off x="8074660" y="3799152"/>
              <a:ext cx="332740" cy="1122045"/>
            </a:xfrm>
            <a:custGeom>
              <a:avLst/>
              <a:gdLst/>
              <a:ahLst/>
              <a:cxnLst/>
              <a:rect l="l" t="t" r="r" b="b"/>
              <a:pathLst>
                <a:path w="332740" h="1122044">
                  <a:moveTo>
                    <a:pt x="0" y="1121486"/>
                  </a:moveTo>
                  <a:lnTo>
                    <a:pt x="332587" y="1121486"/>
                  </a:lnTo>
                  <a:lnTo>
                    <a:pt x="332587" y="0"/>
                  </a:lnTo>
                  <a:lnTo>
                    <a:pt x="0" y="0"/>
                  </a:lnTo>
                  <a:lnTo>
                    <a:pt x="0" y="1121486"/>
                  </a:lnTo>
                  <a:close/>
                </a:path>
              </a:pathLst>
            </a:custGeom>
            <a:solidFill>
              <a:srgbClr val="009B3E"/>
            </a:solidFill>
          </p:spPr>
          <p:txBody>
            <a:bodyPr wrap="square" lIns="0" tIns="0" rIns="0" bIns="0" rtlCol="0"/>
            <a:lstStyle/>
            <a:p>
              <a:endParaRPr/>
            </a:p>
          </p:txBody>
        </p:sp>
        <p:sp>
          <p:nvSpPr>
            <p:cNvPr id="125" name="object 80"/>
            <p:cNvSpPr/>
            <p:nvPr/>
          </p:nvSpPr>
          <p:spPr>
            <a:xfrm>
              <a:off x="8683955" y="3799152"/>
              <a:ext cx="332740" cy="1131570"/>
            </a:xfrm>
            <a:custGeom>
              <a:avLst/>
              <a:gdLst/>
              <a:ahLst/>
              <a:cxnLst/>
              <a:rect l="l" t="t" r="r" b="b"/>
              <a:pathLst>
                <a:path w="332740" h="1131569">
                  <a:moveTo>
                    <a:pt x="0" y="1131404"/>
                  </a:moveTo>
                  <a:lnTo>
                    <a:pt x="332587" y="1131404"/>
                  </a:lnTo>
                  <a:lnTo>
                    <a:pt x="332587" y="0"/>
                  </a:lnTo>
                  <a:lnTo>
                    <a:pt x="0" y="0"/>
                  </a:lnTo>
                  <a:lnTo>
                    <a:pt x="0" y="1131404"/>
                  </a:lnTo>
                  <a:close/>
                </a:path>
              </a:pathLst>
            </a:custGeom>
            <a:solidFill>
              <a:srgbClr val="009B3E"/>
            </a:solidFill>
          </p:spPr>
          <p:txBody>
            <a:bodyPr wrap="square" lIns="0" tIns="0" rIns="0" bIns="0" rtlCol="0"/>
            <a:lstStyle/>
            <a:p>
              <a:endParaRPr/>
            </a:p>
          </p:txBody>
        </p:sp>
        <p:sp>
          <p:nvSpPr>
            <p:cNvPr id="126" name="object 81"/>
            <p:cNvSpPr/>
            <p:nvPr/>
          </p:nvSpPr>
          <p:spPr>
            <a:xfrm>
              <a:off x="9293237" y="3799152"/>
              <a:ext cx="332740" cy="1138555"/>
            </a:xfrm>
            <a:custGeom>
              <a:avLst/>
              <a:gdLst/>
              <a:ahLst/>
              <a:cxnLst/>
              <a:rect l="l" t="t" r="r" b="b"/>
              <a:pathLst>
                <a:path w="332740" h="1138555">
                  <a:moveTo>
                    <a:pt x="0" y="1138542"/>
                  </a:moveTo>
                  <a:lnTo>
                    <a:pt x="332587" y="1138542"/>
                  </a:lnTo>
                  <a:lnTo>
                    <a:pt x="332587" y="0"/>
                  </a:lnTo>
                  <a:lnTo>
                    <a:pt x="0" y="0"/>
                  </a:lnTo>
                  <a:lnTo>
                    <a:pt x="0" y="1138542"/>
                  </a:lnTo>
                  <a:close/>
                </a:path>
              </a:pathLst>
            </a:custGeom>
            <a:solidFill>
              <a:srgbClr val="009B3E"/>
            </a:solidFill>
          </p:spPr>
          <p:txBody>
            <a:bodyPr wrap="square" lIns="0" tIns="0" rIns="0" bIns="0" rtlCol="0"/>
            <a:lstStyle/>
            <a:p>
              <a:endParaRPr/>
            </a:p>
          </p:txBody>
        </p:sp>
        <p:sp>
          <p:nvSpPr>
            <p:cNvPr id="127" name="object 82"/>
            <p:cNvSpPr/>
            <p:nvPr/>
          </p:nvSpPr>
          <p:spPr>
            <a:xfrm>
              <a:off x="6151718" y="3577017"/>
              <a:ext cx="3599815" cy="0"/>
            </a:xfrm>
            <a:custGeom>
              <a:avLst/>
              <a:gdLst/>
              <a:ahLst/>
              <a:cxnLst/>
              <a:rect l="l" t="t" r="r" b="b"/>
              <a:pathLst>
                <a:path w="3599815">
                  <a:moveTo>
                    <a:pt x="0" y="0"/>
                  </a:moveTo>
                  <a:lnTo>
                    <a:pt x="3599586" y="0"/>
                  </a:lnTo>
                </a:path>
              </a:pathLst>
            </a:custGeom>
            <a:ln w="6350">
              <a:solidFill>
                <a:srgbClr val="1D1D1B"/>
              </a:solidFill>
              <a:prstDash val="dash"/>
            </a:ln>
          </p:spPr>
          <p:txBody>
            <a:bodyPr wrap="square" lIns="0" tIns="0" rIns="0" bIns="0" rtlCol="0"/>
            <a:lstStyle/>
            <a:p>
              <a:endParaRPr/>
            </a:p>
          </p:txBody>
        </p:sp>
        <p:sp>
          <p:nvSpPr>
            <p:cNvPr id="128" name="object 83"/>
            <p:cNvSpPr/>
            <p:nvPr/>
          </p:nvSpPr>
          <p:spPr>
            <a:xfrm>
              <a:off x="6151718" y="4143982"/>
              <a:ext cx="3599815" cy="0"/>
            </a:xfrm>
            <a:custGeom>
              <a:avLst/>
              <a:gdLst/>
              <a:ahLst/>
              <a:cxnLst/>
              <a:rect l="l" t="t" r="r" b="b"/>
              <a:pathLst>
                <a:path w="3599815">
                  <a:moveTo>
                    <a:pt x="0" y="0"/>
                  </a:moveTo>
                  <a:lnTo>
                    <a:pt x="3599586" y="0"/>
                  </a:lnTo>
                </a:path>
              </a:pathLst>
            </a:custGeom>
            <a:ln w="6350">
              <a:solidFill>
                <a:srgbClr val="1D1D1B"/>
              </a:solidFill>
              <a:prstDash val="dash"/>
            </a:ln>
          </p:spPr>
          <p:txBody>
            <a:bodyPr wrap="square" lIns="0" tIns="0" rIns="0" bIns="0" rtlCol="0"/>
            <a:lstStyle/>
            <a:p>
              <a:endParaRPr/>
            </a:p>
          </p:txBody>
        </p:sp>
        <p:sp>
          <p:nvSpPr>
            <p:cNvPr id="129" name="object 84"/>
            <p:cNvSpPr/>
            <p:nvPr/>
          </p:nvSpPr>
          <p:spPr>
            <a:xfrm>
              <a:off x="6151721" y="3800663"/>
              <a:ext cx="3599815" cy="0"/>
            </a:xfrm>
            <a:custGeom>
              <a:avLst/>
              <a:gdLst/>
              <a:ahLst/>
              <a:cxnLst/>
              <a:rect l="l" t="t" r="r" b="b"/>
              <a:pathLst>
                <a:path w="3599815">
                  <a:moveTo>
                    <a:pt x="3599586" y="0"/>
                  </a:moveTo>
                  <a:lnTo>
                    <a:pt x="0" y="0"/>
                  </a:lnTo>
                </a:path>
              </a:pathLst>
            </a:custGeom>
            <a:ln w="10160">
              <a:solidFill>
                <a:srgbClr val="1D1D1B"/>
              </a:solidFill>
            </a:ln>
          </p:spPr>
          <p:txBody>
            <a:bodyPr wrap="square" lIns="0" tIns="0" rIns="0" bIns="0" rtlCol="0"/>
            <a:lstStyle/>
            <a:p>
              <a:endParaRPr/>
            </a:p>
          </p:txBody>
        </p:sp>
        <p:sp>
          <p:nvSpPr>
            <p:cNvPr id="130" name="object 85"/>
            <p:cNvSpPr txBox="1"/>
            <p:nvPr/>
          </p:nvSpPr>
          <p:spPr>
            <a:xfrm>
              <a:off x="5919485" y="4892115"/>
              <a:ext cx="196850" cy="132080"/>
            </a:xfrm>
            <a:prstGeom prst="rect">
              <a:avLst/>
            </a:prstGeom>
          </p:spPr>
          <p:txBody>
            <a:bodyPr vert="horz" wrap="square" lIns="0" tIns="12700" rIns="0" bIns="0" rtlCol="0">
              <a:spAutoFit/>
            </a:bodyPr>
            <a:lstStyle/>
            <a:p>
              <a:pPr marL="12700">
                <a:lnSpc>
                  <a:spcPct val="100000"/>
                </a:lnSpc>
                <a:spcBef>
                  <a:spcPts val="100"/>
                </a:spcBef>
              </a:pPr>
              <a:r>
                <a:rPr sz="700" spc="-80" dirty="0">
                  <a:solidFill>
                    <a:srgbClr val="1D1D1B"/>
                  </a:solidFill>
                  <a:latin typeface="Verdana"/>
                  <a:cs typeface="Verdana"/>
                </a:rPr>
                <a:t>-100</a:t>
              </a:r>
              <a:endParaRPr sz="700">
                <a:latin typeface="Verdana"/>
                <a:cs typeface="Verdana"/>
              </a:endParaRPr>
            </a:p>
          </p:txBody>
        </p:sp>
        <p:sp>
          <p:nvSpPr>
            <p:cNvPr id="131" name="object 86"/>
            <p:cNvSpPr txBox="1"/>
            <p:nvPr/>
          </p:nvSpPr>
          <p:spPr>
            <a:xfrm>
              <a:off x="5944110" y="2583471"/>
              <a:ext cx="172085" cy="132080"/>
            </a:xfrm>
            <a:prstGeom prst="rect">
              <a:avLst/>
            </a:prstGeom>
          </p:spPr>
          <p:txBody>
            <a:bodyPr vert="horz" wrap="square" lIns="0" tIns="12700" rIns="0" bIns="0" rtlCol="0">
              <a:spAutoFit/>
            </a:bodyPr>
            <a:lstStyle/>
            <a:p>
              <a:pPr marL="12700">
                <a:lnSpc>
                  <a:spcPct val="100000"/>
                </a:lnSpc>
                <a:spcBef>
                  <a:spcPts val="100"/>
                </a:spcBef>
              </a:pPr>
              <a:r>
                <a:rPr sz="700" spc="-60" dirty="0">
                  <a:solidFill>
                    <a:srgbClr val="1D1D1B"/>
                  </a:solidFill>
                  <a:latin typeface="Verdana"/>
                  <a:cs typeface="Verdana"/>
                </a:rPr>
                <a:t>100</a:t>
              </a:r>
              <a:endParaRPr sz="700">
                <a:latin typeface="Verdana"/>
                <a:cs typeface="Verdana"/>
              </a:endParaRPr>
            </a:p>
          </p:txBody>
        </p:sp>
        <p:sp>
          <p:nvSpPr>
            <p:cNvPr id="132" name="object 87"/>
            <p:cNvSpPr txBox="1"/>
            <p:nvPr/>
          </p:nvSpPr>
          <p:spPr>
            <a:xfrm>
              <a:off x="5968380" y="4292573"/>
              <a:ext cx="147955" cy="132080"/>
            </a:xfrm>
            <a:prstGeom prst="rect">
              <a:avLst/>
            </a:prstGeom>
          </p:spPr>
          <p:txBody>
            <a:bodyPr vert="horz" wrap="square" lIns="0" tIns="12700" rIns="0" bIns="0" rtlCol="0">
              <a:spAutoFit/>
            </a:bodyPr>
            <a:lstStyle/>
            <a:p>
              <a:pPr marL="12700">
                <a:lnSpc>
                  <a:spcPct val="100000"/>
                </a:lnSpc>
                <a:spcBef>
                  <a:spcPts val="100"/>
                </a:spcBef>
              </a:pPr>
              <a:r>
                <a:rPr sz="700" spc="-85" dirty="0">
                  <a:solidFill>
                    <a:srgbClr val="1D1D1B"/>
                  </a:solidFill>
                  <a:latin typeface="Verdana"/>
                  <a:cs typeface="Verdana"/>
                </a:rPr>
                <a:t>-50</a:t>
              </a:r>
              <a:endParaRPr sz="700">
                <a:latin typeface="Verdana"/>
                <a:cs typeface="Verdana"/>
              </a:endParaRPr>
            </a:p>
          </p:txBody>
        </p:sp>
        <p:sp>
          <p:nvSpPr>
            <p:cNvPr id="133" name="object 88"/>
            <p:cNvSpPr txBox="1"/>
            <p:nvPr/>
          </p:nvSpPr>
          <p:spPr>
            <a:xfrm>
              <a:off x="5993005" y="3155720"/>
              <a:ext cx="123189" cy="132080"/>
            </a:xfrm>
            <a:prstGeom prst="rect">
              <a:avLst/>
            </a:prstGeom>
          </p:spPr>
          <p:txBody>
            <a:bodyPr vert="horz" wrap="square" lIns="0" tIns="12700" rIns="0" bIns="0" rtlCol="0">
              <a:spAutoFit/>
            </a:bodyPr>
            <a:lstStyle/>
            <a:p>
              <a:pPr marL="12700">
                <a:lnSpc>
                  <a:spcPct val="100000"/>
                </a:lnSpc>
                <a:spcBef>
                  <a:spcPts val="100"/>
                </a:spcBef>
              </a:pPr>
              <a:r>
                <a:rPr sz="700" spc="-60" dirty="0">
                  <a:solidFill>
                    <a:srgbClr val="1D1D1B"/>
                  </a:solidFill>
                  <a:latin typeface="Verdana"/>
                  <a:cs typeface="Verdana"/>
                </a:rPr>
                <a:t>50</a:t>
              </a:r>
              <a:endParaRPr sz="700">
                <a:latin typeface="Verdana"/>
                <a:cs typeface="Verdana"/>
              </a:endParaRPr>
            </a:p>
          </p:txBody>
        </p:sp>
        <p:sp>
          <p:nvSpPr>
            <p:cNvPr id="134" name="object 89"/>
            <p:cNvSpPr txBox="1"/>
            <p:nvPr/>
          </p:nvSpPr>
          <p:spPr>
            <a:xfrm>
              <a:off x="6041900" y="3721657"/>
              <a:ext cx="74295" cy="132080"/>
            </a:xfrm>
            <a:prstGeom prst="rect">
              <a:avLst/>
            </a:prstGeom>
          </p:spPr>
          <p:txBody>
            <a:bodyPr vert="horz" wrap="square" lIns="0" tIns="12700" rIns="0" bIns="0" rtlCol="0">
              <a:spAutoFit/>
            </a:bodyPr>
            <a:lstStyle/>
            <a:p>
              <a:pPr marL="12700">
                <a:lnSpc>
                  <a:spcPct val="100000"/>
                </a:lnSpc>
                <a:spcBef>
                  <a:spcPts val="100"/>
                </a:spcBef>
              </a:pPr>
              <a:r>
                <a:rPr sz="700" spc="-60" dirty="0">
                  <a:solidFill>
                    <a:srgbClr val="1D1D1B"/>
                  </a:solidFill>
                  <a:latin typeface="Verdana"/>
                  <a:cs typeface="Verdana"/>
                </a:rPr>
                <a:t>0</a:t>
              </a:r>
              <a:endParaRPr sz="700">
                <a:latin typeface="Verdana"/>
                <a:cs typeface="Verdana"/>
              </a:endParaRPr>
            </a:p>
          </p:txBody>
        </p:sp>
        <p:sp>
          <p:nvSpPr>
            <p:cNvPr id="136" name="object 91"/>
            <p:cNvSpPr txBox="1"/>
            <p:nvPr/>
          </p:nvSpPr>
          <p:spPr>
            <a:xfrm>
              <a:off x="8243970" y="2633190"/>
              <a:ext cx="1498995" cy="367972"/>
            </a:xfrm>
            <a:prstGeom prst="rect">
              <a:avLst/>
            </a:prstGeom>
          </p:spPr>
          <p:txBody>
            <a:bodyPr vert="horz" wrap="square" lIns="0" tIns="12700" rIns="0" bIns="0" rtlCol="0">
              <a:spAutoFit/>
            </a:bodyPr>
            <a:lstStyle/>
            <a:p>
              <a:pPr marL="12700" marR="5080">
                <a:lnSpc>
                  <a:spcPct val="100000"/>
                </a:lnSpc>
                <a:spcBef>
                  <a:spcPts val="100"/>
                </a:spcBef>
              </a:pPr>
              <a:r>
                <a:rPr sz="900" dirty="0">
                  <a:solidFill>
                    <a:srgbClr val="1D1D1B"/>
                  </a:solidFill>
                  <a:latin typeface="Verdana"/>
                  <a:cs typeface="Verdana"/>
                </a:rPr>
                <a:t>Talazoparib 0.5 mg QD +  enzalutamide 160 mg QD  </a:t>
              </a:r>
              <a:endParaRPr lang="en-US" sz="900" dirty="0">
                <a:solidFill>
                  <a:srgbClr val="1D1D1B"/>
                </a:solidFill>
                <a:latin typeface="Verdana"/>
                <a:cs typeface="Verdana"/>
              </a:endParaRPr>
            </a:p>
            <a:p>
              <a:pPr marL="12700" marR="5080">
                <a:lnSpc>
                  <a:spcPct val="100000"/>
                </a:lnSpc>
                <a:spcBef>
                  <a:spcPts val="100"/>
                </a:spcBef>
              </a:pPr>
              <a:r>
                <a:rPr sz="900" dirty="0">
                  <a:solidFill>
                    <a:srgbClr val="1D1D1B"/>
                  </a:solidFill>
                  <a:latin typeface="Verdana"/>
                  <a:cs typeface="Verdana"/>
                </a:rPr>
                <a:t>(</a:t>
              </a:r>
              <a:r>
                <a:rPr lang="en-US" sz="900" dirty="0">
                  <a:solidFill>
                    <a:srgbClr val="1D1D1B"/>
                  </a:solidFill>
                  <a:latin typeface="Verdana"/>
                  <a:cs typeface="Verdana"/>
                </a:rPr>
                <a:t>N </a:t>
              </a:r>
              <a:r>
                <a:rPr sz="900" dirty="0">
                  <a:solidFill>
                    <a:srgbClr val="1D1D1B"/>
                  </a:solidFill>
                  <a:latin typeface="Verdana"/>
                  <a:cs typeface="Verdana"/>
                </a:rPr>
                <a:t>=</a:t>
              </a:r>
              <a:r>
                <a:rPr lang="en-US" sz="900" dirty="0">
                  <a:solidFill>
                    <a:srgbClr val="1D1D1B"/>
                  </a:solidFill>
                  <a:latin typeface="Verdana"/>
                  <a:cs typeface="Verdana"/>
                </a:rPr>
                <a:t> </a:t>
              </a:r>
              <a:r>
                <a:rPr sz="900" dirty="0">
                  <a:solidFill>
                    <a:srgbClr val="1D1D1B"/>
                  </a:solidFill>
                  <a:latin typeface="Verdana"/>
                  <a:cs typeface="Verdana"/>
                </a:rPr>
                <a:t>6)</a:t>
              </a:r>
              <a:endParaRPr sz="900" dirty="0">
                <a:latin typeface="Verdana"/>
                <a:cs typeface="Verdana"/>
              </a:endParaRPr>
            </a:p>
          </p:txBody>
        </p:sp>
      </p:grpSp>
      <p:grpSp>
        <p:nvGrpSpPr>
          <p:cNvPr id="143" name="Group 142"/>
          <p:cNvGrpSpPr>
            <a:grpSpLocks noChangeAspect="1"/>
          </p:cNvGrpSpPr>
          <p:nvPr/>
        </p:nvGrpSpPr>
        <p:grpSpPr>
          <a:xfrm>
            <a:off x="699146" y="2294846"/>
            <a:ext cx="4815331" cy="2926080"/>
            <a:chOff x="580437" y="2527138"/>
            <a:chExt cx="3988218" cy="2423477"/>
          </a:xfrm>
        </p:grpSpPr>
        <p:sp>
          <p:nvSpPr>
            <p:cNvPr id="85" name="object 40"/>
            <p:cNvSpPr/>
            <p:nvPr/>
          </p:nvSpPr>
          <p:spPr>
            <a:xfrm>
              <a:off x="1038074" y="3736356"/>
              <a:ext cx="166370" cy="526415"/>
            </a:xfrm>
            <a:custGeom>
              <a:avLst/>
              <a:gdLst/>
              <a:ahLst/>
              <a:cxnLst/>
              <a:rect l="l" t="t" r="r" b="b"/>
              <a:pathLst>
                <a:path w="166370" h="526415">
                  <a:moveTo>
                    <a:pt x="0" y="526389"/>
                  </a:moveTo>
                  <a:lnTo>
                    <a:pt x="165862" y="526389"/>
                  </a:lnTo>
                  <a:lnTo>
                    <a:pt x="165862" y="0"/>
                  </a:lnTo>
                  <a:lnTo>
                    <a:pt x="0" y="0"/>
                  </a:lnTo>
                  <a:lnTo>
                    <a:pt x="0" y="526389"/>
                  </a:lnTo>
                  <a:close/>
                </a:path>
              </a:pathLst>
            </a:custGeom>
            <a:solidFill>
              <a:srgbClr val="3E4898"/>
            </a:solidFill>
          </p:spPr>
          <p:txBody>
            <a:bodyPr wrap="square" lIns="0" tIns="0" rIns="0" bIns="0" rtlCol="0"/>
            <a:lstStyle/>
            <a:p>
              <a:endParaRPr/>
            </a:p>
          </p:txBody>
        </p:sp>
        <p:sp>
          <p:nvSpPr>
            <p:cNvPr id="86" name="object 41"/>
            <p:cNvSpPr/>
            <p:nvPr/>
          </p:nvSpPr>
          <p:spPr>
            <a:xfrm>
              <a:off x="1308914" y="3736357"/>
              <a:ext cx="166370" cy="617220"/>
            </a:xfrm>
            <a:custGeom>
              <a:avLst/>
              <a:gdLst/>
              <a:ahLst/>
              <a:cxnLst/>
              <a:rect l="l" t="t" r="r" b="b"/>
              <a:pathLst>
                <a:path w="166370" h="617220">
                  <a:moveTo>
                    <a:pt x="0" y="616991"/>
                  </a:moveTo>
                  <a:lnTo>
                    <a:pt x="165862" y="616991"/>
                  </a:lnTo>
                  <a:lnTo>
                    <a:pt x="165862" y="0"/>
                  </a:lnTo>
                  <a:lnTo>
                    <a:pt x="0" y="0"/>
                  </a:lnTo>
                  <a:lnTo>
                    <a:pt x="0" y="616991"/>
                  </a:lnTo>
                  <a:close/>
                </a:path>
              </a:pathLst>
            </a:custGeom>
            <a:solidFill>
              <a:srgbClr val="3E4898"/>
            </a:solidFill>
          </p:spPr>
          <p:txBody>
            <a:bodyPr wrap="square" lIns="0" tIns="0" rIns="0" bIns="0" rtlCol="0"/>
            <a:lstStyle/>
            <a:p>
              <a:endParaRPr/>
            </a:p>
          </p:txBody>
        </p:sp>
        <p:sp>
          <p:nvSpPr>
            <p:cNvPr id="87" name="object 42"/>
            <p:cNvSpPr/>
            <p:nvPr/>
          </p:nvSpPr>
          <p:spPr>
            <a:xfrm>
              <a:off x="1579754" y="3736356"/>
              <a:ext cx="166370" cy="730250"/>
            </a:xfrm>
            <a:custGeom>
              <a:avLst/>
              <a:gdLst/>
              <a:ahLst/>
              <a:cxnLst/>
              <a:rect l="l" t="t" r="r" b="b"/>
              <a:pathLst>
                <a:path w="166370" h="730250">
                  <a:moveTo>
                    <a:pt x="0" y="729640"/>
                  </a:moveTo>
                  <a:lnTo>
                    <a:pt x="165862" y="729640"/>
                  </a:lnTo>
                  <a:lnTo>
                    <a:pt x="165862" y="0"/>
                  </a:lnTo>
                  <a:lnTo>
                    <a:pt x="0" y="0"/>
                  </a:lnTo>
                  <a:lnTo>
                    <a:pt x="0" y="729640"/>
                  </a:lnTo>
                  <a:close/>
                </a:path>
              </a:pathLst>
            </a:custGeom>
            <a:solidFill>
              <a:srgbClr val="3E4898"/>
            </a:solidFill>
          </p:spPr>
          <p:txBody>
            <a:bodyPr wrap="square" lIns="0" tIns="0" rIns="0" bIns="0" rtlCol="0"/>
            <a:lstStyle/>
            <a:p>
              <a:endParaRPr/>
            </a:p>
          </p:txBody>
        </p:sp>
        <p:sp>
          <p:nvSpPr>
            <p:cNvPr id="88" name="object 43"/>
            <p:cNvSpPr/>
            <p:nvPr/>
          </p:nvSpPr>
          <p:spPr>
            <a:xfrm>
              <a:off x="1850607" y="3736356"/>
              <a:ext cx="166370" cy="821055"/>
            </a:xfrm>
            <a:custGeom>
              <a:avLst/>
              <a:gdLst/>
              <a:ahLst/>
              <a:cxnLst/>
              <a:rect l="l" t="t" r="r" b="b"/>
              <a:pathLst>
                <a:path w="166370" h="821055">
                  <a:moveTo>
                    <a:pt x="0" y="820470"/>
                  </a:moveTo>
                  <a:lnTo>
                    <a:pt x="165874" y="820470"/>
                  </a:lnTo>
                  <a:lnTo>
                    <a:pt x="165874" y="0"/>
                  </a:lnTo>
                  <a:lnTo>
                    <a:pt x="0" y="0"/>
                  </a:lnTo>
                  <a:lnTo>
                    <a:pt x="0" y="820470"/>
                  </a:lnTo>
                  <a:close/>
                </a:path>
              </a:pathLst>
            </a:custGeom>
            <a:solidFill>
              <a:srgbClr val="3E4898"/>
            </a:solidFill>
          </p:spPr>
          <p:txBody>
            <a:bodyPr wrap="square" lIns="0" tIns="0" rIns="0" bIns="0" rtlCol="0"/>
            <a:lstStyle/>
            <a:p>
              <a:endParaRPr/>
            </a:p>
          </p:txBody>
        </p:sp>
        <p:sp>
          <p:nvSpPr>
            <p:cNvPr id="89" name="object 44"/>
            <p:cNvSpPr/>
            <p:nvPr/>
          </p:nvSpPr>
          <p:spPr>
            <a:xfrm>
              <a:off x="2121448" y="3736356"/>
              <a:ext cx="166370" cy="1010919"/>
            </a:xfrm>
            <a:custGeom>
              <a:avLst/>
              <a:gdLst/>
              <a:ahLst/>
              <a:cxnLst/>
              <a:rect l="l" t="t" r="r" b="b"/>
              <a:pathLst>
                <a:path w="166370" h="1010919">
                  <a:moveTo>
                    <a:pt x="0" y="1010551"/>
                  </a:moveTo>
                  <a:lnTo>
                    <a:pt x="165861" y="1010551"/>
                  </a:lnTo>
                  <a:lnTo>
                    <a:pt x="165861" y="0"/>
                  </a:lnTo>
                  <a:lnTo>
                    <a:pt x="0" y="0"/>
                  </a:lnTo>
                  <a:lnTo>
                    <a:pt x="0" y="1010551"/>
                  </a:lnTo>
                  <a:close/>
                </a:path>
              </a:pathLst>
            </a:custGeom>
            <a:solidFill>
              <a:srgbClr val="3E4898"/>
            </a:solidFill>
          </p:spPr>
          <p:txBody>
            <a:bodyPr wrap="square" lIns="0" tIns="0" rIns="0" bIns="0" rtlCol="0"/>
            <a:lstStyle/>
            <a:p>
              <a:endParaRPr/>
            </a:p>
          </p:txBody>
        </p:sp>
        <p:sp>
          <p:nvSpPr>
            <p:cNvPr id="90" name="object 45"/>
            <p:cNvSpPr/>
            <p:nvPr/>
          </p:nvSpPr>
          <p:spPr>
            <a:xfrm>
              <a:off x="2392288" y="3736356"/>
              <a:ext cx="166370" cy="1022350"/>
            </a:xfrm>
            <a:custGeom>
              <a:avLst/>
              <a:gdLst/>
              <a:ahLst/>
              <a:cxnLst/>
              <a:rect l="l" t="t" r="r" b="b"/>
              <a:pathLst>
                <a:path w="166370" h="1022350">
                  <a:moveTo>
                    <a:pt x="0" y="1022108"/>
                  </a:moveTo>
                  <a:lnTo>
                    <a:pt x="165861" y="1022108"/>
                  </a:lnTo>
                  <a:lnTo>
                    <a:pt x="165861" y="0"/>
                  </a:lnTo>
                  <a:lnTo>
                    <a:pt x="0" y="0"/>
                  </a:lnTo>
                  <a:lnTo>
                    <a:pt x="0" y="1022108"/>
                  </a:lnTo>
                  <a:close/>
                </a:path>
              </a:pathLst>
            </a:custGeom>
            <a:solidFill>
              <a:srgbClr val="3E4898"/>
            </a:solidFill>
          </p:spPr>
          <p:txBody>
            <a:bodyPr wrap="square" lIns="0" tIns="0" rIns="0" bIns="0" rtlCol="0"/>
            <a:lstStyle/>
            <a:p>
              <a:endParaRPr/>
            </a:p>
          </p:txBody>
        </p:sp>
        <p:sp>
          <p:nvSpPr>
            <p:cNvPr id="91" name="object 46"/>
            <p:cNvSpPr/>
            <p:nvPr/>
          </p:nvSpPr>
          <p:spPr>
            <a:xfrm>
              <a:off x="2663141" y="3736356"/>
              <a:ext cx="166370" cy="1076325"/>
            </a:xfrm>
            <a:custGeom>
              <a:avLst/>
              <a:gdLst/>
              <a:ahLst/>
              <a:cxnLst/>
              <a:rect l="l" t="t" r="r" b="b"/>
              <a:pathLst>
                <a:path w="166370" h="1076325">
                  <a:moveTo>
                    <a:pt x="0" y="1076185"/>
                  </a:moveTo>
                  <a:lnTo>
                    <a:pt x="165861" y="1076185"/>
                  </a:lnTo>
                  <a:lnTo>
                    <a:pt x="165861" y="0"/>
                  </a:lnTo>
                  <a:lnTo>
                    <a:pt x="0" y="0"/>
                  </a:lnTo>
                  <a:lnTo>
                    <a:pt x="0" y="1076185"/>
                  </a:lnTo>
                  <a:close/>
                </a:path>
              </a:pathLst>
            </a:custGeom>
            <a:solidFill>
              <a:srgbClr val="3E4898"/>
            </a:solidFill>
          </p:spPr>
          <p:txBody>
            <a:bodyPr wrap="square" lIns="0" tIns="0" rIns="0" bIns="0" rtlCol="0"/>
            <a:lstStyle/>
            <a:p>
              <a:endParaRPr/>
            </a:p>
          </p:txBody>
        </p:sp>
        <p:sp>
          <p:nvSpPr>
            <p:cNvPr id="92" name="object 47"/>
            <p:cNvSpPr/>
            <p:nvPr/>
          </p:nvSpPr>
          <p:spPr>
            <a:xfrm>
              <a:off x="2933981" y="3736356"/>
              <a:ext cx="166370" cy="1104900"/>
            </a:xfrm>
            <a:custGeom>
              <a:avLst/>
              <a:gdLst/>
              <a:ahLst/>
              <a:cxnLst/>
              <a:rect l="l" t="t" r="r" b="b"/>
              <a:pathLst>
                <a:path w="166370" h="1104900">
                  <a:moveTo>
                    <a:pt x="0" y="1104772"/>
                  </a:moveTo>
                  <a:lnTo>
                    <a:pt x="165861" y="1104772"/>
                  </a:lnTo>
                  <a:lnTo>
                    <a:pt x="165861" y="0"/>
                  </a:lnTo>
                  <a:lnTo>
                    <a:pt x="0" y="0"/>
                  </a:lnTo>
                  <a:lnTo>
                    <a:pt x="0" y="1104772"/>
                  </a:lnTo>
                  <a:close/>
                </a:path>
              </a:pathLst>
            </a:custGeom>
            <a:solidFill>
              <a:srgbClr val="3E4898"/>
            </a:solidFill>
          </p:spPr>
          <p:txBody>
            <a:bodyPr wrap="square" lIns="0" tIns="0" rIns="0" bIns="0" rtlCol="0"/>
            <a:lstStyle/>
            <a:p>
              <a:endParaRPr/>
            </a:p>
          </p:txBody>
        </p:sp>
        <p:sp>
          <p:nvSpPr>
            <p:cNvPr id="93" name="object 48"/>
            <p:cNvSpPr/>
            <p:nvPr/>
          </p:nvSpPr>
          <p:spPr>
            <a:xfrm>
              <a:off x="3204821" y="3736356"/>
              <a:ext cx="166370" cy="1113155"/>
            </a:xfrm>
            <a:custGeom>
              <a:avLst/>
              <a:gdLst/>
              <a:ahLst/>
              <a:cxnLst/>
              <a:rect l="l" t="t" r="r" b="b"/>
              <a:pathLst>
                <a:path w="166370" h="1113155">
                  <a:moveTo>
                    <a:pt x="0" y="1112570"/>
                  </a:moveTo>
                  <a:lnTo>
                    <a:pt x="165861" y="1112570"/>
                  </a:lnTo>
                  <a:lnTo>
                    <a:pt x="165861" y="0"/>
                  </a:lnTo>
                  <a:lnTo>
                    <a:pt x="0" y="0"/>
                  </a:lnTo>
                  <a:lnTo>
                    <a:pt x="0" y="1112570"/>
                  </a:lnTo>
                  <a:close/>
                </a:path>
              </a:pathLst>
            </a:custGeom>
            <a:solidFill>
              <a:srgbClr val="3E4898"/>
            </a:solidFill>
          </p:spPr>
          <p:txBody>
            <a:bodyPr wrap="square" lIns="0" tIns="0" rIns="0" bIns="0" rtlCol="0"/>
            <a:lstStyle/>
            <a:p>
              <a:endParaRPr/>
            </a:p>
          </p:txBody>
        </p:sp>
        <p:sp>
          <p:nvSpPr>
            <p:cNvPr id="94" name="object 49"/>
            <p:cNvSpPr/>
            <p:nvPr/>
          </p:nvSpPr>
          <p:spPr>
            <a:xfrm>
              <a:off x="3475674" y="3736356"/>
              <a:ext cx="166370" cy="1123315"/>
            </a:xfrm>
            <a:custGeom>
              <a:avLst/>
              <a:gdLst/>
              <a:ahLst/>
              <a:cxnLst/>
              <a:rect l="l" t="t" r="r" b="b"/>
              <a:pathLst>
                <a:path w="166370" h="1123315">
                  <a:moveTo>
                    <a:pt x="0" y="1122768"/>
                  </a:moveTo>
                  <a:lnTo>
                    <a:pt x="165861" y="1122768"/>
                  </a:lnTo>
                  <a:lnTo>
                    <a:pt x="165861" y="0"/>
                  </a:lnTo>
                  <a:lnTo>
                    <a:pt x="0" y="0"/>
                  </a:lnTo>
                  <a:lnTo>
                    <a:pt x="0" y="1122768"/>
                  </a:lnTo>
                  <a:close/>
                </a:path>
              </a:pathLst>
            </a:custGeom>
            <a:solidFill>
              <a:srgbClr val="3E4898"/>
            </a:solidFill>
          </p:spPr>
          <p:txBody>
            <a:bodyPr wrap="square" lIns="0" tIns="0" rIns="0" bIns="0" rtlCol="0"/>
            <a:lstStyle/>
            <a:p>
              <a:endParaRPr/>
            </a:p>
          </p:txBody>
        </p:sp>
        <p:sp>
          <p:nvSpPr>
            <p:cNvPr id="95" name="object 50"/>
            <p:cNvSpPr/>
            <p:nvPr/>
          </p:nvSpPr>
          <p:spPr>
            <a:xfrm>
              <a:off x="3746514" y="3736356"/>
              <a:ext cx="166370" cy="1123315"/>
            </a:xfrm>
            <a:custGeom>
              <a:avLst/>
              <a:gdLst/>
              <a:ahLst/>
              <a:cxnLst/>
              <a:rect l="l" t="t" r="r" b="b"/>
              <a:pathLst>
                <a:path w="166370" h="1123315">
                  <a:moveTo>
                    <a:pt x="0" y="1122768"/>
                  </a:moveTo>
                  <a:lnTo>
                    <a:pt x="165861" y="1122768"/>
                  </a:lnTo>
                  <a:lnTo>
                    <a:pt x="165861" y="0"/>
                  </a:lnTo>
                  <a:lnTo>
                    <a:pt x="0" y="0"/>
                  </a:lnTo>
                  <a:lnTo>
                    <a:pt x="0" y="1122768"/>
                  </a:lnTo>
                  <a:close/>
                </a:path>
              </a:pathLst>
            </a:custGeom>
            <a:solidFill>
              <a:srgbClr val="3E4898"/>
            </a:solidFill>
          </p:spPr>
          <p:txBody>
            <a:bodyPr wrap="square" lIns="0" tIns="0" rIns="0" bIns="0" rtlCol="0"/>
            <a:lstStyle/>
            <a:p>
              <a:endParaRPr/>
            </a:p>
          </p:txBody>
        </p:sp>
        <p:sp>
          <p:nvSpPr>
            <p:cNvPr id="96" name="object 51"/>
            <p:cNvSpPr/>
            <p:nvPr/>
          </p:nvSpPr>
          <p:spPr>
            <a:xfrm>
              <a:off x="4017354" y="3736356"/>
              <a:ext cx="166370" cy="1123315"/>
            </a:xfrm>
            <a:custGeom>
              <a:avLst/>
              <a:gdLst/>
              <a:ahLst/>
              <a:cxnLst/>
              <a:rect l="l" t="t" r="r" b="b"/>
              <a:pathLst>
                <a:path w="166370" h="1123315">
                  <a:moveTo>
                    <a:pt x="0" y="1122768"/>
                  </a:moveTo>
                  <a:lnTo>
                    <a:pt x="165874" y="1122768"/>
                  </a:lnTo>
                  <a:lnTo>
                    <a:pt x="165874" y="0"/>
                  </a:lnTo>
                  <a:lnTo>
                    <a:pt x="0" y="0"/>
                  </a:lnTo>
                  <a:lnTo>
                    <a:pt x="0" y="1122768"/>
                  </a:lnTo>
                  <a:close/>
                </a:path>
              </a:pathLst>
            </a:custGeom>
            <a:solidFill>
              <a:srgbClr val="3E4898"/>
            </a:solidFill>
          </p:spPr>
          <p:txBody>
            <a:bodyPr wrap="square" lIns="0" tIns="0" rIns="0" bIns="0" rtlCol="0"/>
            <a:lstStyle/>
            <a:p>
              <a:endParaRPr/>
            </a:p>
          </p:txBody>
        </p:sp>
        <p:sp>
          <p:nvSpPr>
            <p:cNvPr id="97" name="object 52"/>
            <p:cNvSpPr/>
            <p:nvPr/>
          </p:nvSpPr>
          <p:spPr>
            <a:xfrm>
              <a:off x="4288207" y="3736356"/>
              <a:ext cx="166370" cy="1123315"/>
            </a:xfrm>
            <a:custGeom>
              <a:avLst/>
              <a:gdLst/>
              <a:ahLst/>
              <a:cxnLst/>
              <a:rect l="l" t="t" r="r" b="b"/>
              <a:pathLst>
                <a:path w="166370" h="1123315">
                  <a:moveTo>
                    <a:pt x="0" y="1122768"/>
                  </a:moveTo>
                  <a:lnTo>
                    <a:pt x="165861" y="1122768"/>
                  </a:lnTo>
                  <a:lnTo>
                    <a:pt x="165861" y="0"/>
                  </a:lnTo>
                  <a:lnTo>
                    <a:pt x="0" y="0"/>
                  </a:lnTo>
                  <a:lnTo>
                    <a:pt x="0" y="1122768"/>
                  </a:lnTo>
                  <a:close/>
                </a:path>
              </a:pathLst>
            </a:custGeom>
            <a:solidFill>
              <a:srgbClr val="3E4898"/>
            </a:solidFill>
          </p:spPr>
          <p:txBody>
            <a:bodyPr wrap="square" lIns="0" tIns="0" rIns="0" bIns="0" rtlCol="0"/>
            <a:lstStyle/>
            <a:p>
              <a:endParaRPr/>
            </a:p>
          </p:txBody>
        </p:sp>
        <p:sp>
          <p:nvSpPr>
            <p:cNvPr id="98" name="object 53"/>
            <p:cNvSpPr txBox="1"/>
            <p:nvPr/>
          </p:nvSpPr>
          <p:spPr>
            <a:xfrm>
              <a:off x="580437" y="3123619"/>
              <a:ext cx="133828" cy="1342987"/>
            </a:xfrm>
            <a:prstGeom prst="rect">
              <a:avLst/>
            </a:prstGeom>
          </p:spPr>
          <p:txBody>
            <a:bodyPr vert="vert270" wrap="square" lIns="0" tIns="14604" rIns="0" bIns="0" rtlCol="0">
              <a:spAutoFit/>
            </a:bodyPr>
            <a:lstStyle/>
            <a:p>
              <a:pPr marL="12700">
                <a:lnSpc>
                  <a:spcPct val="100000"/>
                </a:lnSpc>
                <a:spcBef>
                  <a:spcPts val="114"/>
                </a:spcBef>
              </a:pPr>
              <a:r>
                <a:rPr sz="1050" spc="-50" dirty="0">
                  <a:solidFill>
                    <a:srgbClr val="1D1D1B"/>
                  </a:solidFill>
                  <a:cs typeface="Century Gothic"/>
                </a:rPr>
                <a:t>Percent </a:t>
              </a:r>
              <a:r>
                <a:rPr sz="1050" spc="-75" dirty="0">
                  <a:solidFill>
                    <a:srgbClr val="1D1D1B"/>
                  </a:solidFill>
                  <a:cs typeface="Century Gothic"/>
                </a:rPr>
                <a:t>Change </a:t>
              </a:r>
              <a:r>
                <a:rPr sz="1050" spc="-30" dirty="0">
                  <a:solidFill>
                    <a:srgbClr val="1D1D1B"/>
                  </a:solidFill>
                  <a:cs typeface="Century Gothic"/>
                </a:rPr>
                <a:t>From</a:t>
              </a:r>
              <a:r>
                <a:rPr sz="1050" spc="-110" dirty="0">
                  <a:solidFill>
                    <a:srgbClr val="1D1D1B"/>
                  </a:solidFill>
                  <a:cs typeface="Century Gothic"/>
                </a:rPr>
                <a:t> </a:t>
              </a:r>
              <a:r>
                <a:rPr sz="1050" spc="-35" dirty="0">
                  <a:solidFill>
                    <a:srgbClr val="1D1D1B"/>
                  </a:solidFill>
                  <a:cs typeface="Century Gothic"/>
                </a:rPr>
                <a:t>Baseline</a:t>
              </a:r>
              <a:endParaRPr sz="1050" dirty="0">
                <a:cs typeface="Century Gothic"/>
              </a:endParaRPr>
            </a:p>
          </p:txBody>
        </p:sp>
        <p:sp>
          <p:nvSpPr>
            <p:cNvPr id="99" name="object 54"/>
            <p:cNvSpPr/>
            <p:nvPr/>
          </p:nvSpPr>
          <p:spPr>
            <a:xfrm>
              <a:off x="967418" y="2604594"/>
              <a:ext cx="0" cy="2280285"/>
            </a:xfrm>
            <a:custGeom>
              <a:avLst/>
              <a:gdLst/>
              <a:ahLst/>
              <a:cxnLst/>
              <a:rect l="l" t="t" r="r" b="b"/>
              <a:pathLst>
                <a:path h="2280284">
                  <a:moveTo>
                    <a:pt x="0" y="0"/>
                  </a:moveTo>
                  <a:lnTo>
                    <a:pt x="0" y="2279827"/>
                  </a:lnTo>
                </a:path>
              </a:pathLst>
            </a:custGeom>
            <a:ln w="10160">
              <a:solidFill>
                <a:srgbClr val="1D1D1B"/>
              </a:solidFill>
            </a:ln>
          </p:spPr>
          <p:txBody>
            <a:bodyPr wrap="square" lIns="0" tIns="0" rIns="0" bIns="0" rtlCol="0"/>
            <a:lstStyle/>
            <a:p>
              <a:endParaRPr/>
            </a:p>
          </p:txBody>
        </p:sp>
        <p:sp>
          <p:nvSpPr>
            <p:cNvPr id="100" name="object 55"/>
            <p:cNvSpPr/>
            <p:nvPr/>
          </p:nvSpPr>
          <p:spPr>
            <a:xfrm>
              <a:off x="938614" y="4300590"/>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01" name="object 56"/>
            <p:cNvSpPr/>
            <p:nvPr/>
          </p:nvSpPr>
          <p:spPr>
            <a:xfrm>
              <a:off x="938614" y="3736190"/>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02" name="object 57"/>
            <p:cNvSpPr/>
            <p:nvPr/>
          </p:nvSpPr>
          <p:spPr>
            <a:xfrm>
              <a:off x="938614" y="4884421"/>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03" name="object 58"/>
            <p:cNvSpPr/>
            <p:nvPr/>
          </p:nvSpPr>
          <p:spPr>
            <a:xfrm>
              <a:off x="938614" y="3173529"/>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04" name="object 59"/>
            <p:cNvSpPr/>
            <p:nvPr/>
          </p:nvSpPr>
          <p:spPr>
            <a:xfrm>
              <a:off x="938614" y="2604595"/>
              <a:ext cx="29209" cy="0"/>
            </a:xfrm>
            <a:custGeom>
              <a:avLst/>
              <a:gdLst/>
              <a:ahLst/>
              <a:cxnLst/>
              <a:rect l="l" t="t" r="r" b="b"/>
              <a:pathLst>
                <a:path w="29210">
                  <a:moveTo>
                    <a:pt x="28803" y="0"/>
                  </a:moveTo>
                  <a:lnTo>
                    <a:pt x="0" y="0"/>
                  </a:lnTo>
                </a:path>
              </a:pathLst>
            </a:custGeom>
            <a:ln w="10160">
              <a:solidFill>
                <a:srgbClr val="1D1D1B"/>
              </a:solidFill>
            </a:ln>
          </p:spPr>
          <p:txBody>
            <a:bodyPr wrap="square" lIns="0" tIns="0" rIns="0" bIns="0" rtlCol="0"/>
            <a:lstStyle/>
            <a:p>
              <a:endParaRPr/>
            </a:p>
          </p:txBody>
        </p:sp>
        <p:sp>
          <p:nvSpPr>
            <p:cNvPr id="105" name="object 60"/>
            <p:cNvSpPr/>
            <p:nvPr/>
          </p:nvSpPr>
          <p:spPr>
            <a:xfrm>
              <a:off x="968837" y="3514227"/>
              <a:ext cx="3599815" cy="0"/>
            </a:xfrm>
            <a:custGeom>
              <a:avLst/>
              <a:gdLst/>
              <a:ahLst/>
              <a:cxnLst/>
              <a:rect l="l" t="t" r="r" b="b"/>
              <a:pathLst>
                <a:path w="3599815">
                  <a:moveTo>
                    <a:pt x="0" y="0"/>
                  </a:moveTo>
                  <a:lnTo>
                    <a:pt x="3599586" y="0"/>
                  </a:lnTo>
                </a:path>
              </a:pathLst>
            </a:custGeom>
            <a:ln w="6350">
              <a:solidFill>
                <a:srgbClr val="1D1D1B"/>
              </a:solidFill>
              <a:prstDash val="dash"/>
            </a:ln>
          </p:spPr>
          <p:txBody>
            <a:bodyPr wrap="square" lIns="0" tIns="0" rIns="0" bIns="0" rtlCol="0"/>
            <a:lstStyle/>
            <a:p>
              <a:endParaRPr/>
            </a:p>
          </p:txBody>
        </p:sp>
        <p:sp>
          <p:nvSpPr>
            <p:cNvPr id="106" name="object 61"/>
            <p:cNvSpPr/>
            <p:nvPr/>
          </p:nvSpPr>
          <p:spPr>
            <a:xfrm>
              <a:off x="968837" y="4076938"/>
              <a:ext cx="3599815" cy="0"/>
            </a:xfrm>
            <a:custGeom>
              <a:avLst/>
              <a:gdLst/>
              <a:ahLst/>
              <a:cxnLst/>
              <a:rect l="l" t="t" r="r" b="b"/>
              <a:pathLst>
                <a:path w="3599815">
                  <a:moveTo>
                    <a:pt x="0" y="0"/>
                  </a:moveTo>
                  <a:lnTo>
                    <a:pt x="3599586" y="0"/>
                  </a:lnTo>
                </a:path>
              </a:pathLst>
            </a:custGeom>
            <a:ln w="6350">
              <a:solidFill>
                <a:srgbClr val="1D1D1B"/>
              </a:solidFill>
              <a:prstDash val="dash"/>
            </a:ln>
          </p:spPr>
          <p:txBody>
            <a:bodyPr wrap="square" lIns="0" tIns="0" rIns="0" bIns="0" rtlCol="0"/>
            <a:lstStyle/>
            <a:p>
              <a:endParaRPr/>
            </a:p>
          </p:txBody>
        </p:sp>
        <p:sp>
          <p:nvSpPr>
            <p:cNvPr id="107" name="object 62"/>
            <p:cNvSpPr/>
            <p:nvPr/>
          </p:nvSpPr>
          <p:spPr>
            <a:xfrm>
              <a:off x="968840" y="3736191"/>
              <a:ext cx="3599815" cy="0"/>
            </a:xfrm>
            <a:custGeom>
              <a:avLst/>
              <a:gdLst/>
              <a:ahLst/>
              <a:cxnLst/>
              <a:rect l="l" t="t" r="r" b="b"/>
              <a:pathLst>
                <a:path w="3599815">
                  <a:moveTo>
                    <a:pt x="3599586" y="0"/>
                  </a:moveTo>
                  <a:lnTo>
                    <a:pt x="0" y="0"/>
                  </a:lnTo>
                </a:path>
              </a:pathLst>
            </a:custGeom>
            <a:ln w="10160">
              <a:solidFill>
                <a:srgbClr val="1D1D1B"/>
              </a:solidFill>
            </a:ln>
          </p:spPr>
          <p:txBody>
            <a:bodyPr wrap="square" lIns="0" tIns="0" rIns="0" bIns="0" rtlCol="0"/>
            <a:lstStyle/>
            <a:p>
              <a:endParaRPr/>
            </a:p>
          </p:txBody>
        </p:sp>
        <p:sp>
          <p:nvSpPr>
            <p:cNvPr id="108" name="object 63"/>
            <p:cNvSpPr txBox="1"/>
            <p:nvPr/>
          </p:nvSpPr>
          <p:spPr>
            <a:xfrm>
              <a:off x="736604" y="4818535"/>
              <a:ext cx="196850" cy="132080"/>
            </a:xfrm>
            <a:prstGeom prst="rect">
              <a:avLst/>
            </a:prstGeom>
          </p:spPr>
          <p:txBody>
            <a:bodyPr vert="horz" wrap="square" lIns="0" tIns="12700" rIns="0" bIns="0" rtlCol="0">
              <a:spAutoFit/>
            </a:bodyPr>
            <a:lstStyle/>
            <a:p>
              <a:pPr marL="12700">
                <a:lnSpc>
                  <a:spcPct val="100000"/>
                </a:lnSpc>
                <a:spcBef>
                  <a:spcPts val="100"/>
                </a:spcBef>
              </a:pPr>
              <a:r>
                <a:rPr sz="700" spc="-80" dirty="0">
                  <a:solidFill>
                    <a:srgbClr val="1D1D1B"/>
                  </a:solidFill>
                  <a:latin typeface="Verdana"/>
                  <a:cs typeface="Verdana"/>
                </a:rPr>
                <a:t>-100</a:t>
              </a:r>
              <a:endParaRPr sz="700" dirty="0">
                <a:latin typeface="Verdana"/>
                <a:cs typeface="Verdana"/>
              </a:endParaRPr>
            </a:p>
          </p:txBody>
        </p:sp>
        <p:sp>
          <p:nvSpPr>
            <p:cNvPr id="109" name="object 64"/>
            <p:cNvSpPr txBox="1"/>
            <p:nvPr/>
          </p:nvSpPr>
          <p:spPr>
            <a:xfrm>
              <a:off x="761229" y="2527138"/>
              <a:ext cx="172085" cy="132080"/>
            </a:xfrm>
            <a:prstGeom prst="rect">
              <a:avLst/>
            </a:prstGeom>
          </p:spPr>
          <p:txBody>
            <a:bodyPr vert="horz" wrap="square" lIns="0" tIns="12700" rIns="0" bIns="0" rtlCol="0">
              <a:spAutoFit/>
            </a:bodyPr>
            <a:lstStyle/>
            <a:p>
              <a:pPr marL="12700">
                <a:lnSpc>
                  <a:spcPct val="100000"/>
                </a:lnSpc>
                <a:spcBef>
                  <a:spcPts val="100"/>
                </a:spcBef>
              </a:pPr>
              <a:r>
                <a:rPr sz="700" spc="-60" dirty="0">
                  <a:solidFill>
                    <a:srgbClr val="1D1D1B"/>
                  </a:solidFill>
                  <a:latin typeface="Verdana"/>
                  <a:cs typeface="Verdana"/>
                </a:rPr>
                <a:t>100</a:t>
              </a:r>
              <a:endParaRPr sz="700">
                <a:latin typeface="Verdana"/>
                <a:cs typeface="Verdana"/>
              </a:endParaRPr>
            </a:p>
          </p:txBody>
        </p:sp>
        <p:sp>
          <p:nvSpPr>
            <p:cNvPr id="110" name="object 65"/>
            <p:cNvSpPr txBox="1"/>
            <p:nvPr/>
          </p:nvSpPr>
          <p:spPr>
            <a:xfrm>
              <a:off x="785499" y="4223439"/>
              <a:ext cx="147955" cy="132080"/>
            </a:xfrm>
            <a:prstGeom prst="rect">
              <a:avLst/>
            </a:prstGeom>
          </p:spPr>
          <p:txBody>
            <a:bodyPr vert="horz" wrap="square" lIns="0" tIns="12700" rIns="0" bIns="0" rtlCol="0">
              <a:spAutoFit/>
            </a:bodyPr>
            <a:lstStyle/>
            <a:p>
              <a:pPr marL="12700">
                <a:lnSpc>
                  <a:spcPct val="100000"/>
                </a:lnSpc>
                <a:spcBef>
                  <a:spcPts val="100"/>
                </a:spcBef>
              </a:pPr>
              <a:r>
                <a:rPr sz="700" spc="-85" dirty="0">
                  <a:solidFill>
                    <a:srgbClr val="1D1D1B"/>
                  </a:solidFill>
                  <a:latin typeface="Verdana"/>
                  <a:cs typeface="Verdana"/>
                </a:rPr>
                <a:t>-50</a:t>
              </a:r>
              <a:endParaRPr sz="700">
                <a:latin typeface="Verdana"/>
                <a:cs typeface="Verdana"/>
              </a:endParaRPr>
            </a:p>
          </p:txBody>
        </p:sp>
        <p:sp>
          <p:nvSpPr>
            <p:cNvPr id="111" name="object 66"/>
            <p:cNvSpPr txBox="1"/>
            <p:nvPr/>
          </p:nvSpPr>
          <p:spPr>
            <a:xfrm>
              <a:off x="810124" y="3095031"/>
              <a:ext cx="123189" cy="132080"/>
            </a:xfrm>
            <a:prstGeom prst="rect">
              <a:avLst/>
            </a:prstGeom>
          </p:spPr>
          <p:txBody>
            <a:bodyPr vert="horz" wrap="square" lIns="0" tIns="12700" rIns="0" bIns="0" rtlCol="0">
              <a:spAutoFit/>
            </a:bodyPr>
            <a:lstStyle/>
            <a:p>
              <a:pPr marL="12700">
                <a:lnSpc>
                  <a:spcPct val="100000"/>
                </a:lnSpc>
                <a:spcBef>
                  <a:spcPts val="100"/>
                </a:spcBef>
              </a:pPr>
              <a:r>
                <a:rPr sz="700" spc="-60" dirty="0">
                  <a:solidFill>
                    <a:srgbClr val="1D1D1B"/>
                  </a:solidFill>
                  <a:latin typeface="Verdana"/>
                  <a:cs typeface="Verdana"/>
                </a:rPr>
                <a:t>50</a:t>
              </a:r>
              <a:endParaRPr sz="700">
                <a:latin typeface="Verdana"/>
                <a:cs typeface="Verdana"/>
              </a:endParaRPr>
            </a:p>
          </p:txBody>
        </p:sp>
        <p:sp>
          <p:nvSpPr>
            <p:cNvPr id="112" name="object 67"/>
            <p:cNvSpPr txBox="1"/>
            <p:nvPr/>
          </p:nvSpPr>
          <p:spPr>
            <a:xfrm>
              <a:off x="859019" y="3656702"/>
              <a:ext cx="74295" cy="132080"/>
            </a:xfrm>
            <a:prstGeom prst="rect">
              <a:avLst/>
            </a:prstGeom>
          </p:spPr>
          <p:txBody>
            <a:bodyPr vert="horz" wrap="square" lIns="0" tIns="12700" rIns="0" bIns="0" rtlCol="0">
              <a:spAutoFit/>
            </a:bodyPr>
            <a:lstStyle/>
            <a:p>
              <a:pPr marL="12700">
                <a:lnSpc>
                  <a:spcPct val="100000"/>
                </a:lnSpc>
                <a:spcBef>
                  <a:spcPts val="100"/>
                </a:spcBef>
              </a:pPr>
              <a:r>
                <a:rPr sz="700" spc="-60" dirty="0">
                  <a:solidFill>
                    <a:srgbClr val="1D1D1B"/>
                  </a:solidFill>
                  <a:latin typeface="Verdana"/>
                  <a:cs typeface="Verdana"/>
                </a:rPr>
                <a:t>0</a:t>
              </a:r>
              <a:endParaRPr sz="700">
                <a:latin typeface="Verdana"/>
                <a:cs typeface="Verdana"/>
              </a:endParaRPr>
            </a:p>
          </p:txBody>
        </p:sp>
        <p:sp>
          <p:nvSpPr>
            <p:cNvPr id="140" name="object 95"/>
            <p:cNvSpPr txBox="1"/>
            <p:nvPr/>
          </p:nvSpPr>
          <p:spPr>
            <a:xfrm>
              <a:off x="3168893" y="2576906"/>
              <a:ext cx="1391189" cy="365372"/>
            </a:xfrm>
            <a:prstGeom prst="rect">
              <a:avLst/>
            </a:prstGeom>
          </p:spPr>
          <p:txBody>
            <a:bodyPr vert="horz" wrap="square" lIns="0" tIns="12700" rIns="0" bIns="0" rtlCol="0">
              <a:spAutoFit/>
            </a:bodyPr>
            <a:lstStyle/>
            <a:p>
              <a:pPr marL="12700" marR="5080">
                <a:lnSpc>
                  <a:spcPct val="100000"/>
                </a:lnSpc>
                <a:spcBef>
                  <a:spcPts val="100"/>
                </a:spcBef>
              </a:pPr>
              <a:r>
                <a:rPr sz="900" dirty="0">
                  <a:solidFill>
                    <a:srgbClr val="1D1D1B"/>
                  </a:solidFill>
                  <a:latin typeface="Verdana"/>
                  <a:cs typeface="Verdana"/>
                </a:rPr>
                <a:t>Talazoparib 1 mg QD +  enzalutamide 160 mg QD  </a:t>
              </a:r>
              <a:endParaRPr lang="en-US" sz="900" dirty="0">
                <a:solidFill>
                  <a:srgbClr val="1D1D1B"/>
                </a:solidFill>
                <a:latin typeface="Verdana"/>
                <a:cs typeface="Verdana"/>
              </a:endParaRPr>
            </a:p>
            <a:p>
              <a:pPr marL="12700" marR="5080">
                <a:lnSpc>
                  <a:spcPct val="100000"/>
                </a:lnSpc>
                <a:spcBef>
                  <a:spcPts val="100"/>
                </a:spcBef>
              </a:pPr>
              <a:r>
                <a:rPr sz="900" dirty="0">
                  <a:solidFill>
                    <a:srgbClr val="1D1D1B"/>
                  </a:solidFill>
                  <a:latin typeface="Verdana"/>
                  <a:cs typeface="Verdana"/>
                </a:rPr>
                <a:t>(</a:t>
              </a:r>
              <a:r>
                <a:rPr lang="en-US" sz="900" dirty="0">
                  <a:solidFill>
                    <a:srgbClr val="1D1D1B"/>
                  </a:solidFill>
                  <a:latin typeface="Verdana"/>
                  <a:cs typeface="Verdana"/>
                </a:rPr>
                <a:t>N </a:t>
              </a:r>
              <a:r>
                <a:rPr sz="900" dirty="0">
                  <a:solidFill>
                    <a:srgbClr val="1D1D1B"/>
                  </a:solidFill>
                  <a:latin typeface="Verdana"/>
                  <a:cs typeface="Verdana"/>
                </a:rPr>
                <a:t>=</a:t>
              </a:r>
              <a:r>
                <a:rPr lang="en-US" sz="900" dirty="0">
                  <a:solidFill>
                    <a:srgbClr val="1D1D1B"/>
                  </a:solidFill>
                  <a:latin typeface="Verdana"/>
                  <a:cs typeface="Verdana"/>
                </a:rPr>
                <a:t> </a:t>
              </a:r>
              <a:r>
                <a:rPr sz="900" dirty="0">
                  <a:solidFill>
                    <a:srgbClr val="1D1D1B"/>
                  </a:solidFill>
                  <a:latin typeface="Verdana"/>
                  <a:cs typeface="Verdana"/>
                </a:rPr>
                <a:t>13)</a:t>
              </a:r>
              <a:endParaRPr sz="900" dirty="0">
                <a:latin typeface="Verdana"/>
                <a:cs typeface="Verdana"/>
              </a:endParaRPr>
            </a:p>
          </p:txBody>
        </p:sp>
      </p:grpSp>
      <p:sp>
        <p:nvSpPr>
          <p:cNvPr id="144" name="TextBox 143"/>
          <p:cNvSpPr txBox="1"/>
          <p:nvPr/>
        </p:nvSpPr>
        <p:spPr>
          <a:xfrm>
            <a:off x="917432" y="1786270"/>
            <a:ext cx="365678" cy="338554"/>
          </a:xfrm>
          <a:prstGeom prst="rect">
            <a:avLst/>
          </a:prstGeom>
          <a:noFill/>
        </p:spPr>
        <p:txBody>
          <a:bodyPr wrap="none" rtlCol="0">
            <a:spAutoFit/>
          </a:bodyPr>
          <a:lstStyle/>
          <a:p>
            <a:r>
              <a:rPr lang="en-US" sz="1600" b="1" dirty="0"/>
              <a:t>A.</a:t>
            </a:r>
          </a:p>
        </p:txBody>
      </p:sp>
      <p:sp>
        <p:nvSpPr>
          <p:cNvPr id="145" name="TextBox 144"/>
          <p:cNvSpPr txBox="1"/>
          <p:nvPr/>
        </p:nvSpPr>
        <p:spPr>
          <a:xfrm>
            <a:off x="6494341" y="1785293"/>
            <a:ext cx="365678" cy="338554"/>
          </a:xfrm>
          <a:prstGeom prst="rect">
            <a:avLst/>
          </a:prstGeom>
          <a:noFill/>
        </p:spPr>
        <p:txBody>
          <a:bodyPr wrap="none" rtlCol="0">
            <a:spAutoFit/>
          </a:bodyPr>
          <a:lstStyle/>
          <a:p>
            <a:r>
              <a:rPr lang="en-US" sz="1600" b="1" dirty="0"/>
              <a:t>B.</a:t>
            </a:r>
          </a:p>
        </p:txBody>
      </p:sp>
      <p:sp>
        <p:nvSpPr>
          <p:cNvPr id="146"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Agarwal N. et al.  PROSCA 2019.</a:t>
            </a:r>
          </a:p>
        </p:txBody>
      </p:sp>
    </p:spTree>
    <p:extLst>
      <p:ext uri="{BB962C8B-B14F-4D97-AF65-F5344CB8AC3E}">
        <p14:creationId xmlns:p14="http://schemas.microsoft.com/office/powerpoint/2010/main" val="4239141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5E2E604-5D22-4B33-AF91-CB77828014FC}" type="slidenum">
              <a:rPr lang="en-US" smtClean="0"/>
              <a:t>18</a:t>
            </a:fld>
            <a:endParaRPr lang="en-US"/>
          </a:p>
        </p:txBody>
      </p:sp>
      <p:sp>
        <p:nvSpPr>
          <p:cNvPr id="3" name="Title 2"/>
          <p:cNvSpPr>
            <a:spLocks noGrp="1"/>
          </p:cNvSpPr>
          <p:nvPr>
            <p:ph type="title"/>
          </p:nvPr>
        </p:nvSpPr>
        <p:spPr>
          <a:xfrm>
            <a:off x="0" y="49628"/>
            <a:ext cx="12192000" cy="883919"/>
          </a:xfrm>
        </p:spPr>
        <p:txBody>
          <a:bodyPr>
            <a:noAutofit/>
          </a:bodyPr>
          <a:lstStyle/>
          <a:p>
            <a:pPr>
              <a:lnSpc>
                <a:spcPts val="3400"/>
              </a:lnSpc>
            </a:pPr>
            <a:r>
              <a:rPr lang="en-US" sz="3000" dirty="0"/>
              <a:t>Biological Rationale for Combining PARP Inhibitor </a:t>
            </a:r>
            <a:br>
              <a:rPr lang="en-US" sz="3000" dirty="0"/>
            </a:br>
            <a:r>
              <a:rPr lang="en-US" sz="3000" dirty="0"/>
              <a:t>with Checkpoint Blockade</a:t>
            </a:r>
          </a:p>
        </p:txBody>
      </p:sp>
      <p:sp>
        <p:nvSpPr>
          <p:cNvPr id="5" name="object 2"/>
          <p:cNvSpPr>
            <a:spLocks noChangeAspect="1"/>
          </p:cNvSpPr>
          <p:nvPr/>
        </p:nvSpPr>
        <p:spPr>
          <a:xfrm>
            <a:off x="2196089" y="1104898"/>
            <a:ext cx="5123721" cy="5218195"/>
          </a:xfrm>
          <a:prstGeom prst="rect">
            <a:avLst/>
          </a:prstGeom>
          <a:blipFill>
            <a:blip r:embed="rId3" cstate="print"/>
            <a:stretch>
              <a:fillRect/>
            </a:stretch>
          </a:blipFill>
        </p:spPr>
        <p:txBody>
          <a:bodyPr wrap="square" lIns="0" tIns="0" rIns="0" bIns="0" rtlCol="0"/>
          <a:lstStyle/>
          <a:p>
            <a:endParaRPr/>
          </a:p>
        </p:txBody>
      </p:sp>
      <p:sp>
        <p:nvSpPr>
          <p:cNvPr id="8" name="TextBox 6"/>
          <p:cNvSpPr txBox="1">
            <a:spLocks noChangeArrowheads="1"/>
          </p:cNvSpPr>
          <p:nvPr/>
        </p:nvSpPr>
        <p:spPr bwMode="auto">
          <a:xfrm>
            <a:off x="6554906" y="6046095"/>
            <a:ext cx="4995308"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12700" algn="r">
              <a:lnSpc>
                <a:spcPct val="100000"/>
              </a:lnSpc>
              <a:spcBef>
                <a:spcPts val="95"/>
              </a:spcBef>
            </a:pPr>
            <a:r>
              <a:rPr lang="en-US" sz="1200" dirty="0">
                <a:latin typeface="+mn-lt"/>
              </a:rPr>
              <a:t>Lee EK and </a:t>
            </a:r>
            <a:r>
              <a:rPr lang="en-US" sz="1200" dirty="0" err="1">
                <a:latin typeface="+mn-lt"/>
              </a:rPr>
              <a:t>Konstantinopoulos</a:t>
            </a:r>
            <a:r>
              <a:rPr lang="en-US" sz="1200" dirty="0">
                <a:latin typeface="+mn-lt"/>
              </a:rPr>
              <a:t> PA. </a:t>
            </a:r>
            <a:r>
              <a:rPr lang="en-US" sz="1200" spc="-10" dirty="0">
                <a:solidFill>
                  <a:srgbClr val="231F20"/>
                </a:solidFill>
                <a:latin typeface="+mn-lt"/>
                <a:cs typeface="Arial"/>
              </a:rPr>
              <a:t>Trends</a:t>
            </a:r>
            <a:r>
              <a:rPr lang="en-US" sz="1200" spc="-5" dirty="0">
                <a:solidFill>
                  <a:srgbClr val="231F20"/>
                </a:solidFill>
                <a:latin typeface="+mn-lt"/>
                <a:cs typeface="Arial"/>
              </a:rPr>
              <a:t> </a:t>
            </a:r>
            <a:r>
              <a:rPr lang="en-US" sz="1200" spc="-10" dirty="0">
                <a:solidFill>
                  <a:srgbClr val="231F20"/>
                </a:solidFill>
                <a:latin typeface="+mn-lt"/>
                <a:cs typeface="Arial"/>
              </a:rPr>
              <a:t>Cancer </a:t>
            </a:r>
            <a:r>
              <a:rPr lang="en-US" sz="1200" spc="-5" dirty="0">
                <a:solidFill>
                  <a:srgbClr val="231F20"/>
                </a:solidFill>
                <a:latin typeface="+mn-lt"/>
                <a:cs typeface="Arial"/>
              </a:rPr>
              <a:t>2019, 5(9):</a:t>
            </a:r>
            <a:r>
              <a:rPr lang="en-US" sz="1200" spc="135" dirty="0">
                <a:solidFill>
                  <a:srgbClr val="231F20"/>
                </a:solidFill>
                <a:latin typeface="+mn-lt"/>
                <a:cs typeface="Arial"/>
              </a:rPr>
              <a:t> </a:t>
            </a:r>
            <a:r>
              <a:rPr lang="en-US" sz="1200" spc="-5" dirty="0">
                <a:solidFill>
                  <a:srgbClr val="231F20"/>
                </a:solidFill>
                <a:latin typeface="+mn-lt"/>
                <a:cs typeface="Arial"/>
              </a:rPr>
              <a:t>524-528</a:t>
            </a:r>
            <a:endParaRPr lang="en-US" sz="1200" dirty="0">
              <a:latin typeface="+mn-lt"/>
              <a:cs typeface="Arial"/>
            </a:endParaRPr>
          </a:p>
        </p:txBody>
      </p:sp>
      <p:cxnSp>
        <p:nvCxnSpPr>
          <p:cNvPr id="15" name="Straight Arrow Connector 14"/>
          <p:cNvCxnSpPr/>
          <p:nvPr/>
        </p:nvCxnSpPr>
        <p:spPr>
          <a:xfrm>
            <a:off x="2286000" y="1104899"/>
            <a:ext cx="628650" cy="14287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2286000" y="2362199"/>
            <a:ext cx="628650" cy="14287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8588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5E2E604-5D22-4B33-AF91-CB77828014FC}" type="slidenum">
              <a:rPr lang="en-US" smtClean="0"/>
              <a:t>19</a:t>
            </a:fld>
            <a:endParaRPr lang="en-US"/>
          </a:p>
        </p:txBody>
      </p:sp>
      <p:sp>
        <p:nvSpPr>
          <p:cNvPr id="3" name="Title 2"/>
          <p:cNvSpPr>
            <a:spLocks noGrp="1"/>
          </p:cNvSpPr>
          <p:nvPr>
            <p:ph type="title"/>
          </p:nvPr>
        </p:nvSpPr>
        <p:spPr>
          <a:xfrm>
            <a:off x="0" y="49628"/>
            <a:ext cx="12192000" cy="883919"/>
          </a:xfrm>
        </p:spPr>
        <p:txBody>
          <a:bodyPr>
            <a:noAutofit/>
          </a:bodyPr>
          <a:lstStyle/>
          <a:p>
            <a:pPr>
              <a:lnSpc>
                <a:spcPts val="3400"/>
              </a:lnSpc>
            </a:pPr>
            <a:r>
              <a:rPr lang="en-US" sz="3000" dirty="0"/>
              <a:t>Biological Rationale for Combining PARP Inhibitor </a:t>
            </a:r>
            <a:br>
              <a:rPr lang="en-US" sz="3000" dirty="0"/>
            </a:br>
            <a:r>
              <a:rPr lang="en-US" sz="3000" dirty="0"/>
              <a:t>with Checkpoint Blockade</a:t>
            </a:r>
          </a:p>
        </p:txBody>
      </p:sp>
      <p:sp>
        <p:nvSpPr>
          <p:cNvPr id="5" name="object 2"/>
          <p:cNvSpPr>
            <a:spLocks noChangeAspect="1"/>
          </p:cNvSpPr>
          <p:nvPr/>
        </p:nvSpPr>
        <p:spPr>
          <a:xfrm>
            <a:off x="2196090" y="1104899"/>
            <a:ext cx="5083484" cy="5177216"/>
          </a:xfrm>
          <a:prstGeom prst="rect">
            <a:avLst/>
          </a:prstGeom>
          <a:blipFill>
            <a:blip r:embed="rId3" cstate="print"/>
            <a:stretch>
              <a:fillRect/>
            </a:stretch>
          </a:blipFill>
        </p:spPr>
        <p:txBody>
          <a:bodyPr wrap="square" lIns="0" tIns="0" rIns="0" bIns="0" rtlCol="0"/>
          <a:lstStyle/>
          <a:p>
            <a:endParaRPr/>
          </a:p>
        </p:txBody>
      </p:sp>
      <p:sp>
        <p:nvSpPr>
          <p:cNvPr id="8" name="TextBox 6"/>
          <p:cNvSpPr txBox="1">
            <a:spLocks noChangeArrowheads="1"/>
          </p:cNvSpPr>
          <p:nvPr/>
        </p:nvSpPr>
        <p:spPr bwMode="auto">
          <a:xfrm>
            <a:off x="6554906" y="6046095"/>
            <a:ext cx="4995308"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12700" algn="r">
              <a:lnSpc>
                <a:spcPct val="100000"/>
              </a:lnSpc>
              <a:spcBef>
                <a:spcPts val="95"/>
              </a:spcBef>
            </a:pPr>
            <a:r>
              <a:rPr lang="en-US" sz="1200" dirty="0">
                <a:latin typeface="+mn-lt"/>
              </a:rPr>
              <a:t>Lee EK and </a:t>
            </a:r>
            <a:r>
              <a:rPr lang="en-US" sz="1200" dirty="0" err="1">
                <a:latin typeface="+mn-lt"/>
              </a:rPr>
              <a:t>Konstantinopoulos</a:t>
            </a:r>
            <a:r>
              <a:rPr lang="en-US" sz="1200" dirty="0">
                <a:latin typeface="+mn-lt"/>
              </a:rPr>
              <a:t> PA. </a:t>
            </a:r>
            <a:r>
              <a:rPr lang="en-US" sz="1200" spc="-10" dirty="0">
                <a:solidFill>
                  <a:srgbClr val="231F20"/>
                </a:solidFill>
                <a:latin typeface="+mn-lt"/>
                <a:cs typeface="Arial"/>
              </a:rPr>
              <a:t>Trends</a:t>
            </a:r>
            <a:r>
              <a:rPr lang="en-US" sz="1200" spc="-5" dirty="0">
                <a:solidFill>
                  <a:srgbClr val="231F20"/>
                </a:solidFill>
                <a:latin typeface="+mn-lt"/>
                <a:cs typeface="Arial"/>
              </a:rPr>
              <a:t> </a:t>
            </a:r>
            <a:r>
              <a:rPr lang="en-US" sz="1200" spc="-10" dirty="0">
                <a:solidFill>
                  <a:srgbClr val="231F20"/>
                </a:solidFill>
                <a:latin typeface="+mn-lt"/>
                <a:cs typeface="Arial"/>
              </a:rPr>
              <a:t>Cancer </a:t>
            </a:r>
            <a:r>
              <a:rPr lang="en-US" sz="1200" spc="-5" dirty="0">
                <a:solidFill>
                  <a:srgbClr val="231F20"/>
                </a:solidFill>
                <a:latin typeface="+mn-lt"/>
                <a:cs typeface="Arial"/>
              </a:rPr>
              <a:t>2019, 5(9):</a:t>
            </a:r>
            <a:r>
              <a:rPr lang="en-US" sz="1200" spc="135" dirty="0">
                <a:solidFill>
                  <a:srgbClr val="231F20"/>
                </a:solidFill>
                <a:latin typeface="+mn-lt"/>
                <a:cs typeface="Arial"/>
              </a:rPr>
              <a:t> </a:t>
            </a:r>
            <a:r>
              <a:rPr lang="en-US" sz="1200" spc="-5" dirty="0">
                <a:solidFill>
                  <a:srgbClr val="231F20"/>
                </a:solidFill>
                <a:latin typeface="+mn-lt"/>
                <a:cs typeface="Arial"/>
              </a:rPr>
              <a:t>524-528</a:t>
            </a:r>
            <a:endParaRPr lang="en-US" sz="1200" dirty="0">
              <a:latin typeface="+mn-lt"/>
              <a:cs typeface="Arial"/>
            </a:endParaRPr>
          </a:p>
        </p:txBody>
      </p:sp>
      <p:cxnSp>
        <p:nvCxnSpPr>
          <p:cNvPr id="17" name="Straight Arrow Connector 16"/>
          <p:cNvCxnSpPr/>
          <p:nvPr/>
        </p:nvCxnSpPr>
        <p:spPr>
          <a:xfrm flipV="1">
            <a:off x="2600325" y="3905249"/>
            <a:ext cx="628650" cy="14287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196090" y="4152900"/>
            <a:ext cx="470910" cy="28384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881765" y="5410200"/>
            <a:ext cx="628650" cy="14287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4010025" y="5481638"/>
            <a:ext cx="173818" cy="29358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4237441" y="5481638"/>
            <a:ext cx="173818" cy="29358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4635062" y="3858116"/>
            <a:ext cx="74994" cy="29478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8241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Mechanism of Action of PARP Inhibitors</a:t>
            </a:r>
          </a:p>
        </p:txBody>
      </p:sp>
      <p:grpSp>
        <p:nvGrpSpPr>
          <p:cNvPr id="309" name="Group 308"/>
          <p:cNvGrpSpPr/>
          <p:nvPr/>
        </p:nvGrpSpPr>
        <p:grpSpPr>
          <a:xfrm>
            <a:off x="928512" y="2750561"/>
            <a:ext cx="1030035" cy="959427"/>
            <a:chOff x="928512" y="2750561"/>
            <a:chExt cx="1030035" cy="959427"/>
          </a:xfrm>
        </p:grpSpPr>
        <p:grpSp>
          <p:nvGrpSpPr>
            <p:cNvPr id="61" name="Group 60"/>
            <p:cNvGrpSpPr/>
            <p:nvPr/>
          </p:nvGrpSpPr>
          <p:grpSpPr>
            <a:xfrm>
              <a:off x="1135587" y="3380390"/>
              <a:ext cx="822960" cy="66675"/>
              <a:chOff x="2012874" y="4954772"/>
              <a:chExt cx="822960" cy="66675"/>
            </a:xfrm>
          </p:grpSpPr>
          <p:cxnSp>
            <p:nvCxnSpPr>
              <p:cNvPr id="58" name="Straight Connector 57"/>
              <p:cNvCxnSpPr/>
              <p:nvPr/>
            </p:nvCxnSpPr>
            <p:spPr>
              <a:xfrm>
                <a:off x="2012874" y="4954772"/>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2466072" y="4954772"/>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012874" y="5021447"/>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5" name="Explosion 1 194"/>
            <p:cNvSpPr/>
            <p:nvPr/>
          </p:nvSpPr>
          <p:spPr>
            <a:xfrm>
              <a:off x="1462226" y="3280958"/>
              <a:ext cx="165680" cy="152400"/>
            </a:xfrm>
            <a:prstGeom prst="irregularSeal1">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TextBox 195"/>
            <p:cNvSpPr txBox="1"/>
            <p:nvPr/>
          </p:nvSpPr>
          <p:spPr>
            <a:xfrm>
              <a:off x="1340523" y="3432989"/>
              <a:ext cx="415498" cy="276999"/>
            </a:xfrm>
            <a:prstGeom prst="rect">
              <a:avLst/>
            </a:prstGeom>
            <a:noFill/>
          </p:spPr>
          <p:txBody>
            <a:bodyPr wrap="none" rtlCol="0">
              <a:spAutoFit/>
            </a:bodyPr>
            <a:lstStyle/>
            <a:p>
              <a:r>
                <a:rPr lang="en-US" sz="1200" b="1" dirty="0"/>
                <a:t>SSB</a:t>
              </a:r>
            </a:p>
          </p:txBody>
        </p:sp>
        <p:sp>
          <p:nvSpPr>
            <p:cNvPr id="197" name="Oval 196"/>
            <p:cNvSpPr>
              <a:spLocks noChangeAspect="1"/>
            </p:cNvSpPr>
            <p:nvPr/>
          </p:nvSpPr>
          <p:spPr>
            <a:xfrm>
              <a:off x="928512" y="2750561"/>
              <a:ext cx="552014" cy="228600"/>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PARP</a:t>
              </a:r>
            </a:p>
          </p:txBody>
        </p:sp>
        <p:sp>
          <p:nvSpPr>
            <p:cNvPr id="200" name="Arc 199"/>
            <p:cNvSpPr/>
            <p:nvPr/>
          </p:nvSpPr>
          <p:spPr>
            <a:xfrm>
              <a:off x="1024833" y="3008677"/>
              <a:ext cx="523988" cy="464505"/>
            </a:xfrm>
            <a:prstGeom prst="arc">
              <a:avLst/>
            </a:prstGeom>
            <a:ln w="19050">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10" name="Group 309"/>
          <p:cNvGrpSpPr/>
          <p:nvPr/>
        </p:nvGrpSpPr>
        <p:grpSpPr>
          <a:xfrm>
            <a:off x="2061364" y="1709173"/>
            <a:ext cx="3594388" cy="1654541"/>
            <a:chOff x="2061364" y="1709173"/>
            <a:chExt cx="3594388" cy="1654541"/>
          </a:xfrm>
        </p:grpSpPr>
        <p:cxnSp>
          <p:nvCxnSpPr>
            <p:cNvPr id="193" name="Straight Connector 192"/>
            <p:cNvCxnSpPr/>
            <p:nvPr/>
          </p:nvCxnSpPr>
          <p:spPr>
            <a:xfrm>
              <a:off x="3451578" y="2022200"/>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98" name="Oval 197"/>
            <p:cNvSpPr>
              <a:spLocks noChangeAspect="1"/>
            </p:cNvSpPr>
            <p:nvPr/>
          </p:nvSpPr>
          <p:spPr>
            <a:xfrm>
              <a:off x="3589717" y="1709173"/>
              <a:ext cx="552014" cy="228600"/>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PARP</a:t>
              </a:r>
            </a:p>
          </p:txBody>
        </p:sp>
        <p:cxnSp>
          <p:nvCxnSpPr>
            <p:cNvPr id="209" name="Straight Arrow Connector 208"/>
            <p:cNvCxnSpPr/>
            <p:nvPr/>
          </p:nvCxnSpPr>
          <p:spPr>
            <a:xfrm flipV="1">
              <a:off x="2061364" y="1998044"/>
              <a:ext cx="1274514" cy="136567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p:nvPr/>
          </p:nvCxnSpPr>
          <p:spPr>
            <a:xfrm>
              <a:off x="4375592" y="1990167"/>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24" name="TextBox 223"/>
            <p:cNvSpPr txBox="1"/>
            <p:nvPr/>
          </p:nvSpPr>
          <p:spPr>
            <a:xfrm>
              <a:off x="4846333" y="1995916"/>
              <a:ext cx="433132" cy="276999"/>
            </a:xfrm>
            <a:prstGeom prst="rect">
              <a:avLst/>
            </a:prstGeom>
            <a:noFill/>
          </p:spPr>
          <p:txBody>
            <a:bodyPr wrap="none" rtlCol="0">
              <a:spAutoFit/>
            </a:bodyPr>
            <a:lstStyle/>
            <a:p>
              <a:r>
                <a:rPr lang="en-US" sz="1200" b="1" dirty="0"/>
                <a:t>BER</a:t>
              </a:r>
            </a:p>
          </p:txBody>
        </p:sp>
        <p:cxnSp>
          <p:nvCxnSpPr>
            <p:cNvPr id="226" name="Straight Connector 225"/>
            <p:cNvCxnSpPr/>
            <p:nvPr/>
          </p:nvCxnSpPr>
          <p:spPr>
            <a:xfrm>
              <a:off x="3455580" y="1957301"/>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a:off x="3908778" y="1957301"/>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1" name="Group 290"/>
          <p:cNvGrpSpPr/>
          <p:nvPr/>
        </p:nvGrpSpPr>
        <p:grpSpPr>
          <a:xfrm>
            <a:off x="10187475" y="3992889"/>
            <a:ext cx="840488" cy="788390"/>
            <a:chOff x="9792107" y="4317872"/>
            <a:chExt cx="840488" cy="788390"/>
          </a:xfrm>
        </p:grpSpPr>
        <p:grpSp>
          <p:nvGrpSpPr>
            <p:cNvPr id="258" name="Group 257"/>
            <p:cNvGrpSpPr>
              <a:grpSpLocks noChangeAspect="1"/>
            </p:cNvGrpSpPr>
            <p:nvPr/>
          </p:nvGrpSpPr>
          <p:grpSpPr>
            <a:xfrm>
              <a:off x="9990681" y="4317872"/>
              <a:ext cx="448534" cy="457200"/>
              <a:chOff x="10244153" y="4632850"/>
              <a:chExt cx="324563" cy="330834"/>
            </a:xfrm>
          </p:grpSpPr>
          <p:grpSp>
            <p:nvGrpSpPr>
              <p:cNvPr id="250" name="Group 249"/>
              <p:cNvGrpSpPr/>
              <p:nvPr/>
            </p:nvGrpSpPr>
            <p:grpSpPr>
              <a:xfrm>
                <a:off x="10296330" y="4632850"/>
                <a:ext cx="272386" cy="326995"/>
                <a:chOff x="8914131" y="6093757"/>
                <a:chExt cx="257717" cy="309385"/>
              </a:xfrm>
            </p:grpSpPr>
            <p:sp>
              <p:nvSpPr>
                <p:cNvPr id="251" name="Cloud 411"/>
                <p:cNvSpPr>
                  <a:spLocks noChangeAspect="1"/>
                </p:cNvSpPr>
                <p:nvPr/>
              </p:nvSpPr>
              <p:spPr>
                <a:xfrm rot="17032382">
                  <a:off x="8888297" y="6119591"/>
                  <a:ext cx="309385" cy="257717"/>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6964 w 43256"/>
                    <a:gd name="connsiteY0" fmla="*/ 34758 h 43219"/>
                    <a:gd name="connsiteX1" fmla="*/ 5856 w 43256"/>
                    <a:gd name="connsiteY1" fmla="*/ 35139 h 43219"/>
                    <a:gd name="connsiteX2" fmla="*/ 16514 w 43256"/>
                    <a:gd name="connsiteY2" fmla="*/ 38949 h 43219"/>
                    <a:gd name="connsiteX3" fmla="*/ 15846 w 43256"/>
                    <a:gd name="connsiteY3" fmla="*/ 37209 h 43219"/>
                    <a:gd name="connsiteX4" fmla="*/ 28863 w 43256"/>
                    <a:gd name="connsiteY4" fmla="*/ 34610 h 43219"/>
                    <a:gd name="connsiteX5" fmla="*/ 28596 w 43256"/>
                    <a:gd name="connsiteY5" fmla="*/ 36519 h 43219"/>
                    <a:gd name="connsiteX6" fmla="*/ 34165 w 43256"/>
                    <a:gd name="connsiteY6" fmla="*/ 22813 h 43219"/>
                    <a:gd name="connsiteX7" fmla="*/ 37416 w 43256"/>
                    <a:gd name="connsiteY7" fmla="*/ 29949 h 43219"/>
                    <a:gd name="connsiteX8" fmla="*/ 41834 w 43256"/>
                    <a:gd name="connsiteY8" fmla="*/ 15213 h 43219"/>
                    <a:gd name="connsiteX9" fmla="*/ 40386 w 43256"/>
                    <a:gd name="connsiteY9" fmla="*/ 17889 h 43219"/>
                    <a:gd name="connsiteX10" fmla="*/ 38360 w 43256"/>
                    <a:gd name="connsiteY10" fmla="*/ 5285 h 43219"/>
                    <a:gd name="connsiteX11" fmla="*/ 38436 w 43256"/>
                    <a:gd name="connsiteY11" fmla="*/ 6549 h 43219"/>
                    <a:gd name="connsiteX12" fmla="*/ 29114 w 43256"/>
                    <a:gd name="connsiteY12" fmla="*/ 3811 h 43219"/>
                    <a:gd name="connsiteX13" fmla="*/ 29856 w 43256"/>
                    <a:gd name="connsiteY13" fmla="*/ 2199 h 43219"/>
                    <a:gd name="connsiteX14" fmla="*/ 22177 w 43256"/>
                    <a:gd name="connsiteY14" fmla="*/ 4579 h 43219"/>
                    <a:gd name="connsiteX15" fmla="*/ 22536 w 43256"/>
                    <a:gd name="connsiteY15" fmla="*/ 3189 h 43219"/>
                    <a:gd name="connsiteX16" fmla="*/ 14036 w 43256"/>
                    <a:gd name="connsiteY16" fmla="*/ 5051 h 43219"/>
                    <a:gd name="connsiteX17" fmla="*/ 15336 w 43256"/>
                    <a:gd name="connsiteY17" fmla="*/ 6399 h 43219"/>
                    <a:gd name="connsiteX18" fmla="*/ 4163 w 43256"/>
                    <a:gd name="connsiteY18" fmla="*/ 15648 h 43219"/>
                    <a:gd name="connsiteX19" fmla="*/ 3936 w 43256"/>
                    <a:gd name="connsiteY19"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16514 w 43256"/>
                    <a:gd name="connsiteY0" fmla="*/ 38949 h 43219"/>
                    <a:gd name="connsiteX1" fmla="*/ 15846 w 43256"/>
                    <a:gd name="connsiteY1" fmla="*/ 37209 h 43219"/>
                    <a:gd name="connsiteX2" fmla="*/ 28863 w 43256"/>
                    <a:gd name="connsiteY2" fmla="*/ 34610 h 43219"/>
                    <a:gd name="connsiteX3" fmla="*/ 28596 w 43256"/>
                    <a:gd name="connsiteY3" fmla="*/ 36519 h 43219"/>
                    <a:gd name="connsiteX4" fmla="*/ 34165 w 43256"/>
                    <a:gd name="connsiteY4" fmla="*/ 22813 h 43219"/>
                    <a:gd name="connsiteX5" fmla="*/ 37416 w 43256"/>
                    <a:gd name="connsiteY5" fmla="*/ 29949 h 43219"/>
                    <a:gd name="connsiteX6" fmla="*/ 41834 w 43256"/>
                    <a:gd name="connsiteY6" fmla="*/ 15213 h 43219"/>
                    <a:gd name="connsiteX7" fmla="*/ 40386 w 43256"/>
                    <a:gd name="connsiteY7" fmla="*/ 17889 h 43219"/>
                    <a:gd name="connsiteX8" fmla="*/ 38360 w 43256"/>
                    <a:gd name="connsiteY8" fmla="*/ 5285 h 43219"/>
                    <a:gd name="connsiteX9" fmla="*/ 38436 w 43256"/>
                    <a:gd name="connsiteY9" fmla="*/ 6549 h 43219"/>
                    <a:gd name="connsiteX10" fmla="*/ 29114 w 43256"/>
                    <a:gd name="connsiteY10" fmla="*/ 3811 h 43219"/>
                    <a:gd name="connsiteX11" fmla="*/ 29856 w 43256"/>
                    <a:gd name="connsiteY11" fmla="*/ 2199 h 43219"/>
                    <a:gd name="connsiteX12" fmla="*/ 22177 w 43256"/>
                    <a:gd name="connsiteY12" fmla="*/ 4579 h 43219"/>
                    <a:gd name="connsiteX13" fmla="*/ 22536 w 43256"/>
                    <a:gd name="connsiteY13" fmla="*/ 3189 h 43219"/>
                    <a:gd name="connsiteX14" fmla="*/ 14036 w 43256"/>
                    <a:gd name="connsiteY14" fmla="*/ 5051 h 43219"/>
                    <a:gd name="connsiteX15" fmla="*/ 15336 w 43256"/>
                    <a:gd name="connsiteY15" fmla="*/ 6399 h 43219"/>
                    <a:gd name="connsiteX16" fmla="*/ 4163 w 43256"/>
                    <a:gd name="connsiteY16" fmla="*/ 15648 h 43219"/>
                    <a:gd name="connsiteX17" fmla="*/ 3936 w 43256"/>
                    <a:gd name="connsiteY17"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28863 w 43256"/>
                    <a:gd name="connsiteY0" fmla="*/ 34610 h 43219"/>
                    <a:gd name="connsiteX1" fmla="*/ 28596 w 43256"/>
                    <a:gd name="connsiteY1" fmla="*/ 36519 h 43219"/>
                    <a:gd name="connsiteX2" fmla="*/ 34165 w 43256"/>
                    <a:gd name="connsiteY2" fmla="*/ 22813 h 43219"/>
                    <a:gd name="connsiteX3" fmla="*/ 37416 w 43256"/>
                    <a:gd name="connsiteY3" fmla="*/ 29949 h 43219"/>
                    <a:gd name="connsiteX4" fmla="*/ 41834 w 43256"/>
                    <a:gd name="connsiteY4" fmla="*/ 15213 h 43219"/>
                    <a:gd name="connsiteX5" fmla="*/ 40386 w 43256"/>
                    <a:gd name="connsiteY5" fmla="*/ 17889 h 43219"/>
                    <a:gd name="connsiteX6" fmla="*/ 38360 w 43256"/>
                    <a:gd name="connsiteY6" fmla="*/ 5285 h 43219"/>
                    <a:gd name="connsiteX7" fmla="*/ 38436 w 43256"/>
                    <a:gd name="connsiteY7" fmla="*/ 6549 h 43219"/>
                    <a:gd name="connsiteX8" fmla="*/ 29114 w 43256"/>
                    <a:gd name="connsiteY8" fmla="*/ 3811 h 43219"/>
                    <a:gd name="connsiteX9" fmla="*/ 29856 w 43256"/>
                    <a:gd name="connsiteY9" fmla="*/ 2199 h 43219"/>
                    <a:gd name="connsiteX10" fmla="*/ 22177 w 43256"/>
                    <a:gd name="connsiteY10" fmla="*/ 4579 h 43219"/>
                    <a:gd name="connsiteX11" fmla="*/ 22536 w 43256"/>
                    <a:gd name="connsiteY11" fmla="*/ 3189 h 43219"/>
                    <a:gd name="connsiteX12" fmla="*/ 14036 w 43256"/>
                    <a:gd name="connsiteY12" fmla="*/ 5051 h 43219"/>
                    <a:gd name="connsiteX13" fmla="*/ 15336 w 43256"/>
                    <a:gd name="connsiteY13" fmla="*/ 6399 h 43219"/>
                    <a:gd name="connsiteX14" fmla="*/ 4163 w 43256"/>
                    <a:gd name="connsiteY14" fmla="*/ 15648 h 43219"/>
                    <a:gd name="connsiteX15" fmla="*/ 3936 w 43256"/>
                    <a:gd name="connsiteY15"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34165 w 43256"/>
                    <a:gd name="connsiteY0" fmla="*/ 22813 h 43219"/>
                    <a:gd name="connsiteX1" fmla="*/ 37416 w 43256"/>
                    <a:gd name="connsiteY1" fmla="*/ 29949 h 43219"/>
                    <a:gd name="connsiteX2" fmla="*/ 41834 w 43256"/>
                    <a:gd name="connsiteY2" fmla="*/ 15213 h 43219"/>
                    <a:gd name="connsiteX3" fmla="*/ 40386 w 43256"/>
                    <a:gd name="connsiteY3" fmla="*/ 17889 h 43219"/>
                    <a:gd name="connsiteX4" fmla="*/ 38360 w 43256"/>
                    <a:gd name="connsiteY4" fmla="*/ 5285 h 43219"/>
                    <a:gd name="connsiteX5" fmla="*/ 38436 w 43256"/>
                    <a:gd name="connsiteY5" fmla="*/ 6549 h 43219"/>
                    <a:gd name="connsiteX6" fmla="*/ 29114 w 43256"/>
                    <a:gd name="connsiteY6" fmla="*/ 3811 h 43219"/>
                    <a:gd name="connsiteX7" fmla="*/ 29856 w 43256"/>
                    <a:gd name="connsiteY7" fmla="*/ 2199 h 43219"/>
                    <a:gd name="connsiteX8" fmla="*/ 22177 w 43256"/>
                    <a:gd name="connsiteY8" fmla="*/ 4579 h 43219"/>
                    <a:gd name="connsiteX9" fmla="*/ 22536 w 43256"/>
                    <a:gd name="connsiteY9" fmla="*/ 3189 h 43219"/>
                    <a:gd name="connsiteX10" fmla="*/ 14036 w 43256"/>
                    <a:gd name="connsiteY10" fmla="*/ 5051 h 43219"/>
                    <a:gd name="connsiteX11" fmla="*/ 15336 w 43256"/>
                    <a:gd name="connsiteY11" fmla="*/ 6399 h 43219"/>
                    <a:gd name="connsiteX12" fmla="*/ 4163 w 43256"/>
                    <a:gd name="connsiteY12" fmla="*/ 15648 h 43219"/>
                    <a:gd name="connsiteX13" fmla="*/ 3936 w 43256"/>
                    <a:gd name="connsiteY13"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834 w 43256"/>
                    <a:gd name="connsiteY0" fmla="*/ 15213 h 43219"/>
                    <a:gd name="connsiteX1" fmla="*/ 40386 w 43256"/>
                    <a:gd name="connsiteY1" fmla="*/ 17889 h 43219"/>
                    <a:gd name="connsiteX2" fmla="*/ 38360 w 43256"/>
                    <a:gd name="connsiteY2" fmla="*/ 5285 h 43219"/>
                    <a:gd name="connsiteX3" fmla="*/ 38436 w 43256"/>
                    <a:gd name="connsiteY3" fmla="*/ 6549 h 43219"/>
                    <a:gd name="connsiteX4" fmla="*/ 29114 w 43256"/>
                    <a:gd name="connsiteY4" fmla="*/ 3811 h 43219"/>
                    <a:gd name="connsiteX5" fmla="*/ 29856 w 43256"/>
                    <a:gd name="connsiteY5" fmla="*/ 2199 h 43219"/>
                    <a:gd name="connsiteX6" fmla="*/ 22177 w 43256"/>
                    <a:gd name="connsiteY6" fmla="*/ 4579 h 43219"/>
                    <a:gd name="connsiteX7" fmla="*/ 22536 w 43256"/>
                    <a:gd name="connsiteY7" fmla="*/ 3189 h 43219"/>
                    <a:gd name="connsiteX8" fmla="*/ 14036 w 43256"/>
                    <a:gd name="connsiteY8" fmla="*/ 5051 h 43219"/>
                    <a:gd name="connsiteX9" fmla="*/ 15336 w 43256"/>
                    <a:gd name="connsiteY9" fmla="*/ 6399 h 43219"/>
                    <a:gd name="connsiteX10" fmla="*/ 4163 w 43256"/>
                    <a:gd name="connsiteY10" fmla="*/ 15648 h 43219"/>
                    <a:gd name="connsiteX11" fmla="*/ 3936 w 43256"/>
                    <a:gd name="connsiteY1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38360 w 43256"/>
                    <a:gd name="connsiteY0" fmla="*/ 5285 h 43219"/>
                    <a:gd name="connsiteX1" fmla="*/ 38436 w 43256"/>
                    <a:gd name="connsiteY1" fmla="*/ 6549 h 43219"/>
                    <a:gd name="connsiteX2" fmla="*/ 29114 w 43256"/>
                    <a:gd name="connsiteY2" fmla="*/ 3811 h 43219"/>
                    <a:gd name="connsiteX3" fmla="*/ 29856 w 43256"/>
                    <a:gd name="connsiteY3" fmla="*/ 2199 h 43219"/>
                    <a:gd name="connsiteX4" fmla="*/ 22177 w 43256"/>
                    <a:gd name="connsiteY4" fmla="*/ 4579 h 43219"/>
                    <a:gd name="connsiteX5" fmla="*/ 22536 w 43256"/>
                    <a:gd name="connsiteY5" fmla="*/ 3189 h 43219"/>
                    <a:gd name="connsiteX6" fmla="*/ 14036 w 43256"/>
                    <a:gd name="connsiteY6" fmla="*/ 5051 h 43219"/>
                    <a:gd name="connsiteX7" fmla="*/ 15336 w 43256"/>
                    <a:gd name="connsiteY7" fmla="*/ 6399 h 43219"/>
                    <a:gd name="connsiteX8" fmla="*/ 4163 w 43256"/>
                    <a:gd name="connsiteY8" fmla="*/ 15648 h 43219"/>
                    <a:gd name="connsiteX9" fmla="*/ 3936 w 43256"/>
                    <a:gd name="connsiteY9"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29114 w 43256"/>
                    <a:gd name="connsiteY0" fmla="*/ 3811 h 43219"/>
                    <a:gd name="connsiteX1" fmla="*/ 29856 w 43256"/>
                    <a:gd name="connsiteY1" fmla="*/ 2199 h 43219"/>
                    <a:gd name="connsiteX2" fmla="*/ 22177 w 43256"/>
                    <a:gd name="connsiteY2" fmla="*/ 4579 h 43219"/>
                    <a:gd name="connsiteX3" fmla="*/ 22536 w 43256"/>
                    <a:gd name="connsiteY3" fmla="*/ 3189 h 43219"/>
                    <a:gd name="connsiteX4" fmla="*/ 14036 w 43256"/>
                    <a:gd name="connsiteY4" fmla="*/ 5051 h 43219"/>
                    <a:gd name="connsiteX5" fmla="*/ 15336 w 43256"/>
                    <a:gd name="connsiteY5" fmla="*/ 6399 h 43219"/>
                    <a:gd name="connsiteX6" fmla="*/ 4163 w 43256"/>
                    <a:gd name="connsiteY6" fmla="*/ 15648 h 43219"/>
                    <a:gd name="connsiteX7" fmla="*/ 3936 w 43256"/>
                    <a:gd name="connsiteY7"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22177 w 43256"/>
                    <a:gd name="connsiteY0" fmla="*/ 4579 h 43219"/>
                    <a:gd name="connsiteX1" fmla="*/ 22536 w 43256"/>
                    <a:gd name="connsiteY1" fmla="*/ 3189 h 43219"/>
                    <a:gd name="connsiteX2" fmla="*/ 14036 w 43256"/>
                    <a:gd name="connsiteY2" fmla="*/ 5051 h 43219"/>
                    <a:gd name="connsiteX3" fmla="*/ 15336 w 43256"/>
                    <a:gd name="connsiteY3" fmla="*/ 6399 h 43219"/>
                    <a:gd name="connsiteX4" fmla="*/ 4163 w 43256"/>
                    <a:gd name="connsiteY4" fmla="*/ 15648 h 43219"/>
                    <a:gd name="connsiteX5" fmla="*/ 3936 w 43256"/>
                    <a:gd name="connsiteY5"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14036 w 43256"/>
                    <a:gd name="connsiteY0" fmla="*/ 5051 h 43219"/>
                    <a:gd name="connsiteX1" fmla="*/ 15336 w 43256"/>
                    <a:gd name="connsiteY1" fmla="*/ 6399 h 43219"/>
                    <a:gd name="connsiteX2" fmla="*/ 4163 w 43256"/>
                    <a:gd name="connsiteY2" fmla="*/ 15648 h 43219"/>
                    <a:gd name="connsiteX3" fmla="*/ 3936 w 43256"/>
                    <a:gd name="connsiteY3"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2" fmla="*/ 4163 w 43256"/>
                    <a:gd name="connsiteY2" fmla="*/ 15648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2" fmla="*/ 7124 w 43256"/>
                    <a:gd name="connsiteY2" fmla="*/ 18943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086 w 43256"/>
                    <a:gd name="connsiteY0" fmla="*/ 14961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086 w 43256"/>
                    <a:gd name="connsiteY0" fmla="*/ 14961 h 43219"/>
                    <a:gd name="connsiteX1" fmla="*/ 3859 w 43256"/>
                    <a:gd name="connsiteY1" fmla="*/ 10882 h 43219"/>
                    <a:gd name="connsiteX0" fmla="*/ 7869 w 43256"/>
                    <a:gd name="connsiteY0" fmla="*/ 1319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7869 w 43256"/>
                    <a:gd name="connsiteY21" fmla="*/ 13199 h 43219"/>
                    <a:gd name="connsiteX0" fmla="*/ 4086 w 43256"/>
                    <a:gd name="connsiteY0" fmla="*/ 14961 h 43219"/>
                    <a:gd name="connsiteX1" fmla="*/ 3859 w 43256"/>
                    <a:gd name="connsiteY1" fmla="*/ 10882 h 43219"/>
                    <a:gd name="connsiteX0" fmla="*/ 7869 w 43256"/>
                    <a:gd name="connsiteY0" fmla="*/ 1319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7869 w 43256"/>
                    <a:gd name="connsiteY21" fmla="*/ 13199 h 43219"/>
                    <a:gd name="connsiteX0" fmla="*/ 6091 w 43256"/>
                    <a:gd name="connsiteY0" fmla="*/ 16506 h 43219"/>
                    <a:gd name="connsiteX1" fmla="*/ 3859 w 43256"/>
                    <a:gd name="connsiteY1" fmla="*/ 10882 h 43219"/>
                    <a:gd name="connsiteX0" fmla="*/ 7869 w 43256"/>
                    <a:gd name="connsiteY0" fmla="*/ 1319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7869 w 43256"/>
                    <a:gd name="connsiteY21" fmla="*/ 13199 h 43219"/>
                    <a:gd name="connsiteX0" fmla="*/ 6091 w 43256"/>
                    <a:gd name="connsiteY0" fmla="*/ 16506 h 43219"/>
                    <a:gd name="connsiteX1" fmla="*/ 3859 w 43256"/>
                    <a:gd name="connsiteY1" fmla="*/ 10882 h 43219"/>
                    <a:gd name="connsiteX2" fmla="*/ 6091 w 43256"/>
                    <a:gd name="connsiteY2" fmla="*/ 16506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6091 w 43256"/>
                    <a:gd name="connsiteY0" fmla="*/ 16506 h 43219"/>
                    <a:gd name="connsiteX1" fmla="*/ 3859 w 43256"/>
                    <a:gd name="connsiteY1" fmla="*/ 10882 h 43219"/>
                    <a:gd name="connsiteX2" fmla="*/ 6091 w 43256"/>
                    <a:gd name="connsiteY2" fmla="*/ 16506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6091 w 43256"/>
                    <a:gd name="connsiteY0" fmla="*/ 16506 h 43219"/>
                    <a:gd name="connsiteX1" fmla="*/ 7792 w 43256"/>
                    <a:gd name="connsiteY1" fmla="*/ 11912 h 43219"/>
                    <a:gd name="connsiteX2" fmla="*/ 6091 w 43256"/>
                    <a:gd name="connsiteY2" fmla="*/ 16506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6091 w 43256"/>
                    <a:gd name="connsiteY1" fmla="*/ 16506 h 43219"/>
                    <a:gd name="connsiteX2" fmla="*/ 10753 w 43256"/>
                    <a:gd name="connsiteY2" fmla="*/ 15207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10753 w 43256"/>
                    <a:gd name="connsiteY1" fmla="*/ 15207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10753 w 43256"/>
                    <a:gd name="connsiteY1" fmla="*/ 15207 h 43219"/>
                    <a:gd name="connsiteX2" fmla="*/ 7792 w 43256"/>
                    <a:gd name="connsiteY2" fmla="*/ 11912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10753 w 43256"/>
                    <a:gd name="connsiteY1" fmla="*/ 15207 h 43219"/>
                    <a:gd name="connsiteX2" fmla="*/ 10753 w 43256"/>
                    <a:gd name="connsiteY2" fmla="*/ 15207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10753 w 43256"/>
                    <a:gd name="connsiteY1" fmla="*/ 15207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7792 w 43256"/>
                    <a:gd name="connsiteY0" fmla="*/ 11912 h 43219"/>
                    <a:gd name="connsiteX1" fmla="*/ 10753 w 43256"/>
                    <a:gd name="connsiteY1" fmla="*/ 15207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7792 w 43256"/>
                    <a:gd name="connsiteY0" fmla="*/ 11912 h 43219"/>
                    <a:gd name="connsiteX1" fmla="*/ 10753 w 43256"/>
                    <a:gd name="connsiteY1" fmla="*/ 15207 h 43219"/>
                    <a:gd name="connsiteX2" fmla="*/ 7792 w 43256"/>
                    <a:gd name="connsiteY2" fmla="*/ 1191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10753 w 43256"/>
                    <a:gd name="connsiteY0" fmla="*/ 15207 h 43219"/>
                    <a:gd name="connsiteX1" fmla="*/ 7792 w 43256"/>
                    <a:gd name="connsiteY1" fmla="*/ 11912 h 43219"/>
                    <a:gd name="connsiteX2" fmla="*/ 13714 w 43256"/>
                    <a:gd name="connsiteY2" fmla="*/ 1850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7792 w 43256"/>
                    <a:gd name="connsiteY0" fmla="*/ 11912 h 43219"/>
                    <a:gd name="connsiteX1" fmla="*/ 13714 w 43256"/>
                    <a:gd name="connsiteY1" fmla="*/ 1850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7792 w 43256"/>
                    <a:gd name="connsiteY0" fmla="*/ 11912 h 43219"/>
                    <a:gd name="connsiteX1" fmla="*/ 13714 w 43256"/>
                    <a:gd name="connsiteY1" fmla="*/ 18502 h 43219"/>
                    <a:gd name="connsiteX2" fmla="*/ 7792 w 43256"/>
                    <a:gd name="connsiteY2" fmla="*/ 1191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13714 w 43256"/>
                    <a:gd name="connsiteY0" fmla="*/ 18502 h 43219"/>
                    <a:gd name="connsiteX1" fmla="*/ 7792 w 43256"/>
                    <a:gd name="connsiteY1" fmla="*/ 11912 h 43219"/>
                    <a:gd name="connsiteX2" fmla="*/ 16675 w 43256"/>
                    <a:gd name="connsiteY2" fmla="*/ 21797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13714 w 43256"/>
                    <a:gd name="connsiteY0" fmla="*/ 18502 h 43219"/>
                    <a:gd name="connsiteX1" fmla="*/ 7792 w 43256"/>
                    <a:gd name="connsiteY1" fmla="*/ 1191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2687 w 43256"/>
                    <a:gd name="connsiteY0" fmla="*/ 12924 h 43219"/>
                    <a:gd name="connsiteX1" fmla="*/ 7792 w 43256"/>
                    <a:gd name="connsiteY1" fmla="*/ 1191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2687 w 43256"/>
                    <a:gd name="connsiteY0" fmla="*/ 12924 h 43219"/>
                    <a:gd name="connsiteX1" fmla="*/ 2625 w 43256"/>
                    <a:gd name="connsiteY1" fmla="*/ 13028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2687 w 43256"/>
                    <a:gd name="connsiteY0" fmla="*/ 12924 h 43219"/>
                    <a:gd name="connsiteX1" fmla="*/ 3705 w 43256"/>
                    <a:gd name="connsiteY1" fmla="*/ 13629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3612 w 43256"/>
                    <a:gd name="connsiteY0" fmla="*/ 13353 h 43219"/>
                    <a:gd name="connsiteX1" fmla="*/ 3705 w 43256"/>
                    <a:gd name="connsiteY1" fmla="*/ 13629 h 43219"/>
                    <a:gd name="connsiteX0" fmla="*/ 6984 w 43256"/>
                    <a:gd name="connsiteY0" fmla="*/ 1565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6984 w 43256"/>
                    <a:gd name="connsiteY20" fmla="*/ 15653 h 43219"/>
                    <a:gd name="connsiteX0" fmla="*/ 3612 w 43256"/>
                    <a:gd name="connsiteY0" fmla="*/ 13353 h 43219"/>
                    <a:gd name="connsiteX1" fmla="*/ 3705 w 43256"/>
                    <a:gd name="connsiteY1" fmla="*/ 13629 h 43219"/>
                    <a:gd name="connsiteX0" fmla="*/ 6984 w 43256"/>
                    <a:gd name="connsiteY0" fmla="*/ 1565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6984 w 43256"/>
                    <a:gd name="connsiteY20" fmla="*/ 15653 h 43219"/>
                    <a:gd name="connsiteX0" fmla="*/ 3612 w 43256"/>
                    <a:gd name="connsiteY0" fmla="*/ 13353 h 43219"/>
                    <a:gd name="connsiteX1" fmla="*/ 3705 w 43256"/>
                    <a:gd name="connsiteY1" fmla="*/ 13629 h 43219"/>
                    <a:gd name="connsiteX0" fmla="*/ 6984 w 43256"/>
                    <a:gd name="connsiteY0" fmla="*/ 15653 h 43219"/>
                    <a:gd name="connsiteX1" fmla="*/ 5659 w 43256"/>
                    <a:gd name="connsiteY1" fmla="*/ 6766 h 43219"/>
                    <a:gd name="connsiteX2" fmla="*/ 14658 w 43256"/>
                    <a:gd name="connsiteY2" fmla="*/ 712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6984 w 43256"/>
                    <a:gd name="connsiteY20" fmla="*/ 15653 h 43219"/>
                    <a:gd name="connsiteX0" fmla="*/ 3612 w 43256"/>
                    <a:gd name="connsiteY0" fmla="*/ 13353 h 43219"/>
                    <a:gd name="connsiteX1" fmla="*/ 3705 w 43256"/>
                    <a:gd name="connsiteY1" fmla="*/ 13629 h 43219"/>
                    <a:gd name="connsiteX0" fmla="*/ 6984 w 43256"/>
                    <a:gd name="connsiteY0" fmla="*/ 15873 h 43439"/>
                    <a:gd name="connsiteX1" fmla="*/ 5659 w 43256"/>
                    <a:gd name="connsiteY1" fmla="*/ 6986 h 43439"/>
                    <a:gd name="connsiteX2" fmla="*/ 14658 w 43256"/>
                    <a:gd name="connsiteY2" fmla="*/ 7341 h 43439"/>
                    <a:gd name="connsiteX3" fmla="*/ 22415 w 43256"/>
                    <a:gd name="connsiteY3" fmla="*/ 8059 h 43439"/>
                    <a:gd name="connsiteX4" fmla="*/ 25785 w 43256"/>
                    <a:gd name="connsiteY4" fmla="*/ 279 h 43439"/>
                    <a:gd name="connsiteX5" fmla="*/ 29869 w 43256"/>
                    <a:gd name="connsiteY5" fmla="*/ 2560 h 43439"/>
                    <a:gd name="connsiteX6" fmla="*/ 35499 w 43256"/>
                    <a:gd name="connsiteY6" fmla="*/ 769 h 43439"/>
                    <a:gd name="connsiteX7" fmla="*/ 38354 w 43256"/>
                    <a:gd name="connsiteY7" fmla="*/ 5655 h 43439"/>
                    <a:gd name="connsiteX8" fmla="*/ 42018 w 43256"/>
                    <a:gd name="connsiteY8" fmla="*/ 10397 h 43439"/>
                    <a:gd name="connsiteX9" fmla="*/ 41854 w 43256"/>
                    <a:gd name="connsiteY9" fmla="*/ 15539 h 43439"/>
                    <a:gd name="connsiteX10" fmla="*/ 43052 w 43256"/>
                    <a:gd name="connsiteY10" fmla="*/ 23401 h 43439"/>
                    <a:gd name="connsiteX11" fmla="*/ 37440 w 43256"/>
                    <a:gd name="connsiteY11" fmla="*/ 30283 h 43439"/>
                    <a:gd name="connsiteX12" fmla="*/ 35431 w 43256"/>
                    <a:gd name="connsiteY12" fmla="*/ 36180 h 43439"/>
                    <a:gd name="connsiteX13" fmla="*/ 28591 w 43256"/>
                    <a:gd name="connsiteY13" fmla="*/ 36894 h 43439"/>
                    <a:gd name="connsiteX14" fmla="*/ 23703 w 43256"/>
                    <a:gd name="connsiteY14" fmla="*/ 43185 h 43439"/>
                    <a:gd name="connsiteX15" fmla="*/ 16516 w 43256"/>
                    <a:gd name="connsiteY15" fmla="*/ 39345 h 43439"/>
                    <a:gd name="connsiteX16" fmla="*/ 5840 w 43256"/>
                    <a:gd name="connsiteY16" fmla="*/ 35551 h 43439"/>
                    <a:gd name="connsiteX17" fmla="*/ 1146 w 43256"/>
                    <a:gd name="connsiteY17" fmla="*/ 31329 h 43439"/>
                    <a:gd name="connsiteX18" fmla="*/ 2149 w 43256"/>
                    <a:gd name="connsiteY18" fmla="*/ 25630 h 43439"/>
                    <a:gd name="connsiteX19" fmla="*/ 31 w 43256"/>
                    <a:gd name="connsiteY19" fmla="*/ 19783 h 43439"/>
                    <a:gd name="connsiteX20" fmla="*/ 6984 w 43256"/>
                    <a:gd name="connsiteY20" fmla="*/ 15873 h 43439"/>
                    <a:gd name="connsiteX0" fmla="*/ 3612 w 43256"/>
                    <a:gd name="connsiteY0" fmla="*/ 13573 h 43439"/>
                    <a:gd name="connsiteX1" fmla="*/ 3705 w 43256"/>
                    <a:gd name="connsiteY1" fmla="*/ 13849 h 43439"/>
                    <a:gd name="connsiteX0" fmla="*/ 6984 w 43256"/>
                    <a:gd name="connsiteY0" fmla="*/ 15846 h 43412"/>
                    <a:gd name="connsiteX1" fmla="*/ 5659 w 43256"/>
                    <a:gd name="connsiteY1" fmla="*/ 6959 h 43412"/>
                    <a:gd name="connsiteX2" fmla="*/ 14658 w 43256"/>
                    <a:gd name="connsiteY2" fmla="*/ 7314 h 43412"/>
                    <a:gd name="connsiteX3" fmla="*/ 22338 w 43256"/>
                    <a:gd name="connsiteY3" fmla="*/ 7603 h 43412"/>
                    <a:gd name="connsiteX4" fmla="*/ 25785 w 43256"/>
                    <a:gd name="connsiteY4" fmla="*/ 252 h 43412"/>
                    <a:gd name="connsiteX5" fmla="*/ 29869 w 43256"/>
                    <a:gd name="connsiteY5" fmla="*/ 2533 h 43412"/>
                    <a:gd name="connsiteX6" fmla="*/ 35499 w 43256"/>
                    <a:gd name="connsiteY6" fmla="*/ 742 h 43412"/>
                    <a:gd name="connsiteX7" fmla="*/ 38354 w 43256"/>
                    <a:gd name="connsiteY7" fmla="*/ 5628 h 43412"/>
                    <a:gd name="connsiteX8" fmla="*/ 42018 w 43256"/>
                    <a:gd name="connsiteY8" fmla="*/ 10370 h 43412"/>
                    <a:gd name="connsiteX9" fmla="*/ 41854 w 43256"/>
                    <a:gd name="connsiteY9" fmla="*/ 15512 h 43412"/>
                    <a:gd name="connsiteX10" fmla="*/ 43052 w 43256"/>
                    <a:gd name="connsiteY10" fmla="*/ 23374 h 43412"/>
                    <a:gd name="connsiteX11" fmla="*/ 37440 w 43256"/>
                    <a:gd name="connsiteY11" fmla="*/ 30256 h 43412"/>
                    <a:gd name="connsiteX12" fmla="*/ 35431 w 43256"/>
                    <a:gd name="connsiteY12" fmla="*/ 36153 h 43412"/>
                    <a:gd name="connsiteX13" fmla="*/ 28591 w 43256"/>
                    <a:gd name="connsiteY13" fmla="*/ 36867 h 43412"/>
                    <a:gd name="connsiteX14" fmla="*/ 23703 w 43256"/>
                    <a:gd name="connsiteY14" fmla="*/ 43158 h 43412"/>
                    <a:gd name="connsiteX15" fmla="*/ 16516 w 43256"/>
                    <a:gd name="connsiteY15" fmla="*/ 39318 h 43412"/>
                    <a:gd name="connsiteX16" fmla="*/ 5840 w 43256"/>
                    <a:gd name="connsiteY16" fmla="*/ 35524 h 43412"/>
                    <a:gd name="connsiteX17" fmla="*/ 1146 w 43256"/>
                    <a:gd name="connsiteY17" fmla="*/ 31302 h 43412"/>
                    <a:gd name="connsiteX18" fmla="*/ 2149 w 43256"/>
                    <a:gd name="connsiteY18" fmla="*/ 25603 h 43412"/>
                    <a:gd name="connsiteX19" fmla="*/ 31 w 43256"/>
                    <a:gd name="connsiteY19" fmla="*/ 19756 h 43412"/>
                    <a:gd name="connsiteX20" fmla="*/ 6984 w 43256"/>
                    <a:gd name="connsiteY20" fmla="*/ 15846 h 43412"/>
                    <a:gd name="connsiteX0" fmla="*/ 3612 w 43256"/>
                    <a:gd name="connsiteY0" fmla="*/ 13546 h 43412"/>
                    <a:gd name="connsiteX1" fmla="*/ 3705 w 43256"/>
                    <a:gd name="connsiteY1" fmla="*/ 13822 h 43412"/>
                    <a:gd name="connsiteX0" fmla="*/ 6984 w 43256"/>
                    <a:gd name="connsiteY0" fmla="*/ 15631 h 43197"/>
                    <a:gd name="connsiteX1" fmla="*/ 5659 w 43256"/>
                    <a:gd name="connsiteY1" fmla="*/ 6744 h 43197"/>
                    <a:gd name="connsiteX2" fmla="*/ 14658 w 43256"/>
                    <a:gd name="connsiteY2" fmla="*/ 7099 h 43197"/>
                    <a:gd name="connsiteX3" fmla="*/ 22338 w 43256"/>
                    <a:gd name="connsiteY3" fmla="*/ 7388 h 43197"/>
                    <a:gd name="connsiteX4" fmla="*/ 25785 w 43256"/>
                    <a:gd name="connsiteY4" fmla="*/ 37 h 43197"/>
                    <a:gd name="connsiteX5" fmla="*/ 29869 w 43256"/>
                    <a:gd name="connsiteY5" fmla="*/ 4807 h 43197"/>
                    <a:gd name="connsiteX6" fmla="*/ 35499 w 43256"/>
                    <a:gd name="connsiteY6" fmla="*/ 527 h 43197"/>
                    <a:gd name="connsiteX7" fmla="*/ 38354 w 43256"/>
                    <a:gd name="connsiteY7" fmla="*/ 5413 h 43197"/>
                    <a:gd name="connsiteX8" fmla="*/ 42018 w 43256"/>
                    <a:gd name="connsiteY8" fmla="*/ 10155 h 43197"/>
                    <a:gd name="connsiteX9" fmla="*/ 41854 w 43256"/>
                    <a:gd name="connsiteY9" fmla="*/ 15297 h 43197"/>
                    <a:gd name="connsiteX10" fmla="*/ 43052 w 43256"/>
                    <a:gd name="connsiteY10" fmla="*/ 23159 h 43197"/>
                    <a:gd name="connsiteX11" fmla="*/ 37440 w 43256"/>
                    <a:gd name="connsiteY11" fmla="*/ 30041 h 43197"/>
                    <a:gd name="connsiteX12" fmla="*/ 35431 w 43256"/>
                    <a:gd name="connsiteY12" fmla="*/ 35938 h 43197"/>
                    <a:gd name="connsiteX13" fmla="*/ 28591 w 43256"/>
                    <a:gd name="connsiteY13" fmla="*/ 36652 h 43197"/>
                    <a:gd name="connsiteX14" fmla="*/ 23703 w 43256"/>
                    <a:gd name="connsiteY14" fmla="*/ 42943 h 43197"/>
                    <a:gd name="connsiteX15" fmla="*/ 16516 w 43256"/>
                    <a:gd name="connsiteY15" fmla="*/ 39103 h 43197"/>
                    <a:gd name="connsiteX16" fmla="*/ 5840 w 43256"/>
                    <a:gd name="connsiteY16" fmla="*/ 35309 h 43197"/>
                    <a:gd name="connsiteX17" fmla="*/ 1146 w 43256"/>
                    <a:gd name="connsiteY17" fmla="*/ 31087 h 43197"/>
                    <a:gd name="connsiteX18" fmla="*/ 2149 w 43256"/>
                    <a:gd name="connsiteY18" fmla="*/ 25388 h 43197"/>
                    <a:gd name="connsiteX19" fmla="*/ 31 w 43256"/>
                    <a:gd name="connsiteY19" fmla="*/ 19541 h 43197"/>
                    <a:gd name="connsiteX20" fmla="*/ 6984 w 43256"/>
                    <a:gd name="connsiteY20" fmla="*/ 15631 h 43197"/>
                    <a:gd name="connsiteX0" fmla="*/ 3612 w 43256"/>
                    <a:gd name="connsiteY0" fmla="*/ 13331 h 43197"/>
                    <a:gd name="connsiteX1" fmla="*/ 3705 w 43256"/>
                    <a:gd name="connsiteY1" fmla="*/ 13607 h 43197"/>
                    <a:gd name="connsiteX0" fmla="*/ 6984 w 43256"/>
                    <a:gd name="connsiteY0" fmla="*/ 15631 h 42972"/>
                    <a:gd name="connsiteX1" fmla="*/ 5659 w 43256"/>
                    <a:gd name="connsiteY1" fmla="*/ 6744 h 42972"/>
                    <a:gd name="connsiteX2" fmla="*/ 14658 w 43256"/>
                    <a:gd name="connsiteY2" fmla="*/ 7099 h 42972"/>
                    <a:gd name="connsiteX3" fmla="*/ 22338 w 43256"/>
                    <a:gd name="connsiteY3" fmla="*/ 7388 h 42972"/>
                    <a:gd name="connsiteX4" fmla="*/ 25785 w 43256"/>
                    <a:gd name="connsiteY4" fmla="*/ 37 h 42972"/>
                    <a:gd name="connsiteX5" fmla="*/ 29869 w 43256"/>
                    <a:gd name="connsiteY5" fmla="*/ 4807 h 42972"/>
                    <a:gd name="connsiteX6" fmla="*/ 35499 w 43256"/>
                    <a:gd name="connsiteY6" fmla="*/ 527 h 42972"/>
                    <a:gd name="connsiteX7" fmla="*/ 38354 w 43256"/>
                    <a:gd name="connsiteY7" fmla="*/ 5413 h 42972"/>
                    <a:gd name="connsiteX8" fmla="*/ 42018 w 43256"/>
                    <a:gd name="connsiteY8" fmla="*/ 10155 h 42972"/>
                    <a:gd name="connsiteX9" fmla="*/ 41854 w 43256"/>
                    <a:gd name="connsiteY9" fmla="*/ 15297 h 42972"/>
                    <a:gd name="connsiteX10" fmla="*/ 43052 w 43256"/>
                    <a:gd name="connsiteY10" fmla="*/ 23159 h 42972"/>
                    <a:gd name="connsiteX11" fmla="*/ 37440 w 43256"/>
                    <a:gd name="connsiteY11" fmla="*/ 30041 h 42972"/>
                    <a:gd name="connsiteX12" fmla="*/ 35431 w 43256"/>
                    <a:gd name="connsiteY12" fmla="*/ 35938 h 42972"/>
                    <a:gd name="connsiteX13" fmla="*/ 28591 w 43256"/>
                    <a:gd name="connsiteY13" fmla="*/ 36652 h 42972"/>
                    <a:gd name="connsiteX14" fmla="*/ 23703 w 43256"/>
                    <a:gd name="connsiteY14" fmla="*/ 42943 h 42972"/>
                    <a:gd name="connsiteX15" fmla="*/ 16979 w 43256"/>
                    <a:gd name="connsiteY15" fmla="*/ 34297 h 42972"/>
                    <a:gd name="connsiteX16" fmla="*/ 5840 w 43256"/>
                    <a:gd name="connsiteY16" fmla="*/ 35309 h 42972"/>
                    <a:gd name="connsiteX17" fmla="*/ 1146 w 43256"/>
                    <a:gd name="connsiteY17" fmla="*/ 31087 h 42972"/>
                    <a:gd name="connsiteX18" fmla="*/ 2149 w 43256"/>
                    <a:gd name="connsiteY18" fmla="*/ 25388 h 42972"/>
                    <a:gd name="connsiteX19" fmla="*/ 31 w 43256"/>
                    <a:gd name="connsiteY19" fmla="*/ 19541 h 42972"/>
                    <a:gd name="connsiteX20" fmla="*/ 6984 w 43256"/>
                    <a:gd name="connsiteY20" fmla="*/ 15631 h 42972"/>
                    <a:gd name="connsiteX0" fmla="*/ 3612 w 43256"/>
                    <a:gd name="connsiteY0" fmla="*/ 13331 h 42972"/>
                    <a:gd name="connsiteX1" fmla="*/ 3705 w 43256"/>
                    <a:gd name="connsiteY1" fmla="*/ 13607 h 42972"/>
                    <a:gd name="connsiteX0" fmla="*/ 6984 w 43256"/>
                    <a:gd name="connsiteY0" fmla="*/ 15631 h 42972"/>
                    <a:gd name="connsiteX1" fmla="*/ 5659 w 43256"/>
                    <a:gd name="connsiteY1" fmla="*/ 6744 h 42972"/>
                    <a:gd name="connsiteX2" fmla="*/ 14658 w 43256"/>
                    <a:gd name="connsiteY2" fmla="*/ 7099 h 42972"/>
                    <a:gd name="connsiteX3" fmla="*/ 22338 w 43256"/>
                    <a:gd name="connsiteY3" fmla="*/ 7388 h 42972"/>
                    <a:gd name="connsiteX4" fmla="*/ 25785 w 43256"/>
                    <a:gd name="connsiteY4" fmla="*/ 37 h 42972"/>
                    <a:gd name="connsiteX5" fmla="*/ 29869 w 43256"/>
                    <a:gd name="connsiteY5" fmla="*/ 4807 h 42972"/>
                    <a:gd name="connsiteX6" fmla="*/ 35499 w 43256"/>
                    <a:gd name="connsiteY6" fmla="*/ 527 h 42972"/>
                    <a:gd name="connsiteX7" fmla="*/ 38354 w 43256"/>
                    <a:gd name="connsiteY7" fmla="*/ 5413 h 42972"/>
                    <a:gd name="connsiteX8" fmla="*/ 42018 w 43256"/>
                    <a:gd name="connsiteY8" fmla="*/ 10155 h 42972"/>
                    <a:gd name="connsiteX9" fmla="*/ 41854 w 43256"/>
                    <a:gd name="connsiteY9" fmla="*/ 15297 h 42972"/>
                    <a:gd name="connsiteX10" fmla="*/ 43052 w 43256"/>
                    <a:gd name="connsiteY10" fmla="*/ 23159 h 42972"/>
                    <a:gd name="connsiteX11" fmla="*/ 37440 w 43256"/>
                    <a:gd name="connsiteY11" fmla="*/ 30041 h 42972"/>
                    <a:gd name="connsiteX12" fmla="*/ 35431 w 43256"/>
                    <a:gd name="connsiteY12" fmla="*/ 35938 h 42972"/>
                    <a:gd name="connsiteX13" fmla="*/ 28591 w 43256"/>
                    <a:gd name="connsiteY13" fmla="*/ 36652 h 42972"/>
                    <a:gd name="connsiteX14" fmla="*/ 23703 w 43256"/>
                    <a:gd name="connsiteY14" fmla="*/ 42943 h 42972"/>
                    <a:gd name="connsiteX15" fmla="*/ 16979 w 43256"/>
                    <a:gd name="connsiteY15" fmla="*/ 34297 h 42972"/>
                    <a:gd name="connsiteX16" fmla="*/ 8231 w 43256"/>
                    <a:gd name="connsiteY16" fmla="*/ 31705 h 42972"/>
                    <a:gd name="connsiteX17" fmla="*/ 1146 w 43256"/>
                    <a:gd name="connsiteY17" fmla="*/ 31087 h 42972"/>
                    <a:gd name="connsiteX18" fmla="*/ 2149 w 43256"/>
                    <a:gd name="connsiteY18" fmla="*/ 25388 h 42972"/>
                    <a:gd name="connsiteX19" fmla="*/ 31 w 43256"/>
                    <a:gd name="connsiteY19" fmla="*/ 19541 h 42972"/>
                    <a:gd name="connsiteX20" fmla="*/ 6984 w 43256"/>
                    <a:gd name="connsiteY20" fmla="*/ 15631 h 42972"/>
                    <a:gd name="connsiteX0" fmla="*/ 3612 w 43256"/>
                    <a:gd name="connsiteY0" fmla="*/ 13331 h 42972"/>
                    <a:gd name="connsiteX1" fmla="*/ 3705 w 43256"/>
                    <a:gd name="connsiteY1" fmla="*/ 13607 h 42972"/>
                    <a:gd name="connsiteX0" fmla="*/ 6963 w 43235"/>
                    <a:gd name="connsiteY0" fmla="*/ 15631 h 42972"/>
                    <a:gd name="connsiteX1" fmla="*/ 5638 w 43235"/>
                    <a:gd name="connsiteY1" fmla="*/ 6744 h 42972"/>
                    <a:gd name="connsiteX2" fmla="*/ 14637 w 43235"/>
                    <a:gd name="connsiteY2" fmla="*/ 7099 h 42972"/>
                    <a:gd name="connsiteX3" fmla="*/ 22317 w 43235"/>
                    <a:gd name="connsiteY3" fmla="*/ 7388 h 42972"/>
                    <a:gd name="connsiteX4" fmla="*/ 25764 w 43235"/>
                    <a:gd name="connsiteY4" fmla="*/ 37 h 42972"/>
                    <a:gd name="connsiteX5" fmla="*/ 29848 w 43235"/>
                    <a:gd name="connsiteY5" fmla="*/ 4807 h 42972"/>
                    <a:gd name="connsiteX6" fmla="*/ 35478 w 43235"/>
                    <a:gd name="connsiteY6" fmla="*/ 527 h 42972"/>
                    <a:gd name="connsiteX7" fmla="*/ 38333 w 43235"/>
                    <a:gd name="connsiteY7" fmla="*/ 5413 h 42972"/>
                    <a:gd name="connsiteX8" fmla="*/ 41997 w 43235"/>
                    <a:gd name="connsiteY8" fmla="*/ 10155 h 42972"/>
                    <a:gd name="connsiteX9" fmla="*/ 41833 w 43235"/>
                    <a:gd name="connsiteY9" fmla="*/ 15297 h 42972"/>
                    <a:gd name="connsiteX10" fmla="*/ 43031 w 43235"/>
                    <a:gd name="connsiteY10" fmla="*/ 23159 h 42972"/>
                    <a:gd name="connsiteX11" fmla="*/ 37419 w 43235"/>
                    <a:gd name="connsiteY11" fmla="*/ 30041 h 42972"/>
                    <a:gd name="connsiteX12" fmla="*/ 35410 w 43235"/>
                    <a:gd name="connsiteY12" fmla="*/ 35938 h 42972"/>
                    <a:gd name="connsiteX13" fmla="*/ 28570 w 43235"/>
                    <a:gd name="connsiteY13" fmla="*/ 36652 h 42972"/>
                    <a:gd name="connsiteX14" fmla="*/ 23682 w 43235"/>
                    <a:gd name="connsiteY14" fmla="*/ 42943 h 42972"/>
                    <a:gd name="connsiteX15" fmla="*/ 16958 w 43235"/>
                    <a:gd name="connsiteY15" fmla="*/ 34297 h 42972"/>
                    <a:gd name="connsiteX16" fmla="*/ 8210 w 43235"/>
                    <a:gd name="connsiteY16" fmla="*/ 31705 h 42972"/>
                    <a:gd name="connsiteX17" fmla="*/ 1125 w 43235"/>
                    <a:gd name="connsiteY17" fmla="*/ 31087 h 42972"/>
                    <a:gd name="connsiteX18" fmla="*/ 4519 w 43235"/>
                    <a:gd name="connsiteY18" fmla="*/ 25045 h 42972"/>
                    <a:gd name="connsiteX19" fmla="*/ 10 w 43235"/>
                    <a:gd name="connsiteY19" fmla="*/ 19541 h 42972"/>
                    <a:gd name="connsiteX20" fmla="*/ 6963 w 43235"/>
                    <a:gd name="connsiteY20" fmla="*/ 15631 h 42972"/>
                    <a:gd name="connsiteX0" fmla="*/ 3591 w 43235"/>
                    <a:gd name="connsiteY0" fmla="*/ 13331 h 42972"/>
                    <a:gd name="connsiteX1" fmla="*/ 3684 w 43235"/>
                    <a:gd name="connsiteY1" fmla="*/ 13607 h 42972"/>
                    <a:gd name="connsiteX0" fmla="*/ 6963 w 43652"/>
                    <a:gd name="connsiteY0" fmla="*/ 15631 h 42972"/>
                    <a:gd name="connsiteX1" fmla="*/ 5638 w 43652"/>
                    <a:gd name="connsiteY1" fmla="*/ 6744 h 42972"/>
                    <a:gd name="connsiteX2" fmla="*/ 14637 w 43652"/>
                    <a:gd name="connsiteY2" fmla="*/ 7099 h 42972"/>
                    <a:gd name="connsiteX3" fmla="*/ 22317 w 43652"/>
                    <a:gd name="connsiteY3" fmla="*/ 7388 h 42972"/>
                    <a:gd name="connsiteX4" fmla="*/ 25764 w 43652"/>
                    <a:gd name="connsiteY4" fmla="*/ 37 h 42972"/>
                    <a:gd name="connsiteX5" fmla="*/ 29848 w 43652"/>
                    <a:gd name="connsiteY5" fmla="*/ 4807 h 42972"/>
                    <a:gd name="connsiteX6" fmla="*/ 35478 w 43652"/>
                    <a:gd name="connsiteY6" fmla="*/ 527 h 42972"/>
                    <a:gd name="connsiteX7" fmla="*/ 38333 w 43652"/>
                    <a:gd name="connsiteY7" fmla="*/ 5413 h 42972"/>
                    <a:gd name="connsiteX8" fmla="*/ 41997 w 43652"/>
                    <a:gd name="connsiteY8" fmla="*/ 10155 h 42972"/>
                    <a:gd name="connsiteX9" fmla="*/ 41833 w 43652"/>
                    <a:gd name="connsiteY9" fmla="*/ 15297 h 42972"/>
                    <a:gd name="connsiteX10" fmla="*/ 43031 w 43652"/>
                    <a:gd name="connsiteY10" fmla="*/ 23159 h 42972"/>
                    <a:gd name="connsiteX11" fmla="*/ 33101 w 43652"/>
                    <a:gd name="connsiteY11" fmla="*/ 27209 h 42972"/>
                    <a:gd name="connsiteX12" fmla="*/ 35410 w 43652"/>
                    <a:gd name="connsiteY12" fmla="*/ 35938 h 42972"/>
                    <a:gd name="connsiteX13" fmla="*/ 28570 w 43652"/>
                    <a:gd name="connsiteY13" fmla="*/ 36652 h 42972"/>
                    <a:gd name="connsiteX14" fmla="*/ 23682 w 43652"/>
                    <a:gd name="connsiteY14" fmla="*/ 42943 h 42972"/>
                    <a:gd name="connsiteX15" fmla="*/ 16958 w 43652"/>
                    <a:gd name="connsiteY15" fmla="*/ 34297 h 42972"/>
                    <a:gd name="connsiteX16" fmla="*/ 8210 w 43652"/>
                    <a:gd name="connsiteY16" fmla="*/ 31705 h 42972"/>
                    <a:gd name="connsiteX17" fmla="*/ 1125 w 43652"/>
                    <a:gd name="connsiteY17" fmla="*/ 31087 h 42972"/>
                    <a:gd name="connsiteX18" fmla="*/ 4519 w 43652"/>
                    <a:gd name="connsiteY18" fmla="*/ 25045 h 42972"/>
                    <a:gd name="connsiteX19" fmla="*/ 10 w 43652"/>
                    <a:gd name="connsiteY19" fmla="*/ 19541 h 42972"/>
                    <a:gd name="connsiteX20" fmla="*/ 6963 w 43652"/>
                    <a:gd name="connsiteY20" fmla="*/ 15631 h 42972"/>
                    <a:gd name="connsiteX0" fmla="*/ 3591 w 43652"/>
                    <a:gd name="connsiteY0" fmla="*/ 13331 h 42972"/>
                    <a:gd name="connsiteX1" fmla="*/ 3684 w 43652"/>
                    <a:gd name="connsiteY1" fmla="*/ 13607 h 42972"/>
                    <a:gd name="connsiteX0" fmla="*/ 6963 w 43652"/>
                    <a:gd name="connsiteY0" fmla="*/ 15631 h 42951"/>
                    <a:gd name="connsiteX1" fmla="*/ 5638 w 43652"/>
                    <a:gd name="connsiteY1" fmla="*/ 6744 h 42951"/>
                    <a:gd name="connsiteX2" fmla="*/ 14637 w 43652"/>
                    <a:gd name="connsiteY2" fmla="*/ 7099 h 42951"/>
                    <a:gd name="connsiteX3" fmla="*/ 22317 w 43652"/>
                    <a:gd name="connsiteY3" fmla="*/ 7388 h 42951"/>
                    <a:gd name="connsiteX4" fmla="*/ 25764 w 43652"/>
                    <a:gd name="connsiteY4" fmla="*/ 37 h 42951"/>
                    <a:gd name="connsiteX5" fmla="*/ 29848 w 43652"/>
                    <a:gd name="connsiteY5" fmla="*/ 4807 h 42951"/>
                    <a:gd name="connsiteX6" fmla="*/ 35478 w 43652"/>
                    <a:gd name="connsiteY6" fmla="*/ 527 h 42951"/>
                    <a:gd name="connsiteX7" fmla="*/ 38333 w 43652"/>
                    <a:gd name="connsiteY7" fmla="*/ 5413 h 42951"/>
                    <a:gd name="connsiteX8" fmla="*/ 41997 w 43652"/>
                    <a:gd name="connsiteY8" fmla="*/ 10155 h 42951"/>
                    <a:gd name="connsiteX9" fmla="*/ 41833 w 43652"/>
                    <a:gd name="connsiteY9" fmla="*/ 15297 h 42951"/>
                    <a:gd name="connsiteX10" fmla="*/ 43031 w 43652"/>
                    <a:gd name="connsiteY10" fmla="*/ 23159 h 42951"/>
                    <a:gd name="connsiteX11" fmla="*/ 33101 w 43652"/>
                    <a:gd name="connsiteY11" fmla="*/ 27209 h 42951"/>
                    <a:gd name="connsiteX12" fmla="*/ 35410 w 43652"/>
                    <a:gd name="connsiteY12" fmla="*/ 35938 h 42951"/>
                    <a:gd name="connsiteX13" fmla="*/ 27799 w 43652"/>
                    <a:gd name="connsiteY13" fmla="*/ 32790 h 42951"/>
                    <a:gd name="connsiteX14" fmla="*/ 23682 w 43652"/>
                    <a:gd name="connsiteY14" fmla="*/ 42943 h 42951"/>
                    <a:gd name="connsiteX15" fmla="*/ 16958 w 43652"/>
                    <a:gd name="connsiteY15" fmla="*/ 34297 h 42951"/>
                    <a:gd name="connsiteX16" fmla="*/ 8210 w 43652"/>
                    <a:gd name="connsiteY16" fmla="*/ 31705 h 42951"/>
                    <a:gd name="connsiteX17" fmla="*/ 1125 w 43652"/>
                    <a:gd name="connsiteY17" fmla="*/ 31087 h 42951"/>
                    <a:gd name="connsiteX18" fmla="*/ 4519 w 43652"/>
                    <a:gd name="connsiteY18" fmla="*/ 25045 h 42951"/>
                    <a:gd name="connsiteX19" fmla="*/ 10 w 43652"/>
                    <a:gd name="connsiteY19" fmla="*/ 19541 h 42951"/>
                    <a:gd name="connsiteX20" fmla="*/ 6963 w 43652"/>
                    <a:gd name="connsiteY20" fmla="*/ 15631 h 42951"/>
                    <a:gd name="connsiteX0" fmla="*/ 3591 w 43652"/>
                    <a:gd name="connsiteY0" fmla="*/ 13331 h 42951"/>
                    <a:gd name="connsiteX1" fmla="*/ 3684 w 43652"/>
                    <a:gd name="connsiteY1" fmla="*/ 13607 h 42951"/>
                    <a:gd name="connsiteX0" fmla="*/ 6963 w 43652"/>
                    <a:gd name="connsiteY0" fmla="*/ 15631 h 42951"/>
                    <a:gd name="connsiteX1" fmla="*/ 5638 w 43652"/>
                    <a:gd name="connsiteY1" fmla="*/ 6744 h 42951"/>
                    <a:gd name="connsiteX2" fmla="*/ 14637 w 43652"/>
                    <a:gd name="connsiteY2" fmla="*/ 7099 h 42951"/>
                    <a:gd name="connsiteX3" fmla="*/ 22317 w 43652"/>
                    <a:gd name="connsiteY3" fmla="*/ 7388 h 42951"/>
                    <a:gd name="connsiteX4" fmla="*/ 25764 w 43652"/>
                    <a:gd name="connsiteY4" fmla="*/ 37 h 42951"/>
                    <a:gd name="connsiteX5" fmla="*/ 29848 w 43652"/>
                    <a:gd name="connsiteY5" fmla="*/ 4807 h 42951"/>
                    <a:gd name="connsiteX6" fmla="*/ 35478 w 43652"/>
                    <a:gd name="connsiteY6" fmla="*/ 527 h 42951"/>
                    <a:gd name="connsiteX7" fmla="*/ 38333 w 43652"/>
                    <a:gd name="connsiteY7" fmla="*/ 5413 h 42951"/>
                    <a:gd name="connsiteX8" fmla="*/ 41997 w 43652"/>
                    <a:gd name="connsiteY8" fmla="*/ 10155 h 42951"/>
                    <a:gd name="connsiteX9" fmla="*/ 41833 w 43652"/>
                    <a:gd name="connsiteY9" fmla="*/ 15297 h 42951"/>
                    <a:gd name="connsiteX10" fmla="*/ 43031 w 43652"/>
                    <a:gd name="connsiteY10" fmla="*/ 23159 h 42951"/>
                    <a:gd name="connsiteX11" fmla="*/ 33101 w 43652"/>
                    <a:gd name="connsiteY11" fmla="*/ 27209 h 42951"/>
                    <a:gd name="connsiteX12" fmla="*/ 35410 w 43652"/>
                    <a:gd name="connsiteY12" fmla="*/ 35938 h 42951"/>
                    <a:gd name="connsiteX13" fmla="*/ 27799 w 43652"/>
                    <a:gd name="connsiteY13" fmla="*/ 32790 h 42951"/>
                    <a:gd name="connsiteX14" fmla="*/ 23682 w 43652"/>
                    <a:gd name="connsiteY14" fmla="*/ 42943 h 42951"/>
                    <a:gd name="connsiteX15" fmla="*/ 16958 w 43652"/>
                    <a:gd name="connsiteY15" fmla="*/ 34297 h 42951"/>
                    <a:gd name="connsiteX16" fmla="*/ 8210 w 43652"/>
                    <a:gd name="connsiteY16" fmla="*/ 31705 h 42951"/>
                    <a:gd name="connsiteX17" fmla="*/ 1125 w 43652"/>
                    <a:gd name="connsiteY17" fmla="*/ 31087 h 42951"/>
                    <a:gd name="connsiteX18" fmla="*/ 4519 w 43652"/>
                    <a:gd name="connsiteY18" fmla="*/ 25045 h 42951"/>
                    <a:gd name="connsiteX19" fmla="*/ 10 w 43652"/>
                    <a:gd name="connsiteY19" fmla="*/ 19541 h 42951"/>
                    <a:gd name="connsiteX20" fmla="*/ 6963 w 43652"/>
                    <a:gd name="connsiteY20" fmla="*/ 15631 h 42951"/>
                    <a:gd name="connsiteX0" fmla="*/ 3591 w 43652"/>
                    <a:gd name="connsiteY0" fmla="*/ 13331 h 42951"/>
                    <a:gd name="connsiteX1" fmla="*/ 3684 w 43652"/>
                    <a:gd name="connsiteY1" fmla="*/ 13607 h 42951"/>
                    <a:gd name="connsiteX0" fmla="*/ 6963 w 43652"/>
                    <a:gd name="connsiteY0" fmla="*/ 15631 h 42951"/>
                    <a:gd name="connsiteX1" fmla="*/ 5638 w 43652"/>
                    <a:gd name="connsiteY1" fmla="*/ 6744 h 42951"/>
                    <a:gd name="connsiteX2" fmla="*/ 14637 w 43652"/>
                    <a:gd name="connsiteY2" fmla="*/ 7099 h 42951"/>
                    <a:gd name="connsiteX3" fmla="*/ 22317 w 43652"/>
                    <a:gd name="connsiteY3" fmla="*/ 7388 h 42951"/>
                    <a:gd name="connsiteX4" fmla="*/ 25764 w 43652"/>
                    <a:gd name="connsiteY4" fmla="*/ 37 h 42951"/>
                    <a:gd name="connsiteX5" fmla="*/ 29848 w 43652"/>
                    <a:gd name="connsiteY5" fmla="*/ 4807 h 42951"/>
                    <a:gd name="connsiteX6" fmla="*/ 35478 w 43652"/>
                    <a:gd name="connsiteY6" fmla="*/ 527 h 42951"/>
                    <a:gd name="connsiteX7" fmla="*/ 38333 w 43652"/>
                    <a:gd name="connsiteY7" fmla="*/ 5413 h 42951"/>
                    <a:gd name="connsiteX8" fmla="*/ 41997 w 43652"/>
                    <a:gd name="connsiteY8" fmla="*/ 10155 h 42951"/>
                    <a:gd name="connsiteX9" fmla="*/ 41833 w 43652"/>
                    <a:gd name="connsiteY9" fmla="*/ 15297 h 42951"/>
                    <a:gd name="connsiteX10" fmla="*/ 43031 w 43652"/>
                    <a:gd name="connsiteY10" fmla="*/ 23159 h 42951"/>
                    <a:gd name="connsiteX11" fmla="*/ 33101 w 43652"/>
                    <a:gd name="connsiteY11" fmla="*/ 27209 h 42951"/>
                    <a:gd name="connsiteX12" fmla="*/ 35410 w 43652"/>
                    <a:gd name="connsiteY12" fmla="*/ 35938 h 42951"/>
                    <a:gd name="connsiteX13" fmla="*/ 27799 w 43652"/>
                    <a:gd name="connsiteY13" fmla="*/ 32790 h 42951"/>
                    <a:gd name="connsiteX14" fmla="*/ 23682 w 43652"/>
                    <a:gd name="connsiteY14" fmla="*/ 42943 h 42951"/>
                    <a:gd name="connsiteX15" fmla="*/ 16958 w 43652"/>
                    <a:gd name="connsiteY15" fmla="*/ 34297 h 42951"/>
                    <a:gd name="connsiteX16" fmla="*/ 8210 w 43652"/>
                    <a:gd name="connsiteY16" fmla="*/ 31705 h 42951"/>
                    <a:gd name="connsiteX17" fmla="*/ 1125 w 43652"/>
                    <a:gd name="connsiteY17" fmla="*/ 31087 h 42951"/>
                    <a:gd name="connsiteX18" fmla="*/ 4519 w 43652"/>
                    <a:gd name="connsiteY18" fmla="*/ 25045 h 42951"/>
                    <a:gd name="connsiteX19" fmla="*/ 10 w 43652"/>
                    <a:gd name="connsiteY19" fmla="*/ 19541 h 42951"/>
                    <a:gd name="connsiteX20" fmla="*/ 6963 w 43652"/>
                    <a:gd name="connsiteY20" fmla="*/ 15631 h 42951"/>
                    <a:gd name="connsiteX0" fmla="*/ 3591 w 43652"/>
                    <a:gd name="connsiteY0" fmla="*/ 13331 h 42951"/>
                    <a:gd name="connsiteX1" fmla="*/ 3684 w 43652"/>
                    <a:gd name="connsiteY1" fmla="*/ 13607 h 42951"/>
                    <a:gd name="connsiteX0" fmla="*/ 6963 w 43185"/>
                    <a:gd name="connsiteY0" fmla="*/ 15631 h 42951"/>
                    <a:gd name="connsiteX1" fmla="*/ 5638 w 43185"/>
                    <a:gd name="connsiteY1" fmla="*/ 6744 h 42951"/>
                    <a:gd name="connsiteX2" fmla="*/ 14637 w 43185"/>
                    <a:gd name="connsiteY2" fmla="*/ 7099 h 42951"/>
                    <a:gd name="connsiteX3" fmla="*/ 22317 w 43185"/>
                    <a:gd name="connsiteY3" fmla="*/ 7388 h 42951"/>
                    <a:gd name="connsiteX4" fmla="*/ 25764 w 43185"/>
                    <a:gd name="connsiteY4" fmla="*/ 37 h 42951"/>
                    <a:gd name="connsiteX5" fmla="*/ 29848 w 43185"/>
                    <a:gd name="connsiteY5" fmla="*/ 4807 h 42951"/>
                    <a:gd name="connsiteX6" fmla="*/ 35478 w 43185"/>
                    <a:gd name="connsiteY6" fmla="*/ 527 h 42951"/>
                    <a:gd name="connsiteX7" fmla="*/ 38333 w 43185"/>
                    <a:gd name="connsiteY7" fmla="*/ 5413 h 42951"/>
                    <a:gd name="connsiteX8" fmla="*/ 41997 w 43185"/>
                    <a:gd name="connsiteY8" fmla="*/ 10155 h 42951"/>
                    <a:gd name="connsiteX9" fmla="*/ 38903 w 43185"/>
                    <a:gd name="connsiteY9" fmla="*/ 15383 h 42951"/>
                    <a:gd name="connsiteX10" fmla="*/ 43031 w 43185"/>
                    <a:gd name="connsiteY10" fmla="*/ 23159 h 42951"/>
                    <a:gd name="connsiteX11" fmla="*/ 33101 w 43185"/>
                    <a:gd name="connsiteY11" fmla="*/ 27209 h 42951"/>
                    <a:gd name="connsiteX12" fmla="*/ 35410 w 43185"/>
                    <a:gd name="connsiteY12" fmla="*/ 35938 h 42951"/>
                    <a:gd name="connsiteX13" fmla="*/ 27799 w 43185"/>
                    <a:gd name="connsiteY13" fmla="*/ 32790 h 42951"/>
                    <a:gd name="connsiteX14" fmla="*/ 23682 w 43185"/>
                    <a:gd name="connsiteY14" fmla="*/ 42943 h 42951"/>
                    <a:gd name="connsiteX15" fmla="*/ 16958 w 43185"/>
                    <a:gd name="connsiteY15" fmla="*/ 34297 h 42951"/>
                    <a:gd name="connsiteX16" fmla="*/ 8210 w 43185"/>
                    <a:gd name="connsiteY16" fmla="*/ 31705 h 42951"/>
                    <a:gd name="connsiteX17" fmla="*/ 1125 w 43185"/>
                    <a:gd name="connsiteY17" fmla="*/ 31087 h 42951"/>
                    <a:gd name="connsiteX18" fmla="*/ 4519 w 43185"/>
                    <a:gd name="connsiteY18" fmla="*/ 25045 h 42951"/>
                    <a:gd name="connsiteX19" fmla="*/ 10 w 43185"/>
                    <a:gd name="connsiteY19" fmla="*/ 19541 h 42951"/>
                    <a:gd name="connsiteX20" fmla="*/ 6963 w 43185"/>
                    <a:gd name="connsiteY20" fmla="*/ 15631 h 42951"/>
                    <a:gd name="connsiteX0" fmla="*/ 3591 w 43185"/>
                    <a:gd name="connsiteY0" fmla="*/ 13331 h 42951"/>
                    <a:gd name="connsiteX1" fmla="*/ 3684 w 43185"/>
                    <a:gd name="connsiteY1" fmla="*/ 13607 h 42951"/>
                    <a:gd name="connsiteX0" fmla="*/ 6963 w 43185"/>
                    <a:gd name="connsiteY0" fmla="*/ 15631 h 42951"/>
                    <a:gd name="connsiteX1" fmla="*/ 5638 w 43185"/>
                    <a:gd name="connsiteY1" fmla="*/ 6744 h 42951"/>
                    <a:gd name="connsiteX2" fmla="*/ 14637 w 43185"/>
                    <a:gd name="connsiteY2" fmla="*/ 7099 h 42951"/>
                    <a:gd name="connsiteX3" fmla="*/ 22317 w 43185"/>
                    <a:gd name="connsiteY3" fmla="*/ 7388 h 42951"/>
                    <a:gd name="connsiteX4" fmla="*/ 25764 w 43185"/>
                    <a:gd name="connsiteY4" fmla="*/ 37 h 42951"/>
                    <a:gd name="connsiteX5" fmla="*/ 29848 w 43185"/>
                    <a:gd name="connsiteY5" fmla="*/ 4807 h 42951"/>
                    <a:gd name="connsiteX6" fmla="*/ 35478 w 43185"/>
                    <a:gd name="connsiteY6" fmla="*/ 527 h 42951"/>
                    <a:gd name="connsiteX7" fmla="*/ 38333 w 43185"/>
                    <a:gd name="connsiteY7" fmla="*/ 5413 h 42951"/>
                    <a:gd name="connsiteX8" fmla="*/ 41997 w 43185"/>
                    <a:gd name="connsiteY8" fmla="*/ 10155 h 42951"/>
                    <a:gd name="connsiteX9" fmla="*/ 38903 w 43185"/>
                    <a:gd name="connsiteY9" fmla="*/ 15383 h 42951"/>
                    <a:gd name="connsiteX10" fmla="*/ 43031 w 43185"/>
                    <a:gd name="connsiteY10" fmla="*/ 23159 h 42951"/>
                    <a:gd name="connsiteX11" fmla="*/ 33101 w 43185"/>
                    <a:gd name="connsiteY11" fmla="*/ 27209 h 42951"/>
                    <a:gd name="connsiteX12" fmla="*/ 35410 w 43185"/>
                    <a:gd name="connsiteY12" fmla="*/ 35938 h 42951"/>
                    <a:gd name="connsiteX13" fmla="*/ 27799 w 43185"/>
                    <a:gd name="connsiteY13" fmla="*/ 32790 h 42951"/>
                    <a:gd name="connsiteX14" fmla="*/ 23682 w 43185"/>
                    <a:gd name="connsiteY14" fmla="*/ 42943 h 42951"/>
                    <a:gd name="connsiteX15" fmla="*/ 16958 w 43185"/>
                    <a:gd name="connsiteY15" fmla="*/ 34297 h 42951"/>
                    <a:gd name="connsiteX16" fmla="*/ 8210 w 43185"/>
                    <a:gd name="connsiteY16" fmla="*/ 31705 h 42951"/>
                    <a:gd name="connsiteX17" fmla="*/ 1125 w 43185"/>
                    <a:gd name="connsiteY17" fmla="*/ 31087 h 42951"/>
                    <a:gd name="connsiteX18" fmla="*/ 4519 w 43185"/>
                    <a:gd name="connsiteY18" fmla="*/ 25045 h 42951"/>
                    <a:gd name="connsiteX19" fmla="*/ 10 w 43185"/>
                    <a:gd name="connsiteY19" fmla="*/ 19541 h 42951"/>
                    <a:gd name="connsiteX20" fmla="*/ 6963 w 43185"/>
                    <a:gd name="connsiteY20" fmla="*/ 15631 h 42951"/>
                    <a:gd name="connsiteX0" fmla="*/ 3591 w 43185"/>
                    <a:gd name="connsiteY0" fmla="*/ 13331 h 42951"/>
                    <a:gd name="connsiteX1" fmla="*/ 3684 w 43185"/>
                    <a:gd name="connsiteY1" fmla="*/ 13607 h 42951"/>
                    <a:gd name="connsiteX0" fmla="*/ 6963 w 43150"/>
                    <a:gd name="connsiteY0" fmla="*/ 15631 h 42951"/>
                    <a:gd name="connsiteX1" fmla="*/ 5638 w 43150"/>
                    <a:gd name="connsiteY1" fmla="*/ 6744 h 42951"/>
                    <a:gd name="connsiteX2" fmla="*/ 14637 w 43150"/>
                    <a:gd name="connsiteY2" fmla="*/ 7099 h 42951"/>
                    <a:gd name="connsiteX3" fmla="*/ 22317 w 43150"/>
                    <a:gd name="connsiteY3" fmla="*/ 7388 h 42951"/>
                    <a:gd name="connsiteX4" fmla="*/ 25764 w 43150"/>
                    <a:gd name="connsiteY4" fmla="*/ 37 h 42951"/>
                    <a:gd name="connsiteX5" fmla="*/ 29848 w 43150"/>
                    <a:gd name="connsiteY5" fmla="*/ 4807 h 42951"/>
                    <a:gd name="connsiteX6" fmla="*/ 35478 w 43150"/>
                    <a:gd name="connsiteY6" fmla="*/ 527 h 42951"/>
                    <a:gd name="connsiteX7" fmla="*/ 38333 w 43150"/>
                    <a:gd name="connsiteY7" fmla="*/ 5413 h 42951"/>
                    <a:gd name="connsiteX8" fmla="*/ 41997 w 43150"/>
                    <a:gd name="connsiteY8" fmla="*/ 10155 h 42951"/>
                    <a:gd name="connsiteX9" fmla="*/ 38903 w 43150"/>
                    <a:gd name="connsiteY9" fmla="*/ 15383 h 42951"/>
                    <a:gd name="connsiteX10" fmla="*/ 43031 w 43150"/>
                    <a:gd name="connsiteY10" fmla="*/ 23159 h 42951"/>
                    <a:gd name="connsiteX11" fmla="*/ 33101 w 43150"/>
                    <a:gd name="connsiteY11" fmla="*/ 27209 h 42951"/>
                    <a:gd name="connsiteX12" fmla="*/ 35410 w 43150"/>
                    <a:gd name="connsiteY12" fmla="*/ 35938 h 42951"/>
                    <a:gd name="connsiteX13" fmla="*/ 27799 w 43150"/>
                    <a:gd name="connsiteY13" fmla="*/ 32790 h 42951"/>
                    <a:gd name="connsiteX14" fmla="*/ 23682 w 43150"/>
                    <a:gd name="connsiteY14" fmla="*/ 42943 h 42951"/>
                    <a:gd name="connsiteX15" fmla="*/ 16958 w 43150"/>
                    <a:gd name="connsiteY15" fmla="*/ 34297 h 42951"/>
                    <a:gd name="connsiteX16" fmla="*/ 8210 w 43150"/>
                    <a:gd name="connsiteY16" fmla="*/ 31705 h 42951"/>
                    <a:gd name="connsiteX17" fmla="*/ 1125 w 43150"/>
                    <a:gd name="connsiteY17" fmla="*/ 31087 h 42951"/>
                    <a:gd name="connsiteX18" fmla="*/ 4519 w 43150"/>
                    <a:gd name="connsiteY18" fmla="*/ 25045 h 42951"/>
                    <a:gd name="connsiteX19" fmla="*/ 10 w 43150"/>
                    <a:gd name="connsiteY19" fmla="*/ 19541 h 42951"/>
                    <a:gd name="connsiteX20" fmla="*/ 6963 w 43150"/>
                    <a:gd name="connsiteY20" fmla="*/ 15631 h 42951"/>
                    <a:gd name="connsiteX0" fmla="*/ 3591 w 43150"/>
                    <a:gd name="connsiteY0" fmla="*/ 13331 h 42951"/>
                    <a:gd name="connsiteX1" fmla="*/ 3684 w 43150"/>
                    <a:gd name="connsiteY1" fmla="*/ 13607 h 42951"/>
                    <a:gd name="connsiteX0" fmla="*/ 6963 w 43150"/>
                    <a:gd name="connsiteY0" fmla="*/ 15631 h 42951"/>
                    <a:gd name="connsiteX1" fmla="*/ 5638 w 43150"/>
                    <a:gd name="connsiteY1" fmla="*/ 6744 h 42951"/>
                    <a:gd name="connsiteX2" fmla="*/ 14637 w 43150"/>
                    <a:gd name="connsiteY2" fmla="*/ 7099 h 42951"/>
                    <a:gd name="connsiteX3" fmla="*/ 22317 w 43150"/>
                    <a:gd name="connsiteY3" fmla="*/ 7388 h 42951"/>
                    <a:gd name="connsiteX4" fmla="*/ 25764 w 43150"/>
                    <a:gd name="connsiteY4" fmla="*/ 37 h 42951"/>
                    <a:gd name="connsiteX5" fmla="*/ 29848 w 43150"/>
                    <a:gd name="connsiteY5" fmla="*/ 4807 h 42951"/>
                    <a:gd name="connsiteX6" fmla="*/ 35478 w 43150"/>
                    <a:gd name="connsiteY6" fmla="*/ 527 h 42951"/>
                    <a:gd name="connsiteX7" fmla="*/ 36328 w 43150"/>
                    <a:gd name="connsiteY7" fmla="*/ 8073 h 42951"/>
                    <a:gd name="connsiteX8" fmla="*/ 41997 w 43150"/>
                    <a:gd name="connsiteY8" fmla="*/ 10155 h 42951"/>
                    <a:gd name="connsiteX9" fmla="*/ 38903 w 43150"/>
                    <a:gd name="connsiteY9" fmla="*/ 15383 h 42951"/>
                    <a:gd name="connsiteX10" fmla="*/ 43031 w 43150"/>
                    <a:gd name="connsiteY10" fmla="*/ 23159 h 42951"/>
                    <a:gd name="connsiteX11" fmla="*/ 33101 w 43150"/>
                    <a:gd name="connsiteY11" fmla="*/ 27209 h 42951"/>
                    <a:gd name="connsiteX12" fmla="*/ 35410 w 43150"/>
                    <a:gd name="connsiteY12" fmla="*/ 35938 h 42951"/>
                    <a:gd name="connsiteX13" fmla="*/ 27799 w 43150"/>
                    <a:gd name="connsiteY13" fmla="*/ 32790 h 42951"/>
                    <a:gd name="connsiteX14" fmla="*/ 23682 w 43150"/>
                    <a:gd name="connsiteY14" fmla="*/ 42943 h 42951"/>
                    <a:gd name="connsiteX15" fmla="*/ 16958 w 43150"/>
                    <a:gd name="connsiteY15" fmla="*/ 34297 h 42951"/>
                    <a:gd name="connsiteX16" fmla="*/ 8210 w 43150"/>
                    <a:gd name="connsiteY16" fmla="*/ 31705 h 42951"/>
                    <a:gd name="connsiteX17" fmla="*/ 1125 w 43150"/>
                    <a:gd name="connsiteY17" fmla="*/ 31087 h 42951"/>
                    <a:gd name="connsiteX18" fmla="*/ 4519 w 43150"/>
                    <a:gd name="connsiteY18" fmla="*/ 25045 h 42951"/>
                    <a:gd name="connsiteX19" fmla="*/ 10 w 43150"/>
                    <a:gd name="connsiteY19" fmla="*/ 19541 h 42951"/>
                    <a:gd name="connsiteX20" fmla="*/ 6963 w 43150"/>
                    <a:gd name="connsiteY20" fmla="*/ 15631 h 42951"/>
                    <a:gd name="connsiteX0" fmla="*/ 3591 w 43150"/>
                    <a:gd name="connsiteY0" fmla="*/ 13331 h 42951"/>
                    <a:gd name="connsiteX1" fmla="*/ 3684 w 43150"/>
                    <a:gd name="connsiteY1" fmla="*/ 13607 h 42951"/>
                    <a:gd name="connsiteX0" fmla="*/ 6963 w 43150"/>
                    <a:gd name="connsiteY0" fmla="*/ 15631 h 42951"/>
                    <a:gd name="connsiteX1" fmla="*/ 5638 w 43150"/>
                    <a:gd name="connsiteY1" fmla="*/ 6744 h 42951"/>
                    <a:gd name="connsiteX2" fmla="*/ 14637 w 43150"/>
                    <a:gd name="connsiteY2" fmla="*/ 7099 h 42951"/>
                    <a:gd name="connsiteX3" fmla="*/ 22317 w 43150"/>
                    <a:gd name="connsiteY3" fmla="*/ 7388 h 42951"/>
                    <a:gd name="connsiteX4" fmla="*/ 25764 w 43150"/>
                    <a:gd name="connsiteY4" fmla="*/ 37 h 42951"/>
                    <a:gd name="connsiteX5" fmla="*/ 29848 w 43150"/>
                    <a:gd name="connsiteY5" fmla="*/ 4807 h 42951"/>
                    <a:gd name="connsiteX6" fmla="*/ 35478 w 43150"/>
                    <a:gd name="connsiteY6" fmla="*/ 527 h 42951"/>
                    <a:gd name="connsiteX7" fmla="*/ 36328 w 43150"/>
                    <a:gd name="connsiteY7" fmla="*/ 8073 h 42951"/>
                    <a:gd name="connsiteX8" fmla="*/ 41997 w 43150"/>
                    <a:gd name="connsiteY8" fmla="*/ 10155 h 42951"/>
                    <a:gd name="connsiteX9" fmla="*/ 38903 w 43150"/>
                    <a:gd name="connsiteY9" fmla="*/ 15383 h 42951"/>
                    <a:gd name="connsiteX10" fmla="*/ 43031 w 43150"/>
                    <a:gd name="connsiteY10" fmla="*/ 23159 h 42951"/>
                    <a:gd name="connsiteX11" fmla="*/ 33101 w 43150"/>
                    <a:gd name="connsiteY11" fmla="*/ 27209 h 42951"/>
                    <a:gd name="connsiteX12" fmla="*/ 35410 w 43150"/>
                    <a:gd name="connsiteY12" fmla="*/ 35938 h 42951"/>
                    <a:gd name="connsiteX13" fmla="*/ 27799 w 43150"/>
                    <a:gd name="connsiteY13" fmla="*/ 32790 h 42951"/>
                    <a:gd name="connsiteX14" fmla="*/ 23682 w 43150"/>
                    <a:gd name="connsiteY14" fmla="*/ 42943 h 42951"/>
                    <a:gd name="connsiteX15" fmla="*/ 16958 w 43150"/>
                    <a:gd name="connsiteY15" fmla="*/ 34297 h 42951"/>
                    <a:gd name="connsiteX16" fmla="*/ 8210 w 43150"/>
                    <a:gd name="connsiteY16" fmla="*/ 31705 h 42951"/>
                    <a:gd name="connsiteX17" fmla="*/ 1125 w 43150"/>
                    <a:gd name="connsiteY17" fmla="*/ 31087 h 42951"/>
                    <a:gd name="connsiteX18" fmla="*/ 4519 w 43150"/>
                    <a:gd name="connsiteY18" fmla="*/ 25045 h 42951"/>
                    <a:gd name="connsiteX19" fmla="*/ 10 w 43150"/>
                    <a:gd name="connsiteY19" fmla="*/ 19541 h 42951"/>
                    <a:gd name="connsiteX20" fmla="*/ 6963 w 43150"/>
                    <a:gd name="connsiteY20" fmla="*/ 15631 h 42951"/>
                    <a:gd name="connsiteX0" fmla="*/ 3591 w 43150"/>
                    <a:gd name="connsiteY0" fmla="*/ 13331 h 42951"/>
                    <a:gd name="connsiteX1" fmla="*/ 3684 w 43150"/>
                    <a:gd name="connsiteY1" fmla="*/ 13607 h 42951"/>
                    <a:gd name="connsiteX0" fmla="*/ 6963 w 43150"/>
                    <a:gd name="connsiteY0" fmla="*/ 15631 h 42951"/>
                    <a:gd name="connsiteX1" fmla="*/ 5638 w 43150"/>
                    <a:gd name="connsiteY1" fmla="*/ 6744 h 42951"/>
                    <a:gd name="connsiteX2" fmla="*/ 14637 w 43150"/>
                    <a:gd name="connsiteY2" fmla="*/ 7099 h 42951"/>
                    <a:gd name="connsiteX3" fmla="*/ 22317 w 43150"/>
                    <a:gd name="connsiteY3" fmla="*/ 7388 h 42951"/>
                    <a:gd name="connsiteX4" fmla="*/ 25764 w 43150"/>
                    <a:gd name="connsiteY4" fmla="*/ 37 h 42951"/>
                    <a:gd name="connsiteX5" fmla="*/ 29848 w 43150"/>
                    <a:gd name="connsiteY5" fmla="*/ 4807 h 42951"/>
                    <a:gd name="connsiteX6" fmla="*/ 35478 w 43150"/>
                    <a:gd name="connsiteY6" fmla="*/ 527 h 42951"/>
                    <a:gd name="connsiteX7" fmla="*/ 36328 w 43150"/>
                    <a:gd name="connsiteY7" fmla="*/ 8073 h 42951"/>
                    <a:gd name="connsiteX8" fmla="*/ 41997 w 43150"/>
                    <a:gd name="connsiteY8" fmla="*/ 10155 h 42951"/>
                    <a:gd name="connsiteX9" fmla="*/ 38903 w 43150"/>
                    <a:gd name="connsiteY9" fmla="*/ 15383 h 42951"/>
                    <a:gd name="connsiteX10" fmla="*/ 43031 w 43150"/>
                    <a:gd name="connsiteY10" fmla="*/ 23159 h 42951"/>
                    <a:gd name="connsiteX11" fmla="*/ 33101 w 43150"/>
                    <a:gd name="connsiteY11" fmla="*/ 27209 h 42951"/>
                    <a:gd name="connsiteX12" fmla="*/ 35410 w 43150"/>
                    <a:gd name="connsiteY12" fmla="*/ 35938 h 42951"/>
                    <a:gd name="connsiteX13" fmla="*/ 27799 w 43150"/>
                    <a:gd name="connsiteY13" fmla="*/ 32790 h 42951"/>
                    <a:gd name="connsiteX14" fmla="*/ 23682 w 43150"/>
                    <a:gd name="connsiteY14" fmla="*/ 42943 h 42951"/>
                    <a:gd name="connsiteX15" fmla="*/ 16958 w 43150"/>
                    <a:gd name="connsiteY15" fmla="*/ 34297 h 42951"/>
                    <a:gd name="connsiteX16" fmla="*/ 8210 w 43150"/>
                    <a:gd name="connsiteY16" fmla="*/ 31705 h 42951"/>
                    <a:gd name="connsiteX17" fmla="*/ 1125 w 43150"/>
                    <a:gd name="connsiteY17" fmla="*/ 31087 h 42951"/>
                    <a:gd name="connsiteX18" fmla="*/ 4519 w 43150"/>
                    <a:gd name="connsiteY18" fmla="*/ 25045 h 42951"/>
                    <a:gd name="connsiteX19" fmla="*/ 10 w 43150"/>
                    <a:gd name="connsiteY19" fmla="*/ 19541 h 42951"/>
                    <a:gd name="connsiteX20" fmla="*/ 6963 w 43150"/>
                    <a:gd name="connsiteY20" fmla="*/ 15631 h 42951"/>
                    <a:gd name="connsiteX0" fmla="*/ 3591 w 43150"/>
                    <a:gd name="connsiteY0" fmla="*/ 13331 h 42951"/>
                    <a:gd name="connsiteX1" fmla="*/ 3684 w 43150"/>
                    <a:gd name="connsiteY1" fmla="*/ 13607 h 42951"/>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8207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8207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7899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7899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7899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7899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0"/>
                    <a:gd name="connsiteX1" fmla="*/ 5635 w 43147"/>
                    <a:gd name="connsiteY1" fmla="*/ 6736 h 42940"/>
                    <a:gd name="connsiteX2" fmla="*/ 14634 w 43147"/>
                    <a:gd name="connsiteY2" fmla="*/ 7091 h 42940"/>
                    <a:gd name="connsiteX3" fmla="*/ 22314 w 43147"/>
                    <a:gd name="connsiteY3" fmla="*/ 7380 h 42940"/>
                    <a:gd name="connsiteX4" fmla="*/ 25761 w 43147"/>
                    <a:gd name="connsiteY4" fmla="*/ 29 h 42940"/>
                    <a:gd name="connsiteX5" fmla="*/ 29845 w 43147"/>
                    <a:gd name="connsiteY5" fmla="*/ 4799 h 42940"/>
                    <a:gd name="connsiteX6" fmla="*/ 35475 w 43147"/>
                    <a:gd name="connsiteY6" fmla="*/ 519 h 42940"/>
                    <a:gd name="connsiteX7" fmla="*/ 36325 w 43147"/>
                    <a:gd name="connsiteY7" fmla="*/ 8065 h 42940"/>
                    <a:gd name="connsiteX8" fmla="*/ 41994 w 43147"/>
                    <a:gd name="connsiteY8" fmla="*/ 10147 h 42940"/>
                    <a:gd name="connsiteX9" fmla="*/ 38900 w 43147"/>
                    <a:gd name="connsiteY9" fmla="*/ 15375 h 42940"/>
                    <a:gd name="connsiteX10" fmla="*/ 43028 w 43147"/>
                    <a:gd name="connsiteY10" fmla="*/ 23151 h 42940"/>
                    <a:gd name="connsiteX11" fmla="*/ 33098 w 43147"/>
                    <a:gd name="connsiteY11" fmla="*/ 27201 h 42940"/>
                    <a:gd name="connsiteX12" fmla="*/ 35407 w 43147"/>
                    <a:gd name="connsiteY12" fmla="*/ 35930 h 42940"/>
                    <a:gd name="connsiteX13" fmla="*/ 27796 w 43147"/>
                    <a:gd name="connsiteY13" fmla="*/ 32782 h 42940"/>
                    <a:gd name="connsiteX14" fmla="*/ 23679 w 43147"/>
                    <a:gd name="connsiteY14" fmla="*/ 42935 h 42940"/>
                    <a:gd name="connsiteX15" fmla="*/ 16955 w 43147"/>
                    <a:gd name="connsiteY15" fmla="*/ 34289 h 42940"/>
                    <a:gd name="connsiteX16" fmla="*/ 7899 w 43147"/>
                    <a:gd name="connsiteY16" fmla="*/ 31697 h 42940"/>
                    <a:gd name="connsiteX17" fmla="*/ 1122 w 43147"/>
                    <a:gd name="connsiteY17" fmla="*/ 31079 h 42940"/>
                    <a:gd name="connsiteX18" fmla="*/ 4516 w 43147"/>
                    <a:gd name="connsiteY18" fmla="*/ 25037 h 42940"/>
                    <a:gd name="connsiteX19" fmla="*/ 7 w 43147"/>
                    <a:gd name="connsiteY19" fmla="*/ 19533 h 42940"/>
                    <a:gd name="connsiteX20" fmla="*/ 6960 w 43147"/>
                    <a:gd name="connsiteY20" fmla="*/ 15623 h 42940"/>
                    <a:gd name="connsiteX0" fmla="*/ 3588 w 43147"/>
                    <a:gd name="connsiteY0" fmla="*/ 13323 h 42940"/>
                    <a:gd name="connsiteX1" fmla="*/ 3681 w 43147"/>
                    <a:gd name="connsiteY1" fmla="*/ 13599 h 42940"/>
                    <a:gd name="connsiteX0" fmla="*/ 6960 w 43147"/>
                    <a:gd name="connsiteY0" fmla="*/ 15623 h 39938"/>
                    <a:gd name="connsiteX1" fmla="*/ 5635 w 43147"/>
                    <a:gd name="connsiteY1" fmla="*/ 6736 h 39938"/>
                    <a:gd name="connsiteX2" fmla="*/ 14634 w 43147"/>
                    <a:gd name="connsiteY2" fmla="*/ 7091 h 39938"/>
                    <a:gd name="connsiteX3" fmla="*/ 22314 w 43147"/>
                    <a:gd name="connsiteY3" fmla="*/ 7380 h 39938"/>
                    <a:gd name="connsiteX4" fmla="*/ 25761 w 43147"/>
                    <a:gd name="connsiteY4" fmla="*/ 29 h 39938"/>
                    <a:gd name="connsiteX5" fmla="*/ 29845 w 43147"/>
                    <a:gd name="connsiteY5" fmla="*/ 4799 h 39938"/>
                    <a:gd name="connsiteX6" fmla="*/ 35475 w 43147"/>
                    <a:gd name="connsiteY6" fmla="*/ 519 h 39938"/>
                    <a:gd name="connsiteX7" fmla="*/ 36325 w 43147"/>
                    <a:gd name="connsiteY7" fmla="*/ 8065 h 39938"/>
                    <a:gd name="connsiteX8" fmla="*/ 41994 w 43147"/>
                    <a:gd name="connsiteY8" fmla="*/ 10147 h 39938"/>
                    <a:gd name="connsiteX9" fmla="*/ 38900 w 43147"/>
                    <a:gd name="connsiteY9" fmla="*/ 15375 h 39938"/>
                    <a:gd name="connsiteX10" fmla="*/ 43028 w 43147"/>
                    <a:gd name="connsiteY10" fmla="*/ 23151 h 39938"/>
                    <a:gd name="connsiteX11" fmla="*/ 33098 w 43147"/>
                    <a:gd name="connsiteY11" fmla="*/ 27201 h 39938"/>
                    <a:gd name="connsiteX12" fmla="*/ 35407 w 43147"/>
                    <a:gd name="connsiteY12" fmla="*/ 35930 h 39938"/>
                    <a:gd name="connsiteX13" fmla="*/ 27796 w 43147"/>
                    <a:gd name="connsiteY13" fmla="*/ 32782 h 39938"/>
                    <a:gd name="connsiteX14" fmla="*/ 23371 w 43147"/>
                    <a:gd name="connsiteY14" fmla="*/ 39931 h 39938"/>
                    <a:gd name="connsiteX15" fmla="*/ 16955 w 43147"/>
                    <a:gd name="connsiteY15" fmla="*/ 34289 h 39938"/>
                    <a:gd name="connsiteX16" fmla="*/ 7899 w 43147"/>
                    <a:gd name="connsiteY16" fmla="*/ 31697 h 39938"/>
                    <a:gd name="connsiteX17" fmla="*/ 1122 w 43147"/>
                    <a:gd name="connsiteY17" fmla="*/ 31079 h 39938"/>
                    <a:gd name="connsiteX18" fmla="*/ 4516 w 43147"/>
                    <a:gd name="connsiteY18" fmla="*/ 25037 h 39938"/>
                    <a:gd name="connsiteX19" fmla="*/ 7 w 43147"/>
                    <a:gd name="connsiteY19" fmla="*/ 19533 h 39938"/>
                    <a:gd name="connsiteX20" fmla="*/ 6960 w 43147"/>
                    <a:gd name="connsiteY20" fmla="*/ 15623 h 39938"/>
                    <a:gd name="connsiteX0" fmla="*/ 3588 w 43147"/>
                    <a:gd name="connsiteY0" fmla="*/ 13323 h 39938"/>
                    <a:gd name="connsiteX1" fmla="*/ 3681 w 43147"/>
                    <a:gd name="connsiteY1" fmla="*/ 13599 h 39938"/>
                    <a:gd name="connsiteX0" fmla="*/ 6960 w 43147"/>
                    <a:gd name="connsiteY0" fmla="*/ 15623 h 39938"/>
                    <a:gd name="connsiteX1" fmla="*/ 5635 w 43147"/>
                    <a:gd name="connsiteY1" fmla="*/ 6736 h 39938"/>
                    <a:gd name="connsiteX2" fmla="*/ 14634 w 43147"/>
                    <a:gd name="connsiteY2" fmla="*/ 7091 h 39938"/>
                    <a:gd name="connsiteX3" fmla="*/ 22314 w 43147"/>
                    <a:gd name="connsiteY3" fmla="*/ 7380 h 39938"/>
                    <a:gd name="connsiteX4" fmla="*/ 25761 w 43147"/>
                    <a:gd name="connsiteY4" fmla="*/ 29 h 39938"/>
                    <a:gd name="connsiteX5" fmla="*/ 29845 w 43147"/>
                    <a:gd name="connsiteY5" fmla="*/ 4799 h 39938"/>
                    <a:gd name="connsiteX6" fmla="*/ 35475 w 43147"/>
                    <a:gd name="connsiteY6" fmla="*/ 519 h 39938"/>
                    <a:gd name="connsiteX7" fmla="*/ 36325 w 43147"/>
                    <a:gd name="connsiteY7" fmla="*/ 8065 h 39938"/>
                    <a:gd name="connsiteX8" fmla="*/ 41994 w 43147"/>
                    <a:gd name="connsiteY8" fmla="*/ 10147 h 39938"/>
                    <a:gd name="connsiteX9" fmla="*/ 38900 w 43147"/>
                    <a:gd name="connsiteY9" fmla="*/ 15375 h 39938"/>
                    <a:gd name="connsiteX10" fmla="*/ 43028 w 43147"/>
                    <a:gd name="connsiteY10" fmla="*/ 23151 h 39938"/>
                    <a:gd name="connsiteX11" fmla="*/ 33098 w 43147"/>
                    <a:gd name="connsiteY11" fmla="*/ 27201 h 39938"/>
                    <a:gd name="connsiteX12" fmla="*/ 35407 w 43147"/>
                    <a:gd name="connsiteY12" fmla="*/ 35930 h 39938"/>
                    <a:gd name="connsiteX13" fmla="*/ 27796 w 43147"/>
                    <a:gd name="connsiteY13" fmla="*/ 32782 h 39938"/>
                    <a:gd name="connsiteX14" fmla="*/ 23371 w 43147"/>
                    <a:gd name="connsiteY14" fmla="*/ 39931 h 39938"/>
                    <a:gd name="connsiteX15" fmla="*/ 16955 w 43147"/>
                    <a:gd name="connsiteY15" fmla="*/ 34289 h 39938"/>
                    <a:gd name="connsiteX16" fmla="*/ 7899 w 43147"/>
                    <a:gd name="connsiteY16" fmla="*/ 31697 h 39938"/>
                    <a:gd name="connsiteX17" fmla="*/ 1122 w 43147"/>
                    <a:gd name="connsiteY17" fmla="*/ 31079 h 39938"/>
                    <a:gd name="connsiteX18" fmla="*/ 4516 w 43147"/>
                    <a:gd name="connsiteY18" fmla="*/ 25037 h 39938"/>
                    <a:gd name="connsiteX19" fmla="*/ 7 w 43147"/>
                    <a:gd name="connsiteY19" fmla="*/ 19533 h 39938"/>
                    <a:gd name="connsiteX20" fmla="*/ 6960 w 43147"/>
                    <a:gd name="connsiteY20" fmla="*/ 15623 h 39938"/>
                    <a:gd name="connsiteX0" fmla="*/ 3588 w 43147"/>
                    <a:gd name="connsiteY0" fmla="*/ 13323 h 39938"/>
                    <a:gd name="connsiteX1" fmla="*/ 3681 w 43147"/>
                    <a:gd name="connsiteY1" fmla="*/ 13599 h 39938"/>
                    <a:gd name="connsiteX0" fmla="*/ 6960 w 43082"/>
                    <a:gd name="connsiteY0" fmla="*/ 15623 h 39938"/>
                    <a:gd name="connsiteX1" fmla="*/ 5635 w 43082"/>
                    <a:gd name="connsiteY1" fmla="*/ 6736 h 39938"/>
                    <a:gd name="connsiteX2" fmla="*/ 14634 w 43082"/>
                    <a:gd name="connsiteY2" fmla="*/ 7091 h 39938"/>
                    <a:gd name="connsiteX3" fmla="*/ 22314 w 43082"/>
                    <a:gd name="connsiteY3" fmla="*/ 7380 h 39938"/>
                    <a:gd name="connsiteX4" fmla="*/ 25761 w 43082"/>
                    <a:gd name="connsiteY4" fmla="*/ 29 h 39938"/>
                    <a:gd name="connsiteX5" fmla="*/ 29845 w 43082"/>
                    <a:gd name="connsiteY5" fmla="*/ 4799 h 39938"/>
                    <a:gd name="connsiteX6" fmla="*/ 35475 w 43082"/>
                    <a:gd name="connsiteY6" fmla="*/ 519 h 39938"/>
                    <a:gd name="connsiteX7" fmla="*/ 36325 w 43082"/>
                    <a:gd name="connsiteY7" fmla="*/ 8065 h 39938"/>
                    <a:gd name="connsiteX8" fmla="*/ 41994 w 43082"/>
                    <a:gd name="connsiteY8" fmla="*/ 10147 h 39938"/>
                    <a:gd name="connsiteX9" fmla="*/ 38900 w 43082"/>
                    <a:gd name="connsiteY9" fmla="*/ 15375 h 39938"/>
                    <a:gd name="connsiteX10" fmla="*/ 43028 w 43082"/>
                    <a:gd name="connsiteY10" fmla="*/ 23151 h 39938"/>
                    <a:gd name="connsiteX11" fmla="*/ 35180 w 43082"/>
                    <a:gd name="connsiteY11" fmla="*/ 26600 h 39938"/>
                    <a:gd name="connsiteX12" fmla="*/ 35407 w 43082"/>
                    <a:gd name="connsiteY12" fmla="*/ 35930 h 39938"/>
                    <a:gd name="connsiteX13" fmla="*/ 27796 w 43082"/>
                    <a:gd name="connsiteY13" fmla="*/ 32782 h 39938"/>
                    <a:gd name="connsiteX14" fmla="*/ 23371 w 43082"/>
                    <a:gd name="connsiteY14" fmla="*/ 39931 h 39938"/>
                    <a:gd name="connsiteX15" fmla="*/ 16955 w 43082"/>
                    <a:gd name="connsiteY15" fmla="*/ 34289 h 39938"/>
                    <a:gd name="connsiteX16" fmla="*/ 7899 w 43082"/>
                    <a:gd name="connsiteY16" fmla="*/ 31697 h 39938"/>
                    <a:gd name="connsiteX17" fmla="*/ 1122 w 43082"/>
                    <a:gd name="connsiteY17" fmla="*/ 31079 h 39938"/>
                    <a:gd name="connsiteX18" fmla="*/ 4516 w 43082"/>
                    <a:gd name="connsiteY18" fmla="*/ 25037 h 39938"/>
                    <a:gd name="connsiteX19" fmla="*/ 7 w 43082"/>
                    <a:gd name="connsiteY19" fmla="*/ 19533 h 39938"/>
                    <a:gd name="connsiteX20" fmla="*/ 6960 w 43082"/>
                    <a:gd name="connsiteY20" fmla="*/ 15623 h 39938"/>
                    <a:gd name="connsiteX0" fmla="*/ 3588 w 43082"/>
                    <a:gd name="connsiteY0" fmla="*/ 13323 h 39938"/>
                    <a:gd name="connsiteX1" fmla="*/ 3681 w 43082"/>
                    <a:gd name="connsiteY1" fmla="*/ 13599 h 39938"/>
                  </a:gdLst>
                  <a:ahLst/>
                  <a:cxnLst>
                    <a:cxn ang="0">
                      <a:pos x="connsiteX0" y="connsiteY0"/>
                    </a:cxn>
                    <a:cxn ang="0">
                      <a:pos x="connsiteX1" y="connsiteY1"/>
                    </a:cxn>
                  </a:cxnLst>
                  <a:rect l="l" t="t" r="r" b="b"/>
                  <a:pathLst>
                    <a:path w="43082" h="39938">
                      <a:moveTo>
                        <a:pt x="6960" y="15623"/>
                      </a:moveTo>
                      <a:cubicBezTo>
                        <a:pt x="8207" y="13147"/>
                        <a:pt x="4356" y="8158"/>
                        <a:pt x="5635" y="6736"/>
                      </a:cubicBezTo>
                      <a:cubicBezTo>
                        <a:pt x="6914" y="5314"/>
                        <a:pt x="11661" y="8339"/>
                        <a:pt x="14634" y="7091"/>
                      </a:cubicBezTo>
                      <a:cubicBezTo>
                        <a:pt x="21012" y="-1836"/>
                        <a:pt x="17844" y="6716"/>
                        <a:pt x="22314" y="7380"/>
                      </a:cubicBezTo>
                      <a:cubicBezTo>
                        <a:pt x="24497" y="6403"/>
                        <a:pt x="24506" y="459"/>
                        <a:pt x="25761" y="29"/>
                      </a:cubicBezTo>
                      <a:cubicBezTo>
                        <a:pt x="27016" y="-401"/>
                        <a:pt x="28039" y="4118"/>
                        <a:pt x="29845" y="4799"/>
                      </a:cubicBezTo>
                      <a:cubicBezTo>
                        <a:pt x="32538" y="5245"/>
                        <a:pt x="34395" y="-25"/>
                        <a:pt x="35475" y="519"/>
                      </a:cubicBezTo>
                      <a:cubicBezTo>
                        <a:pt x="36555" y="1063"/>
                        <a:pt x="35035" y="6747"/>
                        <a:pt x="36325" y="8065"/>
                      </a:cubicBezTo>
                      <a:cubicBezTo>
                        <a:pt x="37745" y="9737"/>
                        <a:pt x="41565" y="8929"/>
                        <a:pt x="41994" y="10147"/>
                      </a:cubicBezTo>
                      <a:cubicBezTo>
                        <a:pt x="42423" y="11365"/>
                        <a:pt x="37794" y="13489"/>
                        <a:pt x="38900" y="15375"/>
                      </a:cubicBezTo>
                      <a:cubicBezTo>
                        <a:pt x="38773" y="17695"/>
                        <a:pt x="43648" y="21280"/>
                        <a:pt x="43028" y="23151"/>
                      </a:cubicBezTo>
                      <a:cubicBezTo>
                        <a:pt x="42408" y="25022"/>
                        <a:pt x="37056" y="23839"/>
                        <a:pt x="35180" y="26600"/>
                      </a:cubicBezTo>
                      <a:cubicBezTo>
                        <a:pt x="35167" y="28867"/>
                        <a:pt x="36638" y="34900"/>
                        <a:pt x="35407" y="35930"/>
                      </a:cubicBezTo>
                      <a:cubicBezTo>
                        <a:pt x="34176" y="36960"/>
                        <a:pt x="30870" y="33405"/>
                        <a:pt x="27796" y="32782"/>
                      </a:cubicBezTo>
                      <a:cubicBezTo>
                        <a:pt x="26407" y="32654"/>
                        <a:pt x="25178" y="39680"/>
                        <a:pt x="23371" y="39931"/>
                      </a:cubicBezTo>
                      <a:cubicBezTo>
                        <a:pt x="21564" y="40182"/>
                        <a:pt x="19914" y="34063"/>
                        <a:pt x="16955" y="34289"/>
                      </a:cubicBezTo>
                      <a:cubicBezTo>
                        <a:pt x="12553" y="33814"/>
                        <a:pt x="10591" y="35623"/>
                        <a:pt x="7899" y="31697"/>
                      </a:cubicBezTo>
                      <a:cubicBezTo>
                        <a:pt x="6787" y="30232"/>
                        <a:pt x="1686" y="32189"/>
                        <a:pt x="1122" y="31079"/>
                      </a:cubicBezTo>
                      <a:cubicBezTo>
                        <a:pt x="558" y="29969"/>
                        <a:pt x="4928" y="26906"/>
                        <a:pt x="4516" y="25037"/>
                      </a:cubicBezTo>
                      <a:cubicBezTo>
                        <a:pt x="4796" y="23239"/>
                        <a:pt x="-201" y="21886"/>
                        <a:pt x="7" y="19533"/>
                      </a:cubicBezTo>
                      <a:cubicBezTo>
                        <a:pt x="251" y="16778"/>
                        <a:pt x="5944" y="17194"/>
                        <a:pt x="6960" y="15623"/>
                      </a:cubicBezTo>
                      <a:close/>
                    </a:path>
                    <a:path w="43082" h="39938" fill="none" extrusionOk="0">
                      <a:moveTo>
                        <a:pt x="3588" y="13323"/>
                      </a:moveTo>
                      <a:cubicBezTo>
                        <a:pt x="3567" y="13358"/>
                        <a:pt x="3702" y="13564"/>
                        <a:pt x="3681" y="13599"/>
                      </a:cubicBezTo>
                    </a:path>
                  </a:pathLst>
                </a:custGeom>
                <a:gradFill>
                  <a:gsLst>
                    <a:gs pos="97000">
                      <a:schemeClr val="accent4">
                        <a:lumMod val="40000"/>
                        <a:lumOff val="60000"/>
                      </a:schemeClr>
                    </a:gs>
                    <a:gs pos="86000">
                      <a:schemeClr val="accent4">
                        <a:lumMod val="60000"/>
                        <a:lumOff val="40000"/>
                      </a:schemeClr>
                    </a:gs>
                    <a:gs pos="11000">
                      <a:schemeClr val="accent4">
                        <a:lumMod val="20000"/>
                        <a:lumOff val="80000"/>
                      </a:schemeClr>
                    </a:gs>
                  </a:gsLst>
                  <a:path path="circle">
                    <a:fillToRect l="50000" t="50000" r="50000" b="50000"/>
                  </a:path>
                </a:gradFill>
                <a:ln w="3175">
                  <a:solidFill>
                    <a:schemeClr val="accent4">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Freeform 251"/>
                <p:cNvSpPr>
                  <a:spLocks noChangeAspect="1"/>
                </p:cNvSpPr>
                <p:nvPr/>
              </p:nvSpPr>
              <p:spPr>
                <a:xfrm rot="17032382">
                  <a:off x="9020787" y="6242607"/>
                  <a:ext cx="103738" cy="90010"/>
                </a:xfrm>
                <a:custGeom>
                  <a:avLst/>
                  <a:gdLst>
                    <a:gd name="connsiteX0" fmla="*/ 43154 w 89798"/>
                    <a:gd name="connsiteY0" fmla="*/ 0 h 86046"/>
                    <a:gd name="connsiteX1" fmla="*/ 59318 w 89798"/>
                    <a:gd name="connsiteY1" fmla="*/ 7278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2454 w 89798"/>
                    <a:gd name="connsiteY11" fmla="*/ 30518 h 86046"/>
                    <a:gd name="connsiteX12" fmla="*/ 20294 w 89798"/>
                    <a:gd name="connsiteY12" fmla="*/ 24849 h 86046"/>
                    <a:gd name="connsiteX13" fmla="*/ 43154 w 89798"/>
                    <a:gd name="connsiteY13" fmla="*/ 0 h 86046"/>
                    <a:gd name="connsiteX0" fmla="*/ 43154 w 89798"/>
                    <a:gd name="connsiteY0" fmla="*/ 0 h 86046"/>
                    <a:gd name="connsiteX1" fmla="*/ 59318 w 89798"/>
                    <a:gd name="connsiteY1" fmla="*/ 7278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2454 w 89798"/>
                    <a:gd name="connsiteY11" fmla="*/ 30518 h 86046"/>
                    <a:gd name="connsiteX12" fmla="*/ 43154 w 89798"/>
                    <a:gd name="connsiteY12" fmla="*/ 0 h 86046"/>
                    <a:gd name="connsiteX0" fmla="*/ 43154 w 89798"/>
                    <a:gd name="connsiteY0" fmla="*/ 0 h 86046"/>
                    <a:gd name="connsiteX1" fmla="*/ 59318 w 89798"/>
                    <a:gd name="connsiteY1" fmla="*/ 7278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2454 w 89798"/>
                    <a:gd name="connsiteY11" fmla="*/ 30518 h 86046"/>
                    <a:gd name="connsiteX12" fmla="*/ 43154 w 89798"/>
                    <a:gd name="connsiteY12" fmla="*/ 0 h 86046"/>
                    <a:gd name="connsiteX0" fmla="*/ 43154 w 89798"/>
                    <a:gd name="connsiteY0" fmla="*/ 0 h 86046"/>
                    <a:gd name="connsiteX1" fmla="*/ 59318 w 89798"/>
                    <a:gd name="connsiteY1" fmla="*/ 7278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8913 w 89798"/>
                    <a:gd name="connsiteY11" fmla="*/ 24463 h 86046"/>
                    <a:gd name="connsiteX12" fmla="*/ 43154 w 89798"/>
                    <a:gd name="connsiteY12" fmla="*/ 0 h 86046"/>
                    <a:gd name="connsiteX0" fmla="*/ 43154 w 89798"/>
                    <a:gd name="connsiteY0" fmla="*/ 0 h 86046"/>
                    <a:gd name="connsiteX1" fmla="*/ 58107 w 89798"/>
                    <a:gd name="connsiteY1" fmla="*/ 8893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8913 w 89798"/>
                    <a:gd name="connsiteY11" fmla="*/ 24463 h 86046"/>
                    <a:gd name="connsiteX12" fmla="*/ 43154 w 89798"/>
                    <a:gd name="connsiteY12" fmla="*/ 0 h 86046"/>
                    <a:gd name="connsiteX0" fmla="*/ 43154 w 89798"/>
                    <a:gd name="connsiteY0" fmla="*/ 0 h 86046"/>
                    <a:gd name="connsiteX1" fmla="*/ 58107 w 89798"/>
                    <a:gd name="connsiteY1" fmla="*/ 8893 h 86046"/>
                    <a:gd name="connsiteX2" fmla="*/ 65570 w 89798"/>
                    <a:gd name="connsiteY2" fmla="*/ 23685 h 86046"/>
                    <a:gd name="connsiteX3" fmla="*/ 89798 w 89798"/>
                    <a:gd name="connsiteY3" fmla="*/ 54474 h 86046"/>
                    <a:gd name="connsiteX4" fmla="*/ 66938 w 89798"/>
                    <a:gd name="connsiteY4" fmla="*/ 86046 h 86046"/>
                    <a:gd name="connsiteX5" fmla="*/ 50774 w 89798"/>
                    <a:gd name="connsiteY5" fmla="*/ 76799 h 86046"/>
                    <a:gd name="connsiteX6" fmla="*/ 48602 w 89798"/>
                    <a:gd name="connsiteY6" fmla="*/ 69557 h 86046"/>
                    <a:gd name="connsiteX7" fmla="*/ 37059 w 89798"/>
                    <a:gd name="connsiteY7" fmla="*/ 72506 h 86046"/>
                    <a:gd name="connsiteX8" fmla="*/ 0 w 89798"/>
                    <a:gd name="connsiteY8" fmla="*/ 49646 h 86046"/>
                    <a:gd name="connsiteX9" fmla="*/ 10854 w 89798"/>
                    <a:gd name="connsiteY9" fmla="*/ 33482 h 86046"/>
                    <a:gd name="connsiteX10" fmla="*/ 28913 w 89798"/>
                    <a:gd name="connsiteY10" fmla="*/ 24463 h 86046"/>
                    <a:gd name="connsiteX11" fmla="*/ 43154 w 89798"/>
                    <a:gd name="connsiteY11" fmla="*/ 0 h 86046"/>
                    <a:gd name="connsiteX0" fmla="*/ 43154 w 88587"/>
                    <a:gd name="connsiteY0" fmla="*/ 0 h 88124"/>
                    <a:gd name="connsiteX1" fmla="*/ 58107 w 88587"/>
                    <a:gd name="connsiteY1" fmla="*/ 8893 h 88124"/>
                    <a:gd name="connsiteX2" fmla="*/ 65570 w 88587"/>
                    <a:gd name="connsiteY2" fmla="*/ 23685 h 88124"/>
                    <a:gd name="connsiteX3" fmla="*/ 88587 w 88587"/>
                    <a:gd name="connsiteY3" fmla="*/ 38326 h 88124"/>
                    <a:gd name="connsiteX4" fmla="*/ 66938 w 88587"/>
                    <a:gd name="connsiteY4" fmla="*/ 86046 h 88124"/>
                    <a:gd name="connsiteX5" fmla="*/ 50774 w 88587"/>
                    <a:gd name="connsiteY5" fmla="*/ 76799 h 88124"/>
                    <a:gd name="connsiteX6" fmla="*/ 48602 w 88587"/>
                    <a:gd name="connsiteY6" fmla="*/ 69557 h 88124"/>
                    <a:gd name="connsiteX7" fmla="*/ 37059 w 88587"/>
                    <a:gd name="connsiteY7" fmla="*/ 72506 h 88124"/>
                    <a:gd name="connsiteX8" fmla="*/ 0 w 88587"/>
                    <a:gd name="connsiteY8" fmla="*/ 49646 h 88124"/>
                    <a:gd name="connsiteX9" fmla="*/ 10854 w 88587"/>
                    <a:gd name="connsiteY9" fmla="*/ 33482 h 88124"/>
                    <a:gd name="connsiteX10" fmla="*/ 28913 w 88587"/>
                    <a:gd name="connsiteY10" fmla="*/ 24463 h 88124"/>
                    <a:gd name="connsiteX11" fmla="*/ 43154 w 88587"/>
                    <a:gd name="connsiteY11" fmla="*/ 0 h 88124"/>
                    <a:gd name="connsiteX0" fmla="*/ 43154 w 88587"/>
                    <a:gd name="connsiteY0" fmla="*/ 0 h 88124"/>
                    <a:gd name="connsiteX1" fmla="*/ 58107 w 88587"/>
                    <a:gd name="connsiteY1" fmla="*/ 8893 h 88124"/>
                    <a:gd name="connsiteX2" fmla="*/ 65570 w 88587"/>
                    <a:gd name="connsiteY2" fmla="*/ 23685 h 88124"/>
                    <a:gd name="connsiteX3" fmla="*/ 88587 w 88587"/>
                    <a:gd name="connsiteY3" fmla="*/ 38326 h 88124"/>
                    <a:gd name="connsiteX4" fmla="*/ 66938 w 88587"/>
                    <a:gd name="connsiteY4" fmla="*/ 86046 h 88124"/>
                    <a:gd name="connsiteX5" fmla="*/ 50774 w 88587"/>
                    <a:gd name="connsiteY5" fmla="*/ 76799 h 88124"/>
                    <a:gd name="connsiteX6" fmla="*/ 48602 w 88587"/>
                    <a:gd name="connsiteY6" fmla="*/ 69557 h 88124"/>
                    <a:gd name="connsiteX7" fmla="*/ 37059 w 88587"/>
                    <a:gd name="connsiteY7" fmla="*/ 72506 h 88124"/>
                    <a:gd name="connsiteX8" fmla="*/ 0 w 88587"/>
                    <a:gd name="connsiteY8" fmla="*/ 49646 h 88124"/>
                    <a:gd name="connsiteX9" fmla="*/ 10854 w 88587"/>
                    <a:gd name="connsiteY9" fmla="*/ 33482 h 88124"/>
                    <a:gd name="connsiteX10" fmla="*/ 28913 w 88587"/>
                    <a:gd name="connsiteY10" fmla="*/ 24463 h 88124"/>
                    <a:gd name="connsiteX11" fmla="*/ 43154 w 88587"/>
                    <a:gd name="connsiteY11" fmla="*/ 0 h 88124"/>
                    <a:gd name="connsiteX0" fmla="*/ 43154 w 88587"/>
                    <a:gd name="connsiteY0" fmla="*/ 0 h 88124"/>
                    <a:gd name="connsiteX1" fmla="*/ 58107 w 88587"/>
                    <a:gd name="connsiteY1" fmla="*/ 8893 h 88124"/>
                    <a:gd name="connsiteX2" fmla="*/ 65570 w 88587"/>
                    <a:gd name="connsiteY2" fmla="*/ 23685 h 88124"/>
                    <a:gd name="connsiteX3" fmla="*/ 88587 w 88587"/>
                    <a:gd name="connsiteY3" fmla="*/ 38326 h 88124"/>
                    <a:gd name="connsiteX4" fmla="*/ 66938 w 88587"/>
                    <a:gd name="connsiteY4" fmla="*/ 86046 h 88124"/>
                    <a:gd name="connsiteX5" fmla="*/ 50774 w 88587"/>
                    <a:gd name="connsiteY5" fmla="*/ 76799 h 88124"/>
                    <a:gd name="connsiteX6" fmla="*/ 48602 w 88587"/>
                    <a:gd name="connsiteY6" fmla="*/ 69557 h 88124"/>
                    <a:gd name="connsiteX7" fmla="*/ 37059 w 88587"/>
                    <a:gd name="connsiteY7" fmla="*/ 72506 h 88124"/>
                    <a:gd name="connsiteX8" fmla="*/ 0 w 88587"/>
                    <a:gd name="connsiteY8" fmla="*/ 49646 h 88124"/>
                    <a:gd name="connsiteX9" fmla="*/ 10854 w 88587"/>
                    <a:gd name="connsiteY9" fmla="*/ 33482 h 88124"/>
                    <a:gd name="connsiteX10" fmla="*/ 28913 w 88587"/>
                    <a:gd name="connsiteY10" fmla="*/ 24463 h 88124"/>
                    <a:gd name="connsiteX11" fmla="*/ 43154 w 88587"/>
                    <a:gd name="connsiteY11" fmla="*/ 0 h 88124"/>
                    <a:gd name="connsiteX0" fmla="*/ 43154 w 89570"/>
                    <a:gd name="connsiteY0" fmla="*/ 0 h 78472"/>
                    <a:gd name="connsiteX1" fmla="*/ 58107 w 89570"/>
                    <a:gd name="connsiteY1" fmla="*/ 8893 h 78472"/>
                    <a:gd name="connsiteX2" fmla="*/ 65570 w 89570"/>
                    <a:gd name="connsiteY2" fmla="*/ 23685 h 78472"/>
                    <a:gd name="connsiteX3" fmla="*/ 88587 w 89570"/>
                    <a:gd name="connsiteY3" fmla="*/ 38326 h 78472"/>
                    <a:gd name="connsiteX4" fmla="*/ 81875 w 89570"/>
                    <a:gd name="connsiteY4" fmla="*/ 65861 h 78472"/>
                    <a:gd name="connsiteX5" fmla="*/ 50774 w 89570"/>
                    <a:gd name="connsiteY5" fmla="*/ 76799 h 78472"/>
                    <a:gd name="connsiteX6" fmla="*/ 48602 w 89570"/>
                    <a:gd name="connsiteY6" fmla="*/ 69557 h 78472"/>
                    <a:gd name="connsiteX7" fmla="*/ 37059 w 89570"/>
                    <a:gd name="connsiteY7" fmla="*/ 72506 h 78472"/>
                    <a:gd name="connsiteX8" fmla="*/ 0 w 89570"/>
                    <a:gd name="connsiteY8" fmla="*/ 49646 h 78472"/>
                    <a:gd name="connsiteX9" fmla="*/ 10854 w 89570"/>
                    <a:gd name="connsiteY9" fmla="*/ 33482 h 78472"/>
                    <a:gd name="connsiteX10" fmla="*/ 28913 w 89570"/>
                    <a:gd name="connsiteY10" fmla="*/ 24463 h 78472"/>
                    <a:gd name="connsiteX11" fmla="*/ 43154 w 89570"/>
                    <a:gd name="connsiteY11" fmla="*/ 0 h 78472"/>
                    <a:gd name="connsiteX0" fmla="*/ 43154 w 88978"/>
                    <a:gd name="connsiteY0" fmla="*/ 0 h 78736"/>
                    <a:gd name="connsiteX1" fmla="*/ 58107 w 88978"/>
                    <a:gd name="connsiteY1" fmla="*/ 8893 h 78736"/>
                    <a:gd name="connsiteX2" fmla="*/ 65570 w 88978"/>
                    <a:gd name="connsiteY2" fmla="*/ 23685 h 78736"/>
                    <a:gd name="connsiteX3" fmla="*/ 88587 w 88978"/>
                    <a:gd name="connsiteY3" fmla="*/ 38326 h 78736"/>
                    <a:gd name="connsiteX4" fmla="*/ 81875 w 88978"/>
                    <a:gd name="connsiteY4" fmla="*/ 65861 h 78736"/>
                    <a:gd name="connsiteX5" fmla="*/ 50774 w 88978"/>
                    <a:gd name="connsiteY5" fmla="*/ 76799 h 78736"/>
                    <a:gd name="connsiteX6" fmla="*/ 48602 w 88978"/>
                    <a:gd name="connsiteY6" fmla="*/ 69557 h 78736"/>
                    <a:gd name="connsiteX7" fmla="*/ 37059 w 88978"/>
                    <a:gd name="connsiteY7" fmla="*/ 72506 h 78736"/>
                    <a:gd name="connsiteX8" fmla="*/ 0 w 88978"/>
                    <a:gd name="connsiteY8" fmla="*/ 49646 h 78736"/>
                    <a:gd name="connsiteX9" fmla="*/ 10854 w 88978"/>
                    <a:gd name="connsiteY9" fmla="*/ 33482 h 78736"/>
                    <a:gd name="connsiteX10" fmla="*/ 28913 w 88978"/>
                    <a:gd name="connsiteY10" fmla="*/ 24463 h 78736"/>
                    <a:gd name="connsiteX11" fmla="*/ 43154 w 88978"/>
                    <a:gd name="connsiteY11" fmla="*/ 0 h 78736"/>
                    <a:gd name="connsiteX0" fmla="*/ 43154 w 90264"/>
                    <a:gd name="connsiteY0" fmla="*/ 0 h 77649"/>
                    <a:gd name="connsiteX1" fmla="*/ 58107 w 90264"/>
                    <a:gd name="connsiteY1" fmla="*/ 8893 h 77649"/>
                    <a:gd name="connsiteX2" fmla="*/ 65570 w 90264"/>
                    <a:gd name="connsiteY2" fmla="*/ 23685 h 77649"/>
                    <a:gd name="connsiteX3" fmla="*/ 88587 w 90264"/>
                    <a:gd name="connsiteY3" fmla="*/ 38326 h 77649"/>
                    <a:gd name="connsiteX4" fmla="*/ 81875 w 90264"/>
                    <a:gd name="connsiteY4" fmla="*/ 65861 h 77649"/>
                    <a:gd name="connsiteX5" fmla="*/ 50774 w 90264"/>
                    <a:gd name="connsiteY5" fmla="*/ 76799 h 77649"/>
                    <a:gd name="connsiteX6" fmla="*/ 48602 w 90264"/>
                    <a:gd name="connsiteY6" fmla="*/ 69557 h 77649"/>
                    <a:gd name="connsiteX7" fmla="*/ 37059 w 90264"/>
                    <a:gd name="connsiteY7" fmla="*/ 72506 h 77649"/>
                    <a:gd name="connsiteX8" fmla="*/ 0 w 90264"/>
                    <a:gd name="connsiteY8" fmla="*/ 49646 h 77649"/>
                    <a:gd name="connsiteX9" fmla="*/ 10854 w 90264"/>
                    <a:gd name="connsiteY9" fmla="*/ 33482 h 77649"/>
                    <a:gd name="connsiteX10" fmla="*/ 28913 w 90264"/>
                    <a:gd name="connsiteY10" fmla="*/ 24463 h 77649"/>
                    <a:gd name="connsiteX11" fmla="*/ 43154 w 90264"/>
                    <a:gd name="connsiteY11" fmla="*/ 0 h 77649"/>
                    <a:gd name="connsiteX0" fmla="*/ 43154 w 89362"/>
                    <a:gd name="connsiteY0" fmla="*/ 0 h 79578"/>
                    <a:gd name="connsiteX1" fmla="*/ 58107 w 89362"/>
                    <a:gd name="connsiteY1" fmla="*/ 8893 h 79578"/>
                    <a:gd name="connsiteX2" fmla="*/ 65570 w 89362"/>
                    <a:gd name="connsiteY2" fmla="*/ 23685 h 79578"/>
                    <a:gd name="connsiteX3" fmla="*/ 88587 w 89362"/>
                    <a:gd name="connsiteY3" fmla="*/ 38326 h 79578"/>
                    <a:gd name="connsiteX4" fmla="*/ 81875 w 89362"/>
                    <a:gd name="connsiteY4" fmla="*/ 65861 h 79578"/>
                    <a:gd name="connsiteX5" fmla="*/ 61674 w 89362"/>
                    <a:gd name="connsiteY5" fmla="*/ 78010 h 79578"/>
                    <a:gd name="connsiteX6" fmla="*/ 48602 w 89362"/>
                    <a:gd name="connsiteY6" fmla="*/ 69557 h 79578"/>
                    <a:gd name="connsiteX7" fmla="*/ 37059 w 89362"/>
                    <a:gd name="connsiteY7" fmla="*/ 72506 h 79578"/>
                    <a:gd name="connsiteX8" fmla="*/ 0 w 89362"/>
                    <a:gd name="connsiteY8" fmla="*/ 49646 h 79578"/>
                    <a:gd name="connsiteX9" fmla="*/ 10854 w 89362"/>
                    <a:gd name="connsiteY9" fmla="*/ 33482 h 79578"/>
                    <a:gd name="connsiteX10" fmla="*/ 28913 w 89362"/>
                    <a:gd name="connsiteY10" fmla="*/ 24463 h 79578"/>
                    <a:gd name="connsiteX11" fmla="*/ 43154 w 89362"/>
                    <a:gd name="connsiteY11" fmla="*/ 0 h 79578"/>
                    <a:gd name="connsiteX0" fmla="*/ 43154 w 89362"/>
                    <a:gd name="connsiteY0" fmla="*/ 0 h 78010"/>
                    <a:gd name="connsiteX1" fmla="*/ 58107 w 89362"/>
                    <a:gd name="connsiteY1" fmla="*/ 8893 h 78010"/>
                    <a:gd name="connsiteX2" fmla="*/ 65570 w 89362"/>
                    <a:gd name="connsiteY2" fmla="*/ 23685 h 78010"/>
                    <a:gd name="connsiteX3" fmla="*/ 88587 w 89362"/>
                    <a:gd name="connsiteY3" fmla="*/ 38326 h 78010"/>
                    <a:gd name="connsiteX4" fmla="*/ 81875 w 89362"/>
                    <a:gd name="connsiteY4" fmla="*/ 65861 h 78010"/>
                    <a:gd name="connsiteX5" fmla="*/ 61674 w 89362"/>
                    <a:gd name="connsiteY5" fmla="*/ 78010 h 78010"/>
                    <a:gd name="connsiteX6" fmla="*/ 48602 w 89362"/>
                    <a:gd name="connsiteY6" fmla="*/ 69557 h 78010"/>
                    <a:gd name="connsiteX7" fmla="*/ 37059 w 89362"/>
                    <a:gd name="connsiteY7" fmla="*/ 72506 h 78010"/>
                    <a:gd name="connsiteX8" fmla="*/ 0 w 89362"/>
                    <a:gd name="connsiteY8" fmla="*/ 49646 h 78010"/>
                    <a:gd name="connsiteX9" fmla="*/ 10854 w 89362"/>
                    <a:gd name="connsiteY9" fmla="*/ 33482 h 78010"/>
                    <a:gd name="connsiteX10" fmla="*/ 28913 w 89362"/>
                    <a:gd name="connsiteY10" fmla="*/ 24463 h 78010"/>
                    <a:gd name="connsiteX11" fmla="*/ 43154 w 89362"/>
                    <a:gd name="connsiteY11" fmla="*/ 0 h 78010"/>
                    <a:gd name="connsiteX0" fmla="*/ 43154 w 88876"/>
                    <a:gd name="connsiteY0" fmla="*/ 0 h 78010"/>
                    <a:gd name="connsiteX1" fmla="*/ 58107 w 88876"/>
                    <a:gd name="connsiteY1" fmla="*/ 8893 h 78010"/>
                    <a:gd name="connsiteX2" fmla="*/ 65570 w 88876"/>
                    <a:gd name="connsiteY2" fmla="*/ 23685 h 78010"/>
                    <a:gd name="connsiteX3" fmla="*/ 88587 w 88876"/>
                    <a:gd name="connsiteY3" fmla="*/ 38326 h 78010"/>
                    <a:gd name="connsiteX4" fmla="*/ 77434 w 88876"/>
                    <a:gd name="connsiteY4" fmla="*/ 55365 h 78010"/>
                    <a:gd name="connsiteX5" fmla="*/ 61674 w 88876"/>
                    <a:gd name="connsiteY5" fmla="*/ 78010 h 78010"/>
                    <a:gd name="connsiteX6" fmla="*/ 48602 w 88876"/>
                    <a:gd name="connsiteY6" fmla="*/ 69557 h 78010"/>
                    <a:gd name="connsiteX7" fmla="*/ 37059 w 88876"/>
                    <a:gd name="connsiteY7" fmla="*/ 72506 h 78010"/>
                    <a:gd name="connsiteX8" fmla="*/ 0 w 88876"/>
                    <a:gd name="connsiteY8" fmla="*/ 49646 h 78010"/>
                    <a:gd name="connsiteX9" fmla="*/ 10854 w 88876"/>
                    <a:gd name="connsiteY9" fmla="*/ 33482 h 78010"/>
                    <a:gd name="connsiteX10" fmla="*/ 28913 w 88876"/>
                    <a:gd name="connsiteY10" fmla="*/ 24463 h 78010"/>
                    <a:gd name="connsiteX11" fmla="*/ 43154 w 88876"/>
                    <a:gd name="connsiteY11" fmla="*/ 0 h 78010"/>
                    <a:gd name="connsiteX0" fmla="*/ 43154 w 88855"/>
                    <a:gd name="connsiteY0" fmla="*/ 0 h 78010"/>
                    <a:gd name="connsiteX1" fmla="*/ 58107 w 88855"/>
                    <a:gd name="connsiteY1" fmla="*/ 8893 h 78010"/>
                    <a:gd name="connsiteX2" fmla="*/ 65570 w 88855"/>
                    <a:gd name="connsiteY2" fmla="*/ 23685 h 78010"/>
                    <a:gd name="connsiteX3" fmla="*/ 88587 w 88855"/>
                    <a:gd name="connsiteY3" fmla="*/ 38326 h 78010"/>
                    <a:gd name="connsiteX4" fmla="*/ 77434 w 88855"/>
                    <a:gd name="connsiteY4" fmla="*/ 55365 h 78010"/>
                    <a:gd name="connsiteX5" fmla="*/ 61674 w 88855"/>
                    <a:gd name="connsiteY5" fmla="*/ 78010 h 78010"/>
                    <a:gd name="connsiteX6" fmla="*/ 48602 w 88855"/>
                    <a:gd name="connsiteY6" fmla="*/ 69557 h 78010"/>
                    <a:gd name="connsiteX7" fmla="*/ 37059 w 88855"/>
                    <a:gd name="connsiteY7" fmla="*/ 72506 h 78010"/>
                    <a:gd name="connsiteX8" fmla="*/ 0 w 88855"/>
                    <a:gd name="connsiteY8" fmla="*/ 49646 h 78010"/>
                    <a:gd name="connsiteX9" fmla="*/ 10854 w 88855"/>
                    <a:gd name="connsiteY9" fmla="*/ 33482 h 78010"/>
                    <a:gd name="connsiteX10" fmla="*/ 28913 w 88855"/>
                    <a:gd name="connsiteY10" fmla="*/ 24463 h 78010"/>
                    <a:gd name="connsiteX11" fmla="*/ 43154 w 88855"/>
                    <a:gd name="connsiteY11" fmla="*/ 0 h 78010"/>
                    <a:gd name="connsiteX0" fmla="*/ 43154 w 88855"/>
                    <a:gd name="connsiteY0" fmla="*/ 0 h 78010"/>
                    <a:gd name="connsiteX1" fmla="*/ 58107 w 88855"/>
                    <a:gd name="connsiteY1" fmla="*/ 8893 h 78010"/>
                    <a:gd name="connsiteX2" fmla="*/ 65570 w 88855"/>
                    <a:gd name="connsiteY2" fmla="*/ 23685 h 78010"/>
                    <a:gd name="connsiteX3" fmla="*/ 88587 w 88855"/>
                    <a:gd name="connsiteY3" fmla="*/ 38326 h 78010"/>
                    <a:gd name="connsiteX4" fmla="*/ 77434 w 88855"/>
                    <a:gd name="connsiteY4" fmla="*/ 55365 h 78010"/>
                    <a:gd name="connsiteX5" fmla="*/ 61674 w 88855"/>
                    <a:gd name="connsiteY5" fmla="*/ 78010 h 78010"/>
                    <a:gd name="connsiteX6" fmla="*/ 48602 w 88855"/>
                    <a:gd name="connsiteY6" fmla="*/ 69557 h 78010"/>
                    <a:gd name="connsiteX7" fmla="*/ 37059 w 88855"/>
                    <a:gd name="connsiteY7" fmla="*/ 72506 h 78010"/>
                    <a:gd name="connsiteX8" fmla="*/ 0 w 88855"/>
                    <a:gd name="connsiteY8" fmla="*/ 49646 h 78010"/>
                    <a:gd name="connsiteX9" fmla="*/ 10854 w 88855"/>
                    <a:gd name="connsiteY9" fmla="*/ 33482 h 78010"/>
                    <a:gd name="connsiteX10" fmla="*/ 28913 w 88855"/>
                    <a:gd name="connsiteY10" fmla="*/ 24463 h 78010"/>
                    <a:gd name="connsiteX11" fmla="*/ 43154 w 88855"/>
                    <a:gd name="connsiteY11" fmla="*/ 0 h 78010"/>
                    <a:gd name="connsiteX0" fmla="*/ 43154 w 94749"/>
                    <a:gd name="connsiteY0" fmla="*/ 0 h 78010"/>
                    <a:gd name="connsiteX1" fmla="*/ 58107 w 94749"/>
                    <a:gd name="connsiteY1" fmla="*/ 8893 h 78010"/>
                    <a:gd name="connsiteX2" fmla="*/ 65570 w 94749"/>
                    <a:gd name="connsiteY2" fmla="*/ 23685 h 78010"/>
                    <a:gd name="connsiteX3" fmla="*/ 88587 w 94749"/>
                    <a:gd name="connsiteY3" fmla="*/ 38326 h 78010"/>
                    <a:gd name="connsiteX4" fmla="*/ 77434 w 94749"/>
                    <a:gd name="connsiteY4" fmla="*/ 55365 h 78010"/>
                    <a:gd name="connsiteX5" fmla="*/ 61674 w 94749"/>
                    <a:gd name="connsiteY5" fmla="*/ 78010 h 78010"/>
                    <a:gd name="connsiteX6" fmla="*/ 48602 w 94749"/>
                    <a:gd name="connsiteY6" fmla="*/ 69557 h 78010"/>
                    <a:gd name="connsiteX7" fmla="*/ 37059 w 94749"/>
                    <a:gd name="connsiteY7" fmla="*/ 72506 h 78010"/>
                    <a:gd name="connsiteX8" fmla="*/ 0 w 94749"/>
                    <a:gd name="connsiteY8" fmla="*/ 49646 h 78010"/>
                    <a:gd name="connsiteX9" fmla="*/ 10854 w 94749"/>
                    <a:gd name="connsiteY9" fmla="*/ 33482 h 78010"/>
                    <a:gd name="connsiteX10" fmla="*/ 28913 w 94749"/>
                    <a:gd name="connsiteY10" fmla="*/ 24463 h 78010"/>
                    <a:gd name="connsiteX11" fmla="*/ 43154 w 94749"/>
                    <a:gd name="connsiteY11" fmla="*/ 0 h 78010"/>
                    <a:gd name="connsiteX0" fmla="*/ 44005 w 95600"/>
                    <a:gd name="connsiteY0" fmla="*/ 0 h 78010"/>
                    <a:gd name="connsiteX1" fmla="*/ 58958 w 95600"/>
                    <a:gd name="connsiteY1" fmla="*/ 8893 h 78010"/>
                    <a:gd name="connsiteX2" fmla="*/ 66421 w 95600"/>
                    <a:gd name="connsiteY2" fmla="*/ 23685 h 78010"/>
                    <a:gd name="connsiteX3" fmla="*/ 89438 w 95600"/>
                    <a:gd name="connsiteY3" fmla="*/ 38326 h 78010"/>
                    <a:gd name="connsiteX4" fmla="*/ 78285 w 95600"/>
                    <a:gd name="connsiteY4" fmla="*/ 55365 h 78010"/>
                    <a:gd name="connsiteX5" fmla="*/ 62525 w 95600"/>
                    <a:gd name="connsiteY5" fmla="*/ 78010 h 78010"/>
                    <a:gd name="connsiteX6" fmla="*/ 49453 w 95600"/>
                    <a:gd name="connsiteY6" fmla="*/ 69557 h 78010"/>
                    <a:gd name="connsiteX7" fmla="*/ 32258 w 95600"/>
                    <a:gd name="connsiteY7" fmla="*/ 59184 h 78010"/>
                    <a:gd name="connsiteX8" fmla="*/ 851 w 95600"/>
                    <a:gd name="connsiteY8" fmla="*/ 49646 h 78010"/>
                    <a:gd name="connsiteX9" fmla="*/ 11705 w 95600"/>
                    <a:gd name="connsiteY9" fmla="*/ 33482 h 78010"/>
                    <a:gd name="connsiteX10" fmla="*/ 29764 w 95600"/>
                    <a:gd name="connsiteY10" fmla="*/ 24463 h 78010"/>
                    <a:gd name="connsiteX11" fmla="*/ 44005 w 95600"/>
                    <a:gd name="connsiteY11" fmla="*/ 0 h 78010"/>
                    <a:gd name="connsiteX0" fmla="*/ 44005 w 95600"/>
                    <a:gd name="connsiteY0" fmla="*/ 0 h 78010"/>
                    <a:gd name="connsiteX1" fmla="*/ 58958 w 95600"/>
                    <a:gd name="connsiteY1" fmla="*/ 8893 h 78010"/>
                    <a:gd name="connsiteX2" fmla="*/ 66421 w 95600"/>
                    <a:gd name="connsiteY2" fmla="*/ 23685 h 78010"/>
                    <a:gd name="connsiteX3" fmla="*/ 89438 w 95600"/>
                    <a:gd name="connsiteY3" fmla="*/ 38326 h 78010"/>
                    <a:gd name="connsiteX4" fmla="*/ 78285 w 95600"/>
                    <a:gd name="connsiteY4" fmla="*/ 55365 h 78010"/>
                    <a:gd name="connsiteX5" fmla="*/ 62525 w 95600"/>
                    <a:gd name="connsiteY5" fmla="*/ 78010 h 78010"/>
                    <a:gd name="connsiteX6" fmla="*/ 40975 w 95600"/>
                    <a:gd name="connsiteY6" fmla="*/ 71172 h 78010"/>
                    <a:gd name="connsiteX7" fmla="*/ 32258 w 95600"/>
                    <a:gd name="connsiteY7" fmla="*/ 59184 h 78010"/>
                    <a:gd name="connsiteX8" fmla="*/ 851 w 95600"/>
                    <a:gd name="connsiteY8" fmla="*/ 49646 h 78010"/>
                    <a:gd name="connsiteX9" fmla="*/ 11705 w 95600"/>
                    <a:gd name="connsiteY9" fmla="*/ 33482 h 78010"/>
                    <a:gd name="connsiteX10" fmla="*/ 29764 w 95600"/>
                    <a:gd name="connsiteY10" fmla="*/ 24463 h 78010"/>
                    <a:gd name="connsiteX11" fmla="*/ 44005 w 95600"/>
                    <a:gd name="connsiteY11" fmla="*/ 0 h 78010"/>
                    <a:gd name="connsiteX0" fmla="*/ 44005 w 95600"/>
                    <a:gd name="connsiteY0" fmla="*/ 0 h 78010"/>
                    <a:gd name="connsiteX1" fmla="*/ 58958 w 95600"/>
                    <a:gd name="connsiteY1" fmla="*/ 8893 h 78010"/>
                    <a:gd name="connsiteX2" fmla="*/ 66421 w 95600"/>
                    <a:gd name="connsiteY2" fmla="*/ 23685 h 78010"/>
                    <a:gd name="connsiteX3" fmla="*/ 89438 w 95600"/>
                    <a:gd name="connsiteY3" fmla="*/ 38326 h 78010"/>
                    <a:gd name="connsiteX4" fmla="*/ 78285 w 95600"/>
                    <a:gd name="connsiteY4" fmla="*/ 55365 h 78010"/>
                    <a:gd name="connsiteX5" fmla="*/ 62525 w 95600"/>
                    <a:gd name="connsiteY5" fmla="*/ 78010 h 78010"/>
                    <a:gd name="connsiteX6" fmla="*/ 40975 w 95600"/>
                    <a:gd name="connsiteY6" fmla="*/ 71172 h 78010"/>
                    <a:gd name="connsiteX7" fmla="*/ 32258 w 95600"/>
                    <a:gd name="connsiteY7" fmla="*/ 59184 h 78010"/>
                    <a:gd name="connsiteX8" fmla="*/ 851 w 95600"/>
                    <a:gd name="connsiteY8" fmla="*/ 49646 h 78010"/>
                    <a:gd name="connsiteX9" fmla="*/ 11705 w 95600"/>
                    <a:gd name="connsiteY9" fmla="*/ 33482 h 78010"/>
                    <a:gd name="connsiteX10" fmla="*/ 29764 w 95600"/>
                    <a:gd name="connsiteY10" fmla="*/ 24463 h 78010"/>
                    <a:gd name="connsiteX11" fmla="*/ 44005 w 95600"/>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1071 w 95696"/>
                    <a:gd name="connsiteY6" fmla="*/ 71172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1071 w 95696"/>
                    <a:gd name="connsiteY6" fmla="*/ 71172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1071 w 95696"/>
                    <a:gd name="connsiteY6" fmla="*/ 71172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8741 w 95696"/>
                    <a:gd name="connsiteY6" fmla="*/ 62694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8741 w 95696"/>
                    <a:gd name="connsiteY6" fmla="*/ 62694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8741 w 95696"/>
                    <a:gd name="connsiteY6" fmla="*/ 62694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39910 w 91505"/>
                    <a:gd name="connsiteY0" fmla="*/ 0 h 78010"/>
                    <a:gd name="connsiteX1" fmla="*/ 54863 w 91505"/>
                    <a:gd name="connsiteY1" fmla="*/ 8893 h 78010"/>
                    <a:gd name="connsiteX2" fmla="*/ 62326 w 91505"/>
                    <a:gd name="connsiteY2" fmla="*/ 23685 h 78010"/>
                    <a:gd name="connsiteX3" fmla="*/ 85343 w 91505"/>
                    <a:gd name="connsiteY3" fmla="*/ 38326 h 78010"/>
                    <a:gd name="connsiteX4" fmla="*/ 74190 w 91505"/>
                    <a:gd name="connsiteY4" fmla="*/ 55365 h 78010"/>
                    <a:gd name="connsiteX5" fmla="*/ 58430 w 91505"/>
                    <a:gd name="connsiteY5" fmla="*/ 78010 h 78010"/>
                    <a:gd name="connsiteX6" fmla="*/ 44550 w 91505"/>
                    <a:gd name="connsiteY6" fmla="*/ 62694 h 78010"/>
                    <a:gd name="connsiteX7" fmla="*/ 29778 w 91505"/>
                    <a:gd name="connsiteY7" fmla="*/ 52725 h 78010"/>
                    <a:gd name="connsiteX8" fmla="*/ 1600 w 91505"/>
                    <a:gd name="connsiteY8" fmla="*/ 48031 h 78010"/>
                    <a:gd name="connsiteX9" fmla="*/ 7610 w 91505"/>
                    <a:gd name="connsiteY9" fmla="*/ 33482 h 78010"/>
                    <a:gd name="connsiteX10" fmla="*/ 25669 w 91505"/>
                    <a:gd name="connsiteY10" fmla="*/ 24463 h 78010"/>
                    <a:gd name="connsiteX11" fmla="*/ 39910 w 91505"/>
                    <a:gd name="connsiteY11" fmla="*/ 0 h 78010"/>
                    <a:gd name="connsiteX0" fmla="*/ 38976 w 90571"/>
                    <a:gd name="connsiteY0" fmla="*/ 0 h 78010"/>
                    <a:gd name="connsiteX1" fmla="*/ 53929 w 90571"/>
                    <a:gd name="connsiteY1" fmla="*/ 8893 h 78010"/>
                    <a:gd name="connsiteX2" fmla="*/ 61392 w 90571"/>
                    <a:gd name="connsiteY2" fmla="*/ 23685 h 78010"/>
                    <a:gd name="connsiteX3" fmla="*/ 84409 w 90571"/>
                    <a:gd name="connsiteY3" fmla="*/ 38326 h 78010"/>
                    <a:gd name="connsiteX4" fmla="*/ 73256 w 90571"/>
                    <a:gd name="connsiteY4" fmla="*/ 55365 h 78010"/>
                    <a:gd name="connsiteX5" fmla="*/ 57496 w 90571"/>
                    <a:gd name="connsiteY5" fmla="*/ 78010 h 78010"/>
                    <a:gd name="connsiteX6" fmla="*/ 43616 w 90571"/>
                    <a:gd name="connsiteY6" fmla="*/ 62694 h 78010"/>
                    <a:gd name="connsiteX7" fmla="*/ 28844 w 90571"/>
                    <a:gd name="connsiteY7" fmla="*/ 52725 h 78010"/>
                    <a:gd name="connsiteX8" fmla="*/ 666 w 90571"/>
                    <a:gd name="connsiteY8" fmla="*/ 48031 h 78010"/>
                    <a:gd name="connsiteX9" fmla="*/ 11520 w 90571"/>
                    <a:gd name="connsiteY9" fmla="*/ 35097 h 78010"/>
                    <a:gd name="connsiteX10" fmla="*/ 24735 w 90571"/>
                    <a:gd name="connsiteY10" fmla="*/ 24463 h 78010"/>
                    <a:gd name="connsiteX11" fmla="*/ 38976 w 90571"/>
                    <a:gd name="connsiteY11" fmla="*/ 0 h 78010"/>
                    <a:gd name="connsiteX0" fmla="*/ 38976 w 90571"/>
                    <a:gd name="connsiteY0" fmla="*/ 0 h 78010"/>
                    <a:gd name="connsiteX1" fmla="*/ 53929 w 90571"/>
                    <a:gd name="connsiteY1" fmla="*/ 8893 h 78010"/>
                    <a:gd name="connsiteX2" fmla="*/ 61392 w 90571"/>
                    <a:gd name="connsiteY2" fmla="*/ 23685 h 78010"/>
                    <a:gd name="connsiteX3" fmla="*/ 84409 w 90571"/>
                    <a:gd name="connsiteY3" fmla="*/ 38326 h 78010"/>
                    <a:gd name="connsiteX4" fmla="*/ 73256 w 90571"/>
                    <a:gd name="connsiteY4" fmla="*/ 55365 h 78010"/>
                    <a:gd name="connsiteX5" fmla="*/ 57496 w 90571"/>
                    <a:gd name="connsiteY5" fmla="*/ 78010 h 78010"/>
                    <a:gd name="connsiteX6" fmla="*/ 43616 w 90571"/>
                    <a:gd name="connsiteY6" fmla="*/ 62694 h 78010"/>
                    <a:gd name="connsiteX7" fmla="*/ 28844 w 90571"/>
                    <a:gd name="connsiteY7" fmla="*/ 52725 h 78010"/>
                    <a:gd name="connsiteX8" fmla="*/ 666 w 90571"/>
                    <a:gd name="connsiteY8" fmla="*/ 48031 h 78010"/>
                    <a:gd name="connsiteX9" fmla="*/ 11520 w 90571"/>
                    <a:gd name="connsiteY9" fmla="*/ 35097 h 78010"/>
                    <a:gd name="connsiteX10" fmla="*/ 24735 w 90571"/>
                    <a:gd name="connsiteY10" fmla="*/ 24463 h 78010"/>
                    <a:gd name="connsiteX11" fmla="*/ 38976 w 90571"/>
                    <a:gd name="connsiteY11" fmla="*/ 0 h 78010"/>
                    <a:gd name="connsiteX0" fmla="*/ 38726 w 90321"/>
                    <a:gd name="connsiteY0" fmla="*/ 0 h 78010"/>
                    <a:gd name="connsiteX1" fmla="*/ 53679 w 90321"/>
                    <a:gd name="connsiteY1" fmla="*/ 8893 h 78010"/>
                    <a:gd name="connsiteX2" fmla="*/ 61142 w 90321"/>
                    <a:gd name="connsiteY2" fmla="*/ 23685 h 78010"/>
                    <a:gd name="connsiteX3" fmla="*/ 84159 w 90321"/>
                    <a:gd name="connsiteY3" fmla="*/ 38326 h 78010"/>
                    <a:gd name="connsiteX4" fmla="*/ 73006 w 90321"/>
                    <a:gd name="connsiteY4" fmla="*/ 55365 h 78010"/>
                    <a:gd name="connsiteX5" fmla="*/ 57246 w 90321"/>
                    <a:gd name="connsiteY5" fmla="*/ 78010 h 78010"/>
                    <a:gd name="connsiteX6" fmla="*/ 43366 w 90321"/>
                    <a:gd name="connsiteY6" fmla="*/ 62694 h 78010"/>
                    <a:gd name="connsiteX7" fmla="*/ 28594 w 90321"/>
                    <a:gd name="connsiteY7" fmla="*/ 52725 h 78010"/>
                    <a:gd name="connsiteX8" fmla="*/ 416 w 90321"/>
                    <a:gd name="connsiteY8" fmla="*/ 48031 h 78010"/>
                    <a:gd name="connsiteX9" fmla="*/ 11270 w 90321"/>
                    <a:gd name="connsiteY9" fmla="*/ 35097 h 78010"/>
                    <a:gd name="connsiteX10" fmla="*/ 24485 w 90321"/>
                    <a:gd name="connsiteY10" fmla="*/ 24463 h 78010"/>
                    <a:gd name="connsiteX11" fmla="*/ 38726 w 90321"/>
                    <a:gd name="connsiteY11" fmla="*/ 0 h 78010"/>
                    <a:gd name="connsiteX0" fmla="*/ 38758 w 90353"/>
                    <a:gd name="connsiteY0" fmla="*/ 0 h 78010"/>
                    <a:gd name="connsiteX1" fmla="*/ 53711 w 90353"/>
                    <a:gd name="connsiteY1" fmla="*/ 8893 h 78010"/>
                    <a:gd name="connsiteX2" fmla="*/ 61174 w 90353"/>
                    <a:gd name="connsiteY2" fmla="*/ 23685 h 78010"/>
                    <a:gd name="connsiteX3" fmla="*/ 84191 w 90353"/>
                    <a:gd name="connsiteY3" fmla="*/ 38326 h 78010"/>
                    <a:gd name="connsiteX4" fmla="*/ 73038 w 90353"/>
                    <a:gd name="connsiteY4" fmla="*/ 55365 h 78010"/>
                    <a:gd name="connsiteX5" fmla="*/ 57278 w 90353"/>
                    <a:gd name="connsiteY5" fmla="*/ 78010 h 78010"/>
                    <a:gd name="connsiteX6" fmla="*/ 43398 w 90353"/>
                    <a:gd name="connsiteY6" fmla="*/ 62694 h 78010"/>
                    <a:gd name="connsiteX7" fmla="*/ 29433 w 90353"/>
                    <a:gd name="connsiteY7" fmla="*/ 49495 h 78010"/>
                    <a:gd name="connsiteX8" fmla="*/ 448 w 90353"/>
                    <a:gd name="connsiteY8" fmla="*/ 48031 h 78010"/>
                    <a:gd name="connsiteX9" fmla="*/ 11302 w 90353"/>
                    <a:gd name="connsiteY9" fmla="*/ 35097 h 78010"/>
                    <a:gd name="connsiteX10" fmla="*/ 24517 w 90353"/>
                    <a:gd name="connsiteY10" fmla="*/ 24463 h 78010"/>
                    <a:gd name="connsiteX11" fmla="*/ 38758 w 90353"/>
                    <a:gd name="connsiteY11" fmla="*/ 0 h 78010"/>
                    <a:gd name="connsiteX0" fmla="*/ 38758 w 90353"/>
                    <a:gd name="connsiteY0" fmla="*/ 0 h 78010"/>
                    <a:gd name="connsiteX1" fmla="*/ 53711 w 90353"/>
                    <a:gd name="connsiteY1" fmla="*/ 8893 h 78010"/>
                    <a:gd name="connsiteX2" fmla="*/ 61174 w 90353"/>
                    <a:gd name="connsiteY2" fmla="*/ 23685 h 78010"/>
                    <a:gd name="connsiteX3" fmla="*/ 84191 w 90353"/>
                    <a:gd name="connsiteY3" fmla="*/ 38326 h 78010"/>
                    <a:gd name="connsiteX4" fmla="*/ 73038 w 90353"/>
                    <a:gd name="connsiteY4" fmla="*/ 55365 h 78010"/>
                    <a:gd name="connsiteX5" fmla="*/ 57278 w 90353"/>
                    <a:gd name="connsiteY5" fmla="*/ 78010 h 78010"/>
                    <a:gd name="connsiteX6" fmla="*/ 43398 w 90353"/>
                    <a:gd name="connsiteY6" fmla="*/ 62694 h 78010"/>
                    <a:gd name="connsiteX7" fmla="*/ 29433 w 90353"/>
                    <a:gd name="connsiteY7" fmla="*/ 49495 h 78010"/>
                    <a:gd name="connsiteX8" fmla="*/ 448 w 90353"/>
                    <a:gd name="connsiteY8" fmla="*/ 48031 h 78010"/>
                    <a:gd name="connsiteX9" fmla="*/ 11302 w 90353"/>
                    <a:gd name="connsiteY9" fmla="*/ 35097 h 78010"/>
                    <a:gd name="connsiteX10" fmla="*/ 24517 w 90353"/>
                    <a:gd name="connsiteY10" fmla="*/ 24463 h 78010"/>
                    <a:gd name="connsiteX11" fmla="*/ 38758 w 90353"/>
                    <a:gd name="connsiteY11" fmla="*/ 0 h 78010"/>
                    <a:gd name="connsiteX0" fmla="*/ 38496 w 90091"/>
                    <a:gd name="connsiteY0" fmla="*/ 0 h 78010"/>
                    <a:gd name="connsiteX1" fmla="*/ 53449 w 90091"/>
                    <a:gd name="connsiteY1" fmla="*/ 8893 h 78010"/>
                    <a:gd name="connsiteX2" fmla="*/ 60912 w 90091"/>
                    <a:gd name="connsiteY2" fmla="*/ 23685 h 78010"/>
                    <a:gd name="connsiteX3" fmla="*/ 83929 w 90091"/>
                    <a:gd name="connsiteY3" fmla="*/ 38326 h 78010"/>
                    <a:gd name="connsiteX4" fmla="*/ 72776 w 90091"/>
                    <a:gd name="connsiteY4" fmla="*/ 55365 h 78010"/>
                    <a:gd name="connsiteX5" fmla="*/ 57016 w 90091"/>
                    <a:gd name="connsiteY5" fmla="*/ 78010 h 78010"/>
                    <a:gd name="connsiteX6" fmla="*/ 43136 w 90091"/>
                    <a:gd name="connsiteY6" fmla="*/ 62694 h 78010"/>
                    <a:gd name="connsiteX7" fmla="*/ 29171 w 90091"/>
                    <a:gd name="connsiteY7" fmla="*/ 49495 h 78010"/>
                    <a:gd name="connsiteX8" fmla="*/ 186 w 90091"/>
                    <a:gd name="connsiteY8" fmla="*/ 48031 h 78010"/>
                    <a:gd name="connsiteX9" fmla="*/ 11040 w 90091"/>
                    <a:gd name="connsiteY9" fmla="*/ 35097 h 78010"/>
                    <a:gd name="connsiteX10" fmla="*/ 24255 w 90091"/>
                    <a:gd name="connsiteY10" fmla="*/ 24463 h 78010"/>
                    <a:gd name="connsiteX11" fmla="*/ 38496 w 90091"/>
                    <a:gd name="connsiteY11" fmla="*/ 0 h 78010"/>
                    <a:gd name="connsiteX0" fmla="*/ 38317 w 89912"/>
                    <a:gd name="connsiteY0" fmla="*/ 0 h 78010"/>
                    <a:gd name="connsiteX1" fmla="*/ 53270 w 89912"/>
                    <a:gd name="connsiteY1" fmla="*/ 8893 h 78010"/>
                    <a:gd name="connsiteX2" fmla="*/ 60733 w 89912"/>
                    <a:gd name="connsiteY2" fmla="*/ 23685 h 78010"/>
                    <a:gd name="connsiteX3" fmla="*/ 83750 w 89912"/>
                    <a:gd name="connsiteY3" fmla="*/ 38326 h 78010"/>
                    <a:gd name="connsiteX4" fmla="*/ 72597 w 89912"/>
                    <a:gd name="connsiteY4" fmla="*/ 55365 h 78010"/>
                    <a:gd name="connsiteX5" fmla="*/ 56837 w 89912"/>
                    <a:gd name="connsiteY5" fmla="*/ 78010 h 78010"/>
                    <a:gd name="connsiteX6" fmla="*/ 42957 w 89912"/>
                    <a:gd name="connsiteY6" fmla="*/ 62694 h 78010"/>
                    <a:gd name="connsiteX7" fmla="*/ 28992 w 89912"/>
                    <a:gd name="connsiteY7" fmla="*/ 49495 h 78010"/>
                    <a:gd name="connsiteX8" fmla="*/ 7 w 89912"/>
                    <a:gd name="connsiteY8" fmla="*/ 48031 h 78010"/>
                    <a:gd name="connsiteX9" fmla="*/ 10861 w 89912"/>
                    <a:gd name="connsiteY9" fmla="*/ 35097 h 78010"/>
                    <a:gd name="connsiteX10" fmla="*/ 24076 w 89912"/>
                    <a:gd name="connsiteY10" fmla="*/ 24463 h 78010"/>
                    <a:gd name="connsiteX11" fmla="*/ 38317 w 89912"/>
                    <a:gd name="connsiteY11" fmla="*/ 0 h 78010"/>
                    <a:gd name="connsiteX0" fmla="*/ 38419 w 90014"/>
                    <a:gd name="connsiteY0" fmla="*/ 0 h 78010"/>
                    <a:gd name="connsiteX1" fmla="*/ 53372 w 90014"/>
                    <a:gd name="connsiteY1" fmla="*/ 8893 h 78010"/>
                    <a:gd name="connsiteX2" fmla="*/ 60835 w 90014"/>
                    <a:gd name="connsiteY2" fmla="*/ 23685 h 78010"/>
                    <a:gd name="connsiteX3" fmla="*/ 83852 w 90014"/>
                    <a:gd name="connsiteY3" fmla="*/ 38326 h 78010"/>
                    <a:gd name="connsiteX4" fmla="*/ 72699 w 90014"/>
                    <a:gd name="connsiteY4" fmla="*/ 55365 h 78010"/>
                    <a:gd name="connsiteX5" fmla="*/ 56939 w 90014"/>
                    <a:gd name="connsiteY5" fmla="*/ 78010 h 78010"/>
                    <a:gd name="connsiteX6" fmla="*/ 43059 w 90014"/>
                    <a:gd name="connsiteY6" fmla="*/ 62694 h 78010"/>
                    <a:gd name="connsiteX7" fmla="*/ 29094 w 90014"/>
                    <a:gd name="connsiteY7" fmla="*/ 49495 h 78010"/>
                    <a:gd name="connsiteX8" fmla="*/ 109 w 90014"/>
                    <a:gd name="connsiteY8" fmla="*/ 48031 h 78010"/>
                    <a:gd name="connsiteX9" fmla="*/ 18633 w 90014"/>
                    <a:gd name="connsiteY9" fmla="*/ 35097 h 78010"/>
                    <a:gd name="connsiteX10" fmla="*/ 24178 w 90014"/>
                    <a:gd name="connsiteY10" fmla="*/ 24463 h 78010"/>
                    <a:gd name="connsiteX11" fmla="*/ 38419 w 90014"/>
                    <a:gd name="connsiteY11" fmla="*/ 0 h 78010"/>
                    <a:gd name="connsiteX0" fmla="*/ 38419 w 90014"/>
                    <a:gd name="connsiteY0" fmla="*/ 0 h 78010"/>
                    <a:gd name="connsiteX1" fmla="*/ 53372 w 90014"/>
                    <a:gd name="connsiteY1" fmla="*/ 8893 h 78010"/>
                    <a:gd name="connsiteX2" fmla="*/ 60835 w 90014"/>
                    <a:gd name="connsiteY2" fmla="*/ 23685 h 78010"/>
                    <a:gd name="connsiteX3" fmla="*/ 83852 w 90014"/>
                    <a:gd name="connsiteY3" fmla="*/ 38326 h 78010"/>
                    <a:gd name="connsiteX4" fmla="*/ 72699 w 90014"/>
                    <a:gd name="connsiteY4" fmla="*/ 55365 h 78010"/>
                    <a:gd name="connsiteX5" fmla="*/ 56939 w 90014"/>
                    <a:gd name="connsiteY5" fmla="*/ 78010 h 78010"/>
                    <a:gd name="connsiteX6" fmla="*/ 43059 w 90014"/>
                    <a:gd name="connsiteY6" fmla="*/ 62694 h 78010"/>
                    <a:gd name="connsiteX7" fmla="*/ 29094 w 90014"/>
                    <a:gd name="connsiteY7" fmla="*/ 49495 h 78010"/>
                    <a:gd name="connsiteX8" fmla="*/ 109 w 90014"/>
                    <a:gd name="connsiteY8" fmla="*/ 48031 h 78010"/>
                    <a:gd name="connsiteX9" fmla="*/ 18633 w 90014"/>
                    <a:gd name="connsiteY9" fmla="*/ 35097 h 78010"/>
                    <a:gd name="connsiteX10" fmla="*/ 17315 w 90014"/>
                    <a:gd name="connsiteY10" fmla="*/ 22445 h 78010"/>
                    <a:gd name="connsiteX11" fmla="*/ 38419 w 90014"/>
                    <a:gd name="connsiteY11" fmla="*/ 0 h 78010"/>
                    <a:gd name="connsiteX0" fmla="*/ 38419 w 90014"/>
                    <a:gd name="connsiteY0" fmla="*/ 0 h 78010"/>
                    <a:gd name="connsiteX1" fmla="*/ 53372 w 90014"/>
                    <a:gd name="connsiteY1" fmla="*/ 8893 h 78010"/>
                    <a:gd name="connsiteX2" fmla="*/ 60835 w 90014"/>
                    <a:gd name="connsiteY2" fmla="*/ 23685 h 78010"/>
                    <a:gd name="connsiteX3" fmla="*/ 83852 w 90014"/>
                    <a:gd name="connsiteY3" fmla="*/ 38326 h 78010"/>
                    <a:gd name="connsiteX4" fmla="*/ 72699 w 90014"/>
                    <a:gd name="connsiteY4" fmla="*/ 55365 h 78010"/>
                    <a:gd name="connsiteX5" fmla="*/ 56939 w 90014"/>
                    <a:gd name="connsiteY5" fmla="*/ 78010 h 78010"/>
                    <a:gd name="connsiteX6" fmla="*/ 43059 w 90014"/>
                    <a:gd name="connsiteY6" fmla="*/ 62694 h 78010"/>
                    <a:gd name="connsiteX7" fmla="*/ 29094 w 90014"/>
                    <a:gd name="connsiteY7" fmla="*/ 49495 h 78010"/>
                    <a:gd name="connsiteX8" fmla="*/ 109 w 90014"/>
                    <a:gd name="connsiteY8" fmla="*/ 48031 h 78010"/>
                    <a:gd name="connsiteX9" fmla="*/ 18633 w 90014"/>
                    <a:gd name="connsiteY9" fmla="*/ 35097 h 78010"/>
                    <a:gd name="connsiteX10" fmla="*/ 17315 w 90014"/>
                    <a:gd name="connsiteY10" fmla="*/ 22445 h 78010"/>
                    <a:gd name="connsiteX11" fmla="*/ 38419 w 90014"/>
                    <a:gd name="connsiteY11" fmla="*/ 0 h 78010"/>
                    <a:gd name="connsiteX0" fmla="*/ 38419 w 90014"/>
                    <a:gd name="connsiteY0" fmla="*/ 0 h 78010"/>
                    <a:gd name="connsiteX1" fmla="*/ 53372 w 90014"/>
                    <a:gd name="connsiteY1" fmla="*/ 8893 h 78010"/>
                    <a:gd name="connsiteX2" fmla="*/ 60835 w 90014"/>
                    <a:gd name="connsiteY2" fmla="*/ 23685 h 78010"/>
                    <a:gd name="connsiteX3" fmla="*/ 83852 w 90014"/>
                    <a:gd name="connsiteY3" fmla="*/ 38326 h 78010"/>
                    <a:gd name="connsiteX4" fmla="*/ 72699 w 90014"/>
                    <a:gd name="connsiteY4" fmla="*/ 55365 h 78010"/>
                    <a:gd name="connsiteX5" fmla="*/ 56939 w 90014"/>
                    <a:gd name="connsiteY5" fmla="*/ 78010 h 78010"/>
                    <a:gd name="connsiteX6" fmla="*/ 43059 w 90014"/>
                    <a:gd name="connsiteY6" fmla="*/ 62694 h 78010"/>
                    <a:gd name="connsiteX7" fmla="*/ 29094 w 90014"/>
                    <a:gd name="connsiteY7" fmla="*/ 49495 h 78010"/>
                    <a:gd name="connsiteX8" fmla="*/ 109 w 90014"/>
                    <a:gd name="connsiteY8" fmla="*/ 48031 h 78010"/>
                    <a:gd name="connsiteX9" fmla="*/ 18633 w 90014"/>
                    <a:gd name="connsiteY9" fmla="*/ 35097 h 78010"/>
                    <a:gd name="connsiteX10" fmla="*/ 17315 w 90014"/>
                    <a:gd name="connsiteY10" fmla="*/ 22445 h 78010"/>
                    <a:gd name="connsiteX11" fmla="*/ 38419 w 90014"/>
                    <a:gd name="connsiteY11" fmla="*/ 0 h 78010"/>
                    <a:gd name="connsiteX0" fmla="*/ 38312 w 89907"/>
                    <a:gd name="connsiteY0" fmla="*/ 0 h 78010"/>
                    <a:gd name="connsiteX1" fmla="*/ 53265 w 89907"/>
                    <a:gd name="connsiteY1" fmla="*/ 8893 h 78010"/>
                    <a:gd name="connsiteX2" fmla="*/ 60728 w 89907"/>
                    <a:gd name="connsiteY2" fmla="*/ 23685 h 78010"/>
                    <a:gd name="connsiteX3" fmla="*/ 83745 w 89907"/>
                    <a:gd name="connsiteY3" fmla="*/ 38326 h 78010"/>
                    <a:gd name="connsiteX4" fmla="*/ 72592 w 89907"/>
                    <a:gd name="connsiteY4" fmla="*/ 55365 h 78010"/>
                    <a:gd name="connsiteX5" fmla="*/ 56832 w 89907"/>
                    <a:gd name="connsiteY5" fmla="*/ 78010 h 78010"/>
                    <a:gd name="connsiteX6" fmla="*/ 42952 w 89907"/>
                    <a:gd name="connsiteY6" fmla="*/ 62694 h 78010"/>
                    <a:gd name="connsiteX7" fmla="*/ 28987 w 89907"/>
                    <a:gd name="connsiteY7" fmla="*/ 49495 h 78010"/>
                    <a:gd name="connsiteX8" fmla="*/ 2 w 89907"/>
                    <a:gd name="connsiteY8" fmla="*/ 48031 h 78010"/>
                    <a:gd name="connsiteX9" fmla="*/ 27811 w 89907"/>
                    <a:gd name="connsiteY9" fmla="*/ 35904 h 78010"/>
                    <a:gd name="connsiteX10" fmla="*/ 17208 w 89907"/>
                    <a:gd name="connsiteY10" fmla="*/ 22445 h 78010"/>
                    <a:gd name="connsiteX11" fmla="*/ 38312 w 89907"/>
                    <a:gd name="connsiteY11" fmla="*/ 0 h 78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907" h="78010">
                      <a:moveTo>
                        <a:pt x="38312" y="0"/>
                      </a:moveTo>
                      <a:cubicBezTo>
                        <a:pt x="44625" y="0"/>
                        <a:pt x="49129" y="4396"/>
                        <a:pt x="53265" y="8893"/>
                      </a:cubicBezTo>
                      <a:cubicBezTo>
                        <a:pt x="55753" y="13824"/>
                        <a:pt x="55414" y="20369"/>
                        <a:pt x="60728" y="23685"/>
                      </a:cubicBezTo>
                      <a:cubicBezTo>
                        <a:pt x="91007" y="22106"/>
                        <a:pt x="95897" y="36679"/>
                        <a:pt x="83745" y="38326"/>
                      </a:cubicBezTo>
                      <a:cubicBezTo>
                        <a:pt x="71593" y="39973"/>
                        <a:pt x="76270" y="47944"/>
                        <a:pt x="72592" y="55365"/>
                      </a:cubicBezTo>
                      <a:cubicBezTo>
                        <a:pt x="69043" y="62525"/>
                        <a:pt x="77117" y="77669"/>
                        <a:pt x="56832" y="78010"/>
                      </a:cubicBezTo>
                      <a:cubicBezTo>
                        <a:pt x="52205" y="72905"/>
                        <a:pt x="36275" y="75066"/>
                        <a:pt x="42952" y="62694"/>
                      </a:cubicBezTo>
                      <a:cubicBezTo>
                        <a:pt x="43679" y="54661"/>
                        <a:pt x="39160" y="49050"/>
                        <a:pt x="28987" y="49495"/>
                      </a:cubicBezTo>
                      <a:cubicBezTo>
                        <a:pt x="10942" y="55954"/>
                        <a:pt x="198" y="50296"/>
                        <a:pt x="2" y="48031"/>
                      </a:cubicBezTo>
                      <a:cubicBezTo>
                        <a:pt x="-194" y="45766"/>
                        <a:pt x="27161" y="42463"/>
                        <a:pt x="27811" y="35904"/>
                      </a:cubicBezTo>
                      <a:cubicBezTo>
                        <a:pt x="28986" y="29937"/>
                        <a:pt x="7959" y="30027"/>
                        <a:pt x="17208" y="22445"/>
                      </a:cubicBezTo>
                      <a:cubicBezTo>
                        <a:pt x="40660" y="14694"/>
                        <a:pt x="29393" y="2906"/>
                        <a:pt x="38312" y="0"/>
                      </a:cubicBezTo>
                      <a:close/>
                    </a:path>
                  </a:pathLst>
                </a:custGeom>
                <a:gradFill>
                  <a:gsLst>
                    <a:gs pos="97000">
                      <a:schemeClr val="accent4">
                        <a:lumMod val="40000"/>
                        <a:lumOff val="60000"/>
                      </a:schemeClr>
                    </a:gs>
                    <a:gs pos="67000">
                      <a:schemeClr val="accent4">
                        <a:lumMod val="75000"/>
                      </a:schemeClr>
                    </a:gs>
                    <a:gs pos="1000">
                      <a:schemeClr val="accent4">
                        <a:lumMod val="20000"/>
                        <a:lumOff val="80000"/>
                      </a:schemeClr>
                    </a:gs>
                  </a:gsLst>
                  <a:path path="circle">
                    <a:fillToRect l="50000" t="50000" r="50000" b="50000"/>
                  </a:path>
                </a:gradFill>
                <a:ln w="3175">
                  <a:solidFill>
                    <a:schemeClr val="accent4">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3" name="Oval 252"/>
              <p:cNvSpPr/>
              <p:nvPr/>
            </p:nvSpPr>
            <p:spPr>
              <a:xfrm>
                <a:off x="10294492" y="4766649"/>
                <a:ext cx="48321" cy="57987"/>
              </a:xfrm>
              <a:prstGeom prst="ellipse">
                <a:avLst/>
              </a:prstGeom>
              <a:gradFill>
                <a:gsLst>
                  <a:gs pos="97000">
                    <a:schemeClr val="accent4">
                      <a:lumMod val="40000"/>
                      <a:lumOff val="60000"/>
                    </a:schemeClr>
                  </a:gs>
                  <a:gs pos="86000">
                    <a:schemeClr val="accent4">
                      <a:lumMod val="60000"/>
                      <a:lumOff val="40000"/>
                    </a:schemeClr>
                  </a:gs>
                  <a:gs pos="1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Oval 253"/>
              <p:cNvSpPr/>
              <p:nvPr/>
            </p:nvSpPr>
            <p:spPr>
              <a:xfrm>
                <a:off x="10292915" y="4905697"/>
                <a:ext cx="48321" cy="57987"/>
              </a:xfrm>
              <a:prstGeom prst="ellipse">
                <a:avLst/>
              </a:prstGeom>
              <a:gradFill>
                <a:gsLst>
                  <a:gs pos="97000">
                    <a:schemeClr val="accent4">
                      <a:lumMod val="40000"/>
                      <a:lumOff val="60000"/>
                    </a:schemeClr>
                  </a:gs>
                  <a:gs pos="86000">
                    <a:schemeClr val="accent4">
                      <a:lumMod val="60000"/>
                      <a:lumOff val="40000"/>
                    </a:schemeClr>
                  </a:gs>
                  <a:gs pos="1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Oval 254"/>
              <p:cNvSpPr/>
              <p:nvPr/>
            </p:nvSpPr>
            <p:spPr>
              <a:xfrm>
                <a:off x="10244153" y="4860753"/>
                <a:ext cx="28993" cy="38658"/>
              </a:xfrm>
              <a:prstGeom prst="ellipse">
                <a:avLst/>
              </a:prstGeom>
              <a:gradFill>
                <a:gsLst>
                  <a:gs pos="97000">
                    <a:schemeClr val="accent4">
                      <a:lumMod val="40000"/>
                      <a:lumOff val="60000"/>
                    </a:schemeClr>
                  </a:gs>
                  <a:gs pos="86000">
                    <a:schemeClr val="accent4">
                      <a:lumMod val="60000"/>
                      <a:lumOff val="40000"/>
                    </a:schemeClr>
                  </a:gs>
                  <a:gs pos="1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Oval 255"/>
              <p:cNvSpPr/>
              <p:nvPr/>
            </p:nvSpPr>
            <p:spPr>
              <a:xfrm>
                <a:off x="10378695" y="4681333"/>
                <a:ext cx="28993" cy="38658"/>
              </a:xfrm>
              <a:prstGeom prst="ellipse">
                <a:avLst/>
              </a:prstGeom>
              <a:gradFill>
                <a:gsLst>
                  <a:gs pos="97000">
                    <a:schemeClr val="accent4">
                      <a:lumMod val="40000"/>
                      <a:lumOff val="60000"/>
                    </a:schemeClr>
                  </a:gs>
                  <a:gs pos="67000">
                    <a:schemeClr val="accent4">
                      <a:lumMod val="75000"/>
                    </a:schemeClr>
                  </a:gs>
                  <a:gs pos="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Oval 256"/>
              <p:cNvSpPr/>
              <p:nvPr/>
            </p:nvSpPr>
            <p:spPr>
              <a:xfrm>
                <a:off x="10358622" y="4826613"/>
                <a:ext cx="48321" cy="38658"/>
              </a:xfrm>
              <a:prstGeom prst="ellipse">
                <a:avLst/>
              </a:prstGeom>
              <a:gradFill>
                <a:gsLst>
                  <a:gs pos="97000">
                    <a:schemeClr val="accent4">
                      <a:lumMod val="40000"/>
                      <a:lumOff val="60000"/>
                    </a:schemeClr>
                  </a:gs>
                  <a:gs pos="67000">
                    <a:schemeClr val="accent4">
                      <a:lumMod val="75000"/>
                    </a:schemeClr>
                  </a:gs>
                  <a:gs pos="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4" name="TextBox 263"/>
            <p:cNvSpPr txBox="1"/>
            <p:nvPr/>
          </p:nvSpPr>
          <p:spPr>
            <a:xfrm>
              <a:off x="9792107" y="4829263"/>
              <a:ext cx="840488" cy="276999"/>
            </a:xfrm>
            <a:prstGeom prst="rect">
              <a:avLst/>
            </a:prstGeom>
            <a:noFill/>
          </p:spPr>
          <p:txBody>
            <a:bodyPr wrap="none" rtlCol="0">
              <a:spAutoFit/>
            </a:bodyPr>
            <a:lstStyle/>
            <a:p>
              <a:pPr algn="ctr"/>
              <a:r>
                <a:rPr lang="en-US" sz="1200" b="1" dirty="0"/>
                <a:t>Cell Death</a:t>
              </a:r>
            </a:p>
          </p:txBody>
        </p:sp>
      </p:grpSp>
      <p:grpSp>
        <p:nvGrpSpPr>
          <p:cNvPr id="314" name="Group 313"/>
          <p:cNvGrpSpPr/>
          <p:nvPr/>
        </p:nvGrpSpPr>
        <p:grpSpPr>
          <a:xfrm>
            <a:off x="4373401" y="1995469"/>
            <a:ext cx="1274514" cy="1365670"/>
            <a:chOff x="4373401" y="1995469"/>
            <a:chExt cx="1274514" cy="1365670"/>
          </a:xfrm>
        </p:grpSpPr>
        <p:sp>
          <p:nvSpPr>
            <p:cNvPr id="225" name="TextBox 224"/>
            <p:cNvSpPr txBox="1"/>
            <p:nvPr/>
          </p:nvSpPr>
          <p:spPr>
            <a:xfrm rot="18780000">
              <a:off x="4875627" y="2600447"/>
              <a:ext cx="455574" cy="276999"/>
            </a:xfrm>
            <a:prstGeom prst="rect">
              <a:avLst/>
            </a:prstGeom>
            <a:noFill/>
          </p:spPr>
          <p:txBody>
            <a:bodyPr wrap="none" rtlCol="0">
              <a:spAutoFit/>
            </a:bodyPr>
            <a:lstStyle/>
            <a:p>
              <a:r>
                <a:rPr lang="en-US" sz="1200" b="1" dirty="0"/>
                <a:t>HRR</a:t>
              </a:r>
            </a:p>
          </p:txBody>
        </p:sp>
        <p:cxnSp>
          <p:nvCxnSpPr>
            <p:cNvPr id="285" name="Straight Arrow Connector 284"/>
            <p:cNvCxnSpPr/>
            <p:nvPr/>
          </p:nvCxnSpPr>
          <p:spPr>
            <a:xfrm flipV="1">
              <a:off x="4373401" y="1995469"/>
              <a:ext cx="1274514" cy="136567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grpSp>
      <p:grpSp>
        <p:nvGrpSpPr>
          <p:cNvPr id="315" name="Group 314"/>
          <p:cNvGrpSpPr/>
          <p:nvPr/>
        </p:nvGrpSpPr>
        <p:grpSpPr>
          <a:xfrm>
            <a:off x="4362529" y="3140238"/>
            <a:ext cx="5782541" cy="863555"/>
            <a:chOff x="4362529" y="3140238"/>
            <a:chExt cx="5782541" cy="863555"/>
          </a:xfrm>
        </p:grpSpPr>
        <p:grpSp>
          <p:nvGrpSpPr>
            <p:cNvPr id="176" name="Group 175"/>
            <p:cNvGrpSpPr/>
            <p:nvPr/>
          </p:nvGrpSpPr>
          <p:grpSpPr>
            <a:xfrm>
              <a:off x="5773607" y="3140238"/>
              <a:ext cx="1471202" cy="547687"/>
              <a:chOff x="3350490" y="3902884"/>
              <a:chExt cx="1471202" cy="547687"/>
            </a:xfrm>
          </p:grpSpPr>
          <p:grpSp>
            <p:nvGrpSpPr>
              <p:cNvPr id="94" name="Group 93"/>
              <p:cNvGrpSpPr/>
              <p:nvPr/>
            </p:nvGrpSpPr>
            <p:grpSpPr>
              <a:xfrm>
                <a:off x="3350490" y="3902884"/>
                <a:ext cx="1471202" cy="547687"/>
                <a:chOff x="3354492" y="5310188"/>
                <a:chExt cx="1471202" cy="547687"/>
              </a:xfrm>
            </p:grpSpPr>
            <p:cxnSp>
              <p:nvCxnSpPr>
                <p:cNvPr id="95" name="Straight Connector 94"/>
                <p:cNvCxnSpPr/>
                <p:nvPr/>
              </p:nvCxnSpPr>
              <p:spPr>
                <a:xfrm flipV="1">
                  <a:off x="3712369" y="5310188"/>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712369" y="5614988"/>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4002734" y="53125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4455932" y="53125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002734" y="5855430"/>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3354492" y="5550630"/>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3355252" y="56173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p:nvGrpSpPr>
            <p:grpSpPr>
              <a:xfrm>
                <a:off x="3827302" y="4196004"/>
                <a:ext cx="963774" cy="176215"/>
                <a:chOff x="3827302" y="4196004"/>
                <a:chExt cx="963774" cy="176215"/>
              </a:xfrm>
            </p:grpSpPr>
            <p:cxnSp>
              <p:nvCxnSpPr>
                <p:cNvPr id="106" name="Straight Connector 105"/>
                <p:cNvCxnSpPr/>
                <p:nvPr/>
              </p:nvCxnSpPr>
              <p:spPr>
                <a:xfrm>
                  <a:off x="3827302" y="4196004"/>
                  <a:ext cx="214890" cy="1762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4036219" y="4369594"/>
                  <a:ext cx="754857"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110" name="Straight Arrow Connector 109"/>
              <p:cNvCxnSpPr/>
              <p:nvPr/>
            </p:nvCxnSpPr>
            <p:spPr>
              <a:xfrm flipH="1">
                <a:off x="4451930" y="3979492"/>
                <a:ext cx="36576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221" name="Straight Arrow Connector 220"/>
            <p:cNvCxnSpPr/>
            <p:nvPr/>
          </p:nvCxnSpPr>
          <p:spPr>
            <a:xfrm>
              <a:off x="4362529" y="3415819"/>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28" name="TextBox 227"/>
            <p:cNvSpPr txBox="1"/>
            <p:nvPr/>
          </p:nvSpPr>
          <p:spPr>
            <a:xfrm>
              <a:off x="4689387" y="3180399"/>
              <a:ext cx="604653" cy="461665"/>
            </a:xfrm>
            <a:prstGeom prst="rect">
              <a:avLst/>
            </a:prstGeom>
            <a:noFill/>
          </p:spPr>
          <p:txBody>
            <a:bodyPr wrap="none" rtlCol="0">
              <a:spAutoFit/>
            </a:bodyPr>
            <a:lstStyle/>
            <a:p>
              <a:pPr algn="ctr"/>
              <a:r>
                <a:rPr lang="en-US" sz="1200" b="1" dirty="0"/>
                <a:t>HRD</a:t>
              </a:r>
            </a:p>
            <a:p>
              <a:pPr algn="ctr"/>
              <a:r>
                <a:rPr lang="en-US" sz="1200" b="1" dirty="0"/>
                <a:t>NHEJ </a:t>
              </a:r>
              <a:r>
                <a:rPr lang="en-US" sz="1400" b="1" baseline="20000" dirty="0">
                  <a:solidFill>
                    <a:srgbClr val="FF0000"/>
                  </a:solidFill>
                  <a:latin typeface="Arial" panose="020B0604020202020204" pitchFamily="34" charset="0"/>
                  <a:cs typeface="Arial" panose="020B0604020202020204" pitchFamily="34" charset="0"/>
                </a:rPr>
                <a:t>↑</a:t>
              </a:r>
              <a:endParaRPr lang="en-US" sz="1200" b="1" baseline="20000" dirty="0">
                <a:solidFill>
                  <a:srgbClr val="FF0000"/>
                </a:solidFill>
                <a:latin typeface="Arial" panose="020B0604020202020204" pitchFamily="34" charset="0"/>
                <a:cs typeface="Arial" panose="020B0604020202020204" pitchFamily="34" charset="0"/>
              </a:endParaRPr>
            </a:p>
          </p:txBody>
        </p:sp>
        <p:grpSp>
          <p:nvGrpSpPr>
            <p:cNvPr id="245" name="Group 244"/>
            <p:cNvGrpSpPr/>
            <p:nvPr/>
          </p:nvGrpSpPr>
          <p:grpSpPr>
            <a:xfrm>
              <a:off x="8675536" y="3382137"/>
              <a:ext cx="818958" cy="66609"/>
              <a:chOff x="9425619" y="4143456"/>
              <a:chExt cx="818958" cy="66609"/>
            </a:xfrm>
          </p:grpSpPr>
          <p:cxnSp>
            <p:nvCxnSpPr>
              <p:cNvPr id="234" name="Straight Connector 233"/>
              <p:cNvCxnSpPr/>
              <p:nvPr/>
            </p:nvCxnSpPr>
            <p:spPr>
              <a:xfrm>
                <a:off x="9425619" y="4143456"/>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a:off x="9878817" y="4143456"/>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a:off x="9425619" y="421006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a:off x="9878817" y="421006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7" name="Straight Arrow Connector 246"/>
            <p:cNvCxnSpPr/>
            <p:nvPr/>
          </p:nvCxnSpPr>
          <p:spPr>
            <a:xfrm>
              <a:off x="7327377" y="3415283"/>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62" name="TextBox 261"/>
            <p:cNvSpPr txBox="1"/>
            <p:nvPr/>
          </p:nvSpPr>
          <p:spPr>
            <a:xfrm>
              <a:off x="7347626" y="3178376"/>
              <a:ext cx="1103379" cy="461665"/>
            </a:xfrm>
            <a:prstGeom prst="rect">
              <a:avLst/>
            </a:prstGeom>
            <a:noFill/>
          </p:spPr>
          <p:txBody>
            <a:bodyPr wrap="none" rtlCol="0">
              <a:spAutoFit/>
            </a:bodyPr>
            <a:lstStyle/>
            <a:p>
              <a:pPr algn="ctr"/>
              <a:r>
                <a:rPr lang="en-US" sz="1200" b="1" dirty="0"/>
                <a:t>Accumulation </a:t>
              </a:r>
            </a:p>
            <a:p>
              <a:pPr algn="ctr"/>
              <a:r>
                <a:rPr lang="en-US" sz="1200" b="1" dirty="0"/>
                <a:t>of DSBs</a:t>
              </a:r>
            </a:p>
          </p:txBody>
        </p:sp>
        <p:cxnSp>
          <p:nvCxnSpPr>
            <p:cNvPr id="289" name="Straight Arrow Connector 288"/>
            <p:cNvCxnSpPr/>
            <p:nvPr/>
          </p:nvCxnSpPr>
          <p:spPr>
            <a:xfrm>
              <a:off x="9613929" y="3464265"/>
              <a:ext cx="531141" cy="539528"/>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grpSp>
      <p:grpSp>
        <p:nvGrpSpPr>
          <p:cNvPr id="311" name="Group 310"/>
          <p:cNvGrpSpPr/>
          <p:nvPr/>
        </p:nvGrpSpPr>
        <p:grpSpPr>
          <a:xfrm>
            <a:off x="5773607" y="1710778"/>
            <a:ext cx="5347886" cy="661966"/>
            <a:chOff x="5773607" y="1710778"/>
            <a:chExt cx="5347886" cy="661966"/>
          </a:xfrm>
        </p:grpSpPr>
        <p:grpSp>
          <p:nvGrpSpPr>
            <p:cNvPr id="271" name="Group 270"/>
            <p:cNvGrpSpPr/>
            <p:nvPr/>
          </p:nvGrpSpPr>
          <p:grpSpPr>
            <a:xfrm>
              <a:off x="5773607" y="1710778"/>
              <a:ext cx="1471202" cy="549996"/>
              <a:chOff x="5304490" y="2278754"/>
              <a:chExt cx="1471202" cy="549996"/>
            </a:xfrm>
          </p:grpSpPr>
          <p:cxnSp>
            <p:nvCxnSpPr>
              <p:cNvPr id="161" name="Straight Connector 160"/>
              <p:cNvCxnSpPr/>
              <p:nvPr/>
            </p:nvCxnSpPr>
            <p:spPr>
              <a:xfrm flipV="1">
                <a:off x="5662367" y="2281063"/>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5662367" y="2585863"/>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5952732" y="2826305"/>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5304490" y="25215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5305250" y="2588180"/>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a:off x="5950879" y="2278754"/>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0" name="Group 169"/>
              <p:cNvGrpSpPr/>
              <p:nvPr/>
            </p:nvGrpSpPr>
            <p:grpSpPr>
              <a:xfrm>
                <a:off x="5794684" y="2588085"/>
                <a:ext cx="963774" cy="176215"/>
                <a:chOff x="3827302" y="4196004"/>
                <a:chExt cx="963774" cy="176215"/>
              </a:xfrm>
            </p:grpSpPr>
            <p:cxnSp>
              <p:nvCxnSpPr>
                <p:cNvPr id="171" name="Straight Connector 170"/>
                <p:cNvCxnSpPr/>
                <p:nvPr/>
              </p:nvCxnSpPr>
              <p:spPr>
                <a:xfrm>
                  <a:off x="3827302" y="4196004"/>
                  <a:ext cx="214890" cy="1762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a:off x="4036219" y="4369594"/>
                  <a:ext cx="754857"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174" name="Straight Connector 173"/>
              <p:cNvCxnSpPr/>
              <p:nvPr/>
            </p:nvCxnSpPr>
            <p:spPr>
              <a:xfrm flipV="1">
                <a:off x="5790974" y="2356043"/>
                <a:ext cx="214890" cy="176215"/>
              </a:xfrm>
              <a:prstGeom prst="line">
                <a:avLst/>
              </a:prstGeom>
              <a:ln w="19050">
                <a:headEnd type="triangle"/>
              </a:ln>
            </p:spPr>
            <p:style>
              <a:lnRef idx="1">
                <a:schemeClr val="accent1"/>
              </a:lnRef>
              <a:fillRef idx="0">
                <a:schemeClr val="accent1"/>
              </a:fillRef>
              <a:effectRef idx="0">
                <a:schemeClr val="accent1"/>
              </a:effectRef>
              <a:fontRef idx="minor">
                <a:schemeClr val="tx1"/>
              </a:fontRef>
            </p:style>
          </p:cxnSp>
          <p:cxnSp>
            <p:nvCxnSpPr>
              <p:cNvPr id="175" name="Straight Arrow Connector 174"/>
              <p:cNvCxnSpPr/>
              <p:nvPr/>
            </p:nvCxnSpPr>
            <p:spPr>
              <a:xfrm flipV="1">
                <a:off x="5999891" y="2358668"/>
                <a:ext cx="754857" cy="0"/>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grpSp>
        <p:grpSp>
          <p:nvGrpSpPr>
            <p:cNvPr id="242" name="Group 241"/>
            <p:cNvGrpSpPr/>
            <p:nvPr/>
          </p:nvGrpSpPr>
          <p:grpSpPr>
            <a:xfrm>
              <a:off x="8677438" y="1955910"/>
              <a:ext cx="823313" cy="66519"/>
              <a:chOff x="9427521" y="2523886"/>
              <a:chExt cx="823313" cy="66519"/>
            </a:xfrm>
          </p:grpSpPr>
          <p:cxnSp>
            <p:nvCxnSpPr>
              <p:cNvPr id="240" name="Straight Connector 239"/>
              <p:cNvCxnSpPr/>
              <p:nvPr/>
            </p:nvCxnSpPr>
            <p:spPr>
              <a:xfrm>
                <a:off x="9427874" y="2590405"/>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a:off x="9427521" y="2523886"/>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p:nvGrpSpPr>
          <p:grpSpPr>
            <a:xfrm>
              <a:off x="10160268" y="1759048"/>
              <a:ext cx="961225" cy="613696"/>
              <a:chOff x="9175353" y="2505775"/>
              <a:chExt cx="961225" cy="613696"/>
            </a:xfrm>
          </p:grpSpPr>
          <p:grpSp>
            <p:nvGrpSpPr>
              <p:cNvPr id="259" name="Group 258"/>
              <p:cNvGrpSpPr>
                <a:grpSpLocks noChangeAspect="1"/>
              </p:cNvGrpSpPr>
              <p:nvPr/>
            </p:nvGrpSpPr>
            <p:grpSpPr>
              <a:xfrm rot="15333849" flipH="1">
                <a:off x="9473083" y="2505775"/>
                <a:ext cx="365760" cy="365760"/>
                <a:chOff x="7928920" y="6235822"/>
                <a:chExt cx="274320" cy="274320"/>
              </a:xfrm>
            </p:grpSpPr>
            <p:sp>
              <p:nvSpPr>
                <p:cNvPr id="260" name="Oval 259"/>
                <p:cNvSpPr/>
                <p:nvPr/>
              </p:nvSpPr>
              <p:spPr>
                <a:xfrm rot="515974">
                  <a:off x="7928920" y="6235822"/>
                  <a:ext cx="274320" cy="274320"/>
                </a:xfrm>
                <a:prstGeom prst="ellipse">
                  <a:avLst/>
                </a:prstGeom>
                <a:gradFill>
                  <a:gsLst>
                    <a:gs pos="97000">
                      <a:schemeClr val="accent6">
                        <a:lumMod val="40000"/>
                        <a:lumOff val="60000"/>
                      </a:schemeClr>
                    </a:gs>
                    <a:gs pos="86000">
                      <a:schemeClr val="accent6">
                        <a:lumMod val="60000"/>
                        <a:lumOff val="40000"/>
                      </a:schemeClr>
                    </a:gs>
                    <a:gs pos="11000">
                      <a:schemeClr val="accent6">
                        <a:lumMod val="20000"/>
                        <a:lumOff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Oval 260"/>
                <p:cNvSpPr/>
                <p:nvPr/>
              </p:nvSpPr>
              <p:spPr>
                <a:xfrm rot="515974">
                  <a:off x="7980035" y="6300116"/>
                  <a:ext cx="116855" cy="112613"/>
                </a:xfrm>
                <a:prstGeom prst="ellipse">
                  <a:avLst/>
                </a:prstGeom>
                <a:gradFill>
                  <a:gsLst>
                    <a:gs pos="97000">
                      <a:schemeClr val="accent6">
                        <a:lumMod val="40000"/>
                        <a:lumOff val="60000"/>
                      </a:schemeClr>
                    </a:gs>
                    <a:gs pos="67000">
                      <a:schemeClr val="accent6">
                        <a:lumMod val="75000"/>
                      </a:schemeClr>
                    </a:gs>
                    <a:gs pos="1000">
                      <a:schemeClr val="accent6">
                        <a:lumMod val="20000"/>
                        <a:lumOff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5" name="TextBox 264"/>
              <p:cNvSpPr txBox="1"/>
              <p:nvPr/>
            </p:nvSpPr>
            <p:spPr>
              <a:xfrm>
                <a:off x="9175353" y="2842472"/>
                <a:ext cx="961225" cy="276999"/>
              </a:xfrm>
              <a:prstGeom prst="rect">
                <a:avLst/>
              </a:prstGeom>
              <a:noFill/>
            </p:spPr>
            <p:txBody>
              <a:bodyPr wrap="none" rtlCol="0">
                <a:spAutoFit/>
              </a:bodyPr>
              <a:lstStyle/>
              <a:p>
                <a:pPr algn="ctr"/>
                <a:r>
                  <a:rPr lang="en-US" sz="1200" b="1" dirty="0"/>
                  <a:t>Cell Survival</a:t>
                </a:r>
              </a:p>
            </p:txBody>
          </p:sp>
        </p:grpSp>
        <p:cxnSp>
          <p:nvCxnSpPr>
            <p:cNvPr id="266" name="Straight Arrow Connector 265"/>
            <p:cNvCxnSpPr/>
            <p:nvPr/>
          </p:nvCxnSpPr>
          <p:spPr>
            <a:xfrm>
              <a:off x="7349528" y="1991826"/>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67" name="TextBox 266"/>
            <p:cNvSpPr txBox="1"/>
            <p:nvPr/>
          </p:nvSpPr>
          <p:spPr>
            <a:xfrm>
              <a:off x="7581483" y="1759509"/>
              <a:ext cx="756169" cy="461665"/>
            </a:xfrm>
            <a:prstGeom prst="rect">
              <a:avLst/>
            </a:prstGeom>
            <a:noFill/>
          </p:spPr>
          <p:txBody>
            <a:bodyPr wrap="none" rtlCol="0">
              <a:spAutoFit/>
            </a:bodyPr>
            <a:lstStyle/>
            <a:p>
              <a:pPr algn="ctr"/>
              <a:r>
                <a:rPr lang="en-US" sz="1200" b="1" dirty="0"/>
                <a:t>DNA</a:t>
              </a:r>
            </a:p>
            <a:p>
              <a:pPr algn="ctr"/>
              <a:r>
                <a:rPr lang="en-US" sz="1200" b="1" dirty="0"/>
                <a:t>Repaired</a:t>
              </a:r>
            </a:p>
          </p:txBody>
        </p:sp>
        <p:cxnSp>
          <p:nvCxnSpPr>
            <p:cNvPr id="296" name="Straight Arrow Connector 295"/>
            <p:cNvCxnSpPr/>
            <p:nvPr/>
          </p:nvCxnSpPr>
          <p:spPr>
            <a:xfrm flipV="1">
              <a:off x="9611089" y="1988279"/>
              <a:ext cx="539496" cy="3072"/>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grpSp>
      <p:cxnSp>
        <p:nvCxnSpPr>
          <p:cNvPr id="212" name="Straight Arrow Connector 211"/>
          <p:cNvCxnSpPr/>
          <p:nvPr/>
        </p:nvCxnSpPr>
        <p:spPr>
          <a:xfrm>
            <a:off x="2066351" y="3415283"/>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grpSp>
        <p:nvGrpSpPr>
          <p:cNvPr id="318" name="Group 317"/>
          <p:cNvGrpSpPr/>
          <p:nvPr/>
        </p:nvGrpSpPr>
        <p:grpSpPr>
          <a:xfrm>
            <a:off x="2990980" y="2754844"/>
            <a:ext cx="1279556" cy="883098"/>
            <a:chOff x="2990980" y="2754844"/>
            <a:chExt cx="1279556" cy="883098"/>
          </a:xfrm>
        </p:grpSpPr>
        <p:sp>
          <p:nvSpPr>
            <p:cNvPr id="305" name="Arc 304"/>
            <p:cNvSpPr/>
            <p:nvPr/>
          </p:nvSpPr>
          <p:spPr>
            <a:xfrm>
              <a:off x="3324844" y="3080279"/>
              <a:ext cx="523988" cy="557663"/>
            </a:xfrm>
            <a:prstGeom prst="arc">
              <a:avLst/>
            </a:prstGeom>
            <a:ln w="19050">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12" name="Group 311"/>
            <p:cNvGrpSpPr/>
            <p:nvPr/>
          </p:nvGrpSpPr>
          <p:grpSpPr>
            <a:xfrm>
              <a:off x="2990980" y="2754844"/>
              <a:ext cx="1279556" cy="692221"/>
              <a:chOff x="2990980" y="2754844"/>
              <a:chExt cx="1279556" cy="692221"/>
            </a:xfrm>
          </p:grpSpPr>
          <p:grpSp>
            <p:nvGrpSpPr>
              <p:cNvPr id="272" name="Group 271"/>
              <p:cNvGrpSpPr/>
              <p:nvPr/>
            </p:nvGrpSpPr>
            <p:grpSpPr>
              <a:xfrm>
                <a:off x="3447576" y="3380390"/>
                <a:ext cx="822960" cy="66675"/>
                <a:chOff x="2730809" y="4143036"/>
                <a:chExt cx="822960" cy="66675"/>
              </a:xfrm>
            </p:grpSpPr>
            <p:cxnSp>
              <p:nvCxnSpPr>
                <p:cNvPr id="67" name="Straight Connector 66"/>
                <p:cNvCxnSpPr/>
                <p:nvPr/>
              </p:nvCxnSpPr>
              <p:spPr>
                <a:xfrm>
                  <a:off x="2730809" y="4143036"/>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184007" y="4143036"/>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2730809" y="4209711"/>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6" name="Oval 205"/>
              <p:cNvSpPr>
                <a:spLocks noChangeAspect="1"/>
              </p:cNvSpPr>
              <p:nvPr/>
            </p:nvSpPr>
            <p:spPr>
              <a:xfrm>
                <a:off x="3095915" y="2856325"/>
                <a:ext cx="552014" cy="228600"/>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PARP</a:t>
                </a:r>
              </a:p>
            </p:txBody>
          </p:sp>
          <p:sp>
            <p:nvSpPr>
              <p:cNvPr id="217" name="Oval 216"/>
              <p:cNvSpPr/>
              <p:nvPr/>
            </p:nvSpPr>
            <p:spPr>
              <a:xfrm>
                <a:off x="2990980" y="2754844"/>
                <a:ext cx="191589" cy="190516"/>
              </a:xfrm>
              <a:prstGeom prst="ellipse">
                <a:avLst/>
              </a:prstGeom>
              <a:solidFill>
                <a:schemeClr val="accent2">
                  <a:lumMod val="75000"/>
                </a:schemeClr>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err="1"/>
                  <a:t>i</a:t>
                </a:r>
                <a:endParaRPr lang="en-US" sz="1050" dirty="0"/>
              </a:p>
            </p:txBody>
          </p:sp>
          <p:sp>
            <p:nvSpPr>
              <p:cNvPr id="219" name="&quot;No&quot; Symbol 218"/>
              <p:cNvSpPr>
                <a:spLocks noChangeAspect="1"/>
              </p:cNvSpPr>
              <p:nvPr/>
            </p:nvSpPr>
            <p:spPr>
              <a:xfrm>
                <a:off x="3683726" y="3079040"/>
                <a:ext cx="136343" cy="137160"/>
              </a:xfrm>
              <a:prstGeom prst="noSmoking">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307" name="TextBox 306"/>
          <p:cNvSpPr txBox="1"/>
          <p:nvPr/>
        </p:nvSpPr>
        <p:spPr>
          <a:xfrm>
            <a:off x="1599364" y="5786891"/>
            <a:ext cx="8714245" cy="415498"/>
          </a:xfrm>
          <a:prstGeom prst="rect">
            <a:avLst/>
          </a:prstGeom>
          <a:noFill/>
        </p:spPr>
        <p:txBody>
          <a:bodyPr wrap="none" rtlCol="0">
            <a:spAutoFit/>
          </a:bodyPr>
          <a:lstStyle/>
          <a:p>
            <a:r>
              <a:rPr lang="en-US" sz="1050" dirty="0"/>
              <a:t>Abbreviations: PARP = poly(ADP-ribose) polymerase; SSB = single strand break; DSB = double strand break; </a:t>
            </a:r>
            <a:r>
              <a:rPr lang="en-US" sz="1050" dirty="0" err="1"/>
              <a:t>i</a:t>
            </a:r>
            <a:r>
              <a:rPr lang="en-US" sz="1050" dirty="0"/>
              <a:t> = PARP inhibitor; BER = base excision repair;</a:t>
            </a:r>
          </a:p>
          <a:p>
            <a:r>
              <a:rPr lang="en-US" sz="1050" dirty="0"/>
              <a:t>HRR = homologous recombination repair; HRD = homologous recombination deficiency; NHEJ = non-homologous end joining.</a:t>
            </a:r>
          </a:p>
        </p:txBody>
      </p:sp>
      <p:sp>
        <p:nvSpPr>
          <p:cNvPr id="308" name="Slide Number Placeholder 2"/>
          <p:cNvSpPr>
            <a:spLocks noGrp="1"/>
          </p:cNvSpPr>
          <p:nvPr>
            <p:ph type="sldNum" sz="quarter" idx="12"/>
          </p:nvPr>
        </p:nvSpPr>
        <p:spPr>
          <a:xfrm>
            <a:off x="9052560" y="6446520"/>
            <a:ext cx="2743200" cy="365125"/>
          </a:xfrm>
        </p:spPr>
        <p:txBody>
          <a:bodyPr/>
          <a:lstStyle/>
          <a:p>
            <a:fld id="{65E2E604-5D22-4B33-AF91-CB77828014FC}" type="slidenum">
              <a:rPr lang="en-US" smtClean="0"/>
              <a:t>2</a:t>
            </a:fld>
            <a:endParaRPr lang="en-US"/>
          </a:p>
        </p:txBody>
      </p:sp>
      <p:sp>
        <p:nvSpPr>
          <p:cNvPr id="3" name="Oval 2"/>
          <p:cNvSpPr/>
          <p:nvPr/>
        </p:nvSpPr>
        <p:spPr>
          <a:xfrm>
            <a:off x="4689387" y="2477897"/>
            <a:ext cx="828911" cy="50126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4586668" y="3141480"/>
            <a:ext cx="828911" cy="50126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6247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5E2E604-5D22-4B33-AF91-CB77828014FC}" type="slidenum">
              <a:rPr lang="en-US" smtClean="0"/>
              <a:t>20</a:t>
            </a:fld>
            <a:endParaRPr lang="en-US"/>
          </a:p>
        </p:txBody>
      </p:sp>
      <p:sp>
        <p:nvSpPr>
          <p:cNvPr id="3" name="Title 2"/>
          <p:cNvSpPr>
            <a:spLocks noGrp="1"/>
          </p:cNvSpPr>
          <p:nvPr>
            <p:ph type="title"/>
          </p:nvPr>
        </p:nvSpPr>
        <p:spPr>
          <a:xfrm>
            <a:off x="0" y="49628"/>
            <a:ext cx="12192000" cy="883919"/>
          </a:xfrm>
        </p:spPr>
        <p:txBody>
          <a:bodyPr>
            <a:noAutofit/>
          </a:bodyPr>
          <a:lstStyle/>
          <a:p>
            <a:pPr>
              <a:lnSpc>
                <a:spcPts val="3400"/>
              </a:lnSpc>
            </a:pPr>
            <a:r>
              <a:rPr lang="en-US" sz="3000" dirty="0"/>
              <a:t>Biological Rationale for Combining PARP Inhibitor </a:t>
            </a:r>
            <a:br>
              <a:rPr lang="en-US" sz="3000" dirty="0"/>
            </a:br>
            <a:r>
              <a:rPr lang="en-US" sz="3000" dirty="0"/>
              <a:t>with Checkpoint Blockade</a:t>
            </a:r>
          </a:p>
        </p:txBody>
      </p:sp>
      <p:sp>
        <p:nvSpPr>
          <p:cNvPr id="5" name="object 2"/>
          <p:cNvSpPr>
            <a:spLocks noChangeAspect="1"/>
          </p:cNvSpPr>
          <p:nvPr/>
        </p:nvSpPr>
        <p:spPr>
          <a:xfrm>
            <a:off x="2196090" y="1104898"/>
            <a:ext cx="5119110" cy="5213499"/>
          </a:xfrm>
          <a:prstGeom prst="rect">
            <a:avLst/>
          </a:prstGeom>
          <a:blipFill>
            <a:blip r:embed="rId3" cstate="print"/>
            <a:stretch>
              <a:fillRect/>
            </a:stretch>
          </a:blipFill>
        </p:spPr>
        <p:txBody>
          <a:bodyPr wrap="square" lIns="0" tIns="0" rIns="0" bIns="0" rtlCol="0"/>
          <a:lstStyle/>
          <a:p>
            <a:endParaRPr/>
          </a:p>
        </p:txBody>
      </p:sp>
      <p:sp>
        <p:nvSpPr>
          <p:cNvPr id="8" name="TextBox 6"/>
          <p:cNvSpPr txBox="1">
            <a:spLocks noChangeArrowheads="1"/>
          </p:cNvSpPr>
          <p:nvPr/>
        </p:nvSpPr>
        <p:spPr bwMode="auto">
          <a:xfrm>
            <a:off x="6554906" y="6046095"/>
            <a:ext cx="4995308"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12700" algn="r">
              <a:lnSpc>
                <a:spcPct val="100000"/>
              </a:lnSpc>
              <a:spcBef>
                <a:spcPts val="95"/>
              </a:spcBef>
            </a:pPr>
            <a:r>
              <a:rPr lang="en-US" sz="1200" dirty="0">
                <a:latin typeface="+mn-lt"/>
              </a:rPr>
              <a:t>Lee EK and </a:t>
            </a:r>
            <a:r>
              <a:rPr lang="en-US" sz="1200" dirty="0" err="1">
                <a:latin typeface="+mn-lt"/>
              </a:rPr>
              <a:t>Konstantinopoulos</a:t>
            </a:r>
            <a:r>
              <a:rPr lang="en-US" sz="1200" dirty="0">
                <a:latin typeface="+mn-lt"/>
              </a:rPr>
              <a:t> PA. </a:t>
            </a:r>
            <a:r>
              <a:rPr lang="en-US" sz="1200" spc="-10" dirty="0">
                <a:solidFill>
                  <a:srgbClr val="231F20"/>
                </a:solidFill>
                <a:latin typeface="+mn-lt"/>
                <a:cs typeface="Arial"/>
              </a:rPr>
              <a:t>Trends</a:t>
            </a:r>
            <a:r>
              <a:rPr lang="en-US" sz="1200" spc="-5" dirty="0">
                <a:solidFill>
                  <a:srgbClr val="231F20"/>
                </a:solidFill>
                <a:latin typeface="+mn-lt"/>
                <a:cs typeface="Arial"/>
              </a:rPr>
              <a:t> </a:t>
            </a:r>
            <a:r>
              <a:rPr lang="en-US" sz="1200" spc="-10" dirty="0">
                <a:solidFill>
                  <a:srgbClr val="231F20"/>
                </a:solidFill>
                <a:latin typeface="+mn-lt"/>
                <a:cs typeface="Arial"/>
              </a:rPr>
              <a:t>Cancer </a:t>
            </a:r>
            <a:r>
              <a:rPr lang="en-US" sz="1200" spc="-5" dirty="0">
                <a:solidFill>
                  <a:srgbClr val="231F20"/>
                </a:solidFill>
                <a:latin typeface="+mn-lt"/>
                <a:cs typeface="Arial"/>
              </a:rPr>
              <a:t>2019, 5(9):</a:t>
            </a:r>
            <a:r>
              <a:rPr lang="en-US" sz="1200" spc="135" dirty="0">
                <a:solidFill>
                  <a:srgbClr val="231F20"/>
                </a:solidFill>
                <a:latin typeface="+mn-lt"/>
                <a:cs typeface="Arial"/>
              </a:rPr>
              <a:t> </a:t>
            </a:r>
            <a:r>
              <a:rPr lang="en-US" sz="1200" spc="-5" dirty="0">
                <a:solidFill>
                  <a:srgbClr val="231F20"/>
                </a:solidFill>
                <a:latin typeface="+mn-lt"/>
                <a:cs typeface="Arial"/>
              </a:rPr>
              <a:t>524-528</a:t>
            </a:r>
            <a:endParaRPr lang="en-US" sz="1200" dirty="0">
              <a:latin typeface="+mn-lt"/>
              <a:cs typeface="Arial"/>
            </a:endParaRPr>
          </a:p>
        </p:txBody>
      </p:sp>
      <p:grpSp>
        <p:nvGrpSpPr>
          <p:cNvPr id="27" name="Group 26"/>
          <p:cNvGrpSpPr/>
          <p:nvPr/>
        </p:nvGrpSpPr>
        <p:grpSpPr>
          <a:xfrm rot="1172148">
            <a:off x="6624953" y="3093550"/>
            <a:ext cx="401234" cy="293585"/>
            <a:chOff x="6776884" y="2946757"/>
            <a:chExt cx="401234" cy="293585"/>
          </a:xfrm>
        </p:grpSpPr>
        <p:cxnSp>
          <p:nvCxnSpPr>
            <p:cNvPr id="25" name="Straight Arrow Connector 24"/>
            <p:cNvCxnSpPr/>
            <p:nvPr/>
          </p:nvCxnSpPr>
          <p:spPr>
            <a:xfrm flipH="1">
              <a:off x="6776884" y="2946757"/>
              <a:ext cx="173818" cy="29358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7004300" y="2946757"/>
              <a:ext cx="173818" cy="29358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rot="12950416">
            <a:off x="4906893" y="4867048"/>
            <a:ext cx="889899" cy="293585"/>
            <a:chOff x="6288219" y="2946757"/>
            <a:chExt cx="889899" cy="293585"/>
          </a:xfrm>
        </p:grpSpPr>
        <p:cxnSp>
          <p:nvCxnSpPr>
            <p:cNvPr id="29" name="Straight Arrow Connector 28"/>
            <p:cNvCxnSpPr/>
            <p:nvPr/>
          </p:nvCxnSpPr>
          <p:spPr>
            <a:xfrm rot="8649584">
              <a:off x="6288219" y="2971393"/>
              <a:ext cx="670449" cy="18959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004300" y="2946757"/>
              <a:ext cx="173818" cy="29358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5897220" y="4695606"/>
            <a:ext cx="900204" cy="705541"/>
            <a:chOff x="8930434" y="4612481"/>
            <a:chExt cx="900204" cy="705541"/>
          </a:xfrm>
        </p:grpSpPr>
        <p:cxnSp>
          <p:nvCxnSpPr>
            <p:cNvPr id="11" name="Straight Arrow Connector 10"/>
            <p:cNvCxnSpPr/>
            <p:nvPr/>
          </p:nvCxnSpPr>
          <p:spPr>
            <a:xfrm flipH="1" flipV="1">
              <a:off x="8992548" y="4683843"/>
              <a:ext cx="838090" cy="634179"/>
            </a:xfrm>
            <a:prstGeom prst="straightConnector1">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8930434" y="4612481"/>
              <a:ext cx="108791" cy="140595"/>
            </a:xfrm>
            <a:prstGeom prst="straightConnector1">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sp>
        <p:nvSpPr>
          <p:cNvPr id="9" name="Rounded Rectangle 8"/>
          <p:cNvSpPr/>
          <p:nvPr/>
        </p:nvSpPr>
        <p:spPr>
          <a:xfrm>
            <a:off x="6520709" y="5293211"/>
            <a:ext cx="1017638" cy="482012"/>
          </a:xfrm>
          <a:prstGeom prst="roundRect">
            <a:avLst/>
          </a:prstGeom>
          <a:solidFill>
            <a:schemeClr val="bg2">
              <a:lumMod val="9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C00000"/>
                </a:solidFill>
              </a:rPr>
              <a:t>Checkpoint inhibitors</a:t>
            </a:r>
          </a:p>
        </p:txBody>
      </p:sp>
    </p:spTree>
    <p:extLst>
      <p:ext uri="{BB962C8B-B14F-4D97-AF65-F5344CB8AC3E}">
        <p14:creationId xmlns:p14="http://schemas.microsoft.com/office/powerpoint/2010/main" val="39186534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Durvalumab + </a:t>
            </a:r>
            <a:r>
              <a:rPr lang="en-US" dirty="0" err="1"/>
              <a:t>Olaparib</a:t>
            </a:r>
            <a:r>
              <a:rPr lang="en-US" dirty="0"/>
              <a:t>: Phase II Trial Design</a:t>
            </a:r>
          </a:p>
        </p:txBody>
      </p:sp>
      <p:sp>
        <p:nvSpPr>
          <p:cNvPr id="3" name="Slide Number Placeholder 2"/>
          <p:cNvSpPr>
            <a:spLocks noGrp="1"/>
          </p:cNvSpPr>
          <p:nvPr>
            <p:ph type="sldNum" sz="quarter" idx="12"/>
          </p:nvPr>
        </p:nvSpPr>
        <p:spPr/>
        <p:txBody>
          <a:bodyPr/>
          <a:lstStyle/>
          <a:p>
            <a:fld id="{65E2E604-5D22-4B33-AF91-CB77828014FC}" type="slidenum">
              <a:rPr lang="en-US" smtClean="0"/>
              <a:t>21</a:t>
            </a:fld>
            <a:endParaRPr lang="en-US"/>
          </a:p>
        </p:txBody>
      </p:sp>
      <p:sp>
        <p:nvSpPr>
          <p:cNvPr id="4" name="Rounded Rectangle 3"/>
          <p:cNvSpPr/>
          <p:nvPr/>
        </p:nvSpPr>
        <p:spPr>
          <a:xfrm>
            <a:off x="8100696" y="2252824"/>
            <a:ext cx="2117188" cy="2459204"/>
          </a:xfrm>
          <a:prstGeom prst="roundRect">
            <a:avLst>
              <a:gd name="adj" fmla="val 6645"/>
            </a:avLst>
          </a:prstGeom>
          <a:solidFill>
            <a:schemeClr val="accent1">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latin typeface="+mj-lt"/>
                <a:cs typeface="Arial" panose="020B0604020202020204" pitchFamily="34" charset="0"/>
              </a:rPr>
              <a:t>End points</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Primary:</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Clinical efficacy</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Secondary:</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ORR</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Safety</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Duration of response</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PSA response</a:t>
            </a:r>
            <a:endParaRPr lang="en-US" sz="1400" dirty="0">
              <a:solidFill>
                <a:schemeClr val="bg1"/>
              </a:solidFill>
              <a:latin typeface="+mj-lt"/>
              <a:cs typeface="Arial" panose="020B0604020202020204" pitchFamily="34" charset="0"/>
            </a:endParaRPr>
          </a:p>
        </p:txBody>
      </p:sp>
      <p:sp>
        <p:nvSpPr>
          <p:cNvPr id="5" name="Rounded Rectangle 4"/>
          <p:cNvSpPr/>
          <p:nvPr/>
        </p:nvSpPr>
        <p:spPr>
          <a:xfrm>
            <a:off x="5247630" y="2656066"/>
            <a:ext cx="1962795" cy="1635798"/>
          </a:xfrm>
          <a:prstGeom prst="roundRect">
            <a:avLst>
              <a:gd name="adj" fmla="val 12540"/>
            </a:avLst>
          </a:prstGeom>
          <a:solidFill>
            <a:schemeClr val="bg2">
              <a:lumMod val="90000"/>
            </a:schemeClr>
          </a:solidFill>
          <a:ln w="28575">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a:solidFill>
                  <a:schemeClr val="tx1"/>
                </a:solidFill>
                <a:latin typeface="PT Sans"/>
                <a:cs typeface="Arial" panose="020B0604020202020204" pitchFamily="34" charset="0"/>
              </a:rPr>
              <a:t>Durvalumab </a:t>
            </a:r>
          </a:p>
          <a:p>
            <a:pPr algn="ctr" fontAlgn="base">
              <a:spcBef>
                <a:spcPct val="0"/>
              </a:spcBef>
              <a:spcAft>
                <a:spcPct val="0"/>
              </a:spcAft>
              <a:defRPr/>
            </a:pPr>
            <a:r>
              <a:rPr lang="en-GB" sz="1400" dirty="0">
                <a:solidFill>
                  <a:schemeClr val="tx1"/>
                </a:solidFill>
                <a:latin typeface="PT Sans"/>
                <a:cs typeface="Arial" panose="020B0604020202020204" pitchFamily="34" charset="0"/>
              </a:rPr>
              <a:t>1500 mg I.V. qw4 </a:t>
            </a:r>
          </a:p>
          <a:p>
            <a:pPr algn="ctr" fontAlgn="base">
              <a:spcBef>
                <a:spcPct val="0"/>
              </a:spcBef>
              <a:spcAft>
                <a:spcPct val="0"/>
              </a:spcAft>
              <a:defRPr/>
            </a:pPr>
            <a:r>
              <a:rPr lang="en-GB" sz="1400" dirty="0">
                <a:solidFill>
                  <a:schemeClr val="tx1"/>
                </a:solidFill>
                <a:latin typeface="PT Sans"/>
                <a:cs typeface="Arial" panose="020B0604020202020204" pitchFamily="34" charset="0"/>
              </a:rPr>
              <a:t>+ </a:t>
            </a:r>
          </a:p>
          <a:p>
            <a:pPr algn="ctr" fontAlgn="base">
              <a:spcBef>
                <a:spcPct val="0"/>
              </a:spcBef>
              <a:spcAft>
                <a:spcPct val="0"/>
              </a:spcAft>
              <a:defRPr/>
            </a:pPr>
            <a:r>
              <a:rPr lang="en-GB" sz="1400" dirty="0" err="1">
                <a:solidFill>
                  <a:schemeClr val="tx1"/>
                </a:solidFill>
                <a:latin typeface="PT Sans"/>
                <a:cs typeface="Arial" panose="020B0604020202020204" pitchFamily="34" charset="0"/>
              </a:rPr>
              <a:t>Olaparib</a:t>
            </a:r>
            <a:r>
              <a:rPr lang="en-GB" sz="1400" dirty="0">
                <a:solidFill>
                  <a:schemeClr val="tx1"/>
                </a:solidFill>
                <a:latin typeface="PT Sans"/>
                <a:cs typeface="Arial" panose="020B0604020202020204" pitchFamily="34" charset="0"/>
              </a:rPr>
              <a:t> </a:t>
            </a:r>
          </a:p>
          <a:p>
            <a:pPr algn="ctr" fontAlgn="base">
              <a:spcBef>
                <a:spcPct val="0"/>
              </a:spcBef>
              <a:spcAft>
                <a:spcPct val="0"/>
              </a:spcAft>
              <a:defRPr/>
            </a:pPr>
            <a:r>
              <a:rPr lang="en-GB" sz="1400" dirty="0">
                <a:solidFill>
                  <a:schemeClr val="tx1"/>
                </a:solidFill>
                <a:latin typeface="PT Sans"/>
                <a:cs typeface="Arial" panose="020B0604020202020204" pitchFamily="34" charset="0"/>
              </a:rPr>
              <a:t>300 mg bid</a:t>
            </a:r>
          </a:p>
          <a:p>
            <a:pPr algn="ctr" fontAlgn="base">
              <a:spcBef>
                <a:spcPct val="0"/>
              </a:spcBef>
              <a:spcAft>
                <a:spcPct val="0"/>
              </a:spcAft>
              <a:defRPr/>
            </a:pPr>
            <a:r>
              <a:rPr lang="en-GB" sz="1400" dirty="0">
                <a:solidFill>
                  <a:schemeClr val="tx1"/>
                </a:solidFill>
                <a:latin typeface="PT Sans"/>
                <a:cs typeface="Arial" panose="020B0604020202020204" pitchFamily="34" charset="0"/>
              </a:rPr>
              <a:t>(N = 17)</a:t>
            </a:r>
            <a:endParaRPr lang="en-US" sz="1400" dirty="0">
              <a:solidFill>
                <a:schemeClr val="tx1"/>
              </a:solidFill>
              <a:latin typeface="PT Sans"/>
              <a:cs typeface="Arial" panose="020B0604020202020204" pitchFamily="34" charset="0"/>
            </a:endParaRPr>
          </a:p>
        </p:txBody>
      </p:sp>
      <p:sp>
        <p:nvSpPr>
          <p:cNvPr id="7" name="Rounded Rectangle 6"/>
          <p:cNvSpPr/>
          <p:nvPr/>
        </p:nvSpPr>
        <p:spPr>
          <a:xfrm>
            <a:off x="1764968" y="1903228"/>
            <a:ext cx="2654735" cy="3200400"/>
          </a:xfrm>
          <a:prstGeom prst="roundRect">
            <a:avLst>
              <a:gd name="adj" fmla="val 6645"/>
            </a:avLst>
          </a:prstGeom>
          <a:solidFill>
            <a:schemeClr val="bg2">
              <a:lumMod val="25000"/>
            </a:schemeClr>
          </a:solidFill>
          <a:ln>
            <a:noFill/>
          </a:ln>
          <a:effectLst>
            <a:outerShdw blurRad="50800" dist="38100" dir="2700000" algn="tl" rotWithShape="0">
              <a:prstClr val="black">
                <a:alpha val="40000"/>
              </a:prstClr>
            </a:outerShdw>
          </a:effectLst>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latin typeface="+mj-lt"/>
                <a:cs typeface="Arial" panose="020B0604020202020204" pitchFamily="34" charset="0"/>
              </a:rPr>
              <a:t>Key Eligibility</a:t>
            </a:r>
            <a:endParaRPr lang="en-GB" sz="1400" dirty="0">
              <a:solidFill>
                <a:schemeClr val="bg1"/>
              </a:solidFill>
              <a:latin typeface="+mj-lt"/>
              <a:cs typeface="Arial" panose="020B0604020202020204" pitchFamily="34" charset="0"/>
            </a:endParaRP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Progressive mCRPC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Progression on enzalutamide and/or abiraterone</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ECOG PS ≤ 2</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No limitations on previous standard therapies for mCRPC or mCSPC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Previous immunotherapy or PARP inhibitor is not allowed</a:t>
            </a:r>
          </a:p>
        </p:txBody>
      </p:sp>
      <p:cxnSp>
        <p:nvCxnSpPr>
          <p:cNvPr id="9" name="Straight Arrow Connector 8"/>
          <p:cNvCxnSpPr/>
          <p:nvPr/>
        </p:nvCxnSpPr>
        <p:spPr>
          <a:xfrm>
            <a:off x="4576192" y="3466091"/>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367772" y="3463332"/>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Karzai F. et al.  </a:t>
            </a:r>
            <a:r>
              <a:rPr lang="en-US" sz="1200" i="1" dirty="0">
                <a:latin typeface="+mn-lt"/>
              </a:rPr>
              <a:t>J </a:t>
            </a:r>
            <a:r>
              <a:rPr lang="en-US" sz="1200" i="1" dirty="0" err="1">
                <a:latin typeface="+mn-lt"/>
              </a:rPr>
              <a:t>Immunother</a:t>
            </a:r>
            <a:r>
              <a:rPr lang="en-US" sz="1200" i="1" dirty="0">
                <a:latin typeface="+mn-lt"/>
              </a:rPr>
              <a:t> Cancer </a:t>
            </a:r>
            <a:r>
              <a:rPr lang="en-US" sz="1200" dirty="0">
                <a:latin typeface="+mn-lt"/>
              </a:rPr>
              <a:t>2018, 6(1):141.</a:t>
            </a:r>
          </a:p>
        </p:txBody>
      </p:sp>
      <p:sp>
        <p:nvSpPr>
          <p:cNvPr id="17" name="Rectangle 16"/>
          <p:cNvSpPr/>
          <p:nvPr/>
        </p:nvSpPr>
        <p:spPr>
          <a:xfrm>
            <a:off x="395097" y="6044130"/>
            <a:ext cx="4492605" cy="276999"/>
          </a:xfrm>
          <a:prstGeom prst="rect">
            <a:avLst/>
          </a:prstGeom>
        </p:spPr>
        <p:txBody>
          <a:bodyPr wrap="square">
            <a:spAutoFit/>
          </a:bodyPr>
          <a:lstStyle/>
          <a:p>
            <a:pPr>
              <a:spcBef>
                <a:spcPts val="1800"/>
              </a:spcBef>
              <a:buClr>
                <a:srgbClr val="95A9CC"/>
              </a:buClr>
            </a:pPr>
            <a:r>
              <a:rPr lang="en-US" sz="1200" dirty="0">
                <a:hlinkClick r:id="rId3"/>
              </a:rPr>
              <a:t>www.clinicaltrials.gov</a:t>
            </a:r>
            <a:r>
              <a:rPr lang="en-US" sz="1200" dirty="0"/>
              <a:t>: (NCT02484404)</a:t>
            </a:r>
          </a:p>
        </p:txBody>
      </p:sp>
    </p:spTree>
    <p:extLst>
      <p:ext uri="{BB962C8B-B14F-4D97-AF65-F5344CB8AC3E}">
        <p14:creationId xmlns:p14="http://schemas.microsoft.com/office/powerpoint/2010/main" val="3239275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PSA and Radiographic Response</a:t>
            </a:r>
          </a:p>
        </p:txBody>
      </p:sp>
      <p:sp>
        <p:nvSpPr>
          <p:cNvPr id="3" name="Slide Number Placeholder 2"/>
          <p:cNvSpPr>
            <a:spLocks noGrp="1"/>
          </p:cNvSpPr>
          <p:nvPr>
            <p:ph type="sldNum" sz="quarter" idx="12"/>
          </p:nvPr>
        </p:nvSpPr>
        <p:spPr/>
        <p:txBody>
          <a:bodyPr/>
          <a:lstStyle/>
          <a:p>
            <a:fld id="{65E2E604-5D22-4B33-AF91-CB77828014FC}" type="slidenum">
              <a:rPr lang="en-US" smtClean="0"/>
              <a:t>22</a:t>
            </a:fld>
            <a:endParaRPr lang="en-US"/>
          </a:p>
        </p:txBody>
      </p:sp>
      <p:sp>
        <p:nvSpPr>
          <p:cNvPr id="16" name="object 15"/>
          <p:cNvSpPr>
            <a:spLocks noChangeAspect="1"/>
          </p:cNvSpPr>
          <p:nvPr/>
        </p:nvSpPr>
        <p:spPr>
          <a:xfrm>
            <a:off x="1141690" y="1559151"/>
            <a:ext cx="4801875" cy="2468880"/>
          </a:xfrm>
          <a:prstGeom prst="rect">
            <a:avLst/>
          </a:prstGeom>
          <a:blipFill>
            <a:blip r:embed="rId3" cstate="print"/>
            <a:srcRect/>
            <a:stretch>
              <a:fillRect t="2" b="-120185"/>
            </a:stretch>
          </a:blipFill>
        </p:spPr>
        <p:txBody>
          <a:bodyPr wrap="square" lIns="0" tIns="0" rIns="0" bIns="0" rtlCol="0"/>
          <a:lstStyle/>
          <a:p>
            <a:endParaRPr/>
          </a:p>
        </p:txBody>
      </p:sp>
      <p:sp>
        <p:nvSpPr>
          <p:cNvPr id="18"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Karzai F. et al.  </a:t>
            </a:r>
            <a:r>
              <a:rPr lang="en-US" sz="1200" i="1" dirty="0">
                <a:latin typeface="+mn-lt"/>
              </a:rPr>
              <a:t>J </a:t>
            </a:r>
            <a:r>
              <a:rPr lang="en-US" sz="1200" i="1" dirty="0" err="1">
                <a:latin typeface="+mn-lt"/>
              </a:rPr>
              <a:t>Immunother</a:t>
            </a:r>
            <a:r>
              <a:rPr lang="en-US" sz="1200" i="1" dirty="0">
                <a:latin typeface="+mn-lt"/>
              </a:rPr>
              <a:t> Cancer </a:t>
            </a:r>
            <a:r>
              <a:rPr lang="en-US" sz="1200" dirty="0">
                <a:latin typeface="+mn-lt"/>
              </a:rPr>
              <a:t>2018, 6(1):141.</a:t>
            </a:r>
          </a:p>
        </p:txBody>
      </p:sp>
      <p:sp>
        <p:nvSpPr>
          <p:cNvPr id="19" name="object 15"/>
          <p:cNvSpPr>
            <a:spLocks noChangeAspect="1"/>
          </p:cNvSpPr>
          <p:nvPr/>
        </p:nvSpPr>
        <p:spPr>
          <a:xfrm>
            <a:off x="6183852" y="1464281"/>
            <a:ext cx="4735364" cy="2926080"/>
          </a:xfrm>
          <a:prstGeom prst="rect">
            <a:avLst/>
          </a:prstGeom>
          <a:blipFill>
            <a:blip r:embed="rId3" cstate="print"/>
            <a:srcRect/>
            <a:stretch>
              <a:fillRect t="-83206"/>
            </a:stretch>
          </a:blipFill>
        </p:spPr>
        <p:txBody>
          <a:bodyPr wrap="square" lIns="0" tIns="0" rIns="0" bIns="0" rtlCol="0"/>
          <a:lstStyle/>
          <a:p>
            <a:endParaRPr/>
          </a:p>
        </p:txBody>
      </p:sp>
      <p:sp>
        <p:nvSpPr>
          <p:cNvPr id="20" name="Rectangle 19"/>
          <p:cNvSpPr/>
          <p:nvPr/>
        </p:nvSpPr>
        <p:spPr>
          <a:xfrm>
            <a:off x="1141689" y="4321715"/>
            <a:ext cx="4801875" cy="738664"/>
          </a:xfrm>
          <a:prstGeom prst="rect">
            <a:avLst/>
          </a:prstGeom>
        </p:spPr>
        <p:txBody>
          <a:bodyPr wrap="square">
            <a:spAutoFit/>
          </a:bodyPr>
          <a:lstStyle/>
          <a:p>
            <a:r>
              <a:rPr lang="en-US" sz="1400" b="1" spc="-15" dirty="0">
                <a:solidFill>
                  <a:srgbClr val="131413"/>
                </a:solidFill>
                <a:latin typeface="Arial Narrow"/>
                <a:cs typeface="Arial Narrow"/>
              </a:rPr>
              <a:t>Bar </a:t>
            </a:r>
            <a:r>
              <a:rPr lang="en-US" sz="1400" b="1" spc="20" dirty="0">
                <a:solidFill>
                  <a:srgbClr val="131413"/>
                </a:solidFill>
                <a:latin typeface="Arial Narrow"/>
                <a:cs typeface="Arial Narrow"/>
              </a:rPr>
              <a:t>colors </a:t>
            </a:r>
            <a:r>
              <a:rPr lang="en-US" sz="1400" b="1" spc="25" dirty="0">
                <a:solidFill>
                  <a:srgbClr val="131413"/>
                </a:solidFill>
                <a:latin typeface="Arial Narrow"/>
                <a:cs typeface="Arial Narrow"/>
              </a:rPr>
              <a:t>represent </a:t>
            </a:r>
            <a:r>
              <a:rPr lang="en-US" sz="1400" b="1" spc="30" dirty="0">
                <a:solidFill>
                  <a:srgbClr val="131413"/>
                </a:solidFill>
                <a:latin typeface="Arial Narrow"/>
                <a:cs typeface="Arial Narrow"/>
              </a:rPr>
              <a:t>radiographic </a:t>
            </a:r>
            <a:r>
              <a:rPr lang="en-US" sz="1400" b="1" spc="15" dirty="0">
                <a:solidFill>
                  <a:srgbClr val="131413"/>
                </a:solidFill>
                <a:latin typeface="Arial Narrow"/>
                <a:cs typeface="Arial Narrow"/>
              </a:rPr>
              <a:t>response </a:t>
            </a:r>
            <a:r>
              <a:rPr lang="en-US" sz="1400" b="1" spc="40" dirty="0">
                <a:solidFill>
                  <a:srgbClr val="131413"/>
                </a:solidFill>
                <a:latin typeface="Arial Narrow"/>
                <a:cs typeface="Arial Narrow"/>
              </a:rPr>
              <a:t>by </a:t>
            </a:r>
            <a:r>
              <a:rPr lang="en-US" sz="1400" b="1" spc="-50" dirty="0">
                <a:solidFill>
                  <a:srgbClr val="131413"/>
                </a:solidFill>
                <a:latin typeface="Arial Narrow"/>
                <a:cs typeface="Arial Narrow"/>
              </a:rPr>
              <a:t>RECIST </a:t>
            </a:r>
            <a:r>
              <a:rPr lang="en-US" sz="1400" b="1" spc="10" dirty="0">
                <a:solidFill>
                  <a:srgbClr val="131413"/>
                </a:solidFill>
                <a:latin typeface="Arial Narrow"/>
                <a:cs typeface="Arial Narrow"/>
              </a:rPr>
              <a:t>criteria: </a:t>
            </a:r>
            <a:r>
              <a:rPr lang="en-US" sz="1400" b="1" spc="20" dirty="0">
                <a:solidFill>
                  <a:schemeClr val="accent6">
                    <a:lumMod val="75000"/>
                  </a:schemeClr>
                </a:solidFill>
                <a:latin typeface="Arial Narrow"/>
                <a:cs typeface="Arial Narrow"/>
              </a:rPr>
              <a:t>green, partial </a:t>
            </a:r>
            <a:r>
              <a:rPr lang="en-US" sz="1400" b="1" spc="10" dirty="0">
                <a:solidFill>
                  <a:schemeClr val="accent6">
                    <a:lumMod val="75000"/>
                  </a:schemeClr>
                </a:solidFill>
                <a:latin typeface="Arial Narrow"/>
                <a:cs typeface="Arial Narrow"/>
              </a:rPr>
              <a:t>response</a:t>
            </a:r>
            <a:r>
              <a:rPr lang="en-US" sz="1400" b="1" spc="10" dirty="0">
                <a:solidFill>
                  <a:srgbClr val="131413"/>
                </a:solidFill>
                <a:latin typeface="Arial Narrow"/>
                <a:cs typeface="Arial Narrow"/>
              </a:rPr>
              <a:t>; </a:t>
            </a:r>
            <a:r>
              <a:rPr lang="en-US" sz="1400" b="1" spc="20" dirty="0">
                <a:solidFill>
                  <a:srgbClr val="0070C0"/>
                </a:solidFill>
                <a:latin typeface="Arial Narrow"/>
                <a:cs typeface="Arial Narrow"/>
              </a:rPr>
              <a:t>blue, stable </a:t>
            </a:r>
            <a:r>
              <a:rPr lang="en-US" sz="1400" b="1" spc="-5" dirty="0">
                <a:solidFill>
                  <a:srgbClr val="0070C0"/>
                </a:solidFill>
                <a:latin typeface="Arial Narrow"/>
                <a:cs typeface="Arial Narrow"/>
              </a:rPr>
              <a:t>disease</a:t>
            </a:r>
            <a:r>
              <a:rPr lang="en-US" sz="1400" b="1" spc="-5" dirty="0">
                <a:solidFill>
                  <a:srgbClr val="131413"/>
                </a:solidFill>
                <a:latin typeface="Arial Narrow"/>
                <a:cs typeface="Arial Narrow"/>
              </a:rPr>
              <a:t>; </a:t>
            </a:r>
            <a:r>
              <a:rPr lang="en-US" sz="1400" b="1" spc="10" dirty="0">
                <a:solidFill>
                  <a:srgbClr val="FF0000"/>
                </a:solidFill>
                <a:latin typeface="Arial Narrow"/>
                <a:cs typeface="Arial Narrow"/>
              </a:rPr>
              <a:t>red, </a:t>
            </a:r>
            <a:r>
              <a:rPr lang="en-US" sz="1400" b="1" spc="20" dirty="0">
                <a:solidFill>
                  <a:srgbClr val="FF0000"/>
                </a:solidFill>
                <a:latin typeface="Arial Narrow"/>
                <a:cs typeface="Arial Narrow"/>
              </a:rPr>
              <a:t>progressive </a:t>
            </a:r>
            <a:r>
              <a:rPr lang="en-US" sz="1400" b="1" spc="-5" dirty="0">
                <a:solidFill>
                  <a:srgbClr val="FF0000"/>
                </a:solidFill>
                <a:latin typeface="Arial Narrow"/>
                <a:cs typeface="Arial Narrow"/>
              </a:rPr>
              <a:t>disease</a:t>
            </a:r>
            <a:r>
              <a:rPr lang="en-US" sz="1400" b="1" spc="-5" dirty="0">
                <a:solidFill>
                  <a:srgbClr val="131413"/>
                </a:solidFill>
                <a:latin typeface="Arial Narrow"/>
                <a:cs typeface="Arial Narrow"/>
              </a:rPr>
              <a:t>; </a:t>
            </a:r>
            <a:r>
              <a:rPr lang="en-US" sz="1400" b="1" spc="5" dirty="0">
                <a:solidFill>
                  <a:srgbClr val="131413"/>
                </a:solidFill>
                <a:latin typeface="Arial Narrow"/>
                <a:cs typeface="Arial Narrow"/>
              </a:rPr>
              <a:t>gray, </a:t>
            </a:r>
            <a:r>
              <a:rPr lang="en-US" sz="1400" b="1" spc="55" dirty="0">
                <a:solidFill>
                  <a:srgbClr val="131413"/>
                </a:solidFill>
                <a:latin typeface="Arial Narrow"/>
                <a:cs typeface="Arial Narrow"/>
              </a:rPr>
              <a:t>not </a:t>
            </a:r>
            <a:r>
              <a:rPr lang="en-US" sz="1400" b="1" spc="-5" dirty="0">
                <a:solidFill>
                  <a:srgbClr val="131413"/>
                </a:solidFill>
                <a:latin typeface="Arial Narrow"/>
                <a:cs typeface="Arial Narrow"/>
              </a:rPr>
              <a:t>assessable </a:t>
            </a:r>
            <a:r>
              <a:rPr lang="en-US" sz="1400" b="1" spc="35" dirty="0">
                <a:solidFill>
                  <a:srgbClr val="131413"/>
                </a:solidFill>
                <a:latin typeface="Arial Narrow"/>
                <a:cs typeface="Arial Narrow"/>
              </a:rPr>
              <a:t>(bone-only </a:t>
            </a:r>
            <a:r>
              <a:rPr lang="en-US" sz="1400" b="1" spc="-5" dirty="0">
                <a:solidFill>
                  <a:srgbClr val="131413"/>
                </a:solidFill>
                <a:latin typeface="Arial Narrow"/>
                <a:cs typeface="Arial Narrow"/>
              </a:rPr>
              <a:t>disease)</a:t>
            </a:r>
            <a:endParaRPr lang="en-US" sz="1400" b="1" dirty="0"/>
          </a:p>
        </p:txBody>
      </p:sp>
      <p:sp>
        <p:nvSpPr>
          <p:cNvPr id="21" name="Rectangle 20"/>
          <p:cNvSpPr/>
          <p:nvPr/>
        </p:nvSpPr>
        <p:spPr>
          <a:xfrm>
            <a:off x="6761044" y="969557"/>
            <a:ext cx="3832972" cy="369332"/>
          </a:xfrm>
          <a:prstGeom prst="rect">
            <a:avLst/>
          </a:prstGeom>
        </p:spPr>
        <p:txBody>
          <a:bodyPr wrap="none">
            <a:spAutoFit/>
          </a:bodyPr>
          <a:lstStyle/>
          <a:p>
            <a:pPr lvl="0">
              <a:defRPr/>
            </a:pPr>
            <a:r>
              <a:rPr lang="en-US" b="1" spc="15" dirty="0">
                <a:solidFill>
                  <a:srgbClr val="131413"/>
                </a:solidFill>
                <a:latin typeface="Arial Narrow"/>
                <a:cs typeface="Arial Narrow"/>
              </a:rPr>
              <a:t>Spider </a:t>
            </a:r>
            <a:r>
              <a:rPr lang="en-US" b="1" spc="50" dirty="0">
                <a:solidFill>
                  <a:srgbClr val="131413"/>
                </a:solidFill>
                <a:latin typeface="Arial Narrow"/>
                <a:cs typeface="Arial Narrow"/>
              </a:rPr>
              <a:t>plot </a:t>
            </a:r>
            <a:r>
              <a:rPr lang="en-US" b="1" spc="40" dirty="0">
                <a:solidFill>
                  <a:srgbClr val="131413"/>
                </a:solidFill>
                <a:latin typeface="Arial Narrow"/>
                <a:cs typeface="Arial Narrow"/>
              </a:rPr>
              <a:t>of </a:t>
            </a:r>
            <a:r>
              <a:rPr lang="en-US" b="1" spc="-30" dirty="0">
                <a:solidFill>
                  <a:srgbClr val="131413"/>
                </a:solidFill>
                <a:latin typeface="Arial Narrow"/>
                <a:cs typeface="Arial Narrow"/>
              </a:rPr>
              <a:t>PSA </a:t>
            </a:r>
            <a:r>
              <a:rPr lang="en-US" b="1" spc="10" dirty="0">
                <a:solidFill>
                  <a:srgbClr val="131413"/>
                </a:solidFill>
                <a:latin typeface="Arial Narrow"/>
                <a:cs typeface="Arial Narrow"/>
              </a:rPr>
              <a:t>responses </a:t>
            </a:r>
            <a:r>
              <a:rPr lang="en-US" b="1" spc="30" dirty="0">
                <a:solidFill>
                  <a:srgbClr val="131413"/>
                </a:solidFill>
                <a:latin typeface="Arial Narrow"/>
                <a:cs typeface="Arial Narrow"/>
              </a:rPr>
              <a:t>over</a:t>
            </a:r>
            <a:r>
              <a:rPr lang="en-US" b="1" spc="-35" dirty="0">
                <a:solidFill>
                  <a:srgbClr val="131413"/>
                </a:solidFill>
                <a:latin typeface="Arial Narrow"/>
                <a:cs typeface="Arial Narrow"/>
              </a:rPr>
              <a:t> </a:t>
            </a:r>
            <a:r>
              <a:rPr lang="en-US" b="1" spc="50" dirty="0">
                <a:solidFill>
                  <a:srgbClr val="131413"/>
                </a:solidFill>
                <a:latin typeface="Arial Narrow"/>
                <a:cs typeface="Arial Narrow"/>
              </a:rPr>
              <a:t>time</a:t>
            </a:r>
            <a:endParaRPr lang="en-US" b="1" dirty="0">
              <a:latin typeface="Arial Narrow"/>
              <a:cs typeface="Arial Narrow"/>
            </a:endParaRPr>
          </a:p>
        </p:txBody>
      </p:sp>
      <p:sp>
        <p:nvSpPr>
          <p:cNvPr id="22" name="Rectangle 21"/>
          <p:cNvSpPr/>
          <p:nvPr/>
        </p:nvSpPr>
        <p:spPr>
          <a:xfrm>
            <a:off x="1556313" y="969557"/>
            <a:ext cx="3972626" cy="369332"/>
          </a:xfrm>
          <a:prstGeom prst="rect">
            <a:avLst/>
          </a:prstGeom>
        </p:spPr>
        <p:txBody>
          <a:bodyPr wrap="none">
            <a:spAutoFit/>
          </a:bodyPr>
          <a:lstStyle/>
          <a:p>
            <a:pPr lvl="0">
              <a:defRPr/>
            </a:pPr>
            <a:r>
              <a:rPr lang="en-US" b="1" spc="15" dirty="0">
                <a:solidFill>
                  <a:srgbClr val="131413"/>
                </a:solidFill>
                <a:latin typeface="Arial Narrow"/>
                <a:cs typeface="Arial Narrow"/>
              </a:rPr>
              <a:t>Waterfall </a:t>
            </a:r>
            <a:r>
              <a:rPr lang="en-US" b="1" spc="50" dirty="0">
                <a:solidFill>
                  <a:srgbClr val="131413"/>
                </a:solidFill>
                <a:latin typeface="Arial Narrow"/>
                <a:cs typeface="Arial Narrow"/>
              </a:rPr>
              <a:t>plot </a:t>
            </a:r>
            <a:r>
              <a:rPr lang="en-US" b="1" spc="40" dirty="0">
                <a:solidFill>
                  <a:srgbClr val="131413"/>
                </a:solidFill>
                <a:latin typeface="Arial Narrow"/>
                <a:cs typeface="Arial Narrow"/>
              </a:rPr>
              <a:t>of maximum </a:t>
            </a:r>
            <a:r>
              <a:rPr lang="en-US" b="1" spc="-30" dirty="0">
                <a:solidFill>
                  <a:srgbClr val="131413"/>
                </a:solidFill>
                <a:latin typeface="Arial Narrow"/>
                <a:cs typeface="Arial Narrow"/>
              </a:rPr>
              <a:t>PSA decline/</a:t>
            </a:r>
            <a:r>
              <a:rPr lang="en-US" b="1" spc="-30" dirty="0" err="1">
                <a:solidFill>
                  <a:srgbClr val="131413"/>
                </a:solidFill>
                <a:latin typeface="Arial Narrow"/>
                <a:cs typeface="Arial Narrow"/>
              </a:rPr>
              <a:t>pt</a:t>
            </a:r>
            <a:endParaRPr lang="en-US" b="1" dirty="0">
              <a:latin typeface="Arial Narrow"/>
              <a:cs typeface="Arial Narrow"/>
            </a:endParaRPr>
          </a:p>
        </p:txBody>
      </p:sp>
      <p:graphicFrame>
        <p:nvGraphicFramePr>
          <p:cNvPr id="4" name="Table 3"/>
          <p:cNvGraphicFramePr>
            <a:graphicFrameLocks noGrp="1"/>
          </p:cNvGraphicFramePr>
          <p:nvPr>
            <p:extLst>
              <p:ext uri="{D42A27DB-BD31-4B8C-83A1-F6EECF244321}">
                <p14:modId xmlns:p14="http://schemas.microsoft.com/office/powerpoint/2010/main" val="1668739040"/>
              </p:ext>
            </p:extLst>
          </p:nvPr>
        </p:nvGraphicFramePr>
        <p:xfrm>
          <a:off x="6457733" y="4546685"/>
          <a:ext cx="5189653" cy="1341120"/>
        </p:xfrm>
        <a:graphic>
          <a:graphicData uri="http://schemas.openxmlformats.org/drawingml/2006/table">
            <a:tbl>
              <a:tblPr firstRow="1" bandRow="1">
                <a:tableStyleId>{5C22544A-7EE6-4342-B048-85BDC9FD1C3A}</a:tableStyleId>
              </a:tblPr>
              <a:tblGrid>
                <a:gridCol w="2357668">
                  <a:extLst>
                    <a:ext uri="{9D8B030D-6E8A-4147-A177-3AD203B41FA5}">
                      <a16:colId xmlns:a16="http://schemas.microsoft.com/office/drawing/2014/main" val="2368400192"/>
                    </a:ext>
                  </a:extLst>
                </a:gridCol>
                <a:gridCol w="2831985">
                  <a:extLst>
                    <a:ext uri="{9D8B030D-6E8A-4147-A177-3AD203B41FA5}">
                      <a16:colId xmlns:a16="http://schemas.microsoft.com/office/drawing/2014/main" val="790964669"/>
                    </a:ext>
                  </a:extLst>
                </a:gridCol>
              </a:tblGrid>
              <a:tr h="266000">
                <a:tc>
                  <a:txBody>
                    <a:bodyPr/>
                    <a:lstStyle/>
                    <a:p>
                      <a:pPr algn="ctr"/>
                      <a:r>
                        <a:rPr lang="en-US" sz="1600" dirty="0"/>
                        <a:t>PSA decline ≥ 50% (N = 9)</a:t>
                      </a:r>
                    </a:p>
                  </a:txBody>
                  <a:tcPr anchor="ctr"/>
                </a:tc>
                <a:tc>
                  <a:txBody>
                    <a:bodyPr/>
                    <a:lstStyle/>
                    <a:p>
                      <a:pPr algn="ctr"/>
                      <a:r>
                        <a:rPr lang="en-US" sz="1600" dirty="0"/>
                        <a:t>DNA Damage Response</a:t>
                      </a:r>
                      <a:r>
                        <a:rPr lang="en-US" sz="1600" baseline="0" dirty="0"/>
                        <a:t> Genes</a:t>
                      </a:r>
                      <a:endParaRPr lang="en-US" sz="1600" dirty="0"/>
                    </a:p>
                  </a:txBody>
                  <a:tcPr anchor="ctr"/>
                </a:tc>
                <a:extLst>
                  <a:ext uri="{0D108BD9-81ED-4DB2-BD59-A6C34878D82A}">
                    <a16:rowId xmlns:a16="http://schemas.microsoft.com/office/drawing/2014/main" val="3334889225"/>
                  </a:ext>
                </a:extLst>
              </a:tr>
              <a:tr h="266000">
                <a:tc>
                  <a:txBody>
                    <a:bodyPr/>
                    <a:lstStyle/>
                    <a:p>
                      <a:pPr algn="ctr"/>
                      <a:r>
                        <a:rPr lang="en-US" sz="1600" dirty="0"/>
                        <a:t>Germline Mutation,</a:t>
                      </a:r>
                      <a:r>
                        <a:rPr lang="en-US" sz="1600" baseline="0" dirty="0"/>
                        <a:t> N</a:t>
                      </a:r>
                      <a:endParaRPr lang="en-US" sz="1600" dirty="0"/>
                    </a:p>
                  </a:txBody>
                  <a:tcPr anchor="ctr"/>
                </a:tc>
                <a:tc>
                  <a:txBody>
                    <a:bodyPr/>
                    <a:lstStyle/>
                    <a:p>
                      <a:pPr algn="ctr"/>
                      <a:r>
                        <a:rPr lang="en-US" sz="1600" dirty="0"/>
                        <a:t>4</a:t>
                      </a:r>
                    </a:p>
                  </a:txBody>
                  <a:tcPr anchor="ctr"/>
                </a:tc>
                <a:extLst>
                  <a:ext uri="{0D108BD9-81ED-4DB2-BD59-A6C34878D82A}">
                    <a16:rowId xmlns:a16="http://schemas.microsoft.com/office/drawing/2014/main" val="826270125"/>
                  </a:ext>
                </a:extLst>
              </a:tr>
              <a:tr h="266000">
                <a:tc>
                  <a:txBody>
                    <a:bodyPr/>
                    <a:lstStyle/>
                    <a:p>
                      <a:pPr algn="ctr"/>
                      <a:r>
                        <a:rPr lang="en-US" sz="1600" dirty="0"/>
                        <a:t>Somatic Mutation, N</a:t>
                      </a:r>
                    </a:p>
                  </a:txBody>
                  <a:tcPr anchor="ctr"/>
                </a:tc>
                <a:tc>
                  <a:txBody>
                    <a:bodyPr/>
                    <a:lstStyle/>
                    <a:p>
                      <a:pPr algn="ctr"/>
                      <a:r>
                        <a:rPr lang="en-US" sz="1600" dirty="0"/>
                        <a:t>2</a:t>
                      </a:r>
                    </a:p>
                  </a:txBody>
                  <a:tcPr anchor="ctr"/>
                </a:tc>
                <a:extLst>
                  <a:ext uri="{0D108BD9-81ED-4DB2-BD59-A6C34878D82A}">
                    <a16:rowId xmlns:a16="http://schemas.microsoft.com/office/drawing/2014/main" val="4142526864"/>
                  </a:ext>
                </a:extLst>
              </a:tr>
              <a:tr h="266000">
                <a:tc>
                  <a:txBody>
                    <a:bodyPr/>
                    <a:lstStyle/>
                    <a:p>
                      <a:pPr algn="ctr"/>
                      <a:r>
                        <a:rPr lang="en-US" sz="1600" dirty="0"/>
                        <a:t>No Mutation, N</a:t>
                      </a:r>
                    </a:p>
                  </a:txBody>
                  <a:tcPr anchor="ctr"/>
                </a:tc>
                <a:tc>
                  <a:txBody>
                    <a:bodyPr/>
                    <a:lstStyle/>
                    <a:p>
                      <a:pPr algn="ctr"/>
                      <a:r>
                        <a:rPr lang="en-US" sz="1600" dirty="0"/>
                        <a:t>2</a:t>
                      </a:r>
                    </a:p>
                  </a:txBody>
                  <a:tcPr anchor="ctr"/>
                </a:tc>
                <a:extLst>
                  <a:ext uri="{0D108BD9-81ED-4DB2-BD59-A6C34878D82A}">
                    <a16:rowId xmlns:a16="http://schemas.microsoft.com/office/drawing/2014/main" val="4230535325"/>
                  </a:ext>
                </a:extLst>
              </a:tr>
            </a:tbl>
          </a:graphicData>
        </a:graphic>
      </p:graphicFrame>
    </p:spTree>
    <p:extLst>
      <p:ext uri="{BB962C8B-B14F-4D97-AF65-F5344CB8AC3E}">
        <p14:creationId xmlns:p14="http://schemas.microsoft.com/office/powerpoint/2010/main" val="4862519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5E2E604-5D22-4B33-AF91-CB77828014FC}" type="slidenum">
              <a:rPr lang="en-US" smtClean="0"/>
              <a:t>23</a:t>
            </a:fld>
            <a:endParaRPr lang="en-US"/>
          </a:p>
        </p:txBody>
      </p:sp>
      <p:sp>
        <p:nvSpPr>
          <p:cNvPr id="3" name="Title 2"/>
          <p:cNvSpPr>
            <a:spLocks noGrp="1"/>
          </p:cNvSpPr>
          <p:nvPr>
            <p:ph type="title"/>
          </p:nvPr>
        </p:nvSpPr>
        <p:spPr/>
        <p:txBody>
          <a:bodyPr/>
          <a:lstStyle/>
          <a:p>
            <a:r>
              <a:rPr lang="en-US" dirty="0"/>
              <a:t>Probability of PFS based on DDR status</a:t>
            </a:r>
          </a:p>
        </p:txBody>
      </p:sp>
      <p:sp>
        <p:nvSpPr>
          <p:cNvPr id="4" name="object 29"/>
          <p:cNvSpPr>
            <a:spLocks noChangeAspect="1"/>
          </p:cNvSpPr>
          <p:nvPr/>
        </p:nvSpPr>
        <p:spPr>
          <a:xfrm>
            <a:off x="3346209" y="1287779"/>
            <a:ext cx="5499582" cy="4754880"/>
          </a:xfrm>
          <a:prstGeom prst="rect">
            <a:avLst/>
          </a:prstGeom>
          <a:blipFill>
            <a:blip r:embed="rId3" cstate="print"/>
            <a:stretch>
              <a:fillRect/>
            </a:stretch>
          </a:blipFill>
        </p:spPr>
        <p:txBody>
          <a:bodyPr wrap="square" lIns="0" tIns="0" rIns="0" bIns="0" rtlCol="0"/>
          <a:lstStyle/>
          <a:p>
            <a:endParaRPr/>
          </a:p>
        </p:txBody>
      </p:sp>
      <p:sp>
        <p:nvSpPr>
          <p:cNvPr id="5"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Karzai F. et al.  </a:t>
            </a:r>
            <a:r>
              <a:rPr lang="en-US" sz="1200" i="1" dirty="0">
                <a:latin typeface="+mn-lt"/>
              </a:rPr>
              <a:t>J </a:t>
            </a:r>
            <a:r>
              <a:rPr lang="en-US" sz="1200" i="1" dirty="0" err="1">
                <a:latin typeface="+mn-lt"/>
              </a:rPr>
              <a:t>Immunother</a:t>
            </a:r>
            <a:r>
              <a:rPr lang="en-US" sz="1200" i="1" dirty="0">
                <a:latin typeface="+mn-lt"/>
              </a:rPr>
              <a:t> Cancer </a:t>
            </a:r>
            <a:r>
              <a:rPr lang="en-US" sz="1200" dirty="0">
                <a:latin typeface="+mn-lt"/>
              </a:rPr>
              <a:t>2018, 6(1):141.</a:t>
            </a:r>
          </a:p>
        </p:txBody>
      </p:sp>
    </p:spTree>
    <p:extLst>
      <p:ext uri="{BB962C8B-B14F-4D97-AF65-F5344CB8AC3E}">
        <p14:creationId xmlns:p14="http://schemas.microsoft.com/office/powerpoint/2010/main" val="2744898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KEYNOTE-365: Pembrolizumab + </a:t>
            </a:r>
            <a:r>
              <a:rPr lang="en-US" dirty="0" err="1"/>
              <a:t>Olaparib</a:t>
            </a:r>
            <a:r>
              <a:rPr lang="en-US" dirty="0"/>
              <a:t> Phase II Trial Design</a:t>
            </a:r>
          </a:p>
        </p:txBody>
      </p:sp>
      <p:sp>
        <p:nvSpPr>
          <p:cNvPr id="3" name="Slide Number Placeholder 2"/>
          <p:cNvSpPr>
            <a:spLocks noGrp="1"/>
          </p:cNvSpPr>
          <p:nvPr>
            <p:ph type="sldNum" sz="quarter" idx="12"/>
          </p:nvPr>
        </p:nvSpPr>
        <p:spPr/>
        <p:txBody>
          <a:bodyPr/>
          <a:lstStyle/>
          <a:p>
            <a:fld id="{65E2E604-5D22-4B33-AF91-CB77828014FC}" type="slidenum">
              <a:rPr lang="en-US" smtClean="0"/>
              <a:t>24</a:t>
            </a:fld>
            <a:endParaRPr lang="en-US"/>
          </a:p>
        </p:txBody>
      </p:sp>
      <p:sp>
        <p:nvSpPr>
          <p:cNvPr id="4" name="Rounded Rectangle 3"/>
          <p:cNvSpPr/>
          <p:nvPr/>
        </p:nvSpPr>
        <p:spPr>
          <a:xfrm>
            <a:off x="7680960" y="2276747"/>
            <a:ext cx="2743200" cy="2532444"/>
          </a:xfrm>
          <a:prstGeom prst="roundRect">
            <a:avLst>
              <a:gd name="adj" fmla="val 6645"/>
            </a:avLst>
          </a:prstGeom>
          <a:solidFill>
            <a:schemeClr val="accent1">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latin typeface="+mj-lt"/>
                <a:cs typeface="Arial" panose="020B0604020202020204" pitchFamily="34" charset="0"/>
              </a:rPr>
              <a:t>End points</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Primary:</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Safety and PSA response rate (confirmed PSA decrease ≥ 50%)</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Secondary:</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PSA progression</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ORR, DCR, CRR, rPFS, and OS</a:t>
            </a:r>
          </a:p>
        </p:txBody>
      </p:sp>
      <p:sp>
        <p:nvSpPr>
          <p:cNvPr id="5" name="Rounded Rectangle 4"/>
          <p:cNvSpPr/>
          <p:nvPr/>
        </p:nvSpPr>
        <p:spPr>
          <a:xfrm>
            <a:off x="4755059" y="2868655"/>
            <a:ext cx="1962795" cy="1351568"/>
          </a:xfrm>
          <a:prstGeom prst="roundRect">
            <a:avLst>
              <a:gd name="adj" fmla="val 12540"/>
            </a:avLst>
          </a:prstGeom>
          <a:solidFill>
            <a:schemeClr val="bg2">
              <a:lumMod val="90000"/>
            </a:schemeClr>
          </a:solidFill>
          <a:ln w="28575">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b="1" dirty="0">
                <a:solidFill>
                  <a:schemeClr val="tx1"/>
                </a:solidFill>
                <a:latin typeface="PT Sans"/>
                <a:cs typeface="Arial" panose="020B0604020202020204" pitchFamily="34" charset="0"/>
              </a:rPr>
              <a:t>Cohort A</a:t>
            </a:r>
          </a:p>
          <a:p>
            <a:pPr algn="ctr" fontAlgn="base">
              <a:spcBef>
                <a:spcPct val="0"/>
              </a:spcBef>
              <a:spcAft>
                <a:spcPct val="0"/>
              </a:spcAft>
              <a:defRPr/>
            </a:pPr>
            <a:r>
              <a:rPr lang="en-GB" sz="1400" dirty="0">
                <a:solidFill>
                  <a:schemeClr val="tx1"/>
                </a:solidFill>
                <a:latin typeface="PT Sans"/>
                <a:cs typeface="Arial" panose="020B0604020202020204" pitchFamily="34" charset="0"/>
              </a:rPr>
              <a:t>Pembrolizumab 200 mg q3W</a:t>
            </a:r>
          </a:p>
          <a:p>
            <a:pPr algn="ctr" fontAlgn="base">
              <a:spcBef>
                <a:spcPct val="0"/>
              </a:spcBef>
              <a:spcAft>
                <a:spcPct val="0"/>
              </a:spcAft>
              <a:defRPr/>
            </a:pPr>
            <a:r>
              <a:rPr lang="en-GB" sz="1400" dirty="0">
                <a:solidFill>
                  <a:schemeClr val="tx1"/>
                </a:solidFill>
                <a:latin typeface="PT Sans"/>
                <a:cs typeface="Arial" panose="020B0604020202020204" pitchFamily="34" charset="0"/>
              </a:rPr>
              <a:t>+ </a:t>
            </a:r>
          </a:p>
          <a:p>
            <a:pPr algn="ctr" fontAlgn="base">
              <a:spcBef>
                <a:spcPct val="0"/>
              </a:spcBef>
              <a:spcAft>
                <a:spcPct val="0"/>
              </a:spcAft>
              <a:defRPr/>
            </a:pPr>
            <a:r>
              <a:rPr lang="en-GB" sz="1400" dirty="0" err="1">
                <a:solidFill>
                  <a:schemeClr val="tx1"/>
                </a:solidFill>
                <a:latin typeface="PT Sans"/>
                <a:cs typeface="Arial" panose="020B0604020202020204" pitchFamily="34" charset="0"/>
              </a:rPr>
              <a:t>Olaparib</a:t>
            </a:r>
            <a:r>
              <a:rPr lang="en-GB" sz="1400" dirty="0">
                <a:solidFill>
                  <a:schemeClr val="tx1"/>
                </a:solidFill>
                <a:latin typeface="PT Sans"/>
                <a:cs typeface="Arial" panose="020B0604020202020204" pitchFamily="34" charset="0"/>
              </a:rPr>
              <a:t> 400 mg bid</a:t>
            </a:r>
            <a:endParaRPr lang="en-US" sz="1400" dirty="0">
              <a:solidFill>
                <a:schemeClr val="tx1"/>
              </a:solidFill>
              <a:latin typeface="PT Sans"/>
              <a:cs typeface="Arial" panose="020B0604020202020204" pitchFamily="34" charset="0"/>
            </a:endParaRPr>
          </a:p>
        </p:txBody>
      </p:sp>
      <p:sp>
        <p:nvSpPr>
          <p:cNvPr id="7" name="Rounded Rectangle 6"/>
          <p:cNvSpPr/>
          <p:nvPr/>
        </p:nvSpPr>
        <p:spPr>
          <a:xfrm>
            <a:off x="1235317" y="2341680"/>
            <a:ext cx="2654735" cy="2405518"/>
          </a:xfrm>
          <a:prstGeom prst="roundRect">
            <a:avLst>
              <a:gd name="adj" fmla="val 6645"/>
            </a:avLst>
          </a:prstGeom>
          <a:solidFill>
            <a:schemeClr val="bg2">
              <a:lumMod val="25000"/>
            </a:schemeClr>
          </a:solidFill>
          <a:ln>
            <a:noFill/>
          </a:ln>
          <a:effectLst>
            <a:outerShdw blurRad="50800" dist="38100" dir="2700000" algn="tl" rotWithShape="0">
              <a:prstClr val="black">
                <a:alpha val="40000"/>
              </a:prstClr>
            </a:outerShdw>
          </a:effectLst>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latin typeface="+mj-lt"/>
                <a:cs typeface="Arial" panose="020B0604020202020204" pitchFamily="34" charset="0"/>
              </a:rPr>
              <a:t>Key Eligibility</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Docetaxel-</a:t>
            </a:r>
            <a:r>
              <a:rPr lang="en-GB" sz="1400" dirty="0" err="1">
                <a:solidFill>
                  <a:schemeClr val="bg1"/>
                </a:solidFill>
                <a:cs typeface="Arial" panose="020B0604020202020204" pitchFamily="34" charset="0"/>
              </a:rPr>
              <a:t>pretreated</a:t>
            </a:r>
            <a:r>
              <a:rPr lang="en-GB" sz="1400" dirty="0">
                <a:solidFill>
                  <a:schemeClr val="bg1"/>
                </a:solidFill>
                <a:cs typeface="Arial" panose="020B0604020202020204" pitchFamily="34" charset="0"/>
              </a:rPr>
              <a:t> for mCRPC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PD ≤ 6 months before screening</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 1 other previous chemotherapy and ≤ 2 NHT’s for mCRPC</a:t>
            </a:r>
            <a:endParaRPr lang="en-GB" sz="1400" dirty="0">
              <a:solidFill>
                <a:schemeClr val="bg1"/>
              </a:solidFill>
              <a:latin typeface="+mj-lt"/>
              <a:cs typeface="Arial" panose="020B0604020202020204" pitchFamily="34" charset="0"/>
            </a:endParaRPr>
          </a:p>
          <a:p>
            <a:pPr marL="176204" indent="-176204" fontAlgn="base">
              <a:spcBef>
                <a:spcPts val="300"/>
              </a:spcBef>
              <a:spcAft>
                <a:spcPct val="0"/>
              </a:spcAft>
              <a:buClr>
                <a:schemeClr val="bg1"/>
              </a:buClr>
              <a:buFont typeface="Arial" panose="020B0604020202020204" pitchFamily="34" charset="0"/>
              <a:buChar char="–"/>
              <a:defRPr/>
            </a:pPr>
            <a:endParaRPr lang="en-GB" sz="1400" dirty="0">
              <a:solidFill>
                <a:schemeClr val="bg1"/>
              </a:solidFill>
              <a:latin typeface="+mj-lt"/>
              <a:cs typeface="Arial" panose="020B0604020202020204" pitchFamily="34" charset="0"/>
            </a:endParaRPr>
          </a:p>
        </p:txBody>
      </p:sp>
      <p:cxnSp>
        <p:nvCxnSpPr>
          <p:cNvPr id="9" name="Straight Arrow Connector 8"/>
          <p:cNvCxnSpPr/>
          <p:nvPr/>
        </p:nvCxnSpPr>
        <p:spPr>
          <a:xfrm>
            <a:off x="4037677" y="3544439"/>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925087" y="3542969"/>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95097" y="6044130"/>
            <a:ext cx="4492605" cy="276999"/>
          </a:xfrm>
          <a:prstGeom prst="rect">
            <a:avLst/>
          </a:prstGeom>
        </p:spPr>
        <p:txBody>
          <a:bodyPr wrap="square">
            <a:spAutoFit/>
          </a:bodyPr>
          <a:lstStyle/>
          <a:p>
            <a:pPr>
              <a:spcBef>
                <a:spcPts val="1800"/>
              </a:spcBef>
              <a:buClr>
                <a:srgbClr val="95A9CC"/>
              </a:buClr>
            </a:pPr>
            <a:r>
              <a:rPr lang="en-US" sz="1200" dirty="0">
                <a:hlinkClick r:id="rId2"/>
              </a:rPr>
              <a:t>www.clinicaltrials.gov</a:t>
            </a:r>
            <a:r>
              <a:rPr lang="en-US" sz="1200" dirty="0"/>
              <a:t>: (NCT02861573)</a:t>
            </a:r>
          </a:p>
        </p:txBody>
      </p:sp>
      <p:sp>
        <p:nvSpPr>
          <p:cNvPr id="20"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Yu E. et al. GU Cancers Symposium</a:t>
            </a:r>
            <a:r>
              <a:rPr lang="en-US" sz="1200" i="1" dirty="0">
                <a:latin typeface="+mn-lt"/>
              </a:rPr>
              <a:t> </a:t>
            </a:r>
            <a:r>
              <a:rPr lang="en-US" sz="1200" dirty="0">
                <a:latin typeface="+mn-lt"/>
              </a:rPr>
              <a:t>2019.</a:t>
            </a:r>
          </a:p>
        </p:txBody>
      </p:sp>
    </p:spTree>
    <p:extLst>
      <p:ext uri="{BB962C8B-B14F-4D97-AF65-F5344CB8AC3E}">
        <p14:creationId xmlns:p14="http://schemas.microsoft.com/office/powerpoint/2010/main" val="37208674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Confirmed PSA Response Rate and % Change from </a:t>
            </a:r>
            <a:r>
              <a:rPr lang="en-US" dirty="0" err="1"/>
              <a:t>Baseline</a:t>
            </a:r>
            <a:r>
              <a:rPr lang="en-US" baseline="30000" dirty="0" err="1"/>
              <a:t>a</a:t>
            </a:r>
            <a:endParaRPr lang="en-US" baseline="30000" dirty="0"/>
          </a:p>
        </p:txBody>
      </p:sp>
      <p:sp>
        <p:nvSpPr>
          <p:cNvPr id="3" name="Slide Number Placeholder 2"/>
          <p:cNvSpPr>
            <a:spLocks noGrp="1"/>
          </p:cNvSpPr>
          <p:nvPr>
            <p:ph type="sldNum" sz="quarter" idx="12"/>
          </p:nvPr>
        </p:nvSpPr>
        <p:spPr/>
        <p:txBody>
          <a:bodyPr/>
          <a:lstStyle/>
          <a:p>
            <a:fld id="{65E2E604-5D22-4B33-AF91-CB77828014FC}" type="slidenum">
              <a:rPr lang="en-US" smtClean="0"/>
              <a:t>25</a:t>
            </a:fld>
            <a:endParaRPr lang="en-US"/>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4951"/>
          <a:stretch/>
        </p:blipFill>
        <p:spPr bwMode="auto">
          <a:xfrm>
            <a:off x="971905" y="1430006"/>
            <a:ext cx="10387741" cy="4385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Yu E. et al. GU Cancers Symposium 2019.</a:t>
            </a:r>
          </a:p>
        </p:txBody>
      </p:sp>
    </p:spTree>
    <p:extLst>
      <p:ext uri="{BB962C8B-B14F-4D97-AF65-F5344CB8AC3E}">
        <p14:creationId xmlns:p14="http://schemas.microsoft.com/office/powerpoint/2010/main" val="36263944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7368"/>
            <a:ext cx="12192000" cy="873759"/>
          </a:xfrm>
        </p:spPr>
        <p:txBody>
          <a:bodyPr/>
          <a:lstStyle/>
          <a:p>
            <a:pPr>
              <a:lnSpc>
                <a:spcPts val="3440"/>
              </a:lnSpc>
            </a:pPr>
            <a:r>
              <a:rPr lang="en-US" sz="3200" dirty="0"/>
              <a:t>KEYLYNK-010: Phase III Trial Design – Pembrolizumab + </a:t>
            </a:r>
            <a:r>
              <a:rPr lang="en-US" sz="3200" dirty="0" err="1"/>
              <a:t>Olaparib</a:t>
            </a:r>
            <a:br>
              <a:rPr lang="en-US" sz="3200" dirty="0"/>
            </a:br>
            <a:r>
              <a:rPr lang="en-US" sz="3200" dirty="0"/>
              <a:t> vs. Abiraterone or Enzalutamide in mCRPC</a:t>
            </a:r>
          </a:p>
        </p:txBody>
      </p:sp>
      <p:sp>
        <p:nvSpPr>
          <p:cNvPr id="3" name="Slide Number Placeholder 2"/>
          <p:cNvSpPr>
            <a:spLocks noGrp="1"/>
          </p:cNvSpPr>
          <p:nvPr>
            <p:ph type="sldNum" sz="quarter" idx="12"/>
          </p:nvPr>
        </p:nvSpPr>
        <p:spPr/>
        <p:txBody>
          <a:bodyPr/>
          <a:lstStyle/>
          <a:p>
            <a:fld id="{65E2E604-5D22-4B33-AF91-CB77828014FC}" type="slidenum">
              <a:rPr lang="en-US" smtClean="0"/>
              <a:t>26</a:t>
            </a:fld>
            <a:endParaRPr lang="en-US"/>
          </a:p>
        </p:txBody>
      </p:sp>
      <p:sp>
        <p:nvSpPr>
          <p:cNvPr id="4" name="Rounded Rectangle 3"/>
          <p:cNvSpPr/>
          <p:nvPr/>
        </p:nvSpPr>
        <p:spPr>
          <a:xfrm>
            <a:off x="8708078" y="1657022"/>
            <a:ext cx="2743200" cy="3657600"/>
          </a:xfrm>
          <a:prstGeom prst="roundRect">
            <a:avLst>
              <a:gd name="adj" fmla="val 6645"/>
            </a:avLst>
          </a:prstGeom>
          <a:solidFill>
            <a:schemeClr val="accent1">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latin typeface="+mj-lt"/>
                <a:cs typeface="Arial" panose="020B0604020202020204" pitchFamily="34" charset="0"/>
              </a:rPr>
              <a:t>Efficacy end points</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Primary:</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Overall survival</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rPFS per PCWG modified RECIST 1.1 </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Secondary:</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first subsequent therapy (TFST)</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ORR </a:t>
            </a:r>
            <a:r>
              <a:rPr lang="en-US" sz="1400" dirty="0">
                <a:solidFill>
                  <a:schemeClr val="bg1"/>
                </a:solidFill>
                <a:cs typeface="Arial" panose="020B0604020202020204" pitchFamily="34" charset="0"/>
              </a:rPr>
              <a:t>per PCWG modified RECIST 1.1</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Duration of response (DOR)</a:t>
            </a:r>
            <a:endParaRPr lang="en-GB" sz="1400" dirty="0">
              <a:solidFill>
                <a:schemeClr val="bg1"/>
              </a:solidFill>
              <a:latin typeface="+mj-lt"/>
              <a:cs typeface="Arial" panose="020B0604020202020204" pitchFamily="34" charset="0"/>
            </a:endParaRP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PSA progression</a:t>
            </a:r>
          </a:p>
        </p:txBody>
      </p:sp>
      <p:sp>
        <p:nvSpPr>
          <p:cNvPr id="5" name="Rounded Rectangle 4"/>
          <p:cNvSpPr/>
          <p:nvPr/>
        </p:nvSpPr>
        <p:spPr>
          <a:xfrm>
            <a:off x="6029244" y="1745722"/>
            <a:ext cx="1962795" cy="1475780"/>
          </a:xfrm>
          <a:prstGeom prst="roundRect">
            <a:avLst>
              <a:gd name="adj" fmla="val 12540"/>
            </a:avLst>
          </a:prstGeom>
          <a:solidFill>
            <a:schemeClr val="bg2">
              <a:lumMod val="90000"/>
            </a:schemeClr>
          </a:solidFill>
          <a:ln w="28575">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a:solidFill>
                  <a:schemeClr val="tx1"/>
                </a:solidFill>
                <a:latin typeface="PT Sans"/>
                <a:cs typeface="Arial" panose="020B0604020202020204" pitchFamily="34" charset="0"/>
              </a:rPr>
              <a:t>Pembrolizumab</a:t>
            </a:r>
          </a:p>
          <a:p>
            <a:pPr algn="ctr" fontAlgn="base">
              <a:spcBef>
                <a:spcPct val="0"/>
              </a:spcBef>
              <a:spcAft>
                <a:spcPct val="0"/>
              </a:spcAft>
              <a:defRPr/>
            </a:pPr>
            <a:r>
              <a:rPr lang="en-GB" sz="1400" dirty="0">
                <a:solidFill>
                  <a:schemeClr val="tx1"/>
                </a:solidFill>
                <a:latin typeface="PT Sans"/>
                <a:cs typeface="Arial" panose="020B0604020202020204" pitchFamily="34" charset="0"/>
              </a:rPr>
              <a:t>200 mg IV q3w</a:t>
            </a: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err="1">
                <a:solidFill>
                  <a:schemeClr val="tx1"/>
                </a:solidFill>
                <a:latin typeface="PT Sans"/>
                <a:cs typeface="Arial" panose="020B0604020202020204" pitchFamily="34" charset="0"/>
              </a:rPr>
              <a:t>Olaparib</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300 mg bid</a:t>
            </a:r>
          </a:p>
          <a:p>
            <a:pPr algn="ctr" fontAlgn="base">
              <a:spcBef>
                <a:spcPct val="0"/>
              </a:spcBef>
              <a:spcAft>
                <a:spcPct val="0"/>
              </a:spcAft>
              <a:defRPr/>
            </a:pPr>
            <a:r>
              <a:rPr lang="en-GB" sz="1400" dirty="0">
                <a:solidFill>
                  <a:schemeClr val="tx1"/>
                </a:solidFill>
                <a:latin typeface="PT Sans"/>
                <a:cs typeface="Arial" panose="020B0604020202020204" pitchFamily="34" charset="0"/>
              </a:rPr>
              <a:t>(N=390)</a:t>
            </a:r>
            <a:endParaRPr lang="en-US" sz="1400" dirty="0">
              <a:solidFill>
                <a:schemeClr val="tx1"/>
              </a:solidFill>
              <a:latin typeface="PT Sans"/>
              <a:cs typeface="Arial" panose="020B0604020202020204" pitchFamily="34" charset="0"/>
            </a:endParaRPr>
          </a:p>
        </p:txBody>
      </p:sp>
      <p:sp>
        <p:nvSpPr>
          <p:cNvPr id="6" name="Rounded Rectangle 5"/>
          <p:cNvSpPr/>
          <p:nvPr/>
        </p:nvSpPr>
        <p:spPr>
          <a:xfrm>
            <a:off x="6029244" y="3759534"/>
            <a:ext cx="1962795" cy="1554480"/>
          </a:xfrm>
          <a:prstGeom prst="roundRect">
            <a:avLst>
              <a:gd name="adj" fmla="val 12540"/>
            </a:avLst>
          </a:prstGeom>
          <a:solidFill>
            <a:schemeClr val="bg2">
              <a:lumMod val="90000"/>
            </a:schemeClr>
          </a:solidFill>
          <a:ln>
            <a:solidFill>
              <a:srgbClr val="95A9CC"/>
            </a:solid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a:solidFill>
                  <a:schemeClr val="tx1"/>
                </a:solidFill>
                <a:latin typeface="PT Sans"/>
                <a:cs typeface="Arial" panose="020B0604020202020204" pitchFamily="34" charset="0"/>
              </a:rPr>
              <a:t>* Abiraterone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1000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or</a:t>
            </a:r>
          </a:p>
          <a:p>
            <a:pPr algn="ctr" fontAlgn="base">
              <a:spcBef>
                <a:spcPct val="0"/>
              </a:spcBef>
              <a:spcAft>
                <a:spcPct val="0"/>
              </a:spcAft>
              <a:defRPr/>
            </a:pPr>
            <a:r>
              <a:rPr lang="en-GB" sz="1400" dirty="0">
                <a:solidFill>
                  <a:schemeClr val="tx1"/>
                </a:solidFill>
                <a:latin typeface="PT Sans"/>
                <a:cs typeface="Arial" panose="020B0604020202020204" pitchFamily="34" charset="0"/>
              </a:rPr>
              <a:t>Enzalutamide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160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(N=390)</a:t>
            </a:r>
            <a:endParaRPr lang="en-US" sz="1400" dirty="0">
              <a:solidFill>
                <a:schemeClr val="tx1"/>
              </a:solidFill>
              <a:latin typeface="PT Sans"/>
              <a:cs typeface="Arial" panose="020B0604020202020204" pitchFamily="34" charset="0"/>
            </a:endParaRPr>
          </a:p>
        </p:txBody>
      </p:sp>
      <p:sp>
        <p:nvSpPr>
          <p:cNvPr id="7" name="Rounded Rectangle 6"/>
          <p:cNvSpPr/>
          <p:nvPr/>
        </p:nvSpPr>
        <p:spPr>
          <a:xfrm>
            <a:off x="627460" y="2347459"/>
            <a:ext cx="3206072" cy="2329301"/>
          </a:xfrm>
          <a:prstGeom prst="roundRect">
            <a:avLst>
              <a:gd name="adj" fmla="val 6645"/>
            </a:avLst>
          </a:prstGeom>
          <a:solidFill>
            <a:schemeClr val="bg2">
              <a:lumMod val="25000"/>
            </a:schemeClr>
          </a:solidFill>
          <a:ln>
            <a:noFill/>
          </a:ln>
          <a:effectLst>
            <a:outerShdw blurRad="50800" dist="38100" dir="2700000" algn="tl" rotWithShape="0">
              <a:prstClr val="black">
                <a:alpha val="40000"/>
              </a:prstClr>
            </a:outerShdw>
          </a:effectLst>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t"/>
          <a:lstStyle/>
          <a:p>
            <a:pPr algn="ctr" fontAlgn="base">
              <a:spcBef>
                <a:spcPct val="0"/>
              </a:spcBef>
              <a:spcAft>
                <a:spcPct val="0"/>
              </a:spcAft>
              <a:buClr>
                <a:schemeClr val="bg1"/>
              </a:buClr>
              <a:defRPr/>
            </a:pPr>
            <a:r>
              <a:rPr lang="en-US" sz="2000" b="1" dirty="0">
                <a:solidFill>
                  <a:schemeClr val="bg1"/>
                </a:solidFill>
                <a:cs typeface="Arial" panose="020B0604020202020204" pitchFamily="34" charset="0"/>
              </a:rPr>
              <a:t>Patients</a:t>
            </a:r>
            <a:endParaRPr lang="en-US" b="1" dirty="0">
              <a:solidFill>
                <a:schemeClr val="bg1"/>
              </a:solidFill>
              <a:cs typeface="Arial" panose="020B0604020202020204" pitchFamily="34" charset="0"/>
            </a:endParaRPr>
          </a:p>
          <a:p>
            <a:pPr fontAlgn="base">
              <a:spcBef>
                <a:spcPts val="300"/>
              </a:spcBef>
              <a:spcAft>
                <a:spcPct val="0"/>
              </a:spcAft>
              <a:buClr>
                <a:schemeClr val="bg1"/>
              </a:buClr>
              <a:defRPr/>
            </a:pPr>
            <a:r>
              <a:rPr lang="en-GB" sz="1600" b="1" dirty="0">
                <a:solidFill>
                  <a:schemeClr val="bg1"/>
                </a:solidFill>
                <a:cs typeface="Arial" panose="020B0604020202020204" pitchFamily="34" charset="0"/>
              </a:rPr>
              <a:t>Key eligibility</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Progressive mCRPC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Received prior therapy with </a:t>
            </a:r>
            <a:r>
              <a:rPr lang="en-GB" sz="1400" dirty="0" err="1">
                <a:solidFill>
                  <a:schemeClr val="bg1"/>
                </a:solidFill>
                <a:cs typeface="Arial" panose="020B0604020202020204" pitchFamily="34" charset="0"/>
              </a:rPr>
              <a:t>abi</a:t>
            </a:r>
            <a:r>
              <a:rPr lang="en-GB" sz="1400" dirty="0">
                <a:solidFill>
                  <a:schemeClr val="bg1"/>
                </a:solidFill>
                <a:cs typeface="Arial" panose="020B0604020202020204" pitchFamily="34" charset="0"/>
              </a:rPr>
              <a:t> or </a:t>
            </a:r>
            <a:r>
              <a:rPr lang="en-GB" sz="1400" dirty="0" err="1">
                <a:solidFill>
                  <a:schemeClr val="bg1"/>
                </a:solidFill>
                <a:cs typeface="Arial" panose="020B0604020202020204" pitchFamily="34" charset="0"/>
              </a:rPr>
              <a:t>enza</a:t>
            </a:r>
            <a:r>
              <a:rPr lang="en-GB" sz="1400" dirty="0">
                <a:solidFill>
                  <a:schemeClr val="bg1"/>
                </a:solidFill>
                <a:cs typeface="Arial" panose="020B0604020202020204" pitchFamily="34" charset="0"/>
              </a:rPr>
              <a:t> but not both</a:t>
            </a:r>
          </a:p>
          <a:p>
            <a:pPr marL="176204" indent="-176204" fontAlgn="base">
              <a:spcBef>
                <a:spcPts val="300"/>
              </a:spcBef>
              <a:spcAft>
                <a:spcPct val="0"/>
              </a:spcAft>
              <a:buClr>
                <a:schemeClr val="bg1"/>
              </a:buClr>
              <a:buFont typeface="Arial" panose="020B0604020202020204" pitchFamily="34" charset="0"/>
              <a:buChar char="–"/>
              <a:defRPr/>
            </a:pPr>
            <a:r>
              <a:rPr lang="en-GB" sz="1400">
                <a:solidFill>
                  <a:schemeClr val="bg1"/>
                </a:solidFill>
                <a:cs typeface="Arial" panose="020B0604020202020204" pitchFamily="34" charset="0"/>
              </a:rPr>
              <a:t>Progressed </a:t>
            </a:r>
            <a:r>
              <a:rPr lang="en-GB" sz="1400" dirty="0">
                <a:solidFill>
                  <a:schemeClr val="bg1"/>
                </a:solidFill>
                <a:cs typeface="Arial" panose="020B0604020202020204" pitchFamily="34" charset="0"/>
              </a:rPr>
              <a:t>on docetaxel for mCRPC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ECOG PS ≤ 1</a:t>
            </a:r>
          </a:p>
        </p:txBody>
      </p:sp>
      <p:sp>
        <p:nvSpPr>
          <p:cNvPr id="8" name="AutoShape 17"/>
          <p:cNvSpPr>
            <a:spLocks noChangeArrowheads="1"/>
          </p:cNvSpPr>
          <p:nvPr/>
        </p:nvSpPr>
        <p:spPr bwMode="auto">
          <a:xfrm>
            <a:off x="4643257" y="1714852"/>
            <a:ext cx="576262" cy="3577167"/>
          </a:xfrm>
          <a:prstGeom prst="roundRect">
            <a:avLst>
              <a:gd name="adj" fmla="val 16667"/>
            </a:avLst>
          </a:prstGeom>
          <a:solidFill>
            <a:schemeClr val="bg2">
              <a:lumMod val="50000"/>
            </a:schemeClr>
          </a:solidFill>
          <a:ln w="19050">
            <a:noFill/>
            <a:round/>
            <a:headEnd/>
            <a:tailEnd/>
          </a:ln>
          <a:effectLst>
            <a:outerShdw blurRad="50800" dist="38100" dir="2700000" algn="tl" rotWithShape="0">
              <a:prstClr val="black">
                <a:alpha val="40000"/>
              </a:prstClr>
            </a:outerShdw>
          </a:effectLst>
          <a:scene3d>
            <a:camera prst="orthographicFront"/>
            <a:lightRig rig="threePt" dir="t"/>
          </a:scene3d>
          <a:sp3d prstMaterial="metal">
            <a:bevelT prst="angle"/>
          </a:sp3d>
        </p:spPr>
        <p:txBody>
          <a:bodyPr wrap="none" lIns="80131" tIns="40066" rIns="80131" bIns="40066" anchor="ctr"/>
          <a:lstStyle/>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R</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A</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N</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O</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M</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I</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Z</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E</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p>
          <a:p>
            <a:pPr algn="ctr" defTabSz="858838">
              <a:lnSpc>
                <a:spcPct val="90000"/>
              </a:lnSpc>
              <a:spcBef>
                <a:spcPct val="10000"/>
              </a:spcBef>
            </a:pPr>
            <a:endParaRPr lang="en-US" sz="1400" b="1" dirty="0">
              <a:solidFill>
                <a:schemeClr val="bg1"/>
              </a:solidFill>
              <a:latin typeface="PT Sans"/>
              <a:ea typeface="ヒラギノ角ゴ Pro W3"/>
              <a:cs typeface="ヒラギノ角ゴ Pro W3"/>
            </a:endParaRPr>
          </a:p>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1:1</a:t>
            </a:r>
          </a:p>
        </p:txBody>
      </p:sp>
      <p:cxnSp>
        <p:nvCxnSpPr>
          <p:cNvPr id="9" name="Straight Arrow Connector 8"/>
          <p:cNvCxnSpPr/>
          <p:nvPr/>
        </p:nvCxnSpPr>
        <p:spPr>
          <a:xfrm>
            <a:off x="3982087" y="3512293"/>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305742" y="2525218"/>
            <a:ext cx="641017" cy="2011680"/>
            <a:chOff x="4775600" y="2611663"/>
            <a:chExt cx="641017" cy="1470727"/>
          </a:xfrm>
        </p:grpSpPr>
        <p:cxnSp>
          <p:nvCxnSpPr>
            <p:cNvPr id="11" name="Elbow Connector 10"/>
            <p:cNvCxnSpPr>
              <a:cxnSpLocks/>
            </p:cNvCxnSpPr>
            <p:nvPr/>
          </p:nvCxnSpPr>
          <p:spPr>
            <a:xfrm>
              <a:off x="4776537" y="334551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Elbow Connector 11"/>
            <p:cNvCxnSpPr>
              <a:cxnSpLocks/>
            </p:cNvCxnSpPr>
            <p:nvPr/>
          </p:nvCxnSpPr>
          <p:spPr>
            <a:xfrm flipV="1">
              <a:off x="4775600" y="261166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p:cNvCxnSpPr/>
          <p:nvPr/>
        </p:nvCxnSpPr>
        <p:spPr>
          <a:xfrm>
            <a:off x="8101690" y="2533802"/>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8087625" y="4550842"/>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95097" y="6044130"/>
            <a:ext cx="4492605" cy="276999"/>
          </a:xfrm>
          <a:prstGeom prst="rect">
            <a:avLst/>
          </a:prstGeom>
        </p:spPr>
        <p:txBody>
          <a:bodyPr wrap="square">
            <a:spAutoFit/>
          </a:bodyPr>
          <a:lstStyle/>
          <a:p>
            <a:pPr>
              <a:spcBef>
                <a:spcPts val="1800"/>
              </a:spcBef>
              <a:buClr>
                <a:srgbClr val="95A9CC"/>
              </a:buClr>
            </a:pPr>
            <a:r>
              <a:rPr lang="en-US" sz="1200" dirty="0">
                <a:hlinkClick r:id="rId2"/>
              </a:rPr>
              <a:t>www.clinicaltrials.gov</a:t>
            </a:r>
            <a:r>
              <a:rPr lang="en-US" sz="1200" dirty="0"/>
              <a:t>: (NCT03834519)</a:t>
            </a:r>
          </a:p>
        </p:txBody>
      </p:sp>
      <p:sp>
        <p:nvSpPr>
          <p:cNvPr id="17" name="TextBox 16"/>
          <p:cNvSpPr txBox="1"/>
          <p:nvPr/>
        </p:nvSpPr>
        <p:spPr>
          <a:xfrm>
            <a:off x="1589649" y="5565245"/>
            <a:ext cx="7459799" cy="369332"/>
          </a:xfrm>
          <a:prstGeom prst="rect">
            <a:avLst/>
          </a:prstGeom>
          <a:noFill/>
        </p:spPr>
        <p:txBody>
          <a:bodyPr wrap="none" rtlCol="0">
            <a:spAutoFit/>
          </a:bodyPr>
          <a:lstStyle/>
          <a:p>
            <a:r>
              <a:rPr lang="en-US" dirty="0"/>
              <a:t>*Prednisone (5 mg bid) to be administered alongside abiraterone as indicated</a:t>
            </a:r>
          </a:p>
        </p:txBody>
      </p:sp>
    </p:spTree>
    <p:extLst>
      <p:ext uri="{BB962C8B-B14F-4D97-AF65-F5344CB8AC3E}">
        <p14:creationId xmlns:p14="http://schemas.microsoft.com/office/powerpoint/2010/main" val="1522962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4" name="Content Placeholder 3"/>
          <p:cNvSpPr>
            <a:spLocks noGrp="1"/>
          </p:cNvSpPr>
          <p:nvPr>
            <p:ph idx="1"/>
          </p:nvPr>
        </p:nvSpPr>
        <p:spPr>
          <a:xfrm>
            <a:off x="793530" y="1484471"/>
            <a:ext cx="10604939" cy="4351338"/>
          </a:xfrm>
        </p:spPr>
        <p:txBody>
          <a:bodyPr/>
          <a:lstStyle/>
          <a:p>
            <a:pPr>
              <a:spcBef>
                <a:spcPts val="0"/>
              </a:spcBef>
              <a:spcAft>
                <a:spcPts val="1800"/>
              </a:spcAft>
            </a:pPr>
            <a:r>
              <a:rPr lang="en-US" dirty="0"/>
              <a:t>Based on preliminary data combining </a:t>
            </a:r>
            <a:r>
              <a:rPr lang="en-US" dirty="0" err="1"/>
              <a:t>olaparib</a:t>
            </a:r>
            <a:r>
              <a:rPr lang="en-US" dirty="0"/>
              <a:t> and abiraterone and biological rationale, multiple phase III studies have been initiated combining various PARP inhibitors with abiraterone or enzalutamide for mCRPC</a:t>
            </a:r>
          </a:p>
          <a:p>
            <a:pPr>
              <a:spcBef>
                <a:spcPts val="0"/>
              </a:spcBef>
              <a:spcAft>
                <a:spcPts val="1800"/>
              </a:spcAft>
            </a:pPr>
            <a:r>
              <a:rPr lang="en-US" dirty="0"/>
              <a:t>All phase III studies are investigating these combinations in HRR mutation positive and negative patients </a:t>
            </a:r>
          </a:p>
          <a:p>
            <a:pPr>
              <a:spcBef>
                <a:spcPts val="0"/>
              </a:spcBef>
              <a:spcAft>
                <a:spcPts val="1800"/>
              </a:spcAft>
            </a:pPr>
            <a:r>
              <a:rPr lang="en-US" dirty="0"/>
              <a:t>Strong biological rationale exists for investigating combinations of PARP inhibitors with PD-1/L1 checkpoint inhibitors</a:t>
            </a:r>
          </a:p>
          <a:p>
            <a:pPr>
              <a:spcBef>
                <a:spcPts val="0"/>
              </a:spcBef>
              <a:spcAft>
                <a:spcPts val="1800"/>
              </a:spcAft>
            </a:pPr>
            <a:r>
              <a:rPr lang="en-US" dirty="0">
                <a:cs typeface="Arial" panose="020B0604020202020204" pitchFamily="34" charset="0"/>
              </a:rPr>
              <a:t>Molecular biomarkers to select for efficacy and toxicity are urgently needed</a:t>
            </a:r>
            <a:endParaRPr lang="en-US" dirty="0"/>
          </a:p>
        </p:txBody>
      </p:sp>
      <p:sp>
        <p:nvSpPr>
          <p:cNvPr id="3" name="Slide Number Placeholder 2"/>
          <p:cNvSpPr>
            <a:spLocks noGrp="1"/>
          </p:cNvSpPr>
          <p:nvPr>
            <p:ph type="sldNum" sz="quarter" idx="12"/>
          </p:nvPr>
        </p:nvSpPr>
        <p:spPr/>
        <p:txBody>
          <a:bodyPr/>
          <a:lstStyle/>
          <a:p>
            <a:fld id="{65E2E604-5D22-4B33-AF91-CB77828014FC}" type="slidenum">
              <a:rPr lang="en-US" smtClean="0"/>
              <a:t>27</a:t>
            </a:fld>
            <a:endParaRPr lang="en-US"/>
          </a:p>
        </p:txBody>
      </p:sp>
    </p:spTree>
    <p:extLst>
      <p:ext uri="{BB962C8B-B14F-4D97-AF65-F5344CB8AC3E}">
        <p14:creationId xmlns:p14="http://schemas.microsoft.com/office/powerpoint/2010/main" val="464558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Mechanism of Action of PARP Inhibitors: PARP Trapping</a:t>
            </a:r>
          </a:p>
        </p:txBody>
      </p:sp>
      <p:grpSp>
        <p:nvGrpSpPr>
          <p:cNvPr id="309" name="Group 308"/>
          <p:cNvGrpSpPr/>
          <p:nvPr/>
        </p:nvGrpSpPr>
        <p:grpSpPr>
          <a:xfrm>
            <a:off x="928512" y="2750561"/>
            <a:ext cx="1030035" cy="959427"/>
            <a:chOff x="928512" y="2750561"/>
            <a:chExt cx="1030035" cy="959427"/>
          </a:xfrm>
        </p:grpSpPr>
        <p:grpSp>
          <p:nvGrpSpPr>
            <p:cNvPr id="61" name="Group 60"/>
            <p:cNvGrpSpPr/>
            <p:nvPr/>
          </p:nvGrpSpPr>
          <p:grpSpPr>
            <a:xfrm>
              <a:off x="1135587" y="3380390"/>
              <a:ext cx="822960" cy="66675"/>
              <a:chOff x="2012874" y="4954772"/>
              <a:chExt cx="822960" cy="66675"/>
            </a:xfrm>
          </p:grpSpPr>
          <p:cxnSp>
            <p:nvCxnSpPr>
              <p:cNvPr id="58" name="Straight Connector 57"/>
              <p:cNvCxnSpPr/>
              <p:nvPr/>
            </p:nvCxnSpPr>
            <p:spPr>
              <a:xfrm>
                <a:off x="2012874" y="4954772"/>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2466072" y="4954772"/>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012874" y="5021447"/>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5" name="Explosion 1 194"/>
            <p:cNvSpPr/>
            <p:nvPr/>
          </p:nvSpPr>
          <p:spPr>
            <a:xfrm>
              <a:off x="1462226" y="3280958"/>
              <a:ext cx="165680" cy="152400"/>
            </a:xfrm>
            <a:prstGeom prst="irregularSeal1">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TextBox 195"/>
            <p:cNvSpPr txBox="1"/>
            <p:nvPr/>
          </p:nvSpPr>
          <p:spPr>
            <a:xfrm>
              <a:off x="1340523" y="3432989"/>
              <a:ext cx="415498" cy="276999"/>
            </a:xfrm>
            <a:prstGeom prst="rect">
              <a:avLst/>
            </a:prstGeom>
            <a:noFill/>
          </p:spPr>
          <p:txBody>
            <a:bodyPr wrap="none" rtlCol="0">
              <a:spAutoFit/>
            </a:bodyPr>
            <a:lstStyle/>
            <a:p>
              <a:r>
                <a:rPr lang="en-US" sz="1200" b="1" dirty="0"/>
                <a:t>SSB</a:t>
              </a:r>
            </a:p>
          </p:txBody>
        </p:sp>
        <p:sp>
          <p:nvSpPr>
            <p:cNvPr id="197" name="Oval 196"/>
            <p:cNvSpPr>
              <a:spLocks noChangeAspect="1"/>
            </p:cNvSpPr>
            <p:nvPr/>
          </p:nvSpPr>
          <p:spPr>
            <a:xfrm>
              <a:off x="928512" y="2750561"/>
              <a:ext cx="552014" cy="228600"/>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PARP</a:t>
              </a:r>
            </a:p>
          </p:txBody>
        </p:sp>
        <p:sp>
          <p:nvSpPr>
            <p:cNvPr id="200" name="Arc 199"/>
            <p:cNvSpPr/>
            <p:nvPr/>
          </p:nvSpPr>
          <p:spPr>
            <a:xfrm>
              <a:off x="1024833" y="3008677"/>
              <a:ext cx="523988" cy="464505"/>
            </a:xfrm>
            <a:prstGeom prst="arc">
              <a:avLst/>
            </a:prstGeom>
            <a:ln w="19050">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3" name="Oval 202"/>
          <p:cNvSpPr/>
          <p:nvPr/>
        </p:nvSpPr>
        <p:spPr>
          <a:xfrm>
            <a:off x="2633982" y="3633026"/>
            <a:ext cx="191589" cy="190516"/>
          </a:xfrm>
          <a:prstGeom prst="ellipse">
            <a:avLst/>
          </a:prstGeom>
          <a:solidFill>
            <a:schemeClr val="accent2">
              <a:lumMod val="75000"/>
            </a:schemeClr>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err="1"/>
              <a:t>i</a:t>
            </a:r>
            <a:endParaRPr lang="en-US" sz="1050" dirty="0"/>
          </a:p>
        </p:txBody>
      </p:sp>
      <p:grpSp>
        <p:nvGrpSpPr>
          <p:cNvPr id="310" name="Group 309"/>
          <p:cNvGrpSpPr/>
          <p:nvPr/>
        </p:nvGrpSpPr>
        <p:grpSpPr>
          <a:xfrm>
            <a:off x="2061364" y="1709173"/>
            <a:ext cx="3594388" cy="1654541"/>
            <a:chOff x="2061364" y="1709173"/>
            <a:chExt cx="3594388" cy="1654541"/>
          </a:xfrm>
        </p:grpSpPr>
        <p:cxnSp>
          <p:nvCxnSpPr>
            <p:cNvPr id="193" name="Straight Connector 192"/>
            <p:cNvCxnSpPr/>
            <p:nvPr/>
          </p:nvCxnSpPr>
          <p:spPr>
            <a:xfrm>
              <a:off x="3451578" y="2022200"/>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98" name="Oval 197"/>
            <p:cNvSpPr>
              <a:spLocks noChangeAspect="1"/>
            </p:cNvSpPr>
            <p:nvPr/>
          </p:nvSpPr>
          <p:spPr>
            <a:xfrm>
              <a:off x="3589717" y="1709173"/>
              <a:ext cx="552014" cy="228600"/>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PARP</a:t>
              </a:r>
            </a:p>
          </p:txBody>
        </p:sp>
        <p:cxnSp>
          <p:nvCxnSpPr>
            <p:cNvPr id="209" name="Straight Arrow Connector 208"/>
            <p:cNvCxnSpPr/>
            <p:nvPr/>
          </p:nvCxnSpPr>
          <p:spPr>
            <a:xfrm flipV="1">
              <a:off x="2061364" y="1998044"/>
              <a:ext cx="1274514" cy="136567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p:nvPr/>
          </p:nvCxnSpPr>
          <p:spPr>
            <a:xfrm>
              <a:off x="4375592" y="1990167"/>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24" name="TextBox 223"/>
            <p:cNvSpPr txBox="1"/>
            <p:nvPr/>
          </p:nvSpPr>
          <p:spPr>
            <a:xfrm>
              <a:off x="4846333" y="1995916"/>
              <a:ext cx="433132" cy="276999"/>
            </a:xfrm>
            <a:prstGeom prst="rect">
              <a:avLst/>
            </a:prstGeom>
            <a:noFill/>
          </p:spPr>
          <p:txBody>
            <a:bodyPr wrap="none" rtlCol="0">
              <a:spAutoFit/>
            </a:bodyPr>
            <a:lstStyle/>
            <a:p>
              <a:r>
                <a:rPr lang="en-US" sz="1200" b="1" dirty="0"/>
                <a:t>BER</a:t>
              </a:r>
            </a:p>
          </p:txBody>
        </p:sp>
        <p:cxnSp>
          <p:nvCxnSpPr>
            <p:cNvPr id="226" name="Straight Connector 225"/>
            <p:cNvCxnSpPr/>
            <p:nvPr/>
          </p:nvCxnSpPr>
          <p:spPr>
            <a:xfrm>
              <a:off x="3455580" y="1957301"/>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a:off x="3908778" y="1957301"/>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1" name="Group 290"/>
          <p:cNvGrpSpPr/>
          <p:nvPr/>
        </p:nvGrpSpPr>
        <p:grpSpPr>
          <a:xfrm>
            <a:off x="10187475" y="3992889"/>
            <a:ext cx="840488" cy="788390"/>
            <a:chOff x="9792107" y="4317872"/>
            <a:chExt cx="840488" cy="788390"/>
          </a:xfrm>
        </p:grpSpPr>
        <p:grpSp>
          <p:nvGrpSpPr>
            <p:cNvPr id="258" name="Group 257"/>
            <p:cNvGrpSpPr>
              <a:grpSpLocks noChangeAspect="1"/>
            </p:cNvGrpSpPr>
            <p:nvPr/>
          </p:nvGrpSpPr>
          <p:grpSpPr>
            <a:xfrm>
              <a:off x="9990681" y="4317872"/>
              <a:ext cx="448534" cy="457200"/>
              <a:chOff x="10244153" y="4632850"/>
              <a:chExt cx="324563" cy="330834"/>
            </a:xfrm>
          </p:grpSpPr>
          <p:grpSp>
            <p:nvGrpSpPr>
              <p:cNvPr id="250" name="Group 249"/>
              <p:cNvGrpSpPr/>
              <p:nvPr/>
            </p:nvGrpSpPr>
            <p:grpSpPr>
              <a:xfrm>
                <a:off x="10296330" y="4632850"/>
                <a:ext cx="272386" cy="326995"/>
                <a:chOff x="8914131" y="6093757"/>
                <a:chExt cx="257717" cy="309385"/>
              </a:xfrm>
            </p:grpSpPr>
            <p:sp>
              <p:nvSpPr>
                <p:cNvPr id="251" name="Cloud 411"/>
                <p:cNvSpPr>
                  <a:spLocks noChangeAspect="1"/>
                </p:cNvSpPr>
                <p:nvPr/>
              </p:nvSpPr>
              <p:spPr>
                <a:xfrm rot="17032382">
                  <a:off x="8888297" y="6119591"/>
                  <a:ext cx="309385" cy="257717"/>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6964 w 43256"/>
                    <a:gd name="connsiteY0" fmla="*/ 34758 h 43219"/>
                    <a:gd name="connsiteX1" fmla="*/ 5856 w 43256"/>
                    <a:gd name="connsiteY1" fmla="*/ 35139 h 43219"/>
                    <a:gd name="connsiteX2" fmla="*/ 16514 w 43256"/>
                    <a:gd name="connsiteY2" fmla="*/ 38949 h 43219"/>
                    <a:gd name="connsiteX3" fmla="*/ 15846 w 43256"/>
                    <a:gd name="connsiteY3" fmla="*/ 37209 h 43219"/>
                    <a:gd name="connsiteX4" fmla="*/ 28863 w 43256"/>
                    <a:gd name="connsiteY4" fmla="*/ 34610 h 43219"/>
                    <a:gd name="connsiteX5" fmla="*/ 28596 w 43256"/>
                    <a:gd name="connsiteY5" fmla="*/ 36519 h 43219"/>
                    <a:gd name="connsiteX6" fmla="*/ 34165 w 43256"/>
                    <a:gd name="connsiteY6" fmla="*/ 22813 h 43219"/>
                    <a:gd name="connsiteX7" fmla="*/ 37416 w 43256"/>
                    <a:gd name="connsiteY7" fmla="*/ 29949 h 43219"/>
                    <a:gd name="connsiteX8" fmla="*/ 41834 w 43256"/>
                    <a:gd name="connsiteY8" fmla="*/ 15213 h 43219"/>
                    <a:gd name="connsiteX9" fmla="*/ 40386 w 43256"/>
                    <a:gd name="connsiteY9" fmla="*/ 17889 h 43219"/>
                    <a:gd name="connsiteX10" fmla="*/ 38360 w 43256"/>
                    <a:gd name="connsiteY10" fmla="*/ 5285 h 43219"/>
                    <a:gd name="connsiteX11" fmla="*/ 38436 w 43256"/>
                    <a:gd name="connsiteY11" fmla="*/ 6549 h 43219"/>
                    <a:gd name="connsiteX12" fmla="*/ 29114 w 43256"/>
                    <a:gd name="connsiteY12" fmla="*/ 3811 h 43219"/>
                    <a:gd name="connsiteX13" fmla="*/ 29856 w 43256"/>
                    <a:gd name="connsiteY13" fmla="*/ 2199 h 43219"/>
                    <a:gd name="connsiteX14" fmla="*/ 22177 w 43256"/>
                    <a:gd name="connsiteY14" fmla="*/ 4579 h 43219"/>
                    <a:gd name="connsiteX15" fmla="*/ 22536 w 43256"/>
                    <a:gd name="connsiteY15" fmla="*/ 3189 h 43219"/>
                    <a:gd name="connsiteX16" fmla="*/ 14036 w 43256"/>
                    <a:gd name="connsiteY16" fmla="*/ 5051 h 43219"/>
                    <a:gd name="connsiteX17" fmla="*/ 15336 w 43256"/>
                    <a:gd name="connsiteY17" fmla="*/ 6399 h 43219"/>
                    <a:gd name="connsiteX18" fmla="*/ 4163 w 43256"/>
                    <a:gd name="connsiteY18" fmla="*/ 15648 h 43219"/>
                    <a:gd name="connsiteX19" fmla="*/ 3936 w 43256"/>
                    <a:gd name="connsiteY19"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16514 w 43256"/>
                    <a:gd name="connsiteY0" fmla="*/ 38949 h 43219"/>
                    <a:gd name="connsiteX1" fmla="*/ 15846 w 43256"/>
                    <a:gd name="connsiteY1" fmla="*/ 37209 h 43219"/>
                    <a:gd name="connsiteX2" fmla="*/ 28863 w 43256"/>
                    <a:gd name="connsiteY2" fmla="*/ 34610 h 43219"/>
                    <a:gd name="connsiteX3" fmla="*/ 28596 w 43256"/>
                    <a:gd name="connsiteY3" fmla="*/ 36519 h 43219"/>
                    <a:gd name="connsiteX4" fmla="*/ 34165 w 43256"/>
                    <a:gd name="connsiteY4" fmla="*/ 22813 h 43219"/>
                    <a:gd name="connsiteX5" fmla="*/ 37416 w 43256"/>
                    <a:gd name="connsiteY5" fmla="*/ 29949 h 43219"/>
                    <a:gd name="connsiteX6" fmla="*/ 41834 w 43256"/>
                    <a:gd name="connsiteY6" fmla="*/ 15213 h 43219"/>
                    <a:gd name="connsiteX7" fmla="*/ 40386 w 43256"/>
                    <a:gd name="connsiteY7" fmla="*/ 17889 h 43219"/>
                    <a:gd name="connsiteX8" fmla="*/ 38360 w 43256"/>
                    <a:gd name="connsiteY8" fmla="*/ 5285 h 43219"/>
                    <a:gd name="connsiteX9" fmla="*/ 38436 w 43256"/>
                    <a:gd name="connsiteY9" fmla="*/ 6549 h 43219"/>
                    <a:gd name="connsiteX10" fmla="*/ 29114 w 43256"/>
                    <a:gd name="connsiteY10" fmla="*/ 3811 h 43219"/>
                    <a:gd name="connsiteX11" fmla="*/ 29856 w 43256"/>
                    <a:gd name="connsiteY11" fmla="*/ 2199 h 43219"/>
                    <a:gd name="connsiteX12" fmla="*/ 22177 w 43256"/>
                    <a:gd name="connsiteY12" fmla="*/ 4579 h 43219"/>
                    <a:gd name="connsiteX13" fmla="*/ 22536 w 43256"/>
                    <a:gd name="connsiteY13" fmla="*/ 3189 h 43219"/>
                    <a:gd name="connsiteX14" fmla="*/ 14036 w 43256"/>
                    <a:gd name="connsiteY14" fmla="*/ 5051 h 43219"/>
                    <a:gd name="connsiteX15" fmla="*/ 15336 w 43256"/>
                    <a:gd name="connsiteY15" fmla="*/ 6399 h 43219"/>
                    <a:gd name="connsiteX16" fmla="*/ 4163 w 43256"/>
                    <a:gd name="connsiteY16" fmla="*/ 15648 h 43219"/>
                    <a:gd name="connsiteX17" fmla="*/ 3936 w 43256"/>
                    <a:gd name="connsiteY17"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28863 w 43256"/>
                    <a:gd name="connsiteY0" fmla="*/ 34610 h 43219"/>
                    <a:gd name="connsiteX1" fmla="*/ 28596 w 43256"/>
                    <a:gd name="connsiteY1" fmla="*/ 36519 h 43219"/>
                    <a:gd name="connsiteX2" fmla="*/ 34165 w 43256"/>
                    <a:gd name="connsiteY2" fmla="*/ 22813 h 43219"/>
                    <a:gd name="connsiteX3" fmla="*/ 37416 w 43256"/>
                    <a:gd name="connsiteY3" fmla="*/ 29949 h 43219"/>
                    <a:gd name="connsiteX4" fmla="*/ 41834 w 43256"/>
                    <a:gd name="connsiteY4" fmla="*/ 15213 h 43219"/>
                    <a:gd name="connsiteX5" fmla="*/ 40386 w 43256"/>
                    <a:gd name="connsiteY5" fmla="*/ 17889 h 43219"/>
                    <a:gd name="connsiteX6" fmla="*/ 38360 w 43256"/>
                    <a:gd name="connsiteY6" fmla="*/ 5285 h 43219"/>
                    <a:gd name="connsiteX7" fmla="*/ 38436 w 43256"/>
                    <a:gd name="connsiteY7" fmla="*/ 6549 h 43219"/>
                    <a:gd name="connsiteX8" fmla="*/ 29114 w 43256"/>
                    <a:gd name="connsiteY8" fmla="*/ 3811 h 43219"/>
                    <a:gd name="connsiteX9" fmla="*/ 29856 w 43256"/>
                    <a:gd name="connsiteY9" fmla="*/ 2199 h 43219"/>
                    <a:gd name="connsiteX10" fmla="*/ 22177 w 43256"/>
                    <a:gd name="connsiteY10" fmla="*/ 4579 h 43219"/>
                    <a:gd name="connsiteX11" fmla="*/ 22536 w 43256"/>
                    <a:gd name="connsiteY11" fmla="*/ 3189 h 43219"/>
                    <a:gd name="connsiteX12" fmla="*/ 14036 w 43256"/>
                    <a:gd name="connsiteY12" fmla="*/ 5051 h 43219"/>
                    <a:gd name="connsiteX13" fmla="*/ 15336 w 43256"/>
                    <a:gd name="connsiteY13" fmla="*/ 6399 h 43219"/>
                    <a:gd name="connsiteX14" fmla="*/ 4163 w 43256"/>
                    <a:gd name="connsiteY14" fmla="*/ 15648 h 43219"/>
                    <a:gd name="connsiteX15" fmla="*/ 3936 w 43256"/>
                    <a:gd name="connsiteY15"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34165 w 43256"/>
                    <a:gd name="connsiteY0" fmla="*/ 22813 h 43219"/>
                    <a:gd name="connsiteX1" fmla="*/ 37416 w 43256"/>
                    <a:gd name="connsiteY1" fmla="*/ 29949 h 43219"/>
                    <a:gd name="connsiteX2" fmla="*/ 41834 w 43256"/>
                    <a:gd name="connsiteY2" fmla="*/ 15213 h 43219"/>
                    <a:gd name="connsiteX3" fmla="*/ 40386 w 43256"/>
                    <a:gd name="connsiteY3" fmla="*/ 17889 h 43219"/>
                    <a:gd name="connsiteX4" fmla="*/ 38360 w 43256"/>
                    <a:gd name="connsiteY4" fmla="*/ 5285 h 43219"/>
                    <a:gd name="connsiteX5" fmla="*/ 38436 w 43256"/>
                    <a:gd name="connsiteY5" fmla="*/ 6549 h 43219"/>
                    <a:gd name="connsiteX6" fmla="*/ 29114 w 43256"/>
                    <a:gd name="connsiteY6" fmla="*/ 3811 h 43219"/>
                    <a:gd name="connsiteX7" fmla="*/ 29856 w 43256"/>
                    <a:gd name="connsiteY7" fmla="*/ 2199 h 43219"/>
                    <a:gd name="connsiteX8" fmla="*/ 22177 w 43256"/>
                    <a:gd name="connsiteY8" fmla="*/ 4579 h 43219"/>
                    <a:gd name="connsiteX9" fmla="*/ 22536 w 43256"/>
                    <a:gd name="connsiteY9" fmla="*/ 3189 h 43219"/>
                    <a:gd name="connsiteX10" fmla="*/ 14036 w 43256"/>
                    <a:gd name="connsiteY10" fmla="*/ 5051 h 43219"/>
                    <a:gd name="connsiteX11" fmla="*/ 15336 w 43256"/>
                    <a:gd name="connsiteY11" fmla="*/ 6399 h 43219"/>
                    <a:gd name="connsiteX12" fmla="*/ 4163 w 43256"/>
                    <a:gd name="connsiteY12" fmla="*/ 15648 h 43219"/>
                    <a:gd name="connsiteX13" fmla="*/ 3936 w 43256"/>
                    <a:gd name="connsiteY13"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834 w 43256"/>
                    <a:gd name="connsiteY0" fmla="*/ 15213 h 43219"/>
                    <a:gd name="connsiteX1" fmla="*/ 40386 w 43256"/>
                    <a:gd name="connsiteY1" fmla="*/ 17889 h 43219"/>
                    <a:gd name="connsiteX2" fmla="*/ 38360 w 43256"/>
                    <a:gd name="connsiteY2" fmla="*/ 5285 h 43219"/>
                    <a:gd name="connsiteX3" fmla="*/ 38436 w 43256"/>
                    <a:gd name="connsiteY3" fmla="*/ 6549 h 43219"/>
                    <a:gd name="connsiteX4" fmla="*/ 29114 w 43256"/>
                    <a:gd name="connsiteY4" fmla="*/ 3811 h 43219"/>
                    <a:gd name="connsiteX5" fmla="*/ 29856 w 43256"/>
                    <a:gd name="connsiteY5" fmla="*/ 2199 h 43219"/>
                    <a:gd name="connsiteX6" fmla="*/ 22177 w 43256"/>
                    <a:gd name="connsiteY6" fmla="*/ 4579 h 43219"/>
                    <a:gd name="connsiteX7" fmla="*/ 22536 w 43256"/>
                    <a:gd name="connsiteY7" fmla="*/ 3189 h 43219"/>
                    <a:gd name="connsiteX8" fmla="*/ 14036 w 43256"/>
                    <a:gd name="connsiteY8" fmla="*/ 5051 h 43219"/>
                    <a:gd name="connsiteX9" fmla="*/ 15336 w 43256"/>
                    <a:gd name="connsiteY9" fmla="*/ 6399 h 43219"/>
                    <a:gd name="connsiteX10" fmla="*/ 4163 w 43256"/>
                    <a:gd name="connsiteY10" fmla="*/ 15648 h 43219"/>
                    <a:gd name="connsiteX11" fmla="*/ 3936 w 43256"/>
                    <a:gd name="connsiteY1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38360 w 43256"/>
                    <a:gd name="connsiteY0" fmla="*/ 5285 h 43219"/>
                    <a:gd name="connsiteX1" fmla="*/ 38436 w 43256"/>
                    <a:gd name="connsiteY1" fmla="*/ 6549 h 43219"/>
                    <a:gd name="connsiteX2" fmla="*/ 29114 w 43256"/>
                    <a:gd name="connsiteY2" fmla="*/ 3811 h 43219"/>
                    <a:gd name="connsiteX3" fmla="*/ 29856 w 43256"/>
                    <a:gd name="connsiteY3" fmla="*/ 2199 h 43219"/>
                    <a:gd name="connsiteX4" fmla="*/ 22177 w 43256"/>
                    <a:gd name="connsiteY4" fmla="*/ 4579 h 43219"/>
                    <a:gd name="connsiteX5" fmla="*/ 22536 w 43256"/>
                    <a:gd name="connsiteY5" fmla="*/ 3189 h 43219"/>
                    <a:gd name="connsiteX6" fmla="*/ 14036 w 43256"/>
                    <a:gd name="connsiteY6" fmla="*/ 5051 h 43219"/>
                    <a:gd name="connsiteX7" fmla="*/ 15336 w 43256"/>
                    <a:gd name="connsiteY7" fmla="*/ 6399 h 43219"/>
                    <a:gd name="connsiteX8" fmla="*/ 4163 w 43256"/>
                    <a:gd name="connsiteY8" fmla="*/ 15648 h 43219"/>
                    <a:gd name="connsiteX9" fmla="*/ 3936 w 43256"/>
                    <a:gd name="connsiteY9"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29114 w 43256"/>
                    <a:gd name="connsiteY0" fmla="*/ 3811 h 43219"/>
                    <a:gd name="connsiteX1" fmla="*/ 29856 w 43256"/>
                    <a:gd name="connsiteY1" fmla="*/ 2199 h 43219"/>
                    <a:gd name="connsiteX2" fmla="*/ 22177 w 43256"/>
                    <a:gd name="connsiteY2" fmla="*/ 4579 h 43219"/>
                    <a:gd name="connsiteX3" fmla="*/ 22536 w 43256"/>
                    <a:gd name="connsiteY3" fmla="*/ 3189 h 43219"/>
                    <a:gd name="connsiteX4" fmla="*/ 14036 w 43256"/>
                    <a:gd name="connsiteY4" fmla="*/ 5051 h 43219"/>
                    <a:gd name="connsiteX5" fmla="*/ 15336 w 43256"/>
                    <a:gd name="connsiteY5" fmla="*/ 6399 h 43219"/>
                    <a:gd name="connsiteX6" fmla="*/ 4163 w 43256"/>
                    <a:gd name="connsiteY6" fmla="*/ 15648 h 43219"/>
                    <a:gd name="connsiteX7" fmla="*/ 3936 w 43256"/>
                    <a:gd name="connsiteY7"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22177 w 43256"/>
                    <a:gd name="connsiteY0" fmla="*/ 4579 h 43219"/>
                    <a:gd name="connsiteX1" fmla="*/ 22536 w 43256"/>
                    <a:gd name="connsiteY1" fmla="*/ 3189 h 43219"/>
                    <a:gd name="connsiteX2" fmla="*/ 14036 w 43256"/>
                    <a:gd name="connsiteY2" fmla="*/ 5051 h 43219"/>
                    <a:gd name="connsiteX3" fmla="*/ 15336 w 43256"/>
                    <a:gd name="connsiteY3" fmla="*/ 6399 h 43219"/>
                    <a:gd name="connsiteX4" fmla="*/ 4163 w 43256"/>
                    <a:gd name="connsiteY4" fmla="*/ 15648 h 43219"/>
                    <a:gd name="connsiteX5" fmla="*/ 3936 w 43256"/>
                    <a:gd name="connsiteY5"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14036 w 43256"/>
                    <a:gd name="connsiteY0" fmla="*/ 5051 h 43219"/>
                    <a:gd name="connsiteX1" fmla="*/ 15336 w 43256"/>
                    <a:gd name="connsiteY1" fmla="*/ 6399 h 43219"/>
                    <a:gd name="connsiteX2" fmla="*/ 4163 w 43256"/>
                    <a:gd name="connsiteY2" fmla="*/ 15648 h 43219"/>
                    <a:gd name="connsiteX3" fmla="*/ 3936 w 43256"/>
                    <a:gd name="connsiteY3"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2" fmla="*/ 4163 w 43256"/>
                    <a:gd name="connsiteY2" fmla="*/ 15648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2" fmla="*/ 7124 w 43256"/>
                    <a:gd name="connsiteY2" fmla="*/ 18943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163 w 43256"/>
                    <a:gd name="connsiteY0" fmla="*/ 15648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086 w 43256"/>
                    <a:gd name="connsiteY0" fmla="*/ 14961 h 43219"/>
                    <a:gd name="connsiteX1" fmla="*/ 3936 w 43256"/>
                    <a:gd name="connsiteY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086 w 43256"/>
                    <a:gd name="connsiteY0" fmla="*/ 14961 h 43219"/>
                    <a:gd name="connsiteX1" fmla="*/ 3859 w 43256"/>
                    <a:gd name="connsiteY1" fmla="*/ 10882 h 43219"/>
                    <a:gd name="connsiteX0" fmla="*/ 7869 w 43256"/>
                    <a:gd name="connsiteY0" fmla="*/ 1319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7869 w 43256"/>
                    <a:gd name="connsiteY21" fmla="*/ 13199 h 43219"/>
                    <a:gd name="connsiteX0" fmla="*/ 4086 w 43256"/>
                    <a:gd name="connsiteY0" fmla="*/ 14961 h 43219"/>
                    <a:gd name="connsiteX1" fmla="*/ 3859 w 43256"/>
                    <a:gd name="connsiteY1" fmla="*/ 10882 h 43219"/>
                    <a:gd name="connsiteX0" fmla="*/ 7869 w 43256"/>
                    <a:gd name="connsiteY0" fmla="*/ 1319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7869 w 43256"/>
                    <a:gd name="connsiteY21" fmla="*/ 13199 h 43219"/>
                    <a:gd name="connsiteX0" fmla="*/ 6091 w 43256"/>
                    <a:gd name="connsiteY0" fmla="*/ 16506 h 43219"/>
                    <a:gd name="connsiteX1" fmla="*/ 3859 w 43256"/>
                    <a:gd name="connsiteY1" fmla="*/ 10882 h 43219"/>
                    <a:gd name="connsiteX0" fmla="*/ 7869 w 43256"/>
                    <a:gd name="connsiteY0" fmla="*/ 1319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21" fmla="*/ 7869 w 43256"/>
                    <a:gd name="connsiteY21" fmla="*/ 13199 h 43219"/>
                    <a:gd name="connsiteX0" fmla="*/ 6091 w 43256"/>
                    <a:gd name="connsiteY0" fmla="*/ 16506 h 43219"/>
                    <a:gd name="connsiteX1" fmla="*/ 3859 w 43256"/>
                    <a:gd name="connsiteY1" fmla="*/ 10882 h 43219"/>
                    <a:gd name="connsiteX2" fmla="*/ 6091 w 43256"/>
                    <a:gd name="connsiteY2" fmla="*/ 16506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6091 w 43256"/>
                    <a:gd name="connsiteY0" fmla="*/ 16506 h 43219"/>
                    <a:gd name="connsiteX1" fmla="*/ 3859 w 43256"/>
                    <a:gd name="connsiteY1" fmla="*/ 10882 h 43219"/>
                    <a:gd name="connsiteX2" fmla="*/ 6091 w 43256"/>
                    <a:gd name="connsiteY2" fmla="*/ 16506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6091 w 43256"/>
                    <a:gd name="connsiteY0" fmla="*/ 16506 h 43219"/>
                    <a:gd name="connsiteX1" fmla="*/ 7792 w 43256"/>
                    <a:gd name="connsiteY1" fmla="*/ 11912 h 43219"/>
                    <a:gd name="connsiteX2" fmla="*/ 6091 w 43256"/>
                    <a:gd name="connsiteY2" fmla="*/ 16506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6091 w 43256"/>
                    <a:gd name="connsiteY1" fmla="*/ 16506 h 43219"/>
                    <a:gd name="connsiteX2" fmla="*/ 10753 w 43256"/>
                    <a:gd name="connsiteY2" fmla="*/ 15207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10753 w 43256"/>
                    <a:gd name="connsiteY1" fmla="*/ 15207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10753 w 43256"/>
                    <a:gd name="connsiteY1" fmla="*/ 15207 h 43219"/>
                    <a:gd name="connsiteX2" fmla="*/ 7792 w 43256"/>
                    <a:gd name="connsiteY2" fmla="*/ 11912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10753 w 43256"/>
                    <a:gd name="connsiteY1" fmla="*/ 15207 h 43219"/>
                    <a:gd name="connsiteX2" fmla="*/ 10753 w 43256"/>
                    <a:gd name="connsiteY2" fmla="*/ 15207 h 43219"/>
                    <a:gd name="connsiteX0" fmla="*/ 3899 w 43256"/>
                    <a:gd name="connsiteY0" fmla="*/ 14366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3899 w 43256"/>
                    <a:gd name="connsiteY20" fmla="*/ 14366 h 43219"/>
                    <a:gd name="connsiteX0" fmla="*/ 7792 w 43256"/>
                    <a:gd name="connsiteY0" fmla="*/ 11912 h 43219"/>
                    <a:gd name="connsiteX1" fmla="*/ 10753 w 43256"/>
                    <a:gd name="connsiteY1" fmla="*/ 15207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7792 w 43256"/>
                    <a:gd name="connsiteY0" fmla="*/ 11912 h 43219"/>
                    <a:gd name="connsiteX1" fmla="*/ 10753 w 43256"/>
                    <a:gd name="connsiteY1" fmla="*/ 15207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7792 w 43256"/>
                    <a:gd name="connsiteY0" fmla="*/ 11912 h 43219"/>
                    <a:gd name="connsiteX1" fmla="*/ 10753 w 43256"/>
                    <a:gd name="connsiteY1" fmla="*/ 15207 h 43219"/>
                    <a:gd name="connsiteX2" fmla="*/ 7792 w 43256"/>
                    <a:gd name="connsiteY2" fmla="*/ 1191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10753 w 43256"/>
                    <a:gd name="connsiteY0" fmla="*/ 15207 h 43219"/>
                    <a:gd name="connsiteX1" fmla="*/ 7792 w 43256"/>
                    <a:gd name="connsiteY1" fmla="*/ 11912 h 43219"/>
                    <a:gd name="connsiteX2" fmla="*/ 13714 w 43256"/>
                    <a:gd name="connsiteY2" fmla="*/ 1850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7792 w 43256"/>
                    <a:gd name="connsiteY0" fmla="*/ 11912 h 43219"/>
                    <a:gd name="connsiteX1" fmla="*/ 13714 w 43256"/>
                    <a:gd name="connsiteY1" fmla="*/ 1850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7792 w 43256"/>
                    <a:gd name="connsiteY0" fmla="*/ 11912 h 43219"/>
                    <a:gd name="connsiteX1" fmla="*/ 13714 w 43256"/>
                    <a:gd name="connsiteY1" fmla="*/ 18502 h 43219"/>
                    <a:gd name="connsiteX2" fmla="*/ 7792 w 43256"/>
                    <a:gd name="connsiteY2" fmla="*/ 1191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13714 w 43256"/>
                    <a:gd name="connsiteY0" fmla="*/ 18502 h 43219"/>
                    <a:gd name="connsiteX1" fmla="*/ 7792 w 43256"/>
                    <a:gd name="connsiteY1" fmla="*/ 11912 h 43219"/>
                    <a:gd name="connsiteX2" fmla="*/ 16675 w 43256"/>
                    <a:gd name="connsiteY2" fmla="*/ 21797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13714 w 43256"/>
                    <a:gd name="connsiteY0" fmla="*/ 18502 h 43219"/>
                    <a:gd name="connsiteX1" fmla="*/ 7792 w 43256"/>
                    <a:gd name="connsiteY1" fmla="*/ 1191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2687 w 43256"/>
                    <a:gd name="connsiteY0" fmla="*/ 12924 h 43219"/>
                    <a:gd name="connsiteX1" fmla="*/ 7792 w 43256"/>
                    <a:gd name="connsiteY1" fmla="*/ 11912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2687 w 43256"/>
                    <a:gd name="connsiteY0" fmla="*/ 12924 h 43219"/>
                    <a:gd name="connsiteX1" fmla="*/ 2625 w 43256"/>
                    <a:gd name="connsiteY1" fmla="*/ 13028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2687 w 43256"/>
                    <a:gd name="connsiteY0" fmla="*/ 12924 h 43219"/>
                    <a:gd name="connsiteX1" fmla="*/ 3705 w 43256"/>
                    <a:gd name="connsiteY1" fmla="*/ 13629 h 43219"/>
                    <a:gd name="connsiteX0" fmla="*/ 2588 w 43256"/>
                    <a:gd name="connsiteY0" fmla="*/ 1299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2588 w 43256"/>
                    <a:gd name="connsiteY20" fmla="*/ 12993 h 43219"/>
                    <a:gd name="connsiteX0" fmla="*/ 3612 w 43256"/>
                    <a:gd name="connsiteY0" fmla="*/ 13353 h 43219"/>
                    <a:gd name="connsiteX1" fmla="*/ 3705 w 43256"/>
                    <a:gd name="connsiteY1" fmla="*/ 13629 h 43219"/>
                    <a:gd name="connsiteX0" fmla="*/ 6984 w 43256"/>
                    <a:gd name="connsiteY0" fmla="*/ 1565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6984 w 43256"/>
                    <a:gd name="connsiteY20" fmla="*/ 15653 h 43219"/>
                    <a:gd name="connsiteX0" fmla="*/ 3612 w 43256"/>
                    <a:gd name="connsiteY0" fmla="*/ 13353 h 43219"/>
                    <a:gd name="connsiteX1" fmla="*/ 3705 w 43256"/>
                    <a:gd name="connsiteY1" fmla="*/ 13629 h 43219"/>
                    <a:gd name="connsiteX0" fmla="*/ 6984 w 43256"/>
                    <a:gd name="connsiteY0" fmla="*/ 15653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6984 w 43256"/>
                    <a:gd name="connsiteY20" fmla="*/ 15653 h 43219"/>
                    <a:gd name="connsiteX0" fmla="*/ 3612 w 43256"/>
                    <a:gd name="connsiteY0" fmla="*/ 13353 h 43219"/>
                    <a:gd name="connsiteX1" fmla="*/ 3705 w 43256"/>
                    <a:gd name="connsiteY1" fmla="*/ 13629 h 43219"/>
                    <a:gd name="connsiteX0" fmla="*/ 6984 w 43256"/>
                    <a:gd name="connsiteY0" fmla="*/ 15653 h 43219"/>
                    <a:gd name="connsiteX1" fmla="*/ 5659 w 43256"/>
                    <a:gd name="connsiteY1" fmla="*/ 6766 h 43219"/>
                    <a:gd name="connsiteX2" fmla="*/ 14658 w 43256"/>
                    <a:gd name="connsiteY2" fmla="*/ 712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1146 w 43256"/>
                    <a:gd name="connsiteY17" fmla="*/ 31109 h 43219"/>
                    <a:gd name="connsiteX18" fmla="*/ 2149 w 43256"/>
                    <a:gd name="connsiteY18" fmla="*/ 25410 h 43219"/>
                    <a:gd name="connsiteX19" fmla="*/ 31 w 43256"/>
                    <a:gd name="connsiteY19" fmla="*/ 19563 h 43219"/>
                    <a:gd name="connsiteX20" fmla="*/ 6984 w 43256"/>
                    <a:gd name="connsiteY20" fmla="*/ 15653 h 43219"/>
                    <a:gd name="connsiteX0" fmla="*/ 3612 w 43256"/>
                    <a:gd name="connsiteY0" fmla="*/ 13353 h 43219"/>
                    <a:gd name="connsiteX1" fmla="*/ 3705 w 43256"/>
                    <a:gd name="connsiteY1" fmla="*/ 13629 h 43219"/>
                    <a:gd name="connsiteX0" fmla="*/ 6984 w 43256"/>
                    <a:gd name="connsiteY0" fmla="*/ 15873 h 43439"/>
                    <a:gd name="connsiteX1" fmla="*/ 5659 w 43256"/>
                    <a:gd name="connsiteY1" fmla="*/ 6986 h 43439"/>
                    <a:gd name="connsiteX2" fmla="*/ 14658 w 43256"/>
                    <a:gd name="connsiteY2" fmla="*/ 7341 h 43439"/>
                    <a:gd name="connsiteX3" fmla="*/ 22415 w 43256"/>
                    <a:gd name="connsiteY3" fmla="*/ 8059 h 43439"/>
                    <a:gd name="connsiteX4" fmla="*/ 25785 w 43256"/>
                    <a:gd name="connsiteY4" fmla="*/ 279 h 43439"/>
                    <a:gd name="connsiteX5" fmla="*/ 29869 w 43256"/>
                    <a:gd name="connsiteY5" fmla="*/ 2560 h 43439"/>
                    <a:gd name="connsiteX6" fmla="*/ 35499 w 43256"/>
                    <a:gd name="connsiteY6" fmla="*/ 769 h 43439"/>
                    <a:gd name="connsiteX7" fmla="*/ 38354 w 43256"/>
                    <a:gd name="connsiteY7" fmla="*/ 5655 h 43439"/>
                    <a:gd name="connsiteX8" fmla="*/ 42018 w 43256"/>
                    <a:gd name="connsiteY8" fmla="*/ 10397 h 43439"/>
                    <a:gd name="connsiteX9" fmla="*/ 41854 w 43256"/>
                    <a:gd name="connsiteY9" fmla="*/ 15539 h 43439"/>
                    <a:gd name="connsiteX10" fmla="*/ 43052 w 43256"/>
                    <a:gd name="connsiteY10" fmla="*/ 23401 h 43439"/>
                    <a:gd name="connsiteX11" fmla="*/ 37440 w 43256"/>
                    <a:gd name="connsiteY11" fmla="*/ 30283 h 43439"/>
                    <a:gd name="connsiteX12" fmla="*/ 35431 w 43256"/>
                    <a:gd name="connsiteY12" fmla="*/ 36180 h 43439"/>
                    <a:gd name="connsiteX13" fmla="*/ 28591 w 43256"/>
                    <a:gd name="connsiteY13" fmla="*/ 36894 h 43439"/>
                    <a:gd name="connsiteX14" fmla="*/ 23703 w 43256"/>
                    <a:gd name="connsiteY14" fmla="*/ 43185 h 43439"/>
                    <a:gd name="connsiteX15" fmla="*/ 16516 w 43256"/>
                    <a:gd name="connsiteY15" fmla="*/ 39345 h 43439"/>
                    <a:gd name="connsiteX16" fmla="*/ 5840 w 43256"/>
                    <a:gd name="connsiteY16" fmla="*/ 35551 h 43439"/>
                    <a:gd name="connsiteX17" fmla="*/ 1146 w 43256"/>
                    <a:gd name="connsiteY17" fmla="*/ 31329 h 43439"/>
                    <a:gd name="connsiteX18" fmla="*/ 2149 w 43256"/>
                    <a:gd name="connsiteY18" fmla="*/ 25630 h 43439"/>
                    <a:gd name="connsiteX19" fmla="*/ 31 w 43256"/>
                    <a:gd name="connsiteY19" fmla="*/ 19783 h 43439"/>
                    <a:gd name="connsiteX20" fmla="*/ 6984 w 43256"/>
                    <a:gd name="connsiteY20" fmla="*/ 15873 h 43439"/>
                    <a:gd name="connsiteX0" fmla="*/ 3612 w 43256"/>
                    <a:gd name="connsiteY0" fmla="*/ 13573 h 43439"/>
                    <a:gd name="connsiteX1" fmla="*/ 3705 w 43256"/>
                    <a:gd name="connsiteY1" fmla="*/ 13849 h 43439"/>
                    <a:gd name="connsiteX0" fmla="*/ 6984 w 43256"/>
                    <a:gd name="connsiteY0" fmla="*/ 15846 h 43412"/>
                    <a:gd name="connsiteX1" fmla="*/ 5659 w 43256"/>
                    <a:gd name="connsiteY1" fmla="*/ 6959 h 43412"/>
                    <a:gd name="connsiteX2" fmla="*/ 14658 w 43256"/>
                    <a:gd name="connsiteY2" fmla="*/ 7314 h 43412"/>
                    <a:gd name="connsiteX3" fmla="*/ 22338 w 43256"/>
                    <a:gd name="connsiteY3" fmla="*/ 7603 h 43412"/>
                    <a:gd name="connsiteX4" fmla="*/ 25785 w 43256"/>
                    <a:gd name="connsiteY4" fmla="*/ 252 h 43412"/>
                    <a:gd name="connsiteX5" fmla="*/ 29869 w 43256"/>
                    <a:gd name="connsiteY5" fmla="*/ 2533 h 43412"/>
                    <a:gd name="connsiteX6" fmla="*/ 35499 w 43256"/>
                    <a:gd name="connsiteY6" fmla="*/ 742 h 43412"/>
                    <a:gd name="connsiteX7" fmla="*/ 38354 w 43256"/>
                    <a:gd name="connsiteY7" fmla="*/ 5628 h 43412"/>
                    <a:gd name="connsiteX8" fmla="*/ 42018 w 43256"/>
                    <a:gd name="connsiteY8" fmla="*/ 10370 h 43412"/>
                    <a:gd name="connsiteX9" fmla="*/ 41854 w 43256"/>
                    <a:gd name="connsiteY9" fmla="*/ 15512 h 43412"/>
                    <a:gd name="connsiteX10" fmla="*/ 43052 w 43256"/>
                    <a:gd name="connsiteY10" fmla="*/ 23374 h 43412"/>
                    <a:gd name="connsiteX11" fmla="*/ 37440 w 43256"/>
                    <a:gd name="connsiteY11" fmla="*/ 30256 h 43412"/>
                    <a:gd name="connsiteX12" fmla="*/ 35431 w 43256"/>
                    <a:gd name="connsiteY12" fmla="*/ 36153 h 43412"/>
                    <a:gd name="connsiteX13" fmla="*/ 28591 w 43256"/>
                    <a:gd name="connsiteY13" fmla="*/ 36867 h 43412"/>
                    <a:gd name="connsiteX14" fmla="*/ 23703 w 43256"/>
                    <a:gd name="connsiteY14" fmla="*/ 43158 h 43412"/>
                    <a:gd name="connsiteX15" fmla="*/ 16516 w 43256"/>
                    <a:gd name="connsiteY15" fmla="*/ 39318 h 43412"/>
                    <a:gd name="connsiteX16" fmla="*/ 5840 w 43256"/>
                    <a:gd name="connsiteY16" fmla="*/ 35524 h 43412"/>
                    <a:gd name="connsiteX17" fmla="*/ 1146 w 43256"/>
                    <a:gd name="connsiteY17" fmla="*/ 31302 h 43412"/>
                    <a:gd name="connsiteX18" fmla="*/ 2149 w 43256"/>
                    <a:gd name="connsiteY18" fmla="*/ 25603 h 43412"/>
                    <a:gd name="connsiteX19" fmla="*/ 31 w 43256"/>
                    <a:gd name="connsiteY19" fmla="*/ 19756 h 43412"/>
                    <a:gd name="connsiteX20" fmla="*/ 6984 w 43256"/>
                    <a:gd name="connsiteY20" fmla="*/ 15846 h 43412"/>
                    <a:gd name="connsiteX0" fmla="*/ 3612 w 43256"/>
                    <a:gd name="connsiteY0" fmla="*/ 13546 h 43412"/>
                    <a:gd name="connsiteX1" fmla="*/ 3705 w 43256"/>
                    <a:gd name="connsiteY1" fmla="*/ 13822 h 43412"/>
                    <a:gd name="connsiteX0" fmla="*/ 6984 w 43256"/>
                    <a:gd name="connsiteY0" fmla="*/ 15631 h 43197"/>
                    <a:gd name="connsiteX1" fmla="*/ 5659 w 43256"/>
                    <a:gd name="connsiteY1" fmla="*/ 6744 h 43197"/>
                    <a:gd name="connsiteX2" fmla="*/ 14658 w 43256"/>
                    <a:gd name="connsiteY2" fmla="*/ 7099 h 43197"/>
                    <a:gd name="connsiteX3" fmla="*/ 22338 w 43256"/>
                    <a:gd name="connsiteY3" fmla="*/ 7388 h 43197"/>
                    <a:gd name="connsiteX4" fmla="*/ 25785 w 43256"/>
                    <a:gd name="connsiteY4" fmla="*/ 37 h 43197"/>
                    <a:gd name="connsiteX5" fmla="*/ 29869 w 43256"/>
                    <a:gd name="connsiteY5" fmla="*/ 4807 h 43197"/>
                    <a:gd name="connsiteX6" fmla="*/ 35499 w 43256"/>
                    <a:gd name="connsiteY6" fmla="*/ 527 h 43197"/>
                    <a:gd name="connsiteX7" fmla="*/ 38354 w 43256"/>
                    <a:gd name="connsiteY7" fmla="*/ 5413 h 43197"/>
                    <a:gd name="connsiteX8" fmla="*/ 42018 w 43256"/>
                    <a:gd name="connsiteY8" fmla="*/ 10155 h 43197"/>
                    <a:gd name="connsiteX9" fmla="*/ 41854 w 43256"/>
                    <a:gd name="connsiteY9" fmla="*/ 15297 h 43197"/>
                    <a:gd name="connsiteX10" fmla="*/ 43052 w 43256"/>
                    <a:gd name="connsiteY10" fmla="*/ 23159 h 43197"/>
                    <a:gd name="connsiteX11" fmla="*/ 37440 w 43256"/>
                    <a:gd name="connsiteY11" fmla="*/ 30041 h 43197"/>
                    <a:gd name="connsiteX12" fmla="*/ 35431 w 43256"/>
                    <a:gd name="connsiteY12" fmla="*/ 35938 h 43197"/>
                    <a:gd name="connsiteX13" fmla="*/ 28591 w 43256"/>
                    <a:gd name="connsiteY13" fmla="*/ 36652 h 43197"/>
                    <a:gd name="connsiteX14" fmla="*/ 23703 w 43256"/>
                    <a:gd name="connsiteY14" fmla="*/ 42943 h 43197"/>
                    <a:gd name="connsiteX15" fmla="*/ 16516 w 43256"/>
                    <a:gd name="connsiteY15" fmla="*/ 39103 h 43197"/>
                    <a:gd name="connsiteX16" fmla="*/ 5840 w 43256"/>
                    <a:gd name="connsiteY16" fmla="*/ 35309 h 43197"/>
                    <a:gd name="connsiteX17" fmla="*/ 1146 w 43256"/>
                    <a:gd name="connsiteY17" fmla="*/ 31087 h 43197"/>
                    <a:gd name="connsiteX18" fmla="*/ 2149 w 43256"/>
                    <a:gd name="connsiteY18" fmla="*/ 25388 h 43197"/>
                    <a:gd name="connsiteX19" fmla="*/ 31 w 43256"/>
                    <a:gd name="connsiteY19" fmla="*/ 19541 h 43197"/>
                    <a:gd name="connsiteX20" fmla="*/ 6984 w 43256"/>
                    <a:gd name="connsiteY20" fmla="*/ 15631 h 43197"/>
                    <a:gd name="connsiteX0" fmla="*/ 3612 w 43256"/>
                    <a:gd name="connsiteY0" fmla="*/ 13331 h 43197"/>
                    <a:gd name="connsiteX1" fmla="*/ 3705 w 43256"/>
                    <a:gd name="connsiteY1" fmla="*/ 13607 h 43197"/>
                    <a:gd name="connsiteX0" fmla="*/ 6984 w 43256"/>
                    <a:gd name="connsiteY0" fmla="*/ 15631 h 42972"/>
                    <a:gd name="connsiteX1" fmla="*/ 5659 w 43256"/>
                    <a:gd name="connsiteY1" fmla="*/ 6744 h 42972"/>
                    <a:gd name="connsiteX2" fmla="*/ 14658 w 43256"/>
                    <a:gd name="connsiteY2" fmla="*/ 7099 h 42972"/>
                    <a:gd name="connsiteX3" fmla="*/ 22338 w 43256"/>
                    <a:gd name="connsiteY3" fmla="*/ 7388 h 42972"/>
                    <a:gd name="connsiteX4" fmla="*/ 25785 w 43256"/>
                    <a:gd name="connsiteY4" fmla="*/ 37 h 42972"/>
                    <a:gd name="connsiteX5" fmla="*/ 29869 w 43256"/>
                    <a:gd name="connsiteY5" fmla="*/ 4807 h 42972"/>
                    <a:gd name="connsiteX6" fmla="*/ 35499 w 43256"/>
                    <a:gd name="connsiteY6" fmla="*/ 527 h 42972"/>
                    <a:gd name="connsiteX7" fmla="*/ 38354 w 43256"/>
                    <a:gd name="connsiteY7" fmla="*/ 5413 h 42972"/>
                    <a:gd name="connsiteX8" fmla="*/ 42018 w 43256"/>
                    <a:gd name="connsiteY8" fmla="*/ 10155 h 42972"/>
                    <a:gd name="connsiteX9" fmla="*/ 41854 w 43256"/>
                    <a:gd name="connsiteY9" fmla="*/ 15297 h 42972"/>
                    <a:gd name="connsiteX10" fmla="*/ 43052 w 43256"/>
                    <a:gd name="connsiteY10" fmla="*/ 23159 h 42972"/>
                    <a:gd name="connsiteX11" fmla="*/ 37440 w 43256"/>
                    <a:gd name="connsiteY11" fmla="*/ 30041 h 42972"/>
                    <a:gd name="connsiteX12" fmla="*/ 35431 w 43256"/>
                    <a:gd name="connsiteY12" fmla="*/ 35938 h 42972"/>
                    <a:gd name="connsiteX13" fmla="*/ 28591 w 43256"/>
                    <a:gd name="connsiteY13" fmla="*/ 36652 h 42972"/>
                    <a:gd name="connsiteX14" fmla="*/ 23703 w 43256"/>
                    <a:gd name="connsiteY14" fmla="*/ 42943 h 42972"/>
                    <a:gd name="connsiteX15" fmla="*/ 16979 w 43256"/>
                    <a:gd name="connsiteY15" fmla="*/ 34297 h 42972"/>
                    <a:gd name="connsiteX16" fmla="*/ 5840 w 43256"/>
                    <a:gd name="connsiteY16" fmla="*/ 35309 h 42972"/>
                    <a:gd name="connsiteX17" fmla="*/ 1146 w 43256"/>
                    <a:gd name="connsiteY17" fmla="*/ 31087 h 42972"/>
                    <a:gd name="connsiteX18" fmla="*/ 2149 w 43256"/>
                    <a:gd name="connsiteY18" fmla="*/ 25388 h 42972"/>
                    <a:gd name="connsiteX19" fmla="*/ 31 w 43256"/>
                    <a:gd name="connsiteY19" fmla="*/ 19541 h 42972"/>
                    <a:gd name="connsiteX20" fmla="*/ 6984 w 43256"/>
                    <a:gd name="connsiteY20" fmla="*/ 15631 h 42972"/>
                    <a:gd name="connsiteX0" fmla="*/ 3612 w 43256"/>
                    <a:gd name="connsiteY0" fmla="*/ 13331 h 42972"/>
                    <a:gd name="connsiteX1" fmla="*/ 3705 w 43256"/>
                    <a:gd name="connsiteY1" fmla="*/ 13607 h 42972"/>
                    <a:gd name="connsiteX0" fmla="*/ 6984 w 43256"/>
                    <a:gd name="connsiteY0" fmla="*/ 15631 h 42972"/>
                    <a:gd name="connsiteX1" fmla="*/ 5659 w 43256"/>
                    <a:gd name="connsiteY1" fmla="*/ 6744 h 42972"/>
                    <a:gd name="connsiteX2" fmla="*/ 14658 w 43256"/>
                    <a:gd name="connsiteY2" fmla="*/ 7099 h 42972"/>
                    <a:gd name="connsiteX3" fmla="*/ 22338 w 43256"/>
                    <a:gd name="connsiteY3" fmla="*/ 7388 h 42972"/>
                    <a:gd name="connsiteX4" fmla="*/ 25785 w 43256"/>
                    <a:gd name="connsiteY4" fmla="*/ 37 h 42972"/>
                    <a:gd name="connsiteX5" fmla="*/ 29869 w 43256"/>
                    <a:gd name="connsiteY5" fmla="*/ 4807 h 42972"/>
                    <a:gd name="connsiteX6" fmla="*/ 35499 w 43256"/>
                    <a:gd name="connsiteY6" fmla="*/ 527 h 42972"/>
                    <a:gd name="connsiteX7" fmla="*/ 38354 w 43256"/>
                    <a:gd name="connsiteY7" fmla="*/ 5413 h 42972"/>
                    <a:gd name="connsiteX8" fmla="*/ 42018 w 43256"/>
                    <a:gd name="connsiteY8" fmla="*/ 10155 h 42972"/>
                    <a:gd name="connsiteX9" fmla="*/ 41854 w 43256"/>
                    <a:gd name="connsiteY9" fmla="*/ 15297 h 42972"/>
                    <a:gd name="connsiteX10" fmla="*/ 43052 w 43256"/>
                    <a:gd name="connsiteY10" fmla="*/ 23159 h 42972"/>
                    <a:gd name="connsiteX11" fmla="*/ 37440 w 43256"/>
                    <a:gd name="connsiteY11" fmla="*/ 30041 h 42972"/>
                    <a:gd name="connsiteX12" fmla="*/ 35431 w 43256"/>
                    <a:gd name="connsiteY12" fmla="*/ 35938 h 42972"/>
                    <a:gd name="connsiteX13" fmla="*/ 28591 w 43256"/>
                    <a:gd name="connsiteY13" fmla="*/ 36652 h 42972"/>
                    <a:gd name="connsiteX14" fmla="*/ 23703 w 43256"/>
                    <a:gd name="connsiteY14" fmla="*/ 42943 h 42972"/>
                    <a:gd name="connsiteX15" fmla="*/ 16979 w 43256"/>
                    <a:gd name="connsiteY15" fmla="*/ 34297 h 42972"/>
                    <a:gd name="connsiteX16" fmla="*/ 8231 w 43256"/>
                    <a:gd name="connsiteY16" fmla="*/ 31705 h 42972"/>
                    <a:gd name="connsiteX17" fmla="*/ 1146 w 43256"/>
                    <a:gd name="connsiteY17" fmla="*/ 31087 h 42972"/>
                    <a:gd name="connsiteX18" fmla="*/ 2149 w 43256"/>
                    <a:gd name="connsiteY18" fmla="*/ 25388 h 42972"/>
                    <a:gd name="connsiteX19" fmla="*/ 31 w 43256"/>
                    <a:gd name="connsiteY19" fmla="*/ 19541 h 42972"/>
                    <a:gd name="connsiteX20" fmla="*/ 6984 w 43256"/>
                    <a:gd name="connsiteY20" fmla="*/ 15631 h 42972"/>
                    <a:gd name="connsiteX0" fmla="*/ 3612 w 43256"/>
                    <a:gd name="connsiteY0" fmla="*/ 13331 h 42972"/>
                    <a:gd name="connsiteX1" fmla="*/ 3705 w 43256"/>
                    <a:gd name="connsiteY1" fmla="*/ 13607 h 42972"/>
                    <a:gd name="connsiteX0" fmla="*/ 6963 w 43235"/>
                    <a:gd name="connsiteY0" fmla="*/ 15631 h 42972"/>
                    <a:gd name="connsiteX1" fmla="*/ 5638 w 43235"/>
                    <a:gd name="connsiteY1" fmla="*/ 6744 h 42972"/>
                    <a:gd name="connsiteX2" fmla="*/ 14637 w 43235"/>
                    <a:gd name="connsiteY2" fmla="*/ 7099 h 42972"/>
                    <a:gd name="connsiteX3" fmla="*/ 22317 w 43235"/>
                    <a:gd name="connsiteY3" fmla="*/ 7388 h 42972"/>
                    <a:gd name="connsiteX4" fmla="*/ 25764 w 43235"/>
                    <a:gd name="connsiteY4" fmla="*/ 37 h 42972"/>
                    <a:gd name="connsiteX5" fmla="*/ 29848 w 43235"/>
                    <a:gd name="connsiteY5" fmla="*/ 4807 h 42972"/>
                    <a:gd name="connsiteX6" fmla="*/ 35478 w 43235"/>
                    <a:gd name="connsiteY6" fmla="*/ 527 h 42972"/>
                    <a:gd name="connsiteX7" fmla="*/ 38333 w 43235"/>
                    <a:gd name="connsiteY7" fmla="*/ 5413 h 42972"/>
                    <a:gd name="connsiteX8" fmla="*/ 41997 w 43235"/>
                    <a:gd name="connsiteY8" fmla="*/ 10155 h 42972"/>
                    <a:gd name="connsiteX9" fmla="*/ 41833 w 43235"/>
                    <a:gd name="connsiteY9" fmla="*/ 15297 h 42972"/>
                    <a:gd name="connsiteX10" fmla="*/ 43031 w 43235"/>
                    <a:gd name="connsiteY10" fmla="*/ 23159 h 42972"/>
                    <a:gd name="connsiteX11" fmla="*/ 37419 w 43235"/>
                    <a:gd name="connsiteY11" fmla="*/ 30041 h 42972"/>
                    <a:gd name="connsiteX12" fmla="*/ 35410 w 43235"/>
                    <a:gd name="connsiteY12" fmla="*/ 35938 h 42972"/>
                    <a:gd name="connsiteX13" fmla="*/ 28570 w 43235"/>
                    <a:gd name="connsiteY13" fmla="*/ 36652 h 42972"/>
                    <a:gd name="connsiteX14" fmla="*/ 23682 w 43235"/>
                    <a:gd name="connsiteY14" fmla="*/ 42943 h 42972"/>
                    <a:gd name="connsiteX15" fmla="*/ 16958 w 43235"/>
                    <a:gd name="connsiteY15" fmla="*/ 34297 h 42972"/>
                    <a:gd name="connsiteX16" fmla="*/ 8210 w 43235"/>
                    <a:gd name="connsiteY16" fmla="*/ 31705 h 42972"/>
                    <a:gd name="connsiteX17" fmla="*/ 1125 w 43235"/>
                    <a:gd name="connsiteY17" fmla="*/ 31087 h 42972"/>
                    <a:gd name="connsiteX18" fmla="*/ 4519 w 43235"/>
                    <a:gd name="connsiteY18" fmla="*/ 25045 h 42972"/>
                    <a:gd name="connsiteX19" fmla="*/ 10 w 43235"/>
                    <a:gd name="connsiteY19" fmla="*/ 19541 h 42972"/>
                    <a:gd name="connsiteX20" fmla="*/ 6963 w 43235"/>
                    <a:gd name="connsiteY20" fmla="*/ 15631 h 42972"/>
                    <a:gd name="connsiteX0" fmla="*/ 3591 w 43235"/>
                    <a:gd name="connsiteY0" fmla="*/ 13331 h 42972"/>
                    <a:gd name="connsiteX1" fmla="*/ 3684 w 43235"/>
                    <a:gd name="connsiteY1" fmla="*/ 13607 h 42972"/>
                    <a:gd name="connsiteX0" fmla="*/ 6963 w 43652"/>
                    <a:gd name="connsiteY0" fmla="*/ 15631 h 42972"/>
                    <a:gd name="connsiteX1" fmla="*/ 5638 w 43652"/>
                    <a:gd name="connsiteY1" fmla="*/ 6744 h 42972"/>
                    <a:gd name="connsiteX2" fmla="*/ 14637 w 43652"/>
                    <a:gd name="connsiteY2" fmla="*/ 7099 h 42972"/>
                    <a:gd name="connsiteX3" fmla="*/ 22317 w 43652"/>
                    <a:gd name="connsiteY3" fmla="*/ 7388 h 42972"/>
                    <a:gd name="connsiteX4" fmla="*/ 25764 w 43652"/>
                    <a:gd name="connsiteY4" fmla="*/ 37 h 42972"/>
                    <a:gd name="connsiteX5" fmla="*/ 29848 w 43652"/>
                    <a:gd name="connsiteY5" fmla="*/ 4807 h 42972"/>
                    <a:gd name="connsiteX6" fmla="*/ 35478 w 43652"/>
                    <a:gd name="connsiteY6" fmla="*/ 527 h 42972"/>
                    <a:gd name="connsiteX7" fmla="*/ 38333 w 43652"/>
                    <a:gd name="connsiteY7" fmla="*/ 5413 h 42972"/>
                    <a:gd name="connsiteX8" fmla="*/ 41997 w 43652"/>
                    <a:gd name="connsiteY8" fmla="*/ 10155 h 42972"/>
                    <a:gd name="connsiteX9" fmla="*/ 41833 w 43652"/>
                    <a:gd name="connsiteY9" fmla="*/ 15297 h 42972"/>
                    <a:gd name="connsiteX10" fmla="*/ 43031 w 43652"/>
                    <a:gd name="connsiteY10" fmla="*/ 23159 h 42972"/>
                    <a:gd name="connsiteX11" fmla="*/ 33101 w 43652"/>
                    <a:gd name="connsiteY11" fmla="*/ 27209 h 42972"/>
                    <a:gd name="connsiteX12" fmla="*/ 35410 w 43652"/>
                    <a:gd name="connsiteY12" fmla="*/ 35938 h 42972"/>
                    <a:gd name="connsiteX13" fmla="*/ 28570 w 43652"/>
                    <a:gd name="connsiteY13" fmla="*/ 36652 h 42972"/>
                    <a:gd name="connsiteX14" fmla="*/ 23682 w 43652"/>
                    <a:gd name="connsiteY14" fmla="*/ 42943 h 42972"/>
                    <a:gd name="connsiteX15" fmla="*/ 16958 w 43652"/>
                    <a:gd name="connsiteY15" fmla="*/ 34297 h 42972"/>
                    <a:gd name="connsiteX16" fmla="*/ 8210 w 43652"/>
                    <a:gd name="connsiteY16" fmla="*/ 31705 h 42972"/>
                    <a:gd name="connsiteX17" fmla="*/ 1125 w 43652"/>
                    <a:gd name="connsiteY17" fmla="*/ 31087 h 42972"/>
                    <a:gd name="connsiteX18" fmla="*/ 4519 w 43652"/>
                    <a:gd name="connsiteY18" fmla="*/ 25045 h 42972"/>
                    <a:gd name="connsiteX19" fmla="*/ 10 w 43652"/>
                    <a:gd name="connsiteY19" fmla="*/ 19541 h 42972"/>
                    <a:gd name="connsiteX20" fmla="*/ 6963 w 43652"/>
                    <a:gd name="connsiteY20" fmla="*/ 15631 h 42972"/>
                    <a:gd name="connsiteX0" fmla="*/ 3591 w 43652"/>
                    <a:gd name="connsiteY0" fmla="*/ 13331 h 42972"/>
                    <a:gd name="connsiteX1" fmla="*/ 3684 w 43652"/>
                    <a:gd name="connsiteY1" fmla="*/ 13607 h 42972"/>
                    <a:gd name="connsiteX0" fmla="*/ 6963 w 43652"/>
                    <a:gd name="connsiteY0" fmla="*/ 15631 h 42951"/>
                    <a:gd name="connsiteX1" fmla="*/ 5638 w 43652"/>
                    <a:gd name="connsiteY1" fmla="*/ 6744 h 42951"/>
                    <a:gd name="connsiteX2" fmla="*/ 14637 w 43652"/>
                    <a:gd name="connsiteY2" fmla="*/ 7099 h 42951"/>
                    <a:gd name="connsiteX3" fmla="*/ 22317 w 43652"/>
                    <a:gd name="connsiteY3" fmla="*/ 7388 h 42951"/>
                    <a:gd name="connsiteX4" fmla="*/ 25764 w 43652"/>
                    <a:gd name="connsiteY4" fmla="*/ 37 h 42951"/>
                    <a:gd name="connsiteX5" fmla="*/ 29848 w 43652"/>
                    <a:gd name="connsiteY5" fmla="*/ 4807 h 42951"/>
                    <a:gd name="connsiteX6" fmla="*/ 35478 w 43652"/>
                    <a:gd name="connsiteY6" fmla="*/ 527 h 42951"/>
                    <a:gd name="connsiteX7" fmla="*/ 38333 w 43652"/>
                    <a:gd name="connsiteY7" fmla="*/ 5413 h 42951"/>
                    <a:gd name="connsiteX8" fmla="*/ 41997 w 43652"/>
                    <a:gd name="connsiteY8" fmla="*/ 10155 h 42951"/>
                    <a:gd name="connsiteX9" fmla="*/ 41833 w 43652"/>
                    <a:gd name="connsiteY9" fmla="*/ 15297 h 42951"/>
                    <a:gd name="connsiteX10" fmla="*/ 43031 w 43652"/>
                    <a:gd name="connsiteY10" fmla="*/ 23159 h 42951"/>
                    <a:gd name="connsiteX11" fmla="*/ 33101 w 43652"/>
                    <a:gd name="connsiteY11" fmla="*/ 27209 h 42951"/>
                    <a:gd name="connsiteX12" fmla="*/ 35410 w 43652"/>
                    <a:gd name="connsiteY12" fmla="*/ 35938 h 42951"/>
                    <a:gd name="connsiteX13" fmla="*/ 27799 w 43652"/>
                    <a:gd name="connsiteY13" fmla="*/ 32790 h 42951"/>
                    <a:gd name="connsiteX14" fmla="*/ 23682 w 43652"/>
                    <a:gd name="connsiteY14" fmla="*/ 42943 h 42951"/>
                    <a:gd name="connsiteX15" fmla="*/ 16958 w 43652"/>
                    <a:gd name="connsiteY15" fmla="*/ 34297 h 42951"/>
                    <a:gd name="connsiteX16" fmla="*/ 8210 w 43652"/>
                    <a:gd name="connsiteY16" fmla="*/ 31705 h 42951"/>
                    <a:gd name="connsiteX17" fmla="*/ 1125 w 43652"/>
                    <a:gd name="connsiteY17" fmla="*/ 31087 h 42951"/>
                    <a:gd name="connsiteX18" fmla="*/ 4519 w 43652"/>
                    <a:gd name="connsiteY18" fmla="*/ 25045 h 42951"/>
                    <a:gd name="connsiteX19" fmla="*/ 10 w 43652"/>
                    <a:gd name="connsiteY19" fmla="*/ 19541 h 42951"/>
                    <a:gd name="connsiteX20" fmla="*/ 6963 w 43652"/>
                    <a:gd name="connsiteY20" fmla="*/ 15631 h 42951"/>
                    <a:gd name="connsiteX0" fmla="*/ 3591 w 43652"/>
                    <a:gd name="connsiteY0" fmla="*/ 13331 h 42951"/>
                    <a:gd name="connsiteX1" fmla="*/ 3684 w 43652"/>
                    <a:gd name="connsiteY1" fmla="*/ 13607 h 42951"/>
                    <a:gd name="connsiteX0" fmla="*/ 6963 w 43652"/>
                    <a:gd name="connsiteY0" fmla="*/ 15631 h 42951"/>
                    <a:gd name="connsiteX1" fmla="*/ 5638 w 43652"/>
                    <a:gd name="connsiteY1" fmla="*/ 6744 h 42951"/>
                    <a:gd name="connsiteX2" fmla="*/ 14637 w 43652"/>
                    <a:gd name="connsiteY2" fmla="*/ 7099 h 42951"/>
                    <a:gd name="connsiteX3" fmla="*/ 22317 w 43652"/>
                    <a:gd name="connsiteY3" fmla="*/ 7388 h 42951"/>
                    <a:gd name="connsiteX4" fmla="*/ 25764 w 43652"/>
                    <a:gd name="connsiteY4" fmla="*/ 37 h 42951"/>
                    <a:gd name="connsiteX5" fmla="*/ 29848 w 43652"/>
                    <a:gd name="connsiteY5" fmla="*/ 4807 h 42951"/>
                    <a:gd name="connsiteX6" fmla="*/ 35478 w 43652"/>
                    <a:gd name="connsiteY6" fmla="*/ 527 h 42951"/>
                    <a:gd name="connsiteX7" fmla="*/ 38333 w 43652"/>
                    <a:gd name="connsiteY7" fmla="*/ 5413 h 42951"/>
                    <a:gd name="connsiteX8" fmla="*/ 41997 w 43652"/>
                    <a:gd name="connsiteY8" fmla="*/ 10155 h 42951"/>
                    <a:gd name="connsiteX9" fmla="*/ 41833 w 43652"/>
                    <a:gd name="connsiteY9" fmla="*/ 15297 h 42951"/>
                    <a:gd name="connsiteX10" fmla="*/ 43031 w 43652"/>
                    <a:gd name="connsiteY10" fmla="*/ 23159 h 42951"/>
                    <a:gd name="connsiteX11" fmla="*/ 33101 w 43652"/>
                    <a:gd name="connsiteY11" fmla="*/ 27209 h 42951"/>
                    <a:gd name="connsiteX12" fmla="*/ 35410 w 43652"/>
                    <a:gd name="connsiteY12" fmla="*/ 35938 h 42951"/>
                    <a:gd name="connsiteX13" fmla="*/ 27799 w 43652"/>
                    <a:gd name="connsiteY13" fmla="*/ 32790 h 42951"/>
                    <a:gd name="connsiteX14" fmla="*/ 23682 w 43652"/>
                    <a:gd name="connsiteY14" fmla="*/ 42943 h 42951"/>
                    <a:gd name="connsiteX15" fmla="*/ 16958 w 43652"/>
                    <a:gd name="connsiteY15" fmla="*/ 34297 h 42951"/>
                    <a:gd name="connsiteX16" fmla="*/ 8210 w 43652"/>
                    <a:gd name="connsiteY16" fmla="*/ 31705 h 42951"/>
                    <a:gd name="connsiteX17" fmla="*/ 1125 w 43652"/>
                    <a:gd name="connsiteY17" fmla="*/ 31087 h 42951"/>
                    <a:gd name="connsiteX18" fmla="*/ 4519 w 43652"/>
                    <a:gd name="connsiteY18" fmla="*/ 25045 h 42951"/>
                    <a:gd name="connsiteX19" fmla="*/ 10 w 43652"/>
                    <a:gd name="connsiteY19" fmla="*/ 19541 h 42951"/>
                    <a:gd name="connsiteX20" fmla="*/ 6963 w 43652"/>
                    <a:gd name="connsiteY20" fmla="*/ 15631 h 42951"/>
                    <a:gd name="connsiteX0" fmla="*/ 3591 w 43652"/>
                    <a:gd name="connsiteY0" fmla="*/ 13331 h 42951"/>
                    <a:gd name="connsiteX1" fmla="*/ 3684 w 43652"/>
                    <a:gd name="connsiteY1" fmla="*/ 13607 h 42951"/>
                    <a:gd name="connsiteX0" fmla="*/ 6963 w 43652"/>
                    <a:gd name="connsiteY0" fmla="*/ 15631 h 42951"/>
                    <a:gd name="connsiteX1" fmla="*/ 5638 w 43652"/>
                    <a:gd name="connsiteY1" fmla="*/ 6744 h 42951"/>
                    <a:gd name="connsiteX2" fmla="*/ 14637 w 43652"/>
                    <a:gd name="connsiteY2" fmla="*/ 7099 h 42951"/>
                    <a:gd name="connsiteX3" fmla="*/ 22317 w 43652"/>
                    <a:gd name="connsiteY3" fmla="*/ 7388 h 42951"/>
                    <a:gd name="connsiteX4" fmla="*/ 25764 w 43652"/>
                    <a:gd name="connsiteY4" fmla="*/ 37 h 42951"/>
                    <a:gd name="connsiteX5" fmla="*/ 29848 w 43652"/>
                    <a:gd name="connsiteY5" fmla="*/ 4807 h 42951"/>
                    <a:gd name="connsiteX6" fmla="*/ 35478 w 43652"/>
                    <a:gd name="connsiteY6" fmla="*/ 527 h 42951"/>
                    <a:gd name="connsiteX7" fmla="*/ 38333 w 43652"/>
                    <a:gd name="connsiteY7" fmla="*/ 5413 h 42951"/>
                    <a:gd name="connsiteX8" fmla="*/ 41997 w 43652"/>
                    <a:gd name="connsiteY8" fmla="*/ 10155 h 42951"/>
                    <a:gd name="connsiteX9" fmla="*/ 41833 w 43652"/>
                    <a:gd name="connsiteY9" fmla="*/ 15297 h 42951"/>
                    <a:gd name="connsiteX10" fmla="*/ 43031 w 43652"/>
                    <a:gd name="connsiteY10" fmla="*/ 23159 h 42951"/>
                    <a:gd name="connsiteX11" fmla="*/ 33101 w 43652"/>
                    <a:gd name="connsiteY11" fmla="*/ 27209 h 42951"/>
                    <a:gd name="connsiteX12" fmla="*/ 35410 w 43652"/>
                    <a:gd name="connsiteY12" fmla="*/ 35938 h 42951"/>
                    <a:gd name="connsiteX13" fmla="*/ 27799 w 43652"/>
                    <a:gd name="connsiteY13" fmla="*/ 32790 h 42951"/>
                    <a:gd name="connsiteX14" fmla="*/ 23682 w 43652"/>
                    <a:gd name="connsiteY14" fmla="*/ 42943 h 42951"/>
                    <a:gd name="connsiteX15" fmla="*/ 16958 w 43652"/>
                    <a:gd name="connsiteY15" fmla="*/ 34297 h 42951"/>
                    <a:gd name="connsiteX16" fmla="*/ 8210 w 43652"/>
                    <a:gd name="connsiteY16" fmla="*/ 31705 h 42951"/>
                    <a:gd name="connsiteX17" fmla="*/ 1125 w 43652"/>
                    <a:gd name="connsiteY17" fmla="*/ 31087 h 42951"/>
                    <a:gd name="connsiteX18" fmla="*/ 4519 w 43652"/>
                    <a:gd name="connsiteY18" fmla="*/ 25045 h 42951"/>
                    <a:gd name="connsiteX19" fmla="*/ 10 w 43652"/>
                    <a:gd name="connsiteY19" fmla="*/ 19541 h 42951"/>
                    <a:gd name="connsiteX20" fmla="*/ 6963 w 43652"/>
                    <a:gd name="connsiteY20" fmla="*/ 15631 h 42951"/>
                    <a:gd name="connsiteX0" fmla="*/ 3591 w 43652"/>
                    <a:gd name="connsiteY0" fmla="*/ 13331 h 42951"/>
                    <a:gd name="connsiteX1" fmla="*/ 3684 w 43652"/>
                    <a:gd name="connsiteY1" fmla="*/ 13607 h 42951"/>
                    <a:gd name="connsiteX0" fmla="*/ 6963 w 43185"/>
                    <a:gd name="connsiteY0" fmla="*/ 15631 h 42951"/>
                    <a:gd name="connsiteX1" fmla="*/ 5638 w 43185"/>
                    <a:gd name="connsiteY1" fmla="*/ 6744 h 42951"/>
                    <a:gd name="connsiteX2" fmla="*/ 14637 w 43185"/>
                    <a:gd name="connsiteY2" fmla="*/ 7099 h 42951"/>
                    <a:gd name="connsiteX3" fmla="*/ 22317 w 43185"/>
                    <a:gd name="connsiteY3" fmla="*/ 7388 h 42951"/>
                    <a:gd name="connsiteX4" fmla="*/ 25764 w 43185"/>
                    <a:gd name="connsiteY4" fmla="*/ 37 h 42951"/>
                    <a:gd name="connsiteX5" fmla="*/ 29848 w 43185"/>
                    <a:gd name="connsiteY5" fmla="*/ 4807 h 42951"/>
                    <a:gd name="connsiteX6" fmla="*/ 35478 w 43185"/>
                    <a:gd name="connsiteY6" fmla="*/ 527 h 42951"/>
                    <a:gd name="connsiteX7" fmla="*/ 38333 w 43185"/>
                    <a:gd name="connsiteY7" fmla="*/ 5413 h 42951"/>
                    <a:gd name="connsiteX8" fmla="*/ 41997 w 43185"/>
                    <a:gd name="connsiteY8" fmla="*/ 10155 h 42951"/>
                    <a:gd name="connsiteX9" fmla="*/ 38903 w 43185"/>
                    <a:gd name="connsiteY9" fmla="*/ 15383 h 42951"/>
                    <a:gd name="connsiteX10" fmla="*/ 43031 w 43185"/>
                    <a:gd name="connsiteY10" fmla="*/ 23159 h 42951"/>
                    <a:gd name="connsiteX11" fmla="*/ 33101 w 43185"/>
                    <a:gd name="connsiteY11" fmla="*/ 27209 h 42951"/>
                    <a:gd name="connsiteX12" fmla="*/ 35410 w 43185"/>
                    <a:gd name="connsiteY12" fmla="*/ 35938 h 42951"/>
                    <a:gd name="connsiteX13" fmla="*/ 27799 w 43185"/>
                    <a:gd name="connsiteY13" fmla="*/ 32790 h 42951"/>
                    <a:gd name="connsiteX14" fmla="*/ 23682 w 43185"/>
                    <a:gd name="connsiteY14" fmla="*/ 42943 h 42951"/>
                    <a:gd name="connsiteX15" fmla="*/ 16958 w 43185"/>
                    <a:gd name="connsiteY15" fmla="*/ 34297 h 42951"/>
                    <a:gd name="connsiteX16" fmla="*/ 8210 w 43185"/>
                    <a:gd name="connsiteY16" fmla="*/ 31705 h 42951"/>
                    <a:gd name="connsiteX17" fmla="*/ 1125 w 43185"/>
                    <a:gd name="connsiteY17" fmla="*/ 31087 h 42951"/>
                    <a:gd name="connsiteX18" fmla="*/ 4519 w 43185"/>
                    <a:gd name="connsiteY18" fmla="*/ 25045 h 42951"/>
                    <a:gd name="connsiteX19" fmla="*/ 10 w 43185"/>
                    <a:gd name="connsiteY19" fmla="*/ 19541 h 42951"/>
                    <a:gd name="connsiteX20" fmla="*/ 6963 w 43185"/>
                    <a:gd name="connsiteY20" fmla="*/ 15631 h 42951"/>
                    <a:gd name="connsiteX0" fmla="*/ 3591 w 43185"/>
                    <a:gd name="connsiteY0" fmla="*/ 13331 h 42951"/>
                    <a:gd name="connsiteX1" fmla="*/ 3684 w 43185"/>
                    <a:gd name="connsiteY1" fmla="*/ 13607 h 42951"/>
                    <a:gd name="connsiteX0" fmla="*/ 6963 w 43185"/>
                    <a:gd name="connsiteY0" fmla="*/ 15631 h 42951"/>
                    <a:gd name="connsiteX1" fmla="*/ 5638 w 43185"/>
                    <a:gd name="connsiteY1" fmla="*/ 6744 h 42951"/>
                    <a:gd name="connsiteX2" fmla="*/ 14637 w 43185"/>
                    <a:gd name="connsiteY2" fmla="*/ 7099 h 42951"/>
                    <a:gd name="connsiteX3" fmla="*/ 22317 w 43185"/>
                    <a:gd name="connsiteY3" fmla="*/ 7388 h 42951"/>
                    <a:gd name="connsiteX4" fmla="*/ 25764 w 43185"/>
                    <a:gd name="connsiteY4" fmla="*/ 37 h 42951"/>
                    <a:gd name="connsiteX5" fmla="*/ 29848 w 43185"/>
                    <a:gd name="connsiteY5" fmla="*/ 4807 h 42951"/>
                    <a:gd name="connsiteX6" fmla="*/ 35478 w 43185"/>
                    <a:gd name="connsiteY6" fmla="*/ 527 h 42951"/>
                    <a:gd name="connsiteX7" fmla="*/ 38333 w 43185"/>
                    <a:gd name="connsiteY7" fmla="*/ 5413 h 42951"/>
                    <a:gd name="connsiteX8" fmla="*/ 41997 w 43185"/>
                    <a:gd name="connsiteY8" fmla="*/ 10155 h 42951"/>
                    <a:gd name="connsiteX9" fmla="*/ 38903 w 43185"/>
                    <a:gd name="connsiteY9" fmla="*/ 15383 h 42951"/>
                    <a:gd name="connsiteX10" fmla="*/ 43031 w 43185"/>
                    <a:gd name="connsiteY10" fmla="*/ 23159 h 42951"/>
                    <a:gd name="connsiteX11" fmla="*/ 33101 w 43185"/>
                    <a:gd name="connsiteY11" fmla="*/ 27209 h 42951"/>
                    <a:gd name="connsiteX12" fmla="*/ 35410 w 43185"/>
                    <a:gd name="connsiteY12" fmla="*/ 35938 h 42951"/>
                    <a:gd name="connsiteX13" fmla="*/ 27799 w 43185"/>
                    <a:gd name="connsiteY13" fmla="*/ 32790 h 42951"/>
                    <a:gd name="connsiteX14" fmla="*/ 23682 w 43185"/>
                    <a:gd name="connsiteY14" fmla="*/ 42943 h 42951"/>
                    <a:gd name="connsiteX15" fmla="*/ 16958 w 43185"/>
                    <a:gd name="connsiteY15" fmla="*/ 34297 h 42951"/>
                    <a:gd name="connsiteX16" fmla="*/ 8210 w 43185"/>
                    <a:gd name="connsiteY16" fmla="*/ 31705 h 42951"/>
                    <a:gd name="connsiteX17" fmla="*/ 1125 w 43185"/>
                    <a:gd name="connsiteY17" fmla="*/ 31087 h 42951"/>
                    <a:gd name="connsiteX18" fmla="*/ 4519 w 43185"/>
                    <a:gd name="connsiteY18" fmla="*/ 25045 h 42951"/>
                    <a:gd name="connsiteX19" fmla="*/ 10 w 43185"/>
                    <a:gd name="connsiteY19" fmla="*/ 19541 h 42951"/>
                    <a:gd name="connsiteX20" fmla="*/ 6963 w 43185"/>
                    <a:gd name="connsiteY20" fmla="*/ 15631 h 42951"/>
                    <a:gd name="connsiteX0" fmla="*/ 3591 w 43185"/>
                    <a:gd name="connsiteY0" fmla="*/ 13331 h 42951"/>
                    <a:gd name="connsiteX1" fmla="*/ 3684 w 43185"/>
                    <a:gd name="connsiteY1" fmla="*/ 13607 h 42951"/>
                    <a:gd name="connsiteX0" fmla="*/ 6963 w 43150"/>
                    <a:gd name="connsiteY0" fmla="*/ 15631 h 42951"/>
                    <a:gd name="connsiteX1" fmla="*/ 5638 w 43150"/>
                    <a:gd name="connsiteY1" fmla="*/ 6744 h 42951"/>
                    <a:gd name="connsiteX2" fmla="*/ 14637 w 43150"/>
                    <a:gd name="connsiteY2" fmla="*/ 7099 h 42951"/>
                    <a:gd name="connsiteX3" fmla="*/ 22317 w 43150"/>
                    <a:gd name="connsiteY3" fmla="*/ 7388 h 42951"/>
                    <a:gd name="connsiteX4" fmla="*/ 25764 w 43150"/>
                    <a:gd name="connsiteY4" fmla="*/ 37 h 42951"/>
                    <a:gd name="connsiteX5" fmla="*/ 29848 w 43150"/>
                    <a:gd name="connsiteY5" fmla="*/ 4807 h 42951"/>
                    <a:gd name="connsiteX6" fmla="*/ 35478 w 43150"/>
                    <a:gd name="connsiteY6" fmla="*/ 527 h 42951"/>
                    <a:gd name="connsiteX7" fmla="*/ 38333 w 43150"/>
                    <a:gd name="connsiteY7" fmla="*/ 5413 h 42951"/>
                    <a:gd name="connsiteX8" fmla="*/ 41997 w 43150"/>
                    <a:gd name="connsiteY8" fmla="*/ 10155 h 42951"/>
                    <a:gd name="connsiteX9" fmla="*/ 38903 w 43150"/>
                    <a:gd name="connsiteY9" fmla="*/ 15383 h 42951"/>
                    <a:gd name="connsiteX10" fmla="*/ 43031 w 43150"/>
                    <a:gd name="connsiteY10" fmla="*/ 23159 h 42951"/>
                    <a:gd name="connsiteX11" fmla="*/ 33101 w 43150"/>
                    <a:gd name="connsiteY11" fmla="*/ 27209 h 42951"/>
                    <a:gd name="connsiteX12" fmla="*/ 35410 w 43150"/>
                    <a:gd name="connsiteY12" fmla="*/ 35938 h 42951"/>
                    <a:gd name="connsiteX13" fmla="*/ 27799 w 43150"/>
                    <a:gd name="connsiteY13" fmla="*/ 32790 h 42951"/>
                    <a:gd name="connsiteX14" fmla="*/ 23682 w 43150"/>
                    <a:gd name="connsiteY14" fmla="*/ 42943 h 42951"/>
                    <a:gd name="connsiteX15" fmla="*/ 16958 w 43150"/>
                    <a:gd name="connsiteY15" fmla="*/ 34297 h 42951"/>
                    <a:gd name="connsiteX16" fmla="*/ 8210 w 43150"/>
                    <a:gd name="connsiteY16" fmla="*/ 31705 h 42951"/>
                    <a:gd name="connsiteX17" fmla="*/ 1125 w 43150"/>
                    <a:gd name="connsiteY17" fmla="*/ 31087 h 42951"/>
                    <a:gd name="connsiteX18" fmla="*/ 4519 w 43150"/>
                    <a:gd name="connsiteY18" fmla="*/ 25045 h 42951"/>
                    <a:gd name="connsiteX19" fmla="*/ 10 w 43150"/>
                    <a:gd name="connsiteY19" fmla="*/ 19541 h 42951"/>
                    <a:gd name="connsiteX20" fmla="*/ 6963 w 43150"/>
                    <a:gd name="connsiteY20" fmla="*/ 15631 h 42951"/>
                    <a:gd name="connsiteX0" fmla="*/ 3591 w 43150"/>
                    <a:gd name="connsiteY0" fmla="*/ 13331 h 42951"/>
                    <a:gd name="connsiteX1" fmla="*/ 3684 w 43150"/>
                    <a:gd name="connsiteY1" fmla="*/ 13607 h 42951"/>
                    <a:gd name="connsiteX0" fmla="*/ 6963 w 43150"/>
                    <a:gd name="connsiteY0" fmla="*/ 15631 h 42951"/>
                    <a:gd name="connsiteX1" fmla="*/ 5638 w 43150"/>
                    <a:gd name="connsiteY1" fmla="*/ 6744 h 42951"/>
                    <a:gd name="connsiteX2" fmla="*/ 14637 w 43150"/>
                    <a:gd name="connsiteY2" fmla="*/ 7099 h 42951"/>
                    <a:gd name="connsiteX3" fmla="*/ 22317 w 43150"/>
                    <a:gd name="connsiteY3" fmla="*/ 7388 h 42951"/>
                    <a:gd name="connsiteX4" fmla="*/ 25764 w 43150"/>
                    <a:gd name="connsiteY4" fmla="*/ 37 h 42951"/>
                    <a:gd name="connsiteX5" fmla="*/ 29848 w 43150"/>
                    <a:gd name="connsiteY5" fmla="*/ 4807 h 42951"/>
                    <a:gd name="connsiteX6" fmla="*/ 35478 w 43150"/>
                    <a:gd name="connsiteY6" fmla="*/ 527 h 42951"/>
                    <a:gd name="connsiteX7" fmla="*/ 36328 w 43150"/>
                    <a:gd name="connsiteY7" fmla="*/ 8073 h 42951"/>
                    <a:gd name="connsiteX8" fmla="*/ 41997 w 43150"/>
                    <a:gd name="connsiteY8" fmla="*/ 10155 h 42951"/>
                    <a:gd name="connsiteX9" fmla="*/ 38903 w 43150"/>
                    <a:gd name="connsiteY9" fmla="*/ 15383 h 42951"/>
                    <a:gd name="connsiteX10" fmla="*/ 43031 w 43150"/>
                    <a:gd name="connsiteY10" fmla="*/ 23159 h 42951"/>
                    <a:gd name="connsiteX11" fmla="*/ 33101 w 43150"/>
                    <a:gd name="connsiteY11" fmla="*/ 27209 h 42951"/>
                    <a:gd name="connsiteX12" fmla="*/ 35410 w 43150"/>
                    <a:gd name="connsiteY12" fmla="*/ 35938 h 42951"/>
                    <a:gd name="connsiteX13" fmla="*/ 27799 w 43150"/>
                    <a:gd name="connsiteY13" fmla="*/ 32790 h 42951"/>
                    <a:gd name="connsiteX14" fmla="*/ 23682 w 43150"/>
                    <a:gd name="connsiteY14" fmla="*/ 42943 h 42951"/>
                    <a:gd name="connsiteX15" fmla="*/ 16958 w 43150"/>
                    <a:gd name="connsiteY15" fmla="*/ 34297 h 42951"/>
                    <a:gd name="connsiteX16" fmla="*/ 8210 w 43150"/>
                    <a:gd name="connsiteY16" fmla="*/ 31705 h 42951"/>
                    <a:gd name="connsiteX17" fmla="*/ 1125 w 43150"/>
                    <a:gd name="connsiteY17" fmla="*/ 31087 h 42951"/>
                    <a:gd name="connsiteX18" fmla="*/ 4519 w 43150"/>
                    <a:gd name="connsiteY18" fmla="*/ 25045 h 42951"/>
                    <a:gd name="connsiteX19" fmla="*/ 10 w 43150"/>
                    <a:gd name="connsiteY19" fmla="*/ 19541 h 42951"/>
                    <a:gd name="connsiteX20" fmla="*/ 6963 w 43150"/>
                    <a:gd name="connsiteY20" fmla="*/ 15631 h 42951"/>
                    <a:gd name="connsiteX0" fmla="*/ 3591 w 43150"/>
                    <a:gd name="connsiteY0" fmla="*/ 13331 h 42951"/>
                    <a:gd name="connsiteX1" fmla="*/ 3684 w 43150"/>
                    <a:gd name="connsiteY1" fmla="*/ 13607 h 42951"/>
                    <a:gd name="connsiteX0" fmla="*/ 6963 w 43150"/>
                    <a:gd name="connsiteY0" fmla="*/ 15631 h 42951"/>
                    <a:gd name="connsiteX1" fmla="*/ 5638 w 43150"/>
                    <a:gd name="connsiteY1" fmla="*/ 6744 h 42951"/>
                    <a:gd name="connsiteX2" fmla="*/ 14637 w 43150"/>
                    <a:gd name="connsiteY2" fmla="*/ 7099 h 42951"/>
                    <a:gd name="connsiteX3" fmla="*/ 22317 w 43150"/>
                    <a:gd name="connsiteY3" fmla="*/ 7388 h 42951"/>
                    <a:gd name="connsiteX4" fmla="*/ 25764 w 43150"/>
                    <a:gd name="connsiteY4" fmla="*/ 37 h 42951"/>
                    <a:gd name="connsiteX5" fmla="*/ 29848 w 43150"/>
                    <a:gd name="connsiteY5" fmla="*/ 4807 h 42951"/>
                    <a:gd name="connsiteX6" fmla="*/ 35478 w 43150"/>
                    <a:gd name="connsiteY6" fmla="*/ 527 h 42951"/>
                    <a:gd name="connsiteX7" fmla="*/ 36328 w 43150"/>
                    <a:gd name="connsiteY7" fmla="*/ 8073 h 42951"/>
                    <a:gd name="connsiteX8" fmla="*/ 41997 w 43150"/>
                    <a:gd name="connsiteY8" fmla="*/ 10155 h 42951"/>
                    <a:gd name="connsiteX9" fmla="*/ 38903 w 43150"/>
                    <a:gd name="connsiteY9" fmla="*/ 15383 h 42951"/>
                    <a:gd name="connsiteX10" fmla="*/ 43031 w 43150"/>
                    <a:gd name="connsiteY10" fmla="*/ 23159 h 42951"/>
                    <a:gd name="connsiteX11" fmla="*/ 33101 w 43150"/>
                    <a:gd name="connsiteY11" fmla="*/ 27209 h 42951"/>
                    <a:gd name="connsiteX12" fmla="*/ 35410 w 43150"/>
                    <a:gd name="connsiteY12" fmla="*/ 35938 h 42951"/>
                    <a:gd name="connsiteX13" fmla="*/ 27799 w 43150"/>
                    <a:gd name="connsiteY13" fmla="*/ 32790 h 42951"/>
                    <a:gd name="connsiteX14" fmla="*/ 23682 w 43150"/>
                    <a:gd name="connsiteY14" fmla="*/ 42943 h 42951"/>
                    <a:gd name="connsiteX15" fmla="*/ 16958 w 43150"/>
                    <a:gd name="connsiteY15" fmla="*/ 34297 h 42951"/>
                    <a:gd name="connsiteX16" fmla="*/ 8210 w 43150"/>
                    <a:gd name="connsiteY16" fmla="*/ 31705 h 42951"/>
                    <a:gd name="connsiteX17" fmla="*/ 1125 w 43150"/>
                    <a:gd name="connsiteY17" fmla="*/ 31087 h 42951"/>
                    <a:gd name="connsiteX18" fmla="*/ 4519 w 43150"/>
                    <a:gd name="connsiteY18" fmla="*/ 25045 h 42951"/>
                    <a:gd name="connsiteX19" fmla="*/ 10 w 43150"/>
                    <a:gd name="connsiteY19" fmla="*/ 19541 h 42951"/>
                    <a:gd name="connsiteX20" fmla="*/ 6963 w 43150"/>
                    <a:gd name="connsiteY20" fmla="*/ 15631 h 42951"/>
                    <a:gd name="connsiteX0" fmla="*/ 3591 w 43150"/>
                    <a:gd name="connsiteY0" fmla="*/ 13331 h 42951"/>
                    <a:gd name="connsiteX1" fmla="*/ 3684 w 43150"/>
                    <a:gd name="connsiteY1" fmla="*/ 13607 h 42951"/>
                    <a:gd name="connsiteX0" fmla="*/ 6963 w 43150"/>
                    <a:gd name="connsiteY0" fmla="*/ 15631 h 42951"/>
                    <a:gd name="connsiteX1" fmla="*/ 5638 w 43150"/>
                    <a:gd name="connsiteY1" fmla="*/ 6744 h 42951"/>
                    <a:gd name="connsiteX2" fmla="*/ 14637 w 43150"/>
                    <a:gd name="connsiteY2" fmla="*/ 7099 h 42951"/>
                    <a:gd name="connsiteX3" fmla="*/ 22317 w 43150"/>
                    <a:gd name="connsiteY3" fmla="*/ 7388 h 42951"/>
                    <a:gd name="connsiteX4" fmla="*/ 25764 w 43150"/>
                    <a:gd name="connsiteY4" fmla="*/ 37 h 42951"/>
                    <a:gd name="connsiteX5" fmla="*/ 29848 w 43150"/>
                    <a:gd name="connsiteY5" fmla="*/ 4807 h 42951"/>
                    <a:gd name="connsiteX6" fmla="*/ 35478 w 43150"/>
                    <a:gd name="connsiteY6" fmla="*/ 527 h 42951"/>
                    <a:gd name="connsiteX7" fmla="*/ 36328 w 43150"/>
                    <a:gd name="connsiteY7" fmla="*/ 8073 h 42951"/>
                    <a:gd name="connsiteX8" fmla="*/ 41997 w 43150"/>
                    <a:gd name="connsiteY8" fmla="*/ 10155 h 42951"/>
                    <a:gd name="connsiteX9" fmla="*/ 38903 w 43150"/>
                    <a:gd name="connsiteY9" fmla="*/ 15383 h 42951"/>
                    <a:gd name="connsiteX10" fmla="*/ 43031 w 43150"/>
                    <a:gd name="connsiteY10" fmla="*/ 23159 h 42951"/>
                    <a:gd name="connsiteX11" fmla="*/ 33101 w 43150"/>
                    <a:gd name="connsiteY11" fmla="*/ 27209 h 42951"/>
                    <a:gd name="connsiteX12" fmla="*/ 35410 w 43150"/>
                    <a:gd name="connsiteY12" fmla="*/ 35938 h 42951"/>
                    <a:gd name="connsiteX13" fmla="*/ 27799 w 43150"/>
                    <a:gd name="connsiteY13" fmla="*/ 32790 h 42951"/>
                    <a:gd name="connsiteX14" fmla="*/ 23682 w 43150"/>
                    <a:gd name="connsiteY14" fmla="*/ 42943 h 42951"/>
                    <a:gd name="connsiteX15" fmla="*/ 16958 w 43150"/>
                    <a:gd name="connsiteY15" fmla="*/ 34297 h 42951"/>
                    <a:gd name="connsiteX16" fmla="*/ 8210 w 43150"/>
                    <a:gd name="connsiteY16" fmla="*/ 31705 h 42951"/>
                    <a:gd name="connsiteX17" fmla="*/ 1125 w 43150"/>
                    <a:gd name="connsiteY17" fmla="*/ 31087 h 42951"/>
                    <a:gd name="connsiteX18" fmla="*/ 4519 w 43150"/>
                    <a:gd name="connsiteY18" fmla="*/ 25045 h 42951"/>
                    <a:gd name="connsiteX19" fmla="*/ 10 w 43150"/>
                    <a:gd name="connsiteY19" fmla="*/ 19541 h 42951"/>
                    <a:gd name="connsiteX20" fmla="*/ 6963 w 43150"/>
                    <a:gd name="connsiteY20" fmla="*/ 15631 h 42951"/>
                    <a:gd name="connsiteX0" fmla="*/ 3591 w 43150"/>
                    <a:gd name="connsiteY0" fmla="*/ 13331 h 42951"/>
                    <a:gd name="connsiteX1" fmla="*/ 3684 w 43150"/>
                    <a:gd name="connsiteY1" fmla="*/ 13607 h 42951"/>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3 w 43150"/>
                    <a:gd name="connsiteY0" fmla="*/ 15623 h 42943"/>
                    <a:gd name="connsiteX1" fmla="*/ 5638 w 43150"/>
                    <a:gd name="connsiteY1" fmla="*/ 6736 h 42943"/>
                    <a:gd name="connsiteX2" fmla="*/ 14637 w 43150"/>
                    <a:gd name="connsiteY2" fmla="*/ 7091 h 42943"/>
                    <a:gd name="connsiteX3" fmla="*/ 22317 w 43150"/>
                    <a:gd name="connsiteY3" fmla="*/ 7380 h 42943"/>
                    <a:gd name="connsiteX4" fmla="*/ 25764 w 43150"/>
                    <a:gd name="connsiteY4" fmla="*/ 29 h 42943"/>
                    <a:gd name="connsiteX5" fmla="*/ 29848 w 43150"/>
                    <a:gd name="connsiteY5" fmla="*/ 4799 h 42943"/>
                    <a:gd name="connsiteX6" fmla="*/ 35478 w 43150"/>
                    <a:gd name="connsiteY6" fmla="*/ 519 h 42943"/>
                    <a:gd name="connsiteX7" fmla="*/ 36328 w 43150"/>
                    <a:gd name="connsiteY7" fmla="*/ 8065 h 42943"/>
                    <a:gd name="connsiteX8" fmla="*/ 41997 w 43150"/>
                    <a:gd name="connsiteY8" fmla="*/ 10147 h 42943"/>
                    <a:gd name="connsiteX9" fmla="*/ 38903 w 43150"/>
                    <a:gd name="connsiteY9" fmla="*/ 15375 h 42943"/>
                    <a:gd name="connsiteX10" fmla="*/ 43031 w 43150"/>
                    <a:gd name="connsiteY10" fmla="*/ 23151 h 42943"/>
                    <a:gd name="connsiteX11" fmla="*/ 33101 w 43150"/>
                    <a:gd name="connsiteY11" fmla="*/ 27201 h 42943"/>
                    <a:gd name="connsiteX12" fmla="*/ 35410 w 43150"/>
                    <a:gd name="connsiteY12" fmla="*/ 35930 h 42943"/>
                    <a:gd name="connsiteX13" fmla="*/ 27799 w 43150"/>
                    <a:gd name="connsiteY13" fmla="*/ 32782 h 42943"/>
                    <a:gd name="connsiteX14" fmla="*/ 23682 w 43150"/>
                    <a:gd name="connsiteY14" fmla="*/ 42935 h 42943"/>
                    <a:gd name="connsiteX15" fmla="*/ 16958 w 43150"/>
                    <a:gd name="connsiteY15" fmla="*/ 34289 h 42943"/>
                    <a:gd name="connsiteX16" fmla="*/ 8210 w 43150"/>
                    <a:gd name="connsiteY16" fmla="*/ 31697 h 42943"/>
                    <a:gd name="connsiteX17" fmla="*/ 1125 w 43150"/>
                    <a:gd name="connsiteY17" fmla="*/ 31079 h 42943"/>
                    <a:gd name="connsiteX18" fmla="*/ 4519 w 43150"/>
                    <a:gd name="connsiteY18" fmla="*/ 25037 h 42943"/>
                    <a:gd name="connsiteX19" fmla="*/ 10 w 43150"/>
                    <a:gd name="connsiteY19" fmla="*/ 19533 h 42943"/>
                    <a:gd name="connsiteX20" fmla="*/ 6963 w 43150"/>
                    <a:gd name="connsiteY20" fmla="*/ 15623 h 42943"/>
                    <a:gd name="connsiteX0" fmla="*/ 3591 w 43150"/>
                    <a:gd name="connsiteY0" fmla="*/ 13323 h 42943"/>
                    <a:gd name="connsiteX1" fmla="*/ 3684 w 43150"/>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8207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8207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7899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7899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7899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3"/>
                    <a:gd name="connsiteX1" fmla="*/ 5635 w 43147"/>
                    <a:gd name="connsiteY1" fmla="*/ 6736 h 42943"/>
                    <a:gd name="connsiteX2" fmla="*/ 14634 w 43147"/>
                    <a:gd name="connsiteY2" fmla="*/ 7091 h 42943"/>
                    <a:gd name="connsiteX3" fmla="*/ 22314 w 43147"/>
                    <a:gd name="connsiteY3" fmla="*/ 7380 h 42943"/>
                    <a:gd name="connsiteX4" fmla="*/ 25761 w 43147"/>
                    <a:gd name="connsiteY4" fmla="*/ 29 h 42943"/>
                    <a:gd name="connsiteX5" fmla="*/ 29845 w 43147"/>
                    <a:gd name="connsiteY5" fmla="*/ 4799 h 42943"/>
                    <a:gd name="connsiteX6" fmla="*/ 35475 w 43147"/>
                    <a:gd name="connsiteY6" fmla="*/ 519 h 42943"/>
                    <a:gd name="connsiteX7" fmla="*/ 36325 w 43147"/>
                    <a:gd name="connsiteY7" fmla="*/ 8065 h 42943"/>
                    <a:gd name="connsiteX8" fmla="*/ 41994 w 43147"/>
                    <a:gd name="connsiteY8" fmla="*/ 10147 h 42943"/>
                    <a:gd name="connsiteX9" fmla="*/ 38900 w 43147"/>
                    <a:gd name="connsiteY9" fmla="*/ 15375 h 42943"/>
                    <a:gd name="connsiteX10" fmla="*/ 43028 w 43147"/>
                    <a:gd name="connsiteY10" fmla="*/ 23151 h 42943"/>
                    <a:gd name="connsiteX11" fmla="*/ 33098 w 43147"/>
                    <a:gd name="connsiteY11" fmla="*/ 27201 h 42943"/>
                    <a:gd name="connsiteX12" fmla="*/ 35407 w 43147"/>
                    <a:gd name="connsiteY12" fmla="*/ 35930 h 42943"/>
                    <a:gd name="connsiteX13" fmla="*/ 27796 w 43147"/>
                    <a:gd name="connsiteY13" fmla="*/ 32782 h 42943"/>
                    <a:gd name="connsiteX14" fmla="*/ 23679 w 43147"/>
                    <a:gd name="connsiteY14" fmla="*/ 42935 h 42943"/>
                    <a:gd name="connsiteX15" fmla="*/ 16955 w 43147"/>
                    <a:gd name="connsiteY15" fmla="*/ 34289 h 42943"/>
                    <a:gd name="connsiteX16" fmla="*/ 7899 w 43147"/>
                    <a:gd name="connsiteY16" fmla="*/ 31697 h 42943"/>
                    <a:gd name="connsiteX17" fmla="*/ 1122 w 43147"/>
                    <a:gd name="connsiteY17" fmla="*/ 31079 h 42943"/>
                    <a:gd name="connsiteX18" fmla="*/ 4516 w 43147"/>
                    <a:gd name="connsiteY18" fmla="*/ 25037 h 42943"/>
                    <a:gd name="connsiteX19" fmla="*/ 7 w 43147"/>
                    <a:gd name="connsiteY19" fmla="*/ 19533 h 42943"/>
                    <a:gd name="connsiteX20" fmla="*/ 6960 w 43147"/>
                    <a:gd name="connsiteY20" fmla="*/ 15623 h 42943"/>
                    <a:gd name="connsiteX0" fmla="*/ 3588 w 43147"/>
                    <a:gd name="connsiteY0" fmla="*/ 13323 h 42943"/>
                    <a:gd name="connsiteX1" fmla="*/ 3681 w 43147"/>
                    <a:gd name="connsiteY1" fmla="*/ 13599 h 42943"/>
                    <a:gd name="connsiteX0" fmla="*/ 6960 w 43147"/>
                    <a:gd name="connsiteY0" fmla="*/ 15623 h 42940"/>
                    <a:gd name="connsiteX1" fmla="*/ 5635 w 43147"/>
                    <a:gd name="connsiteY1" fmla="*/ 6736 h 42940"/>
                    <a:gd name="connsiteX2" fmla="*/ 14634 w 43147"/>
                    <a:gd name="connsiteY2" fmla="*/ 7091 h 42940"/>
                    <a:gd name="connsiteX3" fmla="*/ 22314 w 43147"/>
                    <a:gd name="connsiteY3" fmla="*/ 7380 h 42940"/>
                    <a:gd name="connsiteX4" fmla="*/ 25761 w 43147"/>
                    <a:gd name="connsiteY4" fmla="*/ 29 h 42940"/>
                    <a:gd name="connsiteX5" fmla="*/ 29845 w 43147"/>
                    <a:gd name="connsiteY5" fmla="*/ 4799 h 42940"/>
                    <a:gd name="connsiteX6" fmla="*/ 35475 w 43147"/>
                    <a:gd name="connsiteY6" fmla="*/ 519 h 42940"/>
                    <a:gd name="connsiteX7" fmla="*/ 36325 w 43147"/>
                    <a:gd name="connsiteY7" fmla="*/ 8065 h 42940"/>
                    <a:gd name="connsiteX8" fmla="*/ 41994 w 43147"/>
                    <a:gd name="connsiteY8" fmla="*/ 10147 h 42940"/>
                    <a:gd name="connsiteX9" fmla="*/ 38900 w 43147"/>
                    <a:gd name="connsiteY9" fmla="*/ 15375 h 42940"/>
                    <a:gd name="connsiteX10" fmla="*/ 43028 w 43147"/>
                    <a:gd name="connsiteY10" fmla="*/ 23151 h 42940"/>
                    <a:gd name="connsiteX11" fmla="*/ 33098 w 43147"/>
                    <a:gd name="connsiteY11" fmla="*/ 27201 h 42940"/>
                    <a:gd name="connsiteX12" fmla="*/ 35407 w 43147"/>
                    <a:gd name="connsiteY12" fmla="*/ 35930 h 42940"/>
                    <a:gd name="connsiteX13" fmla="*/ 27796 w 43147"/>
                    <a:gd name="connsiteY13" fmla="*/ 32782 h 42940"/>
                    <a:gd name="connsiteX14" fmla="*/ 23679 w 43147"/>
                    <a:gd name="connsiteY14" fmla="*/ 42935 h 42940"/>
                    <a:gd name="connsiteX15" fmla="*/ 16955 w 43147"/>
                    <a:gd name="connsiteY15" fmla="*/ 34289 h 42940"/>
                    <a:gd name="connsiteX16" fmla="*/ 7899 w 43147"/>
                    <a:gd name="connsiteY16" fmla="*/ 31697 h 42940"/>
                    <a:gd name="connsiteX17" fmla="*/ 1122 w 43147"/>
                    <a:gd name="connsiteY17" fmla="*/ 31079 h 42940"/>
                    <a:gd name="connsiteX18" fmla="*/ 4516 w 43147"/>
                    <a:gd name="connsiteY18" fmla="*/ 25037 h 42940"/>
                    <a:gd name="connsiteX19" fmla="*/ 7 w 43147"/>
                    <a:gd name="connsiteY19" fmla="*/ 19533 h 42940"/>
                    <a:gd name="connsiteX20" fmla="*/ 6960 w 43147"/>
                    <a:gd name="connsiteY20" fmla="*/ 15623 h 42940"/>
                    <a:gd name="connsiteX0" fmla="*/ 3588 w 43147"/>
                    <a:gd name="connsiteY0" fmla="*/ 13323 h 42940"/>
                    <a:gd name="connsiteX1" fmla="*/ 3681 w 43147"/>
                    <a:gd name="connsiteY1" fmla="*/ 13599 h 42940"/>
                    <a:gd name="connsiteX0" fmla="*/ 6960 w 43147"/>
                    <a:gd name="connsiteY0" fmla="*/ 15623 h 39938"/>
                    <a:gd name="connsiteX1" fmla="*/ 5635 w 43147"/>
                    <a:gd name="connsiteY1" fmla="*/ 6736 h 39938"/>
                    <a:gd name="connsiteX2" fmla="*/ 14634 w 43147"/>
                    <a:gd name="connsiteY2" fmla="*/ 7091 h 39938"/>
                    <a:gd name="connsiteX3" fmla="*/ 22314 w 43147"/>
                    <a:gd name="connsiteY3" fmla="*/ 7380 h 39938"/>
                    <a:gd name="connsiteX4" fmla="*/ 25761 w 43147"/>
                    <a:gd name="connsiteY4" fmla="*/ 29 h 39938"/>
                    <a:gd name="connsiteX5" fmla="*/ 29845 w 43147"/>
                    <a:gd name="connsiteY5" fmla="*/ 4799 h 39938"/>
                    <a:gd name="connsiteX6" fmla="*/ 35475 w 43147"/>
                    <a:gd name="connsiteY6" fmla="*/ 519 h 39938"/>
                    <a:gd name="connsiteX7" fmla="*/ 36325 w 43147"/>
                    <a:gd name="connsiteY7" fmla="*/ 8065 h 39938"/>
                    <a:gd name="connsiteX8" fmla="*/ 41994 w 43147"/>
                    <a:gd name="connsiteY8" fmla="*/ 10147 h 39938"/>
                    <a:gd name="connsiteX9" fmla="*/ 38900 w 43147"/>
                    <a:gd name="connsiteY9" fmla="*/ 15375 h 39938"/>
                    <a:gd name="connsiteX10" fmla="*/ 43028 w 43147"/>
                    <a:gd name="connsiteY10" fmla="*/ 23151 h 39938"/>
                    <a:gd name="connsiteX11" fmla="*/ 33098 w 43147"/>
                    <a:gd name="connsiteY11" fmla="*/ 27201 h 39938"/>
                    <a:gd name="connsiteX12" fmla="*/ 35407 w 43147"/>
                    <a:gd name="connsiteY12" fmla="*/ 35930 h 39938"/>
                    <a:gd name="connsiteX13" fmla="*/ 27796 w 43147"/>
                    <a:gd name="connsiteY13" fmla="*/ 32782 h 39938"/>
                    <a:gd name="connsiteX14" fmla="*/ 23371 w 43147"/>
                    <a:gd name="connsiteY14" fmla="*/ 39931 h 39938"/>
                    <a:gd name="connsiteX15" fmla="*/ 16955 w 43147"/>
                    <a:gd name="connsiteY15" fmla="*/ 34289 h 39938"/>
                    <a:gd name="connsiteX16" fmla="*/ 7899 w 43147"/>
                    <a:gd name="connsiteY16" fmla="*/ 31697 h 39938"/>
                    <a:gd name="connsiteX17" fmla="*/ 1122 w 43147"/>
                    <a:gd name="connsiteY17" fmla="*/ 31079 h 39938"/>
                    <a:gd name="connsiteX18" fmla="*/ 4516 w 43147"/>
                    <a:gd name="connsiteY18" fmla="*/ 25037 h 39938"/>
                    <a:gd name="connsiteX19" fmla="*/ 7 w 43147"/>
                    <a:gd name="connsiteY19" fmla="*/ 19533 h 39938"/>
                    <a:gd name="connsiteX20" fmla="*/ 6960 w 43147"/>
                    <a:gd name="connsiteY20" fmla="*/ 15623 h 39938"/>
                    <a:gd name="connsiteX0" fmla="*/ 3588 w 43147"/>
                    <a:gd name="connsiteY0" fmla="*/ 13323 h 39938"/>
                    <a:gd name="connsiteX1" fmla="*/ 3681 w 43147"/>
                    <a:gd name="connsiteY1" fmla="*/ 13599 h 39938"/>
                    <a:gd name="connsiteX0" fmla="*/ 6960 w 43147"/>
                    <a:gd name="connsiteY0" fmla="*/ 15623 h 39938"/>
                    <a:gd name="connsiteX1" fmla="*/ 5635 w 43147"/>
                    <a:gd name="connsiteY1" fmla="*/ 6736 h 39938"/>
                    <a:gd name="connsiteX2" fmla="*/ 14634 w 43147"/>
                    <a:gd name="connsiteY2" fmla="*/ 7091 h 39938"/>
                    <a:gd name="connsiteX3" fmla="*/ 22314 w 43147"/>
                    <a:gd name="connsiteY3" fmla="*/ 7380 h 39938"/>
                    <a:gd name="connsiteX4" fmla="*/ 25761 w 43147"/>
                    <a:gd name="connsiteY4" fmla="*/ 29 h 39938"/>
                    <a:gd name="connsiteX5" fmla="*/ 29845 w 43147"/>
                    <a:gd name="connsiteY5" fmla="*/ 4799 h 39938"/>
                    <a:gd name="connsiteX6" fmla="*/ 35475 w 43147"/>
                    <a:gd name="connsiteY6" fmla="*/ 519 h 39938"/>
                    <a:gd name="connsiteX7" fmla="*/ 36325 w 43147"/>
                    <a:gd name="connsiteY7" fmla="*/ 8065 h 39938"/>
                    <a:gd name="connsiteX8" fmla="*/ 41994 w 43147"/>
                    <a:gd name="connsiteY8" fmla="*/ 10147 h 39938"/>
                    <a:gd name="connsiteX9" fmla="*/ 38900 w 43147"/>
                    <a:gd name="connsiteY9" fmla="*/ 15375 h 39938"/>
                    <a:gd name="connsiteX10" fmla="*/ 43028 w 43147"/>
                    <a:gd name="connsiteY10" fmla="*/ 23151 h 39938"/>
                    <a:gd name="connsiteX11" fmla="*/ 33098 w 43147"/>
                    <a:gd name="connsiteY11" fmla="*/ 27201 h 39938"/>
                    <a:gd name="connsiteX12" fmla="*/ 35407 w 43147"/>
                    <a:gd name="connsiteY12" fmla="*/ 35930 h 39938"/>
                    <a:gd name="connsiteX13" fmla="*/ 27796 w 43147"/>
                    <a:gd name="connsiteY13" fmla="*/ 32782 h 39938"/>
                    <a:gd name="connsiteX14" fmla="*/ 23371 w 43147"/>
                    <a:gd name="connsiteY14" fmla="*/ 39931 h 39938"/>
                    <a:gd name="connsiteX15" fmla="*/ 16955 w 43147"/>
                    <a:gd name="connsiteY15" fmla="*/ 34289 h 39938"/>
                    <a:gd name="connsiteX16" fmla="*/ 7899 w 43147"/>
                    <a:gd name="connsiteY16" fmla="*/ 31697 h 39938"/>
                    <a:gd name="connsiteX17" fmla="*/ 1122 w 43147"/>
                    <a:gd name="connsiteY17" fmla="*/ 31079 h 39938"/>
                    <a:gd name="connsiteX18" fmla="*/ 4516 w 43147"/>
                    <a:gd name="connsiteY18" fmla="*/ 25037 h 39938"/>
                    <a:gd name="connsiteX19" fmla="*/ 7 w 43147"/>
                    <a:gd name="connsiteY19" fmla="*/ 19533 h 39938"/>
                    <a:gd name="connsiteX20" fmla="*/ 6960 w 43147"/>
                    <a:gd name="connsiteY20" fmla="*/ 15623 h 39938"/>
                    <a:gd name="connsiteX0" fmla="*/ 3588 w 43147"/>
                    <a:gd name="connsiteY0" fmla="*/ 13323 h 39938"/>
                    <a:gd name="connsiteX1" fmla="*/ 3681 w 43147"/>
                    <a:gd name="connsiteY1" fmla="*/ 13599 h 39938"/>
                    <a:gd name="connsiteX0" fmla="*/ 6960 w 43082"/>
                    <a:gd name="connsiteY0" fmla="*/ 15623 h 39938"/>
                    <a:gd name="connsiteX1" fmla="*/ 5635 w 43082"/>
                    <a:gd name="connsiteY1" fmla="*/ 6736 h 39938"/>
                    <a:gd name="connsiteX2" fmla="*/ 14634 w 43082"/>
                    <a:gd name="connsiteY2" fmla="*/ 7091 h 39938"/>
                    <a:gd name="connsiteX3" fmla="*/ 22314 w 43082"/>
                    <a:gd name="connsiteY3" fmla="*/ 7380 h 39938"/>
                    <a:gd name="connsiteX4" fmla="*/ 25761 w 43082"/>
                    <a:gd name="connsiteY4" fmla="*/ 29 h 39938"/>
                    <a:gd name="connsiteX5" fmla="*/ 29845 w 43082"/>
                    <a:gd name="connsiteY5" fmla="*/ 4799 h 39938"/>
                    <a:gd name="connsiteX6" fmla="*/ 35475 w 43082"/>
                    <a:gd name="connsiteY6" fmla="*/ 519 h 39938"/>
                    <a:gd name="connsiteX7" fmla="*/ 36325 w 43082"/>
                    <a:gd name="connsiteY7" fmla="*/ 8065 h 39938"/>
                    <a:gd name="connsiteX8" fmla="*/ 41994 w 43082"/>
                    <a:gd name="connsiteY8" fmla="*/ 10147 h 39938"/>
                    <a:gd name="connsiteX9" fmla="*/ 38900 w 43082"/>
                    <a:gd name="connsiteY9" fmla="*/ 15375 h 39938"/>
                    <a:gd name="connsiteX10" fmla="*/ 43028 w 43082"/>
                    <a:gd name="connsiteY10" fmla="*/ 23151 h 39938"/>
                    <a:gd name="connsiteX11" fmla="*/ 35180 w 43082"/>
                    <a:gd name="connsiteY11" fmla="*/ 26600 h 39938"/>
                    <a:gd name="connsiteX12" fmla="*/ 35407 w 43082"/>
                    <a:gd name="connsiteY12" fmla="*/ 35930 h 39938"/>
                    <a:gd name="connsiteX13" fmla="*/ 27796 w 43082"/>
                    <a:gd name="connsiteY13" fmla="*/ 32782 h 39938"/>
                    <a:gd name="connsiteX14" fmla="*/ 23371 w 43082"/>
                    <a:gd name="connsiteY14" fmla="*/ 39931 h 39938"/>
                    <a:gd name="connsiteX15" fmla="*/ 16955 w 43082"/>
                    <a:gd name="connsiteY15" fmla="*/ 34289 h 39938"/>
                    <a:gd name="connsiteX16" fmla="*/ 7899 w 43082"/>
                    <a:gd name="connsiteY16" fmla="*/ 31697 h 39938"/>
                    <a:gd name="connsiteX17" fmla="*/ 1122 w 43082"/>
                    <a:gd name="connsiteY17" fmla="*/ 31079 h 39938"/>
                    <a:gd name="connsiteX18" fmla="*/ 4516 w 43082"/>
                    <a:gd name="connsiteY18" fmla="*/ 25037 h 39938"/>
                    <a:gd name="connsiteX19" fmla="*/ 7 w 43082"/>
                    <a:gd name="connsiteY19" fmla="*/ 19533 h 39938"/>
                    <a:gd name="connsiteX20" fmla="*/ 6960 w 43082"/>
                    <a:gd name="connsiteY20" fmla="*/ 15623 h 39938"/>
                    <a:gd name="connsiteX0" fmla="*/ 3588 w 43082"/>
                    <a:gd name="connsiteY0" fmla="*/ 13323 h 39938"/>
                    <a:gd name="connsiteX1" fmla="*/ 3681 w 43082"/>
                    <a:gd name="connsiteY1" fmla="*/ 13599 h 39938"/>
                  </a:gdLst>
                  <a:ahLst/>
                  <a:cxnLst>
                    <a:cxn ang="0">
                      <a:pos x="connsiteX0" y="connsiteY0"/>
                    </a:cxn>
                    <a:cxn ang="0">
                      <a:pos x="connsiteX1" y="connsiteY1"/>
                    </a:cxn>
                  </a:cxnLst>
                  <a:rect l="l" t="t" r="r" b="b"/>
                  <a:pathLst>
                    <a:path w="43082" h="39938">
                      <a:moveTo>
                        <a:pt x="6960" y="15623"/>
                      </a:moveTo>
                      <a:cubicBezTo>
                        <a:pt x="8207" y="13147"/>
                        <a:pt x="4356" y="8158"/>
                        <a:pt x="5635" y="6736"/>
                      </a:cubicBezTo>
                      <a:cubicBezTo>
                        <a:pt x="6914" y="5314"/>
                        <a:pt x="11661" y="8339"/>
                        <a:pt x="14634" y="7091"/>
                      </a:cubicBezTo>
                      <a:cubicBezTo>
                        <a:pt x="21012" y="-1836"/>
                        <a:pt x="17844" y="6716"/>
                        <a:pt x="22314" y="7380"/>
                      </a:cubicBezTo>
                      <a:cubicBezTo>
                        <a:pt x="24497" y="6403"/>
                        <a:pt x="24506" y="459"/>
                        <a:pt x="25761" y="29"/>
                      </a:cubicBezTo>
                      <a:cubicBezTo>
                        <a:pt x="27016" y="-401"/>
                        <a:pt x="28039" y="4118"/>
                        <a:pt x="29845" y="4799"/>
                      </a:cubicBezTo>
                      <a:cubicBezTo>
                        <a:pt x="32538" y="5245"/>
                        <a:pt x="34395" y="-25"/>
                        <a:pt x="35475" y="519"/>
                      </a:cubicBezTo>
                      <a:cubicBezTo>
                        <a:pt x="36555" y="1063"/>
                        <a:pt x="35035" y="6747"/>
                        <a:pt x="36325" y="8065"/>
                      </a:cubicBezTo>
                      <a:cubicBezTo>
                        <a:pt x="37745" y="9737"/>
                        <a:pt x="41565" y="8929"/>
                        <a:pt x="41994" y="10147"/>
                      </a:cubicBezTo>
                      <a:cubicBezTo>
                        <a:pt x="42423" y="11365"/>
                        <a:pt x="37794" y="13489"/>
                        <a:pt x="38900" y="15375"/>
                      </a:cubicBezTo>
                      <a:cubicBezTo>
                        <a:pt x="38773" y="17695"/>
                        <a:pt x="43648" y="21280"/>
                        <a:pt x="43028" y="23151"/>
                      </a:cubicBezTo>
                      <a:cubicBezTo>
                        <a:pt x="42408" y="25022"/>
                        <a:pt x="37056" y="23839"/>
                        <a:pt x="35180" y="26600"/>
                      </a:cubicBezTo>
                      <a:cubicBezTo>
                        <a:pt x="35167" y="28867"/>
                        <a:pt x="36638" y="34900"/>
                        <a:pt x="35407" y="35930"/>
                      </a:cubicBezTo>
                      <a:cubicBezTo>
                        <a:pt x="34176" y="36960"/>
                        <a:pt x="30870" y="33405"/>
                        <a:pt x="27796" y="32782"/>
                      </a:cubicBezTo>
                      <a:cubicBezTo>
                        <a:pt x="26407" y="32654"/>
                        <a:pt x="25178" y="39680"/>
                        <a:pt x="23371" y="39931"/>
                      </a:cubicBezTo>
                      <a:cubicBezTo>
                        <a:pt x="21564" y="40182"/>
                        <a:pt x="19914" y="34063"/>
                        <a:pt x="16955" y="34289"/>
                      </a:cubicBezTo>
                      <a:cubicBezTo>
                        <a:pt x="12553" y="33814"/>
                        <a:pt x="10591" y="35623"/>
                        <a:pt x="7899" y="31697"/>
                      </a:cubicBezTo>
                      <a:cubicBezTo>
                        <a:pt x="6787" y="30232"/>
                        <a:pt x="1686" y="32189"/>
                        <a:pt x="1122" y="31079"/>
                      </a:cubicBezTo>
                      <a:cubicBezTo>
                        <a:pt x="558" y="29969"/>
                        <a:pt x="4928" y="26906"/>
                        <a:pt x="4516" y="25037"/>
                      </a:cubicBezTo>
                      <a:cubicBezTo>
                        <a:pt x="4796" y="23239"/>
                        <a:pt x="-201" y="21886"/>
                        <a:pt x="7" y="19533"/>
                      </a:cubicBezTo>
                      <a:cubicBezTo>
                        <a:pt x="251" y="16778"/>
                        <a:pt x="5944" y="17194"/>
                        <a:pt x="6960" y="15623"/>
                      </a:cubicBezTo>
                      <a:close/>
                    </a:path>
                    <a:path w="43082" h="39938" fill="none" extrusionOk="0">
                      <a:moveTo>
                        <a:pt x="3588" y="13323"/>
                      </a:moveTo>
                      <a:cubicBezTo>
                        <a:pt x="3567" y="13358"/>
                        <a:pt x="3702" y="13564"/>
                        <a:pt x="3681" y="13599"/>
                      </a:cubicBezTo>
                    </a:path>
                  </a:pathLst>
                </a:custGeom>
                <a:gradFill>
                  <a:gsLst>
                    <a:gs pos="97000">
                      <a:schemeClr val="accent4">
                        <a:lumMod val="40000"/>
                        <a:lumOff val="60000"/>
                      </a:schemeClr>
                    </a:gs>
                    <a:gs pos="86000">
                      <a:schemeClr val="accent4">
                        <a:lumMod val="60000"/>
                        <a:lumOff val="40000"/>
                      </a:schemeClr>
                    </a:gs>
                    <a:gs pos="11000">
                      <a:schemeClr val="accent4">
                        <a:lumMod val="20000"/>
                        <a:lumOff val="80000"/>
                      </a:schemeClr>
                    </a:gs>
                  </a:gsLst>
                  <a:path path="circle">
                    <a:fillToRect l="50000" t="50000" r="50000" b="50000"/>
                  </a:path>
                </a:gradFill>
                <a:ln w="3175">
                  <a:solidFill>
                    <a:schemeClr val="accent4">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Freeform 251"/>
                <p:cNvSpPr>
                  <a:spLocks noChangeAspect="1"/>
                </p:cNvSpPr>
                <p:nvPr/>
              </p:nvSpPr>
              <p:spPr>
                <a:xfrm rot="17032382">
                  <a:off x="9020787" y="6242607"/>
                  <a:ext cx="103738" cy="90010"/>
                </a:xfrm>
                <a:custGeom>
                  <a:avLst/>
                  <a:gdLst>
                    <a:gd name="connsiteX0" fmla="*/ 43154 w 89798"/>
                    <a:gd name="connsiteY0" fmla="*/ 0 h 86046"/>
                    <a:gd name="connsiteX1" fmla="*/ 59318 w 89798"/>
                    <a:gd name="connsiteY1" fmla="*/ 7278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2454 w 89798"/>
                    <a:gd name="connsiteY11" fmla="*/ 30518 h 86046"/>
                    <a:gd name="connsiteX12" fmla="*/ 20294 w 89798"/>
                    <a:gd name="connsiteY12" fmla="*/ 24849 h 86046"/>
                    <a:gd name="connsiteX13" fmla="*/ 43154 w 89798"/>
                    <a:gd name="connsiteY13" fmla="*/ 0 h 86046"/>
                    <a:gd name="connsiteX0" fmla="*/ 43154 w 89798"/>
                    <a:gd name="connsiteY0" fmla="*/ 0 h 86046"/>
                    <a:gd name="connsiteX1" fmla="*/ 59318 w 89798"/>
                    <a:gd name="connsiteY1" fmla="*/ 7278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2454 w 89798"/>
                    <a:gd name="connsiteY11" fmla="*/ 30518 h 86046"/>
                    <a:gd name="connsiteX12" fmla="*/ 43154 w 89798"/>
                    <a:gd name="connsiteY12" fmla="*/ 0 h 86046"/>
                    <a:gd name="connsiteX0" fmla="*/ 43154 w 89798"/>
                    <a:gd name="connsiteY0" fmla="*/ 0 h 86046"/>
                    <a:gd name="connsiteX1" fmla="*/ 59318 w 89798"/>
                    <a:gd name="connsiteY1" fmla="*/ 7278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2454 w 89798"/>
                    <a:gd name="connsiteY11" fmla="*/ 30518 h 86046"/>
                    <a:gd name="connsiteX12" fmla="*/ 43154 w 89798"/>
                    <a:gd name="connsiteY12" fmla="*/ 0 h 86046"/>
                    <a:gd name="connsiteX0" fmla="*/ 43154 w 89798"/>
                    <a:gd name="connsiteY0" fmla="*/ 0 h 86046"/>
                    <a:gd name="connsiteX1" fmla="*/ 59318 w 89798"/>
                    <a:gd name="connsiteY1" fmla="*/ 7278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8913 w 89798"/>
                    <a:gd name="connsiteY11" fmla="*/ 24463 h 86046"/>
                    <a:gd name="connsiteX12" fmla="*/ 43154 w 89798"/>
                    <a:gd name="connsiteY12" fmla="*/ 0 h 86046"/>
                    <a:gd name="connsiteX0" fmla="*/ 43154 w 89798"/>
                    <a:gd name="connsiteY0" fmla="*/ 0 h 86046"/>
                    <a:gd name="connsiteX1" fmla="*/ 58107 w 89798"/>
                    <a:gd name="connsiteY1" fmla="*/ 8893 h 86046"/>
                    <a:gd name="connsiteX2" fmla="*/ 65570 w 89798"/>
                    <a:gd name="connsiteY2" fmla="*/ 23685 h 86046"/>
                    <a:gd name="connsiteX3" fmla="*/ 66938 w 89798"/>
                    <a:gd name="connsiteY3" fmla="*/ 22902 h 86046"/>
                    <a:gd name="connsiteX4" fmla="*/ 89798 w 89798"/>
                    <a:gd name="connsiteY4" fmla="*/ 54474 h 86046"/>
                    <a:gd name="connsiteX5" fmla="*/ 66938 w 89798"/>
                    <a:gd name="connsiteY5" fmla="*/ 86046 h 86046"/>
                    <a:gd name="connsiteX6" fmla="*/ 50774 w 89798"/>
                    <a:gd name="connsiteY6" fmla="*/ 76799 h 86046"/>
                    <a:gd name="connsiteX7" fmla="*/ 48602 w 89798"/>
                    <a:gd name="connsiteY7" fmla="*/ 69557 h 86046"/>
                    <a:gd name="connsiteX8" fmla="*/ 37059 w 89798"/>
                    <a:gd name="connsiteY8" fmla="*/ 72506 h 86046"/>
                    <a:gd name="connsiteX9" fmla="*/ 0 w 89798"/>
                    <a:gd name="connsiteY9" fmla="*/ 49646 h 86046"/>
                    <a:gd name="connsiteX10" fmla="*/ 10854 w 89798"/>
                    <a:gd name="connsiteY10" fmla="*/ 33482 h 86046"/>
                    <a:gd name="connsiteX11" fmla="*/ 28913 w 89798"/>
                    <a:gd name="connsiteY11" fmla="*/ 24463 h 86046"/>
                    <a:gd name="connsiteX12" fmla="*/ 43154 w 89798"/>
                    <a:gd name="connsiteY12" fmla="*/ 0 h 86046"/>
                    <a:gd name="connsiteX0" fmla="*/ 43154 w 89798"/>
                    <a:gd name="connsiteY0" fmla="*/ 0 h 86046"/>
                    <a:gd name="connsiteX1" fmla="*/ 58107 w 89798"/>
                    <a:gd name="connsiteY1" fmla="*/ 8893 h 86046"/>
                    <a:gd name="connsiteX2" fmla="*/ 65570 w 89798"/>
                    <a:gd name="connsiteY2" fmla="*/ 23685 h 86046"/>
                    <a:gd name="connsiteX3" fmla="*/ 89798 w 89798"/>
                    <a:gd name="connsiteY3" fmla="*/ 54474 h 86046"/>
                    <a:gd name="connsiteX4" fmla="*/ 66938 w 89798"/>
                    <a:gd name="connsiteY4" fmla="*/ 86046 h 86046"/>
                    <a:gd name="connsiteX5" fmla="*/ 50774 w 89798"/>
                    <a:gd name="connsiteY5" fmla="*/ 76799 h 86046"/>
                    <a:gd name="connsiteX6" fmla="*/ 48602 w 89798"/>
                    <a:gd name="connsiteY6" fmla="*/ 69557 h 86046"/>
                    <a:gd name="connsiteX7" fmla="*/ 37059 w 89798"/>
                    <a:gd name="connsiteY7" fmla="*/ 72506 h 86046"/>
                    <a:gd name="connsiteX8" fmla="*/ 0 w 89798"/>
                    <a:gd name="connsiteY8" fmla="*/ 49646 h 86046"/>
                    <a:gd name="connsiteX9" fmla="*/ 10854 w 89798"/>
                    <a:gd name="connsiteY9" fmla="*/ 33482 h 86046"/>
                    <a:gd name="connsiteX10" fmla="*/ 28913 w 89798"/>
                    <a:gd name="connsiteY10" fmla="*/ 24463 h 86046"/>
                    <a:gd name="connsiteX11" fmla="*/ 43154 w 89798"/>
                    <a:gd name="connsiteY11" fmla="*/ 0 h 86046"/>
                    <a:gd name="connsiteX0" fmla="*/ 43154 w 88587"/>
                    <a:gd name="connsiteY0" fmla="*/ 0 h 88124"/>
                    <a:gd name="connsiteX1" fmla="*/ 58107 w 88587"/>
                    <a:gd name="connsiteY1" fmla="*/ 8893 h 88124"/>
                    <a:gd name="connsiteX2" fmla="*/ 65570 w 88587"/>
                    <a:gd name="connsiteY2" fmla="*/ 23685 h 88124"/>
                    <a:gd name="connsiteX3" fmla="*/ 88587 w 88587"/>
                    <a:gd name="connsiteY3" fmla="*/ 38326 h 88124"/>
                    <a:gd name="connsiteX4" fmla="*/ 66938 w 88587"/>
                    <a:gd name="connsiteY4" fmla="*/ 86046 h 88124"/>
                    <a:gd name="connsiteX5" fmla="*/ 50774 w 88587"/>
                    <a:gd name="connsiteY5" fmla="*/ 76799 h 88124"/>
                    <a:gd name="connsiteX6" fmla="*/ 48602 w 88587"/>
                    <a:gd name="connsiteY6" fmla="*/ 69557 h 88124"/>
                    <a:gd name="connsiteX7" fmla="*/ 37059 w 88587"/>
                    <a:gd name="connsiteY7" fmla="*/ 72506 h 88124"/>
                    <a:gd name="connsiteX8" fmla="*/ 0 w 88587"/>
                    <a:gd name="connsiteY8" fmla="*/ 49646 h 88124"/>
                    <a:gd name="connsiteX9" fmla="*/ 10854 w 88587"/>
                    <a:gd name="connsiteY9" fmla="*/ 33482 h 88124"/>
                    <a:gd name="connsiteX10" fmla="*/ 28913 w 88587"/>
                    <a:gd name="connsiteY10" fmla="*/ 24463 h 88124"/>
                    <a:gd name="connsiteX11" fmla="*/ 43154 w 88587"/>
                    <a:gd name="connsiteY11" fmla="*/ 0 h 88124"/>
                    <a:gd name="connsiteX0" fmla="*/ 43154 w 88587"/>
                    <a:gd name="connsiteY0" fmla="*/ 0 h 88124"/>
                    <a:gd name="connsiteX1" fmla="*/ 58107 w 88587"/>
                    <a:gd name="connsiteY1" fmla="*/ 8893 h 88124"/>
                    <a:gd name="connsiteX2" fmla="*/ 65570 w 88587"/>
                    <a:gd name="connsiteY2" fmla="*/ 23685 h 88124"/>
                    <a:gd name="connsiteX3" fmla="*/ 88587 w 88587"/>
                    <a:gd name="connsiteY3" fmla="*/ 38326 h 88124"/>
                    <a:gd name="connsiteX4" fmla="*/ 66938 w 88587"/>
                    <a:gd name="connsiteY4" fmla="*/ 86046 h 88124"/>
                    <a:gd name="connsiteX5" fmla="*/ 50774 w 88587"/>
                    <a:gd name="connsiteY5" fmla="*/ 76799 h 88124"/>
                    <a:gd name="connsiteX6" fmla="*/ 48602 w 88587"/>
                    <a:gd name="connsiteY6" fmla="*/ 69557 h 88124"/>
                    <a:gd name="connsiteX7" fmla="*/ 37059 w 88587"/>
                    <a:gd name="connsiteY7" fmla="*/ 72506 h 88124"/>
                    <a:gd name="connsiteX8" fmla="*/ 0 w 88587"/>
                    <a:gd name="connsiteY8" fmla="*/ 49646 h 88124"/>
                    <a:gd name="connsiteX9" fmla="*/ 10854 w 88587"/>
                    <a:gd name="connsiteY9" fmla="*/ 33482 h 88124"/>
                    <a:gd name="connsiteX10" fmla="*/ 28913 w 88587"/>
                    <a:gd name="connsiteY10" fmla="*/ 24463 h 88124"/>
                    <a:gd name="connsiteX11" fmla="*/ 43154 w 88587"/>
                    <a:gd name="connsiteY11" fmla="*/ 0 h 88124"/>
                    <a:gd name="connsiteX0" fmla="*/ 43154 w 88587"/>
                    <a:gd name="connsiteY0" fmla="*/ 0 h 88124"/>
                    <a:gd name="connsiteX1" fmla="*/ 58107 w 88587"/>
                    <a:gd name="connsiteY1" fmla="*/ 8893 h 88124"/>
                    <a:gd name="connsiteX2" fmla="*/ 65570 w 88587"/>
                    <a:gd name="connsiteY2" fmla="*/ 23685 h 88124"/>
                    <a:gd name="connsiteX3" fmla="*/ 88587 w 88587"/>
                    <a:gd name="connsiteY3" fmla="*/ 38326 h 88124"/>
                    <a:gd name="connsiteX4" fmla="*/ 66938 w 88587"/>
                    <a:gd name="connsiteY4" fmla="*/ 86046 h 88124"/>
                    <a:gd name="connsiteX5" fmla="*/ 50774 w 88587"/>
                    <a:gd name="connsiteY5" fmla="*/ 76799 h 88124"/>
                    <a:gd name="connsiteX6" fmla="*/ 48602 w 88587"/>
                    <a:gd name="connsiteY6" fmla="*/ 69557 h 88124"/>
                    <a:gd name="connsiteX7" fmla="*/ 37059 w 88587"/>
                    <a:gd name="connsiteY7" fmla="*/ 72506 h 88124"/>
                    <a:gd name="connsiteX8" fmla="*/ 0 w 88587"/>
                    <a:gd name="connsiteY8" fmla="*/ 49646 h 88124"/>
                    <a:gd name="connsiteX9" fmla="*/ 10854 w 88587"/>
                    <a:gd name="connsiteY9" fmla="*/ 33482 h 88124"/>
                    <a:gd name="connsiteX10" fmla="*/ 28913 w 88587"/>
                    <a:gd name="connsiteY10" fmla="*/ 24463 h 88124"/>
                    <a:gd name="connsiteX11" fmla="*/ 43154 w 88587"/>
                    <a:gd name="connsiteY11" fmla="*/ 0 h 88124"/>
                    <a:gd name="connsiteX0" fmla="*/ 43154 w 89570"/>
                    <a:gd name="connsiteY0" fmla="*/ 0 h 78472"/>
                    <a:gd name="connsiteX1" fmla="*/ 58107 w 89570"/>
                    <a:gd name="connsiteY1" fmla="*/ 8893 h 78472"/>
                    <a:gd name="connsiteX2" fmla="*/ 65570 w 89570"/>
                    <a:gd name="connsiteY2" fmla="*/ 23685 h 78472"/>
                    <a:gd name="connsiteX3" fmla="*/ 88587 w 89570"/>
                    <a:gd name="connsiteY3" fmla="*/ 38326 h 78472"/>
                    <a:gd name="connsiteX4" fmla="*/ 81875 w 89570"/>
                    <a:gd name="connsiteY4" fmla="*/ 65861 h 78472"/>
                    <a:gd name="connsiteX5" fmla="*/ 50774 w 89570"/>
                    <a:gd name="connsiteY5" fmla="*/ 76799 h 78472"/>
                    <a:gd name="connsiteX6" fmla="*/ 48602 w 89570"/>
                    <a:gd name="connsiteY6" fmla="*/ 69557 h 78472"/>
                    <a:gd name="connsiteX7" fmla="*/ 37059 w 89570"/>
                    <a:gd name="connsiteY7" fmla="*/ 72506 h 78472"/>
                    <a:gd name="connsiteX8" fmla="*/ 0 w 89570"/>
                    <a:gd name="connsiteY8" fmla="*/ 49646 h 78472"/>
                    <a:gd name="connsiteX9" fmla="*/ 10854 w 89570"/>
                    <a:gd name="connsiteY9" fmla="*/ 33482 h 78472"/>
                    <a:gd name="connsiteX10" fmla="*/ 28913 w 89570"/>
                    <a:gd name="connsiteY10" fmla="*/ 24463 h 78472"/>
                    <a:gd name="connsiteX11" fmla="*/ 43154 w 89570"/>
                    <a:gd name="connsiteY11" fmla="*/ 0 h 78472"/>
                    <a:gd name="connsiteX0" fmla="*/ 43154 w 88978"/>
                    <a:gd name="connsiteY0" fmla="*/ 0 h 78736"/>
                    <a:gd name="connsiteX1" fmla="*/ 58107 w 88978"/>
                    <a:gd name="connsiteY1" fmla="*/ 8893 h 78736"/>
                    <a:gd name="connsiteX2" fmla="*/ 65570 w 88978"/>
                    <a:gd name="connsiteY2" fmla="*/ 23685 h 78736"/>
                    <a:gd name="connsiteX3" fmla="*/ 88587 w 88978"/>
                    <a:gd name="connsiteY3" fmla="*/ 38326 h 78736"/>
                    <a:gd name="connsiteX4" fmla="*/ 81875 w 88978"/>
                    <a:gd name="connsiteY4" fmla="*/ 65861 h 78736"/>
                    <a:gd name="connsiteX5" fmla="*/ 50774 w 88978"/>
                    <a:gd name="connsiteY5" fmla="*/ 76799 h 78736"/>
                    <a:gd name="connsiteX6" fmla="*/ 48602 w 88978"/>
                    <a:gd name="connsiteY6" fmla="*/ 69557 h 78736"/>
                    <a:gd name="connsiteX7" fmla="*/ 37059 w 88978"/>
                    <a:gd name="connsiteY7" fmla="*/ 72506 h 78736"/>
                    <a:gd name="connsiteX8" fmla="*/ 0 w 88978"/>
                    <a:gd name="connsiteY8" fmla="*/ 49646 h 78736"/>
                    <a:gd name="connsiteX9" fmla="*/ 10854 w 88978"/>
                    <a:gd name="connsiteY9" fmla="*/ 33482 h 78736"/>
                    <a:gd name="connsiteX10" fmla="*/ 28913 w 88978"/>
                    <a:gd name="connsiteY10" fmla="*/ 24463 h 78736"/>
                    <a:gd name="connsiteX11" fmla="*/ 43154 w 88978"/>
                    <a:gd name="connsiteY11" fmla="*/ 0 h 78736"/>
                    <a:gd name="connsiteX0" fmla="*/ 43154 w 90264"/>
                    <a:gd name="connsiteY0" fmla="*/ 0 h 77649"/>
                    <a:gd name="connsiteX1" fmla="*/ 58107 w 90264"/>
                    <a:gd name="connsiteY1" fmla="*/ 8893 h 77649"/>
                    <a:gd name="connsiteX2" fmla="*/ 65570 w 90264"/>
                    <a:gd name="connsiteY2" fmla="*/ 23685 h 77649"/>
                    <a:gd name="connsiteX3" fmla="*/ 88587 w 90264"/>
                    <a:gd name="connsiteY3" fmla="*/ 38326 h 77649"/>
                    <a:gd name="connsiteX4" fmla="*/ 81875 w 90264"/>
                    <a:gd name="connsiteY4" fmla="*/ 65861 h 77649"/>
                    <a:gd name="connsiteX5" fmla="*/ 50774 w 90264"/>
                    <a:gd name="connsiteY5" fmla="*/ 76799 h 77649"/>
                    <a:gd name="connsiteX6" fmla="*/ 48602 w 90264"/>
                    <a:gd name="connsiteY6" fmla="*/ 69557 h 77649"/>
                    <a:gd name="connsiteX7" fmla="*/ 37059 w 90264"/>
                    <a:gd name="connsiteY7" fmla="*/ 72506 h 77649"/>
                    <a:gd name="connsiteX8" fmla="*/ 0 w 90264"/>
                    <a:gd name="connsiteY8" fmla="*/ 49646 h 77649"/>
                    <a:gd name="connsiteX9" fmla="*/ 10854 w 90264"/>
                    <a:gd name="connsiteY9" fmla="*/ 33482 h 77649"/>
                    <a:gd name="connsiteX10" fmla="*/ 28913 w 90264"/>
                    <a:gd name="connsiteY10" fmla="*/ 24463 h 77649"/>
                    <a:gd name="connsiteX11" fmla="*/ 43154 w 90264"/>
                    <a:gd name="connsiteY11" fmla="*/ 0 h 77649"/>
                    <a:gd name="connsiteX0" fmla="*/ 43154 w 89362"/>
                    <a:gd name="connsiteY0" fmla="*/ 0 h 79578"/>
                    <a:gd name="connsiteX1" fmla="*/ 58107 w 89362"/>
                    <a:gd name="connsiteY1" fmla="*/ 8893 h 79578"/>
                    <a:gd name="connsiteX2" fmla="*/ 65570 w 89362"/>
                    <a:gd name="connsiteY2" fmla="*/ 23685 h 79578"/>
                    <a:gd name="connsiteX3" fmla="*/ 88587 w 89362"/>
                    <a:gd name="connsiteY3" fmla="*/ 38326 h 79578"/>
                    <a:gd name="connsiteX4" fmla="*/ 81875 w 89362"/>
                    <a:gd name="connsiteY4" fmla="*/ 65861 h 79578"/>
                    <a:gd name="connsiteX5" fmla="*/ 61674 w 89362"/>
                    <a:gd name="connsiteY5" fmla="*/ 78010 h 79578"/>
                    <a:gd name="connsiteX6" fmla="*/ 48602 w 89362"/>
                    <a:gd name="connsiteY6" fmla="*/ 69557 h 79578"/>
                    <a:gd name="connsiteX7" fmla="*/ 37059 w 89362"/>
                    <a:gd name="connsiteY7" fmla="*/ 72506 h 79578"/>
                    <a:gd name="connsiteX8" fmla="*/ 0 w 89362"/>
                    <a:gd name="connsiteY8" fmla="*/ 49646 h 79578"/>
                    <a:gd name="connsiteX9" fmla="*/ 10854 w 89362"/>
                    <a:gd name="connsiteY9" fmla="*/ 33482 h 79578"/>
                    <a:gd name="connsiteX10" fmla="*/ 28913 w 89362"/>
                    <a:gd name="connsiteY10" fmla="*/ 24463 h 79578"/>
                    <a:gd name="connsiteX11" fmla="*/ 43154 w 89362"/>
                    <a:gd name="connsiteY11" fmla="*/ 0 h 79578"/>
                    <a:gd name="connsiteX0" fmla="*/ 43154 w 89362"/>
                    <a:gd name="connsiteY0" fmla="*/ 0 h 78010"/>
                    <a:gd name="connsiteX1" fmla="*/ 58107 w 89362"/>
                    <a:gd name="connsiteY1" fmla="*/ 8893 h 78010"/>
                    <a:gd name="connsiteX2" fmla="*/ 65570 w 89362"/>
                    <a:gd name="connsiteY2" fmla="*/ 23685 h 78010"/>
                    <a:gd name="connsiteX3" fmla="*/ 88587 w 89362"/>
                    <a:gd name="connsiteY3" fmla="*/ 38326 h 78010"/>
                    <a:gd name="connsiteX4" fmla="*/ 81875 w 89362"/>
                    <a:gd name="connsiteY4" fmla="*/ 65861 h 78010"/>
                    <a:gd name="connsiteX5" fmla="*/ 61674 w 89362"/>
                    <a:gd name="connsiteY5" fmla="*/ 78010 h 78010"/>
                    <a:gd name="connsiteX6" fmla="*/ 48602 w 89362"/>
                    <a:gd name="connsiteY6" fmla="*/ 69557 h 78010"/>
                    <a:gd name="connsiteX7" fmla="*/ 37059 w 89362"/>
                    <a:gd name="connsiteY7" fmla="*/ 72506 h 78010"/>
                    <a:gd name="connsiteX8" fmla="*/ 0 w 89362"/>
                    <a:gd name="connsiteY8" fmla="*/ 49646 h 78010"/>
                    <a:gd name="connsiteX9" fmla="*/ 10854 w 89362"/>
                    <a:gd name="connsiteY9" fmla="*/ 33482 h 78010"/>
                    <a:gd name="connsiteX10" fmla="*/ 28913 w 89362"/>
                    <a:gd name="connsiteY10" fmla="*/ 24463 h 78010"/>
                    <a:gd name="connsiteX11" fmla="*/ 43154 w 89362"/>
                    <a:gd name="connsiteY11" fmla="*/ 0 h 78010"/>
                    <a:gd name="connsiteX0" fmla="*/ 43154 w 88876"/>
                    <a:gd name="connsiteY0" fmla="*/ 0 h 78010"/>
                    <a:gd name="connsiteX1" fmla="*/ 58107 w 88876"/>
                    <a:gd name="connsiteY1" fmla="*/ 8893 h 78010"/>
                    <a:gd name="connsiteX2" fmla="*/ 65570 w 88876"/>
                    <a:gd name="connsiteY2" fmla="*/ 23685 h 78010"/>
                    <a:gd name="connsiteX3" fmla="*/ 88587 w 88876"/>
                    <a:gd name="connsiteY3" fmla="*/ 38326 h 78010"/>
                    <a:gd name="connsiteX4" fmla="*/ 77434 w 88876"/>
                    <a:gd name="connsiteY4" fmla="*/ 55365 h 78010"/>
                    <a:gd name="connsiteX5" fmla="*/ 61674 w 88876"/>
                    <a:gd name="connsiteY5" fmla="*/ 78010 h 78010"/>
                    <a:gd name="connsiteX6" fmla="*/ 48602 w 88876"/>
                    <a:gd name="connsiteY6" fmla="*/ 69557 h 78010"/>
                    <a:gd name="connsiteX7" fmla="*/ 37059 w 88876"/>
                    <a:gd name="connsiteY7" fmla="*/ 72506 h 78010"/>
                    <a:gd name="connsiteX8" fmla="*/ 0 w 88876"/>
                    <a:gd name="connsiteY8" fmla="*/ 49646 h 78010"/>
                    <a:gd name="connsiteX9" fmla="*/ 10854 w 88876"/>
                    <a:gd name="connsiteY9" fmla="*/ 33482 h 78010"/>
                    <a:gd name="connsiteX10" fmla="*/ 28913 w 88876"/>
                    <a:gd name="connsiteY10" fmla="*/ 24463 h 78010"/>
                    <a:gd name="connsiteX11" fmla="*/ 43154 w 88876"/>
                    <a:gd name="connsiteY11" fmla="*/ 0 h 78010"/>
                    <a:gd name="connsiteX0" fmla="*/ 43154 w 88855"/>
                    <a:gd name="connsiteY0" fmla="*/ 0 h 78010"/>
                    <a:gd name="connsiteX1" fmla="*/ 58107 w 88855"/>
                    <a:gd name="connsiteY1" fmla="*/ 8893 h 78010"/>
                    <a:gd name="connsiteX2" fmla="*/ 65570 w 88855"/>
                    <a:gd name="connsiteY2" fmla="*/ 23685 h 78010"/>
                    <a:gd name="connsiteX3" fmla="*/ 88587 w 88855"/>
                    <a:gd name="connsiteY3" fmla="*/ 38326 h 78010"/>
                    <a:gd name="connsiteX4" fmla="*/ 77434 w 88855"/>
                    <a:gd name="connsiteY4" fmla="*/ 55365 h 78010"/>
                    <a:gd name="connsiteX5" fmla="*/ 61674 w 88855"/>
                    <a:gd name="connsiteY5" fmla="*/ 78010 h 78010"/>
                    <a:gd name="connsiteX6" fmla="*/ 48602 w 88855"/>
                    <a:gd name="connsiteY6" fmla="*/ 69557 h 78010"/>
                    <a:gd name="connsiteX7" fmla="*/ 37059 w 88855"/>
                    <a:gd name="connsiteY7" fmla="*/ 72506 h 78010"/>
                    <a:gd name="connsiteX8" fmla="*/ 0 w 88855"/>
                    <a:gd name="connsiteY8" fmla="*/ 49646 h 78010"/>
                    <a:gd name="connsiteX9" fmla="*/ 10854 w 88855"/>
                    <a:gd name="connsiteY9" fmla="*/ 33482 h 78010"/>
                    <a:gd name="connsiteX10" fmla="*/ 28913 w 88855"/>
                    <a:gd name="connsiteY10" fmla="*/ 24463 h 78010"/>
                    <a:gd name="connsiteX11" fmla="*/ 43154 w 88855"/>
                    <a:gd name="connsiteY11" fmla="*/ 0 h 78010"/>
                    <a:gd name="connsiteX0" fmla="*/ 43154 w 88855"/>
                    <a:gd name="connsiteY0" fmla="*/ 0 h 78010"/>
                    <a:gd name="connsiteX1" fmla="*/ 58107 w 88855"/>
                    <a:gd name="connsiteY1" fmla="*/ 8893 h 78010"/>
                    <a:gd name="connsiteX2" fmla="*/ 65570 w 88855"/>
                    <a:gd name="connsiteY2" fmla="*/ 23685 h 78010"/>
                    <a:gd name="connsiteX3" fmla="*/ 88587 w 88855"/>
                    <a:gd name="connsiteY3" fmla="*/ 38326 h 78010"/>
                    <a:gd name="connsiteX4" fmla="*/ 77434 w 88855"/>
                    <a:gd name="connsiteY4" fmla="*/ 55365 h 78010"/>
                    <a:gd name="connsiteX5" fmla="*/ 61674 w 88855"/>
                    <a:gd name="connsiteY5" fmla="*/ 78010 h 78010"/>
                    <a:gd name="connsiteX6" fmla="*/ 48602 w 88855"/>
                    <a:gd name="connsiteY6" fmla="*/ 69557 h 78010"/>
                    <a:gd name="connsiteX7" fmla="*/ 37059 w 88855"/>
                    <a:gd name="connsiteY7" fmla="*/ 72506 h 78010"/>
                    <a:gd name="connsiteX8" fmla="*/ 0 w 88855"/>
                    <a:gd name="connsiteY8" fmla="*/ 49646 h 78010"/>
                    <a:gd name="connsiteX9" fmla="*/ 10854 w 88855"/>
                    <a:gd name="connsiteY9" fmla="*/ 33482 h 78010"/>
                    <a:gd name="connsiteX10" fmla="*/ 28913 w 88855"/>
                    <a:gd name="connsiteY10" fmla="*/ 24463 h 78010"/>
                    <a:gd name="connsiteX11" fmla="*/ 43154 w 88855"/>
                    <a:gd name="connsiteY11" fmla="*/ 0 h 78010"/>
                    <a:gd name="connsiteX0" fmla="*/ 43154 w 94749"/>
                    <a:gd name="connsiteY0" fmla="*/ 0 h 78010"/>
                    <a:gd name="connsiteX1" fmla="*/ 58107 w 94749"/>
                    <a:gd name="connsiteY1" fmla="*/ 8893 h 78010"/>
                    <a:gd name="connsiteX2" fmla="*/ 65570 w 94749"/>
                    <a:gd name="connsiteY2" fmla="*/ 23685 h 78010"/>
                    <a:gd name="connsiteX3" fmla="*/ 88587 w 94749"/>
                    <a:gd name="connsiteY3" fmla="*/ 38326 h 78010"/>
                    <a:gd name="connsiteX4" fmla="*/ 77434 w 94749"/>
                    <a:gd name="connsiteY4" fmla="*/ 55365 h 78010"/>
                    <a:gd name="connsiteX5" fmla="*/ 61674 w 94749"/>
                    <a:gd name="connsiteY5" fmla="*/ 78010 h 78010"/>
                    <a:gd name="connsiteX6" fmla="*/ 48602 w 94749"/>
                    <a:gd name="connsiteY6" fmla="*/ 69557 h 78010"/>
                    <a:gd name="connsiteX7" fmla="*/ 37059 w 94749"/>
                    <a:gd name="connsiteY7" fmla="*/ 72506 h 78010"/>
                    <a:gd name="connsiteX8" fmla="*/ 0 w 94749"/>
                    <a:gd name="connsiteY8" fmla="*/ 49646 h 78010"/>
                    <a:gd name="connsiteX9" fmla="*/ 10854 w 94749"/>
                    <a:gd name="connsiteY9" fmla="*/ 33482 h 78010"/>
                    <a:gd name="connsiteX10" fmla="*/ 28913 w 94749"/>
                    <a:gd name="connsiteY10" fmla="*/ 24463 h 78010"/>
                    <a:gd name="connsiteX11" fmla="*/ 43154 w 94749"/>
                    <a:gd name="connsiteY11" fmla="*/ 0 h 78010"/>
                    <a:gd name="connsiteX0" fmla="*/ 44005 w 95600"/>
                    <a:gd name="connsiteY0" fmla="*/ 0 h 78010"/>
                    <a:gd name="connsiteX1" fmla="*/ 58958 w 95600"/>
                    <a:gd name="connsiteY1" fmla="*/ 8893 h 78010"/>
                    <a:gd name="connsiteX2" fmla="*/ 66421 w 95600"/>
                    <a:gd name="connsiteY2" fmla="*/ 23685 h 78010"/>
                    <a:gd name="connsiteX3" fmla="*/ 89438 w 95600"/>
                    <a:gd name="connsiteY3" fmla="*/ 38326 h 78010"/>
                    <a:gd name="connsiteX4" fmla="*/ 78285 w 95600"/>
                    <a:gd name="connsiteY4" fmla="*/ 55365 h 78010"/>
                    <a:gd name="connsiteX5" fmla="*/ 62525 w 95600"/>
                    <a:gd name="connsiteY5" fmla="*/ 78010 h 78010"/>
                    <a:gd name="connsiteX6" fmla="*/ 49453 w 95600"/>
                    <a:gd name="connsiteY6" fmla="*/ 69557 h 78010"/>
                    <a:gd name="connsiteX7" fmla="*/ 32258 w 95600"/>
                    <a:gd name="connsiteY7" fmla="*/ 59184 h 78010"/>
                    <a:gd name="connsiteX8" fmla="*/ 851 w 95600"/>
                    <a:gd name="connsiteY8" fmla="*/ 49646 h 78010"/>
                    <a:gd name="connsiteX9" fmla="*/ 11705 w 95600"/>
                    <a:gd name="connsiteY9" fmla="*/ 33482 h 78010"/>
                    <a:gd name="connsiteX10" fmla="*/ 29764 w 95600"/>
                    <a:gd name="connsiteY10" fmla="*/ 24463 h 78010"/>
                    <a:gd name="connsiteX11" fmla="*/ 44005 w 95600"/>
                    <a:gd name="connsiteY11" fmla="*/ 0 h 78010"/>
                    <a:gd name="connsiteX0" fmla="*/ 44005 w 95600"/>
                    <a:gd name="connsiteY0" fmla="*/ 0 h 78010"/>
                    <a:gd name="connsiteX1" fmla="*/ 58958 w 95600"/>
                    <a:gd name="connsiteY1" fmla="*/ 8893 h 78010"/>
                    <a:gd name="connsiteX2" fmla="*/ 66421 w 95600"/>
                    <a:gd name="connsiteY2" fmla="*/ 23685 h 78010"/>
                    <a:gd name="connsiteX3" fmla="*/ 89438 w 95600"/>
                    <a:gd name="connsiteY3" fmla="*/ 38326 h 78010"/>
                    <a:gd name="connsiteX4" fmla="*/ 78285 w 95600"/>
                    <a:gd name="connsiteY4" fmla="*/ 55365 h 78010"/>
                    <a:gd name="connsiteX5" fmla="*/ 62525 w 95600"/>
                    <a:gd name="connsiteY5" fmla="*/ 78010 h 78010"/>
                    <a:gd name="connsiteX6" fmla="*/ 40975 w 95600"/>
                    <a:gd name="connsiteY6" fmla="*/ 71172 h 78010"/>
                    <a:gd name="connsiteX7" fmla="*/ 32258 w 95600"/>
                    <a:gd name="connsiteY7" fmla="*/ 59184 h 78010"/>
                    <a:gd name="connsiteX8" fmla="*/ 851 w 95600"/>
                    <a:gd name="connsiteY8" fmla="*/ 49646 h 78010"/>
                    <a:gd name="connsiteX9" fmla="*/ 11705 w 95600"/>
                    <a:gd name="connsiteY9" fmla="*/ 33482 h 78010"/>
                    <a:gd name="connsiteX10" fmla="*/ 29764 w 95600"/>
                    <a:gd name="connsiteY10" fmla="*/ 24463 h 78010"/>
                    <a:gd name="connsiteX11" fmla="*/ 44005 w 95600"/>
                    <a:gd name="connsiteY11" fmla="*/ 0 h 78010"/>
                    <a:gd name="connsiteX0" fmla="*/ 44005 w 95600"/>
                    <a:gd name="connsiteY0" fmla="*/ 0 h 78010"/>
                    <a:gd name="connsiteX1" fmla="*/ 58958 w 95600"/>
                    <a:gd name="connsiteY1" fmla="*/ 8893 h 78010"/>
                    <a:gd name="connsiteX2" fmla="*/ 66421 w 95600"/>
                    <a:gd name="connsiteY2" fmla="*/ 23685 h 78010"/>
                    <a:gd name="connsiteX3" fmla="*/ 89438 w 95600"/>
                    <a:gd name="connsiteY3" fmla="*/ 38326 h 78010"/>
                    <a:gd name="connsiteX4" fmla="*/ 78285 w 95600"/>
                    <a:gd name="connsiteY4" fmla="*/ 55365 h 78010"/>
                    <a:gd name="connsiteX5" fmla="*/ 62525 w 95600"/>
                    <a:gd name="connsiteY5" fmla="*/ 78010 h 78010"/>
                    <a:gd name="connsiteX6" fmla="*/ 40975 w 95600"/>
                    <a:gd name="connsiteY6" fmla="*/ 71172 h 78010"/>
                    <a:gd name="connsiteX7" fmla="*/ 32258 w 95600"/>
                    <a:gd name="connsiteY7" fmla="*/ 59184 h 78010"/>
                    <a:gd name="connsiteX8" fmla="*/ 851 w 95600"/>
                    <a:gd name="connsiteY8" fmla="*/ 49646 h 78010"/>
                    <a:gd name="connsiteX9" fmla="*/ 11705 w 95600"/>
                    <a:gd name="connsiteY9" fmla="*/ 33482 h 78010"/>
                    <a:gd name="connsiteX10" fmla="*/ 29764 w 95600"/>
                    <a:gd name="connsiteY10" fmla="*/ 24463 h 78010"/>
                    <a:gd name="connsiteX11" fmla="*/ 44005 w 95600"/>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1071 w 95696"/>
                    <a:gd name="connsiteY6" fmla="*/ 71172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1071 w 95696"/>
                    <a:gd name="connsiteY6" fmla="*/ 71172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1071 w 95696"/>
                    <a:gd name="connsiteY6" fmla="*/ 71172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8741 w 95696"/>
                    <a:gd name="connsiteY6" fmla="*/ 62694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8741 w 95696"/>
                    <a:gd name="connsiteY6" fmla="*/ 62694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44101 w 95696"/>
                    <a:gd name="connsiteY0" fmla="*/ 0 h 78010"/>
                    <a:gd name="connsiteX1" fmla="*/ 59054 w 95696"/>
                    <a:gd name="connsiteY1" fmla="*/ 8893 h 78010"/>
                    <a:gd name="connsiteX2" fmla="*/ 66517 w 95696"/>
                    <a:gd name="connsiteY2" fmla="*/ 23685 h 78010"/>
                    <a:gd name="connsiteX3" fmla="*/ 89534 w 95696"/>
                    <a:gd name="connsiteY3" fmla="*/ 38326 h 78010"/>
                    <a:gd name="connsiteX4" fmla="*/ 78381 w 95696"/>
                    <a:gd name="connsiteY4" fmla="*/ 55365 h 78010"/>
                    <a:gd name="connsiteX5" fmla="*/ 62621 w 95696"/>
                    <a:gd name="connsiteY5" fmla="*/ 78010 h 78010"/>
                    <a:gd name="connsiteX6" fmla="*/ 48741 w 95696"/>
                    <a:gd name="connsiteY6" fmla="*/ 62694 h 78010"/>
                    <a:gd name="connsiteX7" fmla="*/ 33969 w 95696"/>
                    <a:gd name="connsiteY7" fmla="*/ 52725 h 78010"/>
                    <a:gd name="connsiteX8" fmla="*/ 947 w 95696"/>
                    <a:gd name="connsiteY8" fmla="*/ 49646 h 78010"/>
                    <a:gd name="connsiteX9" fmla="*/ 11801 w 95696"/>
                    <a:gd name="connsiteY9" fmla="*/ 33482 h 78010"/>
                    <a:gd name="connsiteX10" fmla="*/ 29860 w 95696"/>
                    <a:gd name="connsiteY10" fmla="*/ 24463 h 78010"/>
                    <a:gd name="connsiteX11" fmla="*/ 44101 w 95696"/>
                    <a:gd name="connsiteY11" fmla="*/ 0 h 78010"/>
                    <a:gd name="connsiteX0" fmla="*/ 39910 w 91505"/>
                    <a:gd name="connsiteY0" fmla="*/ 0 h 78010"/>
                    <a:gd name="connsiteX1" fmla="*/ 54863 w 91505"/>
                    <a:gd name="connsiteY1" fmla="*/ 8893 h 78010"/>
                    <a:gd name="connsiteX2" fmla="*/ 62326 w 91505"/>
                    <a:gd name="connsiteY2" fmla="*/ 23685 h 78010"/>
                    <a:gd name="connsiteX3" fmla="*/ 85343 w 91505"/>
                    <a:gd name="connsiteY3" fmla="*/ 38326 h 78010"/>
                    <a:gd name="connsiteX4" fmla="*/ 74190 w 91505"/>
                    <a:gd name="connsiteY4" fmla="*/ 55365 h 78010"/>
                    <a:gd name="connsiteX5" fmla="*/ 58430 w 91505"/>
                    <a:gd name="connsiteY5" fmla="*/ 78010 h 78010"/>
                    <a:gd name="connsiteX6" fmla="*/ 44550 w 91505"/>
                    <a:gd name="connsiteY6" fmla="*/ 62694 h 78010"/>
                    <a:gd name="connsiteX7" fmla="*/ 29778 w 91505"/>
                    <a:gd name="connsiteY7" fmla="*/ 52725 h 78010"/>
                    <a:gd name="connsiteX8" fmla="*/ 1600 w 91505"/>
                    <a:gd name="connsiteY8" fmla="*/ 48031 h 78010"/>
                    <a:gd name="connsiteX9" fmla="*/ 7610 w 91505"/>
                    <a:gd name="connsiteY9" fmla="*/ 33482 h 78010"/>
                    <a:gd name="connsiteX10" fmla="*/ 25669 w 91505"/>
                    <a:gd name="connsiteY10" fmla="*/ 24463 h 78010"/>
                    <a:gd name="connsiteX11" fmla="*/ 39910 w 91505"/>
                    <a:gd name="connsiteY11" fmla="*/ 0 h 78010"/>
                    <a:gd name="connsiteX0" fmla="*/ 38976 w 90571"/>
                    <a:gd name="connsiteY0" fmla="*/ 0 h 78010"/>
                    <a:gd name="connsiteX1" fmla="*/ 53929 w 90571"/>
                    <a:gd name="connsiteY1" fmla="*/ 8893 h 78010"/>
                    <a:gd name="connsiteX2" fmla="*/ 61392 w 90571"/>
                    <a:gd name="connsiteY2" fmla="*/ 23685 h 78010"/>
                    <a:gd name="connsiteX3" fmla="*/ 84409 w 90571"/>
                    <a:gd name="connsiteY3" fmla="*/ 38326 h 78010"/>
                    <a:gd name="connsiteX4" fmla="*/ 73256 w 90571"/>
                    <a:gd name="connsiteY4" fmla="*/ 55365 h 78010"/>
                    <a:gd name="connsiteX5" fmla="*/ 57496 w 90571"/>
                    <a:gd name="connsiteY5" fmla="*/ 78010 h 78010"/>
                    <a:gd name="connsiteX6" fmla="*/ 43616 w 90571"/>
                    <a:gd name="connsiteY6" fmla="*/ 62694 h 78010"/>
                    <a:gd name="connsiteX7" fmla="*/ 28844 w 90571"/>
                    <a:gd name="connsiteY7" fmla="*/ 52725 h 78010"/>
                    <a:gd name="connsiteX8" fmla="*/ 666 w 90571"/>
                    <a:gd name="connsiteY8" fmla="*/ 48031 h 78010"/>
                    <a:gd name="connsiteX9" fmla="*/ 11520 w 90571"/>
                    <a:gd name="connsiteY9" fmla="*/ 35097 h 78010"/>
                    <a:gd name="connsiteX10" fmla="*/ 24735 w 90571"/>
                    <a:gd name="connsiteY10" fmla="*/ 24463 h 78010"/>
                    <a:gd name="connsiteX11" fmla="*/ 38976 w 90571"/>
                    <a:gd name="connsiteY11" fmla="*/ 0 h 78010"/>
                    <a:gd name="connsiteX0" fmla="*/ 38976 w 90571"/>
                    <a:gd name="connsiteY0" fmla="*/ 0 h 78010"/>
                    <a:gd name="connsiteX1" fmla="*/ 53929 w 90571"/>
                    <a:gd name="connsiteY1" fmla="*/ 8893 h 78010"/>
                    <a:gd name="connsiteX2" fmla="*/ 61392 w 90571"/>
                    <a:gd name="connsiteY2" fmla="*/ 23685 h 78010"/>
                    <a:gd name="connsiteX3" fmla="*/ 84409 w 90571"/>
                    <a:gd name="connsiteY3" fmla="*/ 38326 h 78010"/>
                    <a:gd name="connsiteX4" fmla="*/ 73256 w 90571"/>
                    <a:gd name="connsiteY4" fmla="*/ 55365 h 78010"/>
                    <a:gd name="connsiteX5" fmla="*/ 57496 w 90571"/>
                    <a:gd name="connsiteY5" fmla="*/ 78010 h 78010"/>
                    <a:gd name="connsiteX6" fmla="*/ 43616 w 90571"/>
                    <a:gd name="connsiteY6" fmla="*/ 62694 h 78010"/>
                    <a:gd name="connsiteX7" fmla="*/ 28844 w 90571"/>
                    <a:gd name="connsiteY7" fmla="*/ 52725 h 78010"/>
                    <a:gd name="connsiteX8" fmla="*/ 666 w 90571"/>
                    <a:gd name="connsiteY8" fmla="*/ 48031 h 78010"/>
                    <a:gd name="connsiteX9" fmla="*/ 11520 w 90571"/>
                    <a:gd name="connsiteY9" fmla="*/ 35097 h 78010"/>
                    <a:gd name="connsiteX10" fmla="*/ 24735 w 90571"/>
                    <a:gd name="connsiteY10" fmla="*/ 24463 h 78010"/>
                    <a:gd name="connsiteX11" fmla="*/ 38976 w 90571"/>
                    <a:gd name="connsiteY11" fmla="*/ 0 h 78010"/>
                    <a:gd name="connsiteX0" fmla="*/ 38726 w 90321"/>
                    <a:gd name="connsiteY0" fmla="*/ 0 h 78010"/>
                    <a:gd name="connsiteX1" fmla="*/ 53679 w 90321"/>
                    <a:gd name="connsiteY1" fmla="*/ 8893 h 78010"/>
                    <a:gd name="connsiteX2" fmla="*/ 61142 w 90321"/>
                    <a:gd name="connsiteY2" fmla="*/ 23685 h 78010"/>
                    <a:gd name="connsiteX3" fmla="*/ 84159 w 90321"/>
                    <a:gd name="connsiteY3" fmla="*/ 38326 h 78010"/>
                    <a:gd name="connsiteX4" fmla="*/ 73006 w 90321"/>
                    <a:gd name="connsiteY4" fmla="*/ 55365 h 78010"/>
                    <a:gd name="connsiteX5" fmla="*/ 57246 w 90321"/>
                    <a:gd name="connsiteY5" fmla="*/ 78010 h 78010"/>
                    <a:gd name="connsiteX6" fmla="*/ 43366 w 90321"/>
                    <a:gd name="connsiteY6" fmla="*/ 62694 h 78010"/>
                    <a:gd name="connsiteX7" fmla="*/ 28594 w 90321"/>
                    <a:gd name="connsiteY7" fmla="*/ 52725 h 78010"/>
                    <a:gd name="connsiteX8" fmla="*/ 416 w 90321"/>
                    <a:gd name="connsiteY8" fmla="*/ 48031 h 78010"/>
                    <a:gd name="connsiteX9" fmla="*/ 11270 w 90321"/>
                    <a:gd name="connsiteY9" fmla="*/ 35097 h 78010"/>
                    <a:gd name="connsiteX10" fmla="*/ 24485 w 90321"/>
                    <a:gd name="connsiteY10" fmla="*/ 24463 h 78010"/>
                    <a:gd name="connsiteX11" fmla="*/ 38726 w 90321"/>
                    <a:gd name="connsiteY11" fmla="*/ 0 h 78010"/>
                    <a:gd name="connsiteX0" fmla="*/ 38758 w 90353"/>
                    <a:gd name="connsiteY0" fmla="*/ 0 h 78010"/>
                    <a:gd name="connsiteX1" fmla="*/ 53711 w 90353"/>
                    <a:gd name="connsiteY1" fmla="*/ 8893 h 78010"/>
                    <a:gd name="connsiteX2" fmla="*/ 61174 w 90353"/>
                    <a:gd name="connsiteY2" fmla="*/ 23685 h 78010"/>
                    <a:gd name="connsiteX3" fmla="*/ 84191 w 90353"/>
                    <a:gd name="connsiteY3" fmla="*/ 38326 h 78010"/>
                    <a:gd name="connsiteX4" fmla="*/ 73038 w 90353"/>
                    <a:gd name="connsiteY4" fmla="*/ 55365 h 78010"/>
                    <a:gd name="connsiteX5" fmla="*/ 57278 w 90353"/>
                    <a:gd name="connsiteY5" fmla="*/ 78010 h 78010"/>
                    <a:gd name="connsiteX6" fmla="*/ 43398 w 90353"/>
                    <a:gd name="connsiteY6" fmla="*/ 62694 h 78010"/>
                    <a:gd name="connsiteX7" fmla="*/ 29433 w 90353"/>
                    <a:gd name="connsiteY7" fmla="*/ 49495 h 78010"/>
                    <a:gd name="connsiteX8" fmla="*/ 448 w 90353"/>
                    <a:gd name="connsiteY8" fmla="*/ 48031 h 78010"/>
                    <a:gd name="connsiteX9" fmla="*/ 11302 w 90353"/>
                    <a:gd name="connsiteY9" fmla="*/ 35097 h 78010"/>
                    <a:gd name="connsiteX10" fmla="*/ 24517 w 90353"/>
                    <a:gd name="connsiteY10" fmla="*/ 24463 h 78010"/>
                    <a:gd name="connsiteX11" fmla="*/ 38758 w 90353"/>
                    <a:gd name="connsiteY11" fmla="*/ 0 h 78010"/>
                    <a:gd name="connsiteX0" fmla="*/ 38758 w 90353"/>
                    <a:gd name="connsiteY0" fmla="*/ 0 h 78010"/>
                    <a:gd name="connsiteX1" fmla="*/ 53711 w 90353"/>
                    <a:gd name="connsiteY1" fmla="*/ 8893 h 78010"/>
                    <a:gd name="connsiteX2" fmla="*/ 61174 w 90353"/>
                    <a:gd name="connsiteY2" fmla="*/ 23685 h 78010"/>
                    <a:gd name="connsiteX3" fmla="*/ 84191 w 90353"/>
                    <a:gd name="connsiteY3" fmla="*/ 38326 h 78010"/>
                    <a:gd name="connsiteX4" fmla="*/ 73038 w 90353"/>
                    <a:gd name="connsiteY4" fmla="*/ 55365 h 78010"/>
                    <a:gd name="connsiteX5" fmla="*/ 57278 w 90353"/>
                    <a:gd name="connsiteY5" fmla="*/ 78010 h 78010"/>
                    <a:gd name="connsiteX6" fmla="*/ 43398 w 90353"/>
                    <a:gd name="connsiteY6" fmla="*/ 62694 h 78010"/>
                    <a:gd name="connsiteX7" fmla="*/ 29433 w 90353"/>
                    <a:gd name="connsiteY7" fmla="*/ 49495 h 78010"/>
                    <a:gd name="connsiteX8" fmla="*/ 448 w 90353"/>
                    <a:gd name="connsiteY8" fmla="*/ 48031 h 78010"/>
                    <a:gd name="connsiteX9" fmla="*/ 11302 w 90353"/>
                    <a:gd name="connsiteY9" fmla="*/ 35097 h 78010"/>
                    <a:gd name="connsiteX10" fmla="*/ 24517 w 90353"/>
                    <a:gd name="connsiteY10" fmla="*/ 24463 h 78010"/>
                    <a:gd name="connsiteX11" fmla="*/ 38758 w 90353"/>
                    <a:gd name="connsiteY11" fmla="*/ 0 h 78010"/>
                    <a:gd name="connsiteX0" fmla="*/ 38496 w 90091"/>
                    <a:gd name="connsiteY0" fmla="*/ 0 h 78010"/>
                    <a:gd name="connsiteX1" fmla="*/ 53449 w 90091"/>
                    <a:gd name="connsiteY1" fmla="*/ 8893 h 78010"/>
                    <a:gd name="connsiteX2" fmla="*/ 60912 w 90091"/>
                    <a:gd name="connsiteY2" fmla="*/ 23685 h 78010"/>
                    <a:gd name="connsiteX3" fmla="*/ 83929 w 90091"/>
                    <a:gd name="connsiteY3" fmla="*/ 38326 h 78010"/>
                    <a:gd name="connsiteX4" fmla="*/ 72776 w 90091"/>
                    <a:gd name="connsiteY4" fmla="*/ 55365 h 78010"/>
                    <a:gd name="connsiteX5" fmla="*/ 57016 w 90091"/>
                    <a:gd name="connsiteY5" fmla="*/ 78010 h 78010"/>
                    <a:gd name="connsiteX6" fmla="*/ 43136 w 90091"/>
                    <a:gd name="connsiteY6" fmla="*/ 62694 h 78010"/>
                    <a:gd name="connsiteX7" fmla="*/ 29171 w 90091"/>
                    <a:gd name="connsiteY7" fmla="*/ 49495 h 78010"/>
                    <a:gd name="connsiteX8" fmla="*/ 186 w 90091"/>
                    <a:gd name="connsiteY8" fmla="*/ 48031 h 78010"/>
                    <a:gd name="connsiteX9" fmla="*/ 11040 w 90091"/>
                    <a:gd name="connsiteY9" fmla="*/ 35097 h 78010"/>
                    <a:gd name="connsiteX10" fmla="*/ 24255 w 90091"/>
                    <a:gd name="connsiteY10" fmla="*/ 24463 h 78010"/>
                    <a:gd name="connsiteX11" fmla="*/ 38496 w 90091"/>
                    <a:gd name="connsiteY11" fmla="*/ 0 h 78010"/>
                    <a:gd name="connsiteX0" fmla="*/ 38317 w 89912"/>
                    <a:gd name="connsiteY0" fmla="*/ 0 h 78010"/>
                    <a:gd name="connsiteX1" fmla="*/ 53270 w 89912"/>
                    <a:gd name="connsiteY1" fmla="*/ 8893 h 78010"/>
                    <a:gd name="connsiteX2" fmla="*/ 60733 w 89912"/>
                    <a:gd name="connsiteY2" fmla="*/ 23685 h 78010"/>
                    <a:gd name="connsiteX3" fmla="*/ 83750 w 89912"/>
                    <a:gd name="connsiteY3" fmla="*/ 38326 h 78010"/>
                    <a:gd name="connsiteX4" fmla="*/ 72597 w 89912"/>
                    <a:gd name="connsiteY4" fmla="*/ 55365 h 78010"/>
                    <a:gd name="connsiteX5" fmla="*/ 56837 w 89912"/>
                    <a:gd name="connsiteY5" fmla="*/ 78010 h 78010"/>
                    <a:gd name="connsiteX6" fmla="*/ 42957 w 89912"/>
                    <a:gd name="connsiteY6" fmla="*/ 62694 h 78010"/>
                    <a:gd name="connsiteX7" fmla="*/ 28992 w 89912"/>
                    <a:gd name="connsiteY7" fmla="*/ 49495 h 78010"/>
                    <a:gd name="connsiteX8" fmla="*/ 7 w 89912"/>
                    <a:gd name="connsiteY8" fmla="*/ 48031 h 78010"/>
                    <a:gd name="connsiteX9" fmla="*/ 10861 w 89912"/>
                    <a:gd name="connsiteY9" fmla="*/ 35097 h 78010"/>
                    <a:gd name="connsiteX10" fmla="*/ 24076 w 89912"/>
                    <a:gd name="connsiteY10" fmla="*/ 24463 h 78010"/>
                    <a:gd name="connsiteX11" fmla="*/ 38317 w 89912"/>
                    <a:gd name="connsiteY11" fmla="*/ 0 h 78010"/>
                    <a:gd name="connsiteX0" fmla="*/ 38419 w 90014"/>
                    <a:gd name="connsiteY0" fmla="*/ 0 h 78010"/>
                    <a:gd name="connsiteX1" fmla="*/ 53372 w 90014"/>
                    <a:gd name="connsiteY1" fmla="*/ 8893 h 78010"/>
                    <a:gd name="connsiteX2" fmla="*/ 60835 w 90014"/>
                    <a:gd name="connsiteY2" fmla="*/ 23685 h 78010"/>
                    <a:gd name="connsiteX3" fmla="*/ 83852 w 90014"/>
                    <a:gd name="connsiteY3" fmla="*/ 38326 h 78010"/>
                    <a:gd name="connsiteX4" fmla="*/ 72699 w 90014"/>
                    <a:gd name="connsiteY4" fmla="*/ 55365 h 78010"/>
                    <a:gd name="connsiteX5" fmla="*/ 56939 w 90014"/>
                    <a:gd name="connsiteY5" fmla="*/ 78010 h 78010"/>
                    <a:gd name="connsiteX6" fmla="*/ 43059 w 90014"/>
                    <a:gd name="connsiteY6" fmla="*/ 62694 h 78010"/>
                    <a:gd name="connsiteX7" fmla="*/ 29094 w 90014"/>
                    <a:gd name="connsiteY7" fmla="*/ 49495 h 78010"/>
                    <a:gd name="connsiteX8" fmla="*/ 109 w 90014"/>
                    <a:gd name="connsiteY8" fmla="*/ 48031 h 78010"/>
                    <a:gd name="connsiteX9" fmla="*/ 18633 w 90014"/>
                    <a:gd name="connsiteY9" fmla="*/ 35097 h 78010"/>
                    <a:gd name="connsiteX10" fmla="*/ 24178 w 90014"/>
                    <a:gd name="connsiteY10" fmla="*/ 24463 h 78010"/>
                    <a:gd name="connsiteX11" fmla="*/ 38419 w 90014"/>
                    <a:gd name="connsiteY11" fmla="*/ 0 h 78010"/>
                    <a:gd name="connsiteX0" fmla="*/ 38419 w 90014"/>
                    <a:gd name="connsiteY0" fmla="*/ 0 h 78010"/>
                    <a:gd name="connsiteX1" fmla="*/ 53372 w 90014"/>
                    <a:gd name="connsiteY1" fmla="*/ 8893 h 78010"/>
                    <a:gd name="connsiteX2" fmla="*/ 60835 w 90014"/>
                    <a:gd name="connsiteY2" fmla="*/ 23685 h 78010"/>
                    <a:gd name="connsiteX3" fmla="*/ 83852 w 90014"/>
                    <a:gd name="connsiteY3" fmla="*/ 38326 h 78010"/>
                    <a:gd name="connsiteX4" fmla="*/ 72699 w 90014"/>
                    <a:gd name="connsiteY4" fmla="*/ 55365 h 78010"/>
                    <a:gd name="connsiteX5" fmla="*/ 56939 w 90014"/>
                    <a:gd name="connsiteY5" fmla="*/ 78010 h 78010"/>
                    <a:gd name="connsiteX6" fmla="*/ 43059 w 90014"/>
                    <a:gd name="connsiteY6" fmla="*/ 62694 h 78010"/>
                    <a:gd name="connsiteX7" fmla="*/ 29094 w 90014"/>
                    <a:gd name="connsiteY7" fmla="*/ 49495 h 78010"/>
                    <a:gd name="connsiteX8" fmla="*/ 109 w 90014"/>
                    <a:gd name="connsiteY8" fmla="*/ 48031 h 78010"/>
                    <a:gd name="connsiteX9" fmla="*/ 18633 w 90014"/>
                    <a:gd name="connsiteY9" fmla="*/ 35097 h 78010"/>
                    <a:gd name="connsiteX10" fmla="*/ 17315 w 90014"/>
                    <a:gd name="connsiteY10" fmla="*/ 22445 h 78010"/>
                    <a:gd name="connsiteX11" fmla="*/ 38419 w 90014"/>
                    <a:gd name="connsiteY11" fmla="*/ 0 h 78010"/>
                    <a:gd name="connsiteX0" fmla="*/ 38419 w 90014"/>
                    <a:gd name="connsiteY0" fmla="*/ 0 h 78010"/>
                    <a:gd name="connsiteX1" fmla="*/ 53372 w 90014"/>
                    <a:gd name="connsiteY1" fmla="*/ 8893 h 78010"/>
                    <a:gd name="connsiteX2" fmla="*/ 60835 w 90014"/>
                    <a:gd name="connsiteY2" fmla="*/ 23685 h 78010"/>
                    <a:gd name="connsiteX3" fmla="*/ 83852 w 90014"/>
                    <a:gd name="connsiteY3" fmla="*/ 38326 h 78010"/>
                    <a:gd name="connsiteX4" fmla="*/ 72699 w 90014"/>
                    <a:gd name="connsiteY4" fmla="*/ 55365 h 78010"/>
                    <a:gd name="connsiteX5" fmla="*/ 56939 w 90014"/>
                    <a:gd name="connsiteY5" fmla="*/ 78010 h 78010"/>
                    <a:gd name="connsiteX6" fmla="*/ 43059 w 90014"/>
                    <a:gd name="connsiteY6" fmla="*/ 62694 h 78010"/>
                    <a:gd name="connsiteX7" fmla="*/ 29094 w 90014"/>
                    <a:gd name="connsiteY7" fmla="*/ 49495 h 78010"/>
                    <a:gd name="connsiteX8" fmla="*/ 109 w 90014"/>
                    <a:gd name="connsiteY8" fmla="*/ 48031 h 78010"/>
                    <a:gd name="connsiteX9" fmla="*/ 18633 w 90014"/>
                    <a:gd name="connsiteY9" fmla="*/ 35097 h 78010"/>
                    <a:gd name="connsiteX10" fmla="*/ 17315 w 90014"/>
                    <a:gd name="connsiteY10" fmla="*/ 22445 h 78010"/>
                    <a:gd name="connsiteX11" fmla="*/ 38419 w 90014"/>
                    <a:gd name="connsiteY11" fmla="*/ 0 h 78010"/>
                    <a:gd name="connsiteX0" fmla="*/ 38419 w 90014"/>
                    <a:gd name="connsiteY0" fmla="*/ 0 h 78010"/>
                    <a:gd name="connsiteX1" fmla="*/ 53372 w 90014"/>
                    <a:gd name="connsiteY1" fmla="*/ 8893 h 78010"/>
                    <a:gd name="connsiteX2" fmla="*/ 60835 w 90014"/>
                    <a:gd name="connsiteY2" fmla="*/ 23685 h 78010"/>
                    <a:gd name="connsiteX3" fmla="*/ 83852 w 90014"/>
                    <a:gd name="connsiteY3" fmla="*/ 38326 h 78010"/>
                    <a:gd name="connsiteX4" fmla="*/ 72699 w 90014"/>
                    <a:gd name="connsiteY4" fmla="*/ 55365 h 78010"/>
                    <a:gd name="connsiteX5" fmla="*/ 56939 w 90014"/>
                    <a:gd name="connsiteY5" fmla="*/ 78010 h 78010"/>
                    <a:gd name="connsiteX6" fmla="*/ 43059 w 90014"/>
                    <a:gd name="connsiteY6" fmla="*/ 62694 h 78010"/>
                    <a:gd name="connsiteX7" fmla="*/ 29094 w 90014"/>
                    <a:gd name="connsiteY7" fmla="*/ 49495 h 78010"/>
                    <a:gd name="connsiteX8" fmla="*/ 109 w 90014"/>
                    <a:gd name="connsiteY8" fmla="*/ 48031 h 78010"/>
                    <a:gd name="connsiteX9" fmla="*/ 18633 w 90014"/>
                    <a:gd name="connsiteY9" fmla="*/ 35097 h 78010"/>
                    <a:gd name="connsiteX10" fmla="*/ 17315 w 90014"/>
                    <a:gd name="connsiteY10" fmla="*/ 22445 h 78010"/>
                    <a:gd name="connsiteX11" fmla="*/ 38419 w 90014"/>
                    <a:gd name="connsiteY11" fmla="*/ 0 h 78010"/>
                    <a:gd name="connsiteX0" fmla="*/ 38312 w 89907"/>
                    <a:gd name="connsiteY0" fmla="*/ 0 h 78010"/>
                    <a:gd name="connsiteX1" fmla="*/ 53265 w 89907"/>
                    <a:gd name="connsiteY1" fmla="*/ 8893 h 78010"/>
                    <a:gd name="connsiteX2" fmla="*/ 60728 w 89907"/>
                    <a:gd name="connsiteY2" fmla="*/ 23685 h 78010"/>
                    <a:gd name="connsiteX3" fmla="*/ 83745 w 89907"/>
                    <a:gd name="connsiteY3" fmla="*/ 38326 h 78010"/>
                    <a:gd name="connsiteX4" fmla="*/ 72592 w 89907"/>
                    <a:gd name="connsiteY4" fmla="*/ 55365 h 78010"/>
                    <a:gd name="connsiteX5" fmla="*/ 56832 w 89907"/>
                    <a:gd name="connsiteY5" fmla="*/ 78010 h 78010"/>
                    <a:gd name="connsiteX6" fmla="*/ 42952 w 89907"/>
                    <a:gd name="connsiteY6" fmla="*/ 62694 h 78010"/>
                    <a:gd name="connsiteX7" fmla="*/ 28987 w 89907"/>
                    <a:gd name="connsiteY7" fmla="*/ 49495 h 78010"/>
                    <a:gd name="connsiteX8" fmla="*/ 2 w 89907"/>
                    <a:gd name="connsiteY8" fmla="*/ 48031 h 78010"/>
                    <a:gd name="connsiteX9" fmla="*/ 27811 w 89907"/>
                    <a:gd name="connsiteY9" fmla="*/ 35904 h 78010"/>
                    <a:gd name="connsiteX10" fmla="*/ 17208 w 89907"/>
                    <a:gd name="connsiteY10" fmla="*/ 22445 h 78010"/>
                    <a:gd name="connsiteX11" fmla="*/ 38312 w 89907"/>
                    <a:gd name="connsiteY11" fmla="*/ 0 h 78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907" h="78010">
                      <a:moveTo>
                        <a:pt x="38312" y="0"/>
                      </a:moveTo>
                      <a:cubicBezTo>
                        <a:pt x="44625" y="0"/>
                        <a:pt x="49129" y="4396"/>
                        <a:pt x="53265" y="8893"/>
                      </a:cubicBezTo>
                      <a:cubicBezTo>
                        <a:pt x="55753" y="13824"/>
                        <a:pt x="55414" y="20369"/>
                        <a:pt x="60728" y="23685"/>
                      </a:cubicBezTo>
                      <a:cubicBezTo>
                        <a:pt x="91007" y="22106"/>
                        <a:pt x="95897" y="36679"/>
                        <a:pt x="83745" y="38326"/>
                      </a:cubicBezTo>
                      <a:cubicBezTo>
                        <a:pt x="71593" y="39973"/>
                        <a:pt x="76270" y="47944"/>
                        <a:pt x="72592" y="55365"/>
                      </a:cubicBezTo>
                      <a:cubicBezTo>
                        <a:pt x="69043" y="62525"/>
                        <a:pt x="77117" y="77669"/>
                        <a:pt x="56832" y="78010"/>
                      </a:cubicBezTo>
                      <a:cubicBezTo>
                        <a:pt x="52205" y="72905"/>
                        <a:pt x="36275" y="75066"/>
                        <a:pt x="42952" y="62694"/>
                      </a:cubicBezTo>
                      <a:cubicBezTo>
                        <a:pt x="43679" y="54661"/>
                        <a:pt x="39160" y="49050"/>
                        <a:pt x="28987" y="49495"/>
                      </a:cubicBezTo>
                      <a:cubicBezTo>
                        <a:pt x="10942" y="55954"/>
                        <a:pt x="198" y="50296"/>
                        <a:pt x="2" y="48031"/>
                      </a:cubicBezTo>
                      <a:cubicBezTo>
                        <a:pt x="-194" y="45766"/>
                        <a:pt x="27161" y="42463"/>
                        <a:pt x="27811" y="35904"/>
                      </a:cubicBezTo>
                      <a:cubicBezTo>
                        <a:pt x="28986" y="29937"/>
                        <a:pt x="7959" y="30027"/>
                        <a:pt x="17208" y="22445"/>
                      </a:cubicBezTo>
                      <a:cubicBezTo>
                        <a:pt x="40660" y="14694"/>
                        <a:pt x="29393" y="2906"/>
                        <a:pt x="38312" y="0"/>
                      </a:cubicBezTo>
                      <a:close/>
                    </a:path>
                  </a:pathLst>
                </a:custGeom>
                <a:gradFill>
                  <a:gsLst>
                    <a:gs pos="97000">
                      <a:schemeClr val="accent4">
                        <a:lumMod val="40000"/>
                        <a:lumOff val="60000"/>
                      </a:schemeClr>
                    </a:gs>
                    <a:gs pos="67000">
                      <a:schemeClr val="accent4">
                        <a:lumMod val="75000"/>
                      </a:schemeClr>
                    </a:gs>
                    <a:gs pos="1000">
                      <a:schemeClr val="accent4">
                        <a:lumMod val="20000"/>
                        <a:lumOff val="80000"/>
                      </a:schemeClr>
                    </a:gs>
                  </a:gsLst>
                  <a:path path="circle">
                    <a:fillToRect l="50000" t="50000" r="50000" b="50000"/>
                  </a:path>
                </a:gradFill>
                <a:ln w="3175">
                  <a:solidFill>
                    <a:schemeClr val="accent4">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3" name="Oval 252"/>
              <p:cNvSpPr/>
              <p:nvPr/>
            </p:nvSpPr>
            <p:spPr>
              <a:xfrm>
                <a:off x="10294492" y="4766649"/>
                <a:ext cx="48321" cy="57987"/>
              </a:xfrm>
              <a:prstGeom prst="ellipse">
                <a:avLst/>
              </a:prstGeom>
              <a:gradFill>
                <a:gsLst>
                  <a:gs pos="97000">
                    <a:schemeClr val="accent4">
                      <a:lumMod val="40000"/>
                      <a:lumOff val="60000"/>
                    </a:schemeClr>
                  </a:gs>
                  <a:gs pos="86000">
                    <a:schemeClr val="accent4">
                      <a:lumMod val="60000"/>
                      <a:lumOff val="40000"/>
                    </a:schemeClr>
                  </a:gs>
                  <a:gs pos="1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Oval 253"/>
              <p:cNvSpPr/>
              <p:nvPr/>
            </p:nvSpPr>
            <p:spPr>
              <a:xfrm>
                <a:off x="10292915" y="4905697"/>
                <a:ext cx="48321" cy="57987"/>
              </a:xfrm>
              <a:prstGeom prst="ellipse">
                <a:avLst/>
              </a:prstGeom>
              <a:gradFill>
                <a:gsLst>
                  <a:gs pos="97000">
                    <a:schemeClr val="accent4">
                      <a:lumMod val="40000"/>
                      <a:lumOff val="60000"/>
                    </a:schemeClr>
                  </a:gs>
                  <a:gs pos="86000">
                    <a:schemeClr val="accent4">
                      <a:lumMod val="60000"/>
                      <a:lumOff val="40000"/>
                    </a:schemeClr>
                  </a:gs>
                  <a:gs pos="1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Oval 254"/>
              <p:cNvSpPr/>
              <p:nvPr/>
            </p:nvSpPr>
            <p:spPr>
              <a:xfrm>
                <a:off x="10244153" y="4860753"/>
                <a:ext cx="28993" cy="38658"/>
              </a:xfrm>
              <a:prstGeom prst="ellipse">
                <a:avLst/>
              </a:prstGeom>
              <a:gradFill>
                <a:gsLst>
                  <a:gs pos="97000">
                    <a:schemeClr val="accent4">
                      <a:lumMod val="40000"/>
                      <a:lumOff val="60000"/>
                    </a:schemeClr>
                  </a:gs>
                  <a:gs pos="86000">
                    <a:schemeClr val="accent4">
                      <a:lumMod val="60000"/>
                      <a:lumOff val="40000"/>
                    </a:schemeClr>
                  </a:gs>
                  <a:gs pos="1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Oval 255"/>
              <p:cNvSpPr/>
              <p:nvPr/>
            </p:nvSpPr>
            <p:spPr>
              <a:xfrm>
                <a:off x="10378695" y="4681333"/>
                <a:ext cx="28993" cy="38658"/>
              </a:xfrm>
              <a:prstGeom prst="ellipse">
                <a:avLst/>
              </a:prstGeom>
              <a:gradFill>
                <a:gsLst>
                  <a:gs pos="97000">
                    <a:schemeClr val="accent4">
                      <a:lumMod val="40000"/>
                      <a:lumOff val="60000"/>
                    </a:schemeClr>
                  </a:gs>
                  <a:gs pos="67000">
                    <a:schemeClr val="accent4">
                      <a:lumMod val="75000"/>
                    </a:schemeClr>
                  </a:gs>
                  <a:gs pos="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Oval 256"/>
              <p:cNvSpPr/>
              <p:nvPr/>
            </p:nvSpPr>
            <p:spPr>
              <a:xfrm>
                <a:off x="10358622" y="4826613"/>
                <a:ext cx="48321" cy="38658"/>
              </a:xfrm>
              <a:prstGeom prst="ellipse">
                <a:avLst/>
              </a:prstGeom>
              <a:gradFill>
                <a:gsLst>
                  <a:gs pos="97000">
                    <a:schemeClr val="accent4">
                      <a:lumMod val="40000"/>
                      <a:lumOff val="60000"/>
                    </a:schemeClr>
                  </a:gs>
                  <a:gs pos="67000">
                    <a:schemeClr val="accent4">
                      <a:lumMod val="75000"/>
                    </a:schemeClr>
                  </a:gs>
                  <a:gs pos="1000">
                    <a:schemeClr val="accent4">
                      <a:lumMod val="20000"/>
                      <a:lumOff val="80000"/>
                    </a:schemeClr>
                  </a:gs>
                </a:gsLst>
                <a:path path="circle">
                  <a:fillToRect l="50000" t="50000" r="50000" b="50000"/>
                </a:path>
              </a:gradFill>
              <a:ln w="31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4" name="TextBox 263"/>
            <p:cNvSpPr txBox="1"/>
            <p:nvPr/>
          </p:nvSpPr>
          <p:spPr>
            <a:xfrm>
              <a:off x="9792107" y="4829263"/>
              <a:ext cx="840488" cy="276999"/>
            </a:xfrm>
            <a:prstGeom prst="rect">
              <a:avLst/>
            </a:prstGeom>
            <a:noFill/>
          </p:spPr>
          <p:txBody>
            <a:bodyPr wrap="none" rtlCol="0">
              <a:spAutoFit/>
            </a:bodyPr>
            <a:lstStyle/>
            <a:p>
              <a:pPr algn="ctr"/>
              <a:r>
                <a:rPr lang="en-US" sz="1200" b="1" dirty="0"/>
                <a:t>Cell Death</a:t>
              </a:r>
            </a:p>
          </p:txBody>
        </p:sp>
      </p:grpSp>
      <p:grpSp>
        <p:nvGrpSpPr>
          <p:cNvPr id="314" name="Group 313"/>
          <p:cNvGrpSpPr/>
          <p:nvPr/>
        </p:nvGrpSpPr>
        <p:grpSpPr>
          <a:xfrm>
            <a:off x="4373401" y="1995469"/>
            <a:ext cx="1274514" cy="1365670"/>
            <a:chOff x="4373401" y="1995469"/>
            <a:chExt cx="1274514" cy="1365670"/>
          </a:xfrm>
        </p:grpSpPr>
        <p:sp>
          <p:nvSpPr>
            <p:cNvPr id="225" name="TextBox 224"/>
            <p:cNvSpPr txBox="1"/>
            <p:nvPr/>
          </p:nvSpPr>
          <p:spPr>
            <a:xfrm rot="18780000">
              <a:off x="4875627" y="2600447"/>
              <a:ext cx="455574" cy="276999"/>
            </a:xfrm>
            <a:prstGeom prst="rect">
              <a:avLst/>
            </a:prstGeom>
            <a:noFill/>
          </p:spPr>
          <p:txBody>
            <a:bodyPr wrap="none" rtlCol="0">
              <a:spAutoFit/>
            </a:bodyPr>
            <a:lstStyle/>
            <a:p>
              <a:r>
                <a:rPr lang="en-US" sz="1200" b="1" dirty="0"/>
                <a:t>HRR</a:t>
              </a:r>
            </a:p>
          </p:txBody>
        </p:sp>
        <p:cxnSp>
          <p:nvCxnSpPr>
            <p:cNvPr id="285" name="Straight Arrow Connector 284"/>
            <p:cNvCxnSpPr/>
            <p:nvPr/>
          </p:nvCxnSpPr>
          <p:spPr>
            <a:xfrm flipV="1">
              <a:off x="4373401" y="1995469"/>
              <a:ext cx="1274514" cy="136567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grpSp>
      <p:grpSp>
        <p:nvGrpSpPr>
          <p:cNvPr id="315" name="Group 314"/>
          <p:cNvGrpSpPr/>
          <p:nvPr/>
        </p:nvGrpSpPr>
        <p:grpSpPr>
          <a:xfrm>
            <a:off x="4362529" y="3140238"/>
            <a:ext cx="5782541" cy="863555"/>
            <a:chOff x="4362529" y="3140238"/>
            <a:chExt cx="5782541" cy="863555"/>
          </a:xfrm>
        </p:grpSpPr>
        <p:grpSp>
          <p:nvGrpSpPr>
            <p:cNvPr id="176" name="Group 175"/>
            <p:cNvGrpSpPr/>
            <p:nvPr/>
          </p:nvGrpSpPr>
          <p:grpSpPr>
            <a:xfrm>
              <a:off x="5773607" y="3140238"/>
              <a:ext cx="1471202" cy="547687"/>
              <a:chOff x="3350490" y="3902884"/>
              <a:chExt cx="1471202" cy="547687"/>
            </a:xfrm>
          </p:grpSpPr>
          <p:grpSp>
            <p:nvGrpSpPr>
              <p:cNvPr id="94" name="Group 93"/>
              <p:cNvGrpSpPr/>
              <p:nvPr/>
            </p:nvGrpSpPr>
            <p:grpSpPr>
              <a:xfrm>
                <a:off x="3350490" y="3902884"/>
                <a:ext cx="1471202" cy="547687"/>
                <a:chOff x="3354492" y="5310188"/>
                <a:chExt cx="1471202" cy="547687"/>
              </a:xfrm>
            </p:grpSpPr>
            <p:cxnSp>
              <p:nvCxnSpPr>
                <p:cNvPr id="95" name="Straight Connector 94"/>
                <p:cNvCxnSpPr/>
                <p:nvPr/>
              </p:nvCxnSpPr>
              <p:spPr>
                <a:xfrm flipV="1">
                  <a:off x="3712369" y="5310188"/>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712369" y="5614988"/>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4002734" y="53125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4455932" y="53125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002734" y="5855430"/>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3354492" y="5550630"/>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3355252" y="56173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p:nvGrpSpPr>
            <p:grpSpPr>
              <a:xfrm>
                <a:off x="3827302" y="4196004"/>
                <a:ext cx="963774" cy="176215"/>
                <a:chOff x="3827302" y="4196004"/>
                <a:chExt cx="963774" cy="176215"/>
              </a:xfrm>
            </p:grpSpPr>
            <p:cxnSp>
              <p:nvCxnSpPr>
                <p:cNvPr id="106" name="Straight Connector 105"/>
                <p:cNvCxnSpPr/>
                <p:nvPr/>
              </p:nvCxnSpPr>
              <p:spPr>
                <a:xfrm>
                  <a:off x="3827302" y="4196004"/>
                  <a:ext cx="214890" cy="1762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4036219" y="4369594"/>
                  <a:ext cx="754857"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110" name="Straight Arrow Connector 109"/>
              <p:cNvCxnSpPr/>
              <p:nvPr/>
            </p:nvCxnSpPr>
            <p:spPr>
              <a:xfrm flipH="1">
                <a:off x="4451930" y="3979492"/>
                <a:ext cx="36576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221" name="Straight Arrow Connector 220"/>
            <p:cNvCxnSpPr/>
            <p:nvPr/>
          </p:nvCxnSpPr>
          <p:spPr>
            <a:xfrm>
              <a:off x="4362529" y="3415819"/>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28" name="TextBox 227"/>
            <p:cNvSpPr txBox="1"/>
            <p:nvPr/>
          </p:nvSpPr>
          <p:spPr>
            <a:xfrm>
              <a:off x="4689387" y="3180399"/>
              <a:ext cx="604653" cy="461665"/>
            </a:xfrm>
            <a:prstGeom prst="rect">
              <a:avLst/>
            </a:prstGeom>
            <a:noFill/>
          </p:spPr>
          <p:txBody>
            <a:bodyPr wrap="none" rtlCol="0">
              <a:spAutoFit/>
            </a:bodyPr>
            <a:lstStyle/>
            <a:p>
              <a:pPr algn="ctr"/>
              <a:r>
                <a:rPr lang="en-US" sz="1200" b="1" dirty="0"/>
                <a:t>HRD</a:t>
              </a:r>
            </a:p>
            <a:p>
              <a:pPr algn="ctr"/>
              <a:r>
                <a:rPr lang="en-US" sz="1200" b="1" dirty="0"/>
                <a:t>NHEJ </a:t>
              </a:r>
              <a:r>
                <a:rPr lang="en-US" sz="1400" b="1" baseline="20000" dirty="0">
                  <a:solidFill>
                    <a:srgbClr val="FF0000"/>
                  </a:solidFill>
                  <a:latin typeface="Arial" panose="020B0604020202020204" pitchFamily="34" charset="0"/>
                  <a:cs typeface="Arial" panose="020B0604020202020204" pitchFamily="34" charset="0"/>
                </a:rPr>
                <a:t>↑</a:t>
              </a:r>
              <a:endParaRPr lang="en-US" sz="1200" b="1" baseline="20000" dirty="0">
                <a:solidFill>
                  <a:srgbClr val="FF0000"/>
                </a:solidFill>
                <a:latin typeface="Arial" panose="020B0604020202020204" pitchFamily="34" charset="0"/>
                <a:cs typeface="Arial" panose="020B0604020202020204" pitchFamily="34" charset="0"/>
              </a:endParaRPr>
            </a:p>
          </p:txBody>
        </p:sp>
        <p:grpSp>
          <p:nvGrpSpPr>
            <p:cNvPr id="245" name="Group 244"/>
            <p:cNvGrpSpPr/>
            <p:nvPr/>
          </p:nvGrpSpPr>
          <p:grpSpPr>
            <a:xfrm>
              <a:off x="8675536" y="3382137"/>
              <a:ext cx="818958" cy="66609"/>
              <a:chOff x="9425619" y="4143456"/>
              <a:chExt cx="818958" cy="66609"/>
            </a:xfrm>
          </p:grpSpPr>
          <p:cxnSp>
            <p:nvCxnSpPr>
              <p:cNvPr id="234" name="Straight Connector 233"/>
              <p:cNvCxnSpPr/>
              <p:nvPr/>
            </p:nvCxnSpPr>
            <p:spPr>
              <a:xfrm>
                <a:off x="9425619" y="4143456"/>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a:off x="9878817" y="4143456"/>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a:off x="9425619" y="421006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a:off x="9878817" y="421006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7" name="Straight Arrow Connector 246"/>
            <p:cNvCxnSpPr/>
            <p:nvPr/>
          </p:nvCxnSpPr>
          <p:spPr>
            <a:xfrm>
              <a:off x="7327377" y="3415283"/>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62" name="TextBox 261"/>
            <p:cNvSpPr txBox="1"/>
            <p:nvPr/>
          </p:nvSpPr>
          <p:spPr>
            <a:xfrm>
              <a:off x="7347626" y="3178376"/>
              <a:ext cx="1103379" cy="461665"/>
            </a:xfrm>
            <a:prstGeom prst="rect">
              <a:avLst/>
            </a:prstGeom>
            <a:noFill/>
          </p:spPr>
          <p:txBody>
            <a:bodyPr wrap="none" rtlCol="0">
              <a:spAutoFit/>
            </a:bodyPr>
            <a:lstStyle/>
            <a:p>
              <a:pPr algn="ctr"/>
              <a:r>
                <a:rPr lang="en-US" sz="1200" b="1" dirty="0"/>
                <a:t>Accumulation </a:t>
              </a:r>
            </a:p>
            <a:p>
              <a:pPr algn="ctr"/>
              <a:r>
                <a:rPr lang="en-US" sz="1200" b="1" dirty="0"/>
                <a:t>of DSBs</a:t>
              </a:r>
            </a:p>
          </p:txBody>
        </p:sp>
        <p:cxnSp>
          <p:nvCxnSpPr>
            <p:cNvPr id="289" name="Straight Arrow Connector 288"/>
            <p:cNvCxnSpPr/>
            <p:nvPr/>
          </p:nvCxnSpPr>
          <p:spPr>
            <a:xfrm>
              <a:off x="9613929" y="3464265"/>
              <a:ext cx="531141" cy="539528"/>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grpSp>
      <p:grpSp>
        <p:nvGrpSpPr>
          <p:cNvPr id="311" name="Group 310"/>
          <p:cNvGrpSpPr/>
          <p:nvPr/>
        </p:nvGrpSpPr>
        <p:grpSpPr>
          <a:xfrm>
            <a:off x="5773607" y="1710778"/>
            <a:ext cx="5347886" cy="661966"/>
            <a:chOff x="5773607" y="1710778"/>
            <a:chExt cx="5347886" cy="661966"/>
          </a:xfrm>
        </p:grpSpPr>
        <p:grpSp>
          <p:nvGrpSpPr>
            <p:cNvPr id="271" name="Group 270"/>
            <p:cNvGrpSpPr/>
            <p:nvPr/>
          </p:nvGrpSpPr>
          <p:grpSpPr>
            <a:xfrm>
              <a:off x="5773607" y="1710778"/>
              <a:ext cx="1471202" cy="549996"/>
              <a:chOff x="5304490" y="2278754"/>
              <a:chExt cx="1471202" cy="549996"/>
            </a:xfrm>
          </p:grpSpPr>
          <p:cxnSp>
            <p:nvCxnSpPr>
              <p:cNvPr id="161" name="Straight Connector 160"/>
              <p:cNvCxnSpPr/>
              <p:nvPr/>
            </p:nvCxnSpPr>
            <p:spPr>
              <a:xfrm flipV="1">
                <a:off x="5662367" y="2281063"/>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5662367" y="2585863"/>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5952732" y="2826305"/>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5304490" y="25215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5305250" y="2588180"/>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a:off x="5950879" y="2278754"/>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0" name="Group 169"/>
              <p:cNvGrpSpPr/>
              <p:nvPr/>
            </p:nvGrpSpPr>
            <p:grpSpPr>
              <a:xfrm>
                <a:off x="5794684" y="2588085"/>
                <a:ext cx="963774" cy="176215"/>
                <a:chOff x="3827302" y="4196004"/>
                <a:chExt cx="963774" cy="176215"/>
              </a:xfrm>
            </p:grpSpPr>
            <p:cxnSp>
              <p:nvCxnSpPr>
                <p:cNvPr id="171" name="Straight Connector 170"/>
                <p:cNvCxnSpPr/>
                <p:nvPr/>
              </p:nvCxnSpPr>
              <p:spPr>
                <a:xfrm>
                  <a:off x="3827302" y="4196004"/>
                  <a:ext cx="214890" cy="1762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a:off x="4036219" y="4369594"/>
                  <a:ext cx="754857"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174" name="Straight Connector 173"/>
              <p:cNvCxnSpPr/>
              <p:nvPr/>
            </p:nvCxnSpPr>
            <p:spPr>
              <a:xfrm flipV="1">
                <a:off x="5790974" y="2356043"/>
                <a:ext cx="214890" cy="176215"/>
              </a:xfrm>
              <a:prstGeom prst="line">
                <a:avLst/>
              </a:prstGeom>
              <a:ln w="19050">
                <a:headEnd type="triangle"/>
              </a:ln>
            </p:spPr>
            <p:style>
              <a:lnRef idx="1">
                <a:schemeClr val="accent1"/>
              </a:lnRef>
              <a:fillRef idx="0">
                <a:schemeClr val="accent1"/>
              </a:fillRef>
              <a:effectRef idx="0">
                <a:schemeClr val="accent1"/>
              </a:effectRef>
              <a:fontRef idx="minor">
                <a:schemeClr val="tx1"/>
              </a:fontRef>
            </p:style>
          </p:cxnSp>
          <p:cxnSp>
            <p:nvCxnSpPr>
              <p:cNvPr id="175" name="Straight Arrow Connector 174"/>
              <p:cNvCxnSpPr/>
              <p:nvPr/>
            </p:nvCxnSpPr>
            <p:spPr>
              <a:xfrm flipV="1">
                <a:off x="5999891" y="2358668"/>
                <a:ext cx="754857" cy="0"/>
              </a:xfrm>
              <a:prstGeom prst="straightConnector1">
                <a:avLst/>
              </a:prstGeom>
              <a:ln w="19050">
                <a:tailEnd type="none"/>
              </a:ln>
            </p:spPr>
            <p:style>
              <a:lnRef idx="1">
                <a:schemeClr val="accent1"/>
              </a:lnRef>
              <a:fillRef idx="0">
                <a:schemeClr val="accent1"/>
              </a:fillRef>
              <a:effectRef idx="0">
                <a:schemeClr val="accent1"/>
              </a:effectRef>
              <a:fontRef idx="minor">
                <a:schemeClr val="tx1"/>
              </a:fontRef>
            </p:style>
          </p:cxnSp>
        </p:grpSp>
        <p:grpSp>
          <p:nvGrpSpPr>
            <p:cNvPr id="242" name="Group 241"/>
            <p:cNvGrpSpPr/>
            <p:nvPr/>
          </p:nvGrpSpPr>
          <p:grpSpPr>
            <a:xfrm>
              <a:off x="8677438" y="1955910"/>
              <a:ext cx="823313" cy="66519"/>
              <a:chOff x="9427521" y="2523886"/>
              <a:chExt cx="823313" cy="66519"/>
            </a:xfrm>
          </p:grpSpPr>
          <p:cxnSp>
            <p:nvCxnSpPr>
              <p:cNvPr id="240" name="Straight Connector 239"/>
              <p:cNvCxnSpPr/>
              <p:nvPr/>
            </p:nvCxnSpPr>
            <p:spPr>
              <a:xfrm>
                <a:off x="9427874" y="2590405"/>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a:off x="9427521" y="2523886"/>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p:nvGrpSpPr>
          <p:grpSpPr>
            <a:xfrm>
              <a:off x="10160268" y="1759048"/>
              <a:ext cx="961225" cy="613696"/>
              <a:chOff x="9175353" y="2505775"/>
              <a:chExt cx="961225" cy="613696"/>
            </a:xfrm>
          </p:grpSpPr>
          <p:grpSp>
            <p:nvGrpSpPr>
              <p:cNvPr id="259" name="Group 258"/>
              <p:cNvGrpSpPr>
                <a:grpSpLocks noChangeAspect="1"/>
              </p:cNvGrpSpPr>
              <p:nvPr/>
            </p:nvGrpSpPr>
            <p:grpSpPr>
              <a:xfrm rot="15333849" flipH="1">
                <a:off x="9473083" y="2505775"/>
                <a:ext cx="365760" cy="365760"/>
                <a:chOff x="7928920" y="6235822"/>
                <a:chExt cx="274320" cy="274320"/>
              </a:xfrm>
            </p:grpSpPr>
            <p:sp>
              <p:nvSpPr>
                <p:cNvPr id="260" name="Oval 259"/>
                <p:cNvSpPr/>
                <p:nvPr/>
              </p:nvSpPr>
              <p:spPr>
                <a:xfrm rot="515974">
                  <a:off x="7928920" y="6235822"/>
                  <a:ext cx="274320" cy="274320"/>
                </a:xfrm>
                <a:prstGeom prst="ellipse">
                  <a:avLst/>
                </a:prstGeom>
                <a:gradFill>
                  <a:gsLst>
                    <a:gs pos="97000">
                      <a:schemeClr val="accent6">
                        <a:lumMod val="40000"/>
                        <a:lumOff val="60000"/>
                      </a:schemeClr>
                    </a:gs>
                    <a:gs pos="86000">
                      <a:schemeClr val="accent6">
                        <a:lumMod val="60000"/>
                        <a:lumOff val="40000"/>
                      </a:schemeClr>
                    </a:gs>
                    <a:gs pos="11000">
                      <a:schemeClr val="accent6">
                        <a:lumMod val="20000"/>
                        <a:lumOff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Oval 260"/>
                <p:cNvSpPr/>
                <p:nvPr/>
              </p:nvSpPr>
              <p:spPr>
                <a:xfrm rot="515974">
                  <a:off x="7980035" y="6300116"/>
                  <a:ext cx="116855" cy="112613"/>
                </a:xfrm>
                <a:prstGeom prst="ellipse">
                  <a:avLst/>
                </a:prstGeom>
                <a:gradFill>
                  <a:gsLst>
                    <a:gs pos="97000">
                      <a:schemeClr val="accent6">
                        <a:lumMod val="40000"/>
                        <a:lumOff val="60000"/>
                      </a:schemeClr>
                    </a:gs>
                    <a:gs pos="67000">
                      <a:schemeClr val="accent6">
                        <a:lumMod val="75000"/>
                      </a:schemeClr>
                    </a:gs>
                    <a:gs pos="1000">
                      <a:schemeClr val="accent6">
                        <a:lumMod val="20000"/>
                        <a:lumOff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5" name="TextBox 264"/>
              <p:cNvSpPr txBox="1"/>
              <p:nvPr/>
            </p:nvSpPr>
            <p:spPr>
              <a:xfrm>
                <a:off x="9175353" y="2842472"/>
                <a:ext cx="961225" cy="276999"/>
              </a:xfrm>
              <a:prstGeom prst="rect">
                <a:avLst/>
              </a:prstGeom>
              <a:noFill/>
            </p:spPr>
            <p:txBody>
              <a:bodyPr wrap="none" rtlCol="0">
                <a:spAutoFit/>
              </a:bodyPr>
              <a:lstStyle/>
              <a:p>
                <a:pPr algn="ctr"/>
                <a:r>
                  <a:rPr lang="en-US" sz="1200" b="1" dirty="0"/>
                  <a:t>Cell Survival</a:t>
                </a:r>
              </a:p>
            </p:txBody>
          </p:sp>
        </p:grpSp>
        <p:cxnSp>
          <p:nvCxnSpPr>
            <p:cNvPr id="266" name="Straight Arrow Connector 265"/>
            <p:cNvCxnSpPr/>
            <p:nvPr/>
          </p:nvCxnSpPr>
          <p:spPr>
            <a:xfrm>
              <a:off x="7349528" y="1991826"/>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67" name="TextBox 266"/>
            <p:cNvSpPr txBox="1"/>
            <p:nvPr/>
          </p:nvSpPr>
          <p:spPr>
            <a:xfrm>
              <a:off x="7581483" y="1759509"/>
              <a:ext cx="756169" cy="461665"/>
            </a:xfrm>
            <a:prstGeom prst="rect">
              <a:avLst/>
            </a:prstGeom>
            <a:noFill/>
          </p:spPr>
          <p:txBody>
            <a:bodyPr wrap="none" rtlCol="0">
              <a:spAutoFit/>
            </a:bodyPr>
            <a:lstStyle/>
            <a:p>
              <a:pPr algn="ctr"/>
              <a:r>
                <a:rPr lang="en-US" sz="1200" b="1" dirty="0"/>
                <a:t>DNA</a:t>
              </a:r>
            </a:p>
            <a:p>
              <a:pPr algn="ctr"/>
              <a:r>
                <a:rPr lang="en-US" sz="1200" b="1" dirty="0"/>
                <a:t>Repaired</a:t>
              </a:r>
            </a:p>
          </p:txBody>
        </p:sp>
        <p:cxnSp>
          <p:nvCxnSpPr>
            <p:cNvPr id="296" name="Straight Arrow Connector 295"/>
            <p:cNvCxnSpPr/>
            <p:nvPr/>
          </p:nvCxnSpPr>
          <p:spPr>
            <a:xfrm flipV="1">
              <a:off x="9611089" y="1988279"/>
              <a:ext cx="539496" cy="3072"/>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grpSp>
      <p:grpSp>
        <p:nvGrpSpPr>
          <p:cNvPr id="317" name="Group 316"/>
          <p:cNvGrpSpPr/>
          <p:nvPr/>
        </p:nvGrpSpPr>
        <p:grpSpPr>
          <a:xfrm>
            <a:off x="3451578" y="4189833"/>
            <a:ext cx="6689377" cy="917806"/>
            <a:chOff x="3451578" y="4189833"/>
            <a:chExt cx="6689377" cy="917806"/>
          </a:xfrm>
        </p:grpSpPr>
        <p:grpSp>
          <p:nvGrpSpPr>
            <p:cNvPr id="62" name="Group 61"/>
            <p:cNvGrpSpPr/>
            <p:nvPr/>
          </p:nvGrpSpPr>
          <p:grpSpPr>
            <a:xfrm>
              <a:off x="3451578" y="4803362"/>
              <a:ext cx="822960" cy="66675"/>
              <a:chOff x="2012874" y="4954772"/>
              <a:chExt cx="822960" cy="66675"/>
            </a:xfrm>
          </p:grpSpPr>
          <p:cxnSp>
            <p:nvCxnSpPr>
              <p:cNvPr id="63" name="Straight Connector 62"/>
              <p:cNvCxnSpPr/>
              <p:nvPr/>
            </p:nvCxnSpPr>
            <p:spPr>
              <a:xfrm>
                <a:off x="2012874" y="4954772"/>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466072" y="4954772"/>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012874" y="5021447"/>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p:nvGrpSpPr>
          <p:grpSpPr>
            <a:xfrm>
              <a:off x="5774683" y="4559952"/>
              <a:ext cx="1471202" cy="547687"/>
              <a:chOff x="3350490" y="3902884"/>
              <a:chExt cx="1471202" cy="547687"/>
            </a:xfrm>
          </p:grpSpPr>
          <p:grpSp>
            <p:nvGrpSpPr>
              <p:cNvPr id="178" name="Group 177"/>
              <p:cNvGrpSpPr/>
              <p:nvPr/>
            </p:nvGrpSpPr>
            <p:grpSpPr>
              <a:xfrm>
                <a:off x="3350490" y="3902884"/>
                <a:ext cx="1471202" cy="547687"/>
                <a:chOff x="3354492" y="5310188"/>
                <a:chExt cx="1471202" cy="547687"/>
              </a:xfrm>
            </p:grpSpPr>
            <p:cxnSp>
              <p:nvCxnSpPr>
                <p:cNvPr id="183" name="Straight Connector 182"/>
                <p:cNvCxnSpPr/>
                <p:nvPr/>
              </p:nvCxnSpPr>
              <p:spPr>
                <a:xfrm flipV="1">
                  <a:off x="3712369" y="5310188"/>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3712369" y="5614988"/>
                  <a:ext cx="300037" cy="2428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a:off x="4002734" y="53125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4455932" y="53125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4002734" y="5855430"/>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3354492" y="5550630"/>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3355252" y="5617305"/>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p:nvGrpSpPr>
            <p:grpSpPr>
              <a:xfrm>
                <a:off x="3827302" y="4196004"/>
                <a:ext cx="963774" cy="176215"/>
                <a:chOff x="3827302" y="4196004"/>
                <a:chExt cx="963774" cy="176215"/>
              </a:xfrm>
            </p:grpSpPr>
            <p:cxnSp>
              <p:nvCxnSpPr>
                <p:cNvPr id="181" name="Straight Connector 180"/>
                <p:cNvCxnSpPr/>
                <p:nvPr/>
              </p:nvCxnSpPr>
              <p:spPr>
                <a:xfrm>
                  <a:off x="3827302" y="4196004"/>
                  <a:ext cx="214890" cy="1762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a:off x="4036219" y="4369594"/>
                  <a:ext cx="754857"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180" name="Straight Arrow Connector 179"/>
              <p:cNvCxnSpPr/>
              <p:nvPr/>
            </p:nvCxnSpPr>
            <p:spPr>
              <a:xfrm flipH="1">
                <a:off x="4451930" y="3979492"/>
                <a:ext cx="36576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
          <p:nvSpPr>
            <p:cNvPr id="199" name="Oval 198"/>
            <p:cNvSpPr>
              <a:spLocks noChangeAspect="1"/>
            </p:cNvSpPr>
            <p:nvPr/>
          </p:nvSpPr>
          <p:spPr>
            <a:xfrm>
              <a:off x="3584731" y="4554076"/>
              <a:ext cx="552014" cy="228600"/>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PARP</a:t>
              </a:r>
            </a:p>
          </p:txBody>
        </p:sp>
        <p:sp>
          <p:nvSpPr>
            <p:cNvPr id="218" name="Oval 217"/>
            <p:cNvSpPr/>
            <p:nvPr/>
          </p:nvSpPr>
          <p:spPr>
            <a:xfrm>
              <a:off x="3479701" y="4438876"/>
              <a:ext cx="191589" cy="190516"/>
            </a:xfrm>
            <a:prstGeom prst="ellipse">
              <a:avLst/>
            </a:prstGeom>
            <a:solidFill>
              <a:schemeClr val="accent2">
                <a:lumMod val="75000"/>
              </a:schemeClr>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err="1"/>
                <a:t>i</a:t>
              </a:r>
              <a:endParaRPr lang="en-US" sz="1050" dirty="0"/>
            </a:p>
          </p:txBody>
        </p:sp>
        <p:cxnSp>
          <p:nvCxnSpPr>
            <p:cNvPr id="232" name="Straight Arrow Connector 231"/>
            <p:cNvCxnSpPr/>
            <p:nvPr/>
          </p:nvCxnSpPr>
          <p:spPr>
            <a:xfrm>
              <a:off x="4362529" y="4830046"/>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46" name="TextBox 245"/>
            <p:cNvSpPr txBox="1"/>
            <p:nvPr/>
          </p:nvSpPr>
          <p:spPr>
            <a:xfrm>
              <a:off x="4598683" y="4594834"/>
              <a:ext cx="742447" cy="461665"/>
            </a:xfrm>
            <a:prstGeom prst="rect">
              <a:avLst/>
            </a:prstGeom>
            <a:noFill/>
          </p:spPr>
          <p:txBody>
            <a:bodyPr wrap="none" rtlCol="0">
              <a:spAutoFit/>
            </a:bodyPr>
            <a:lstStyle/>
            <a:p>
              <a:pPr algn="ctr"/>
              <a:r>
                <a:rPr lang="en-US" sz="1200" b="1" dirty="0"/>
                <a:t>PARP</a:t>
              </a:r>
            </a:p>
            <a:p>
              <a:pPr algn="ctr"/>
              <a:r>
                <a:rPr lang="en-US" sz="1200" b="1" dirty="0"/>
                <a:t>Trapping</a:t>
              </a:r>
            </a:p>
          </p:txBody>
        </p:sp>
        <p:sp>
          <p:nvSpPr>
            <p:cNvPr id="248" name="TextBox 247"/>
            <p:cNvSpPr txBox="1"/>
            <p:nvPr/>
          </p:nvSpPr>
          <p:spPr>
            <a:xfrm>
              <a:off x="7304054" y="4594672"/>
              <a:ext cx="1217000" cy="461665"/>
            </a:xfrm>
            <a:prstGeom prst="rect">
              <a:avLst/>
            </a:prstGeom>
            <a:noFill/>
          </p:spPr>
          <p:txBody>
            <a:bodyPr wrap="none" rtlCol="0">
              <a:spAutoFit/>
            </a:bodyPr>
            <a:lstStyle/>
            <a:p>
              <a:pPr algn="ctr"/>
              <a:r>
                <a:rPr lang="en-US" sz="1200" b="1" dirty="0"/>
                <a:t>Replication Fork</a:t>
              </a:r>
            </a:p>
            <a:p>
              <a:pPr algn="ctr"/>
              <a:r>
                <a:rPr lang="en-US" sz="1200" b="1" dirty="0"/>
                <a:t>Instability</a:t>
              </a:r>
            </a:p>
          </p:txBody>
        </p:sp>
        <p:cxnSp>
          <p:nvCxnSpPr>
            <p:cNvPr id="263" name="Straight Arrow Connector 262"/>
            <p:cNvCxnSpPr/>
            <p:nvPr/>
          </p:nvCxnSpPr>
          <p:spPr>
            <a:xfrm>
              <a:off x="7326115" y="4830046"/>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cxnSp>
          <p:nvCxnSpPr>
            <p:cNvPr id="287" name="Straight Arrow Connector 286"/>
            <p:cNvCxnSpPr/>
            <p:nvPr/>
          </p:nvCxnSpPr>
          <p:spPr>
            <a:xfrm flipV="1">
              <a:off x="8702664" y="4360109"/>
              <a:ext cx="1438291" cy="466195"/>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299" name="Oval 298"/>
            <p:cNvSpPr>
              <a:spLocks noChangeAspect="1"/>
            </p:cNvSpPr>
            <p:nvPr/>
          </p:nvSpPr>
          <p:spPr>
            <a:xfrm>
              <a:off x="6554835" y="4305033"/>
              <a:ext cx="552014" cy="228600"/>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PARP</a:t>
              </a:r>
            </a:p>
          </p:txBody>
        </p:sp>
        <p:sp>
          <p:nvSpPr>
            <p:cNvPr id="300" name="Oval 299"/>
            <p:cNvSpPr/>
            <p:nvPr/>
          </p:nvSpPr>
          <p:spPr>
            <a:xfrm>
              <a:off x="6449805" y="4189833"/>
              <a:ext cx="191589" cy="190516"/>
            </a:xfrm>
            <a:prstGeom prst="ellipse">
              <a:avLst/>
            </a:prstGeom>
            <a:solidFill>
              <a:schemeClr val="accent2">
                <a:lumMod val="75000"/>
              </a:schemeClr>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err="1"/>
                <a:t>i</a:t>
              </a:r>
              <a:endParaRPr lang="en-US" sz="1050" dirty="0"/>
            </a:p>
          </p:txBody>
        </p:sp>
      </p:grpSp>
      <p:grpSp>
        <p:nvGrpSpPr>
          <p:cNvPr id="313" name="Group 312"/>
          <p:cNvGrpSpPr/>
          <p:nvPr/>
        </p:nvGrpSpPr>
        <p:grpSpPr>
          <a:xfrm>
            <a:off x="2066351" y="3409208"/>
            <a:ext cx="1280160" cy="460412"/>
            <a:chOff x="2055718" y="3409208"/>
            <a:chExt cx="1280160" cy="460412"/>
          </a:xfrm>
        </p:grpSpPr>
        <p:cxnSp>
          <p:nvCxnSpPr>
            <p:cNvPr id="212" name="Straight Arrow Connector 211"/>
            <p:cNvCxnSpPr/>
            <p:nvPr/>
          </p:nvCxnSpPr>
          <p:spPr>
            <a:xfrm>
              <a:off x="2055718" y="3415283"/>
              <a:ext cx="1280160" cy="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301" name="Arc 300"/>
            <p:cNvSpPr/>
            <p:nvPr/>
          </p:nvSpPr>
          <p:spPr>
            <a:xfrm rot="16497117">
              <a:off x="2743490" y="3413953"/>
              <a:ext cx="455115" cy="456220"/>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3" name="TextBox 302"/>
            <p:cNvSpPr txBox="1"/>
            <p:nvPr/>
          </p:nvSpPr>
          <p:spPr>
            <a:xfrm>
              <a:off x="2699297" y="3409208"/>
              <a:ext cx="248786" cy="246221"/>
            </a:xfrm>
            <a:prstGeom prst="rect">
              <a:avLst/>
            </a:prstGeom>
            <a:noFill/>
          </p:spPr>
          <p:txBody>
            <a:bodyPr wrap="none" rtlCol="0">
              <a:spAutoFit/>
            </a:bodyPr>
            <a:lstStyle/>
            <a:p>
              <a:r>
                <a:rPr lang="en-US" sz="1000" b="1" dirty="0"/>
                <a:t>+</a:t>
              </a:r>
            </a:p>
          </p:txBody>
        </p:sp>
      </p:grpSp>
      <p:grpSp>
        <p:nvGrpSpPr>
          <p:cNvPr id="316" name="Group 315"/>
          <p:cNvGrpSpPr/>
          <p:nvPr/>
        </p:nvGrpSpPr>
        <p:grpSpPr>
          <a:xfrm>
            <a:off x="2062106" y="3469527"/>
            <a:ext cx="1274514" cy="1365670"/>
            <a:chOff x="2062106" y="3469527"/>
            <a:chExt cx="1274514" cy="1365670"/>
          </a:xfrm>
        </p:grpSpPr>
        <p:cxnSp>
          <p:nvCxnSpPr>
            <p:cNvPr id="284" name="Straight Arrow Connector 283"/>
            <p:cNvCxnSpPr/>
            <p:nvPr/>
          </p:nvCxnSpPr>
          <p:spPr>
            <a:xfrm>
              <a:off x="2062106" y="3469527"/>
              <a:ext cx="1274514" cy="1365670"/>
            </a:xfrm>
            <a:prstGeom prst="straightConnector1">
              <a:avLst/>
            </a:prstGeom>
            <a:ln w="19050">
              <a:tailEnd type="stealth" w="lg" len="lg"/>
            </a:ln>
          </p:spPr>
          <p:style>
            <a:lnRef idx="1">
              <a:schemeClr val="accent1"/>
            </a:lnRef>
            <a:fillRef idx="0">
              <a:schemeClr val="accent1"/>
            </a:fillRef>
            <a:effectRef idx="0">
              <a:schemeClr val="accent1"/>
            </a:effectRef>
            <a:fontRef idx="minor">
              <a:schemeClr val="tx1"/>
            </a:fontRef>
          </p:style>
        </p:cxnSp>
        <p:sp>
          <p:nvSpPr>
            <p:cNvPr id="302" name="Arc 301"/>
            <p:cNvSpPr/>
            <p:nvPr/>
          </p:nvSpPr>
          <p:spPr>
            <a:xfrm rot="13384083">
              <a:off x="2630831" y="3757913"/>
              <a:ext cx="455115" cy="456220"/>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4" name="TextBox 303"/>
            <p:cNvSpPr txBox="1"/>
            <p:nvPr/>
          </p:nvSpPr>
          <p:spPr>
            <a:xfrm>
              <a:off x="2569837" y="3838094"/>
              <a:ext cx="248786" cy="246221"/>
            </a:xfrm>
            <a:prstGeom prst="rect">
              <a:avLst/>
            </a:prstGeom>
            <a:noFill/>
          </p:spPr>
          <p:txBody>
            <a:bodyPr wrap="none" rtlCol="0">
              <a:spAutoFit/>
            </a:bodyPr>
            <a:lstStyle/>
            <a:p>
              <a:r>
                <a:rPr lang="en-US" sz="1000" b="1" dirty="0"/>
                <a:t>+</a:t>
              </a:r>
            </a:p>
          </p:txBody>
        </p:sp>
      </p:grpSp>
      <p:grpSp>
        <p:nvGrpSpPr>
          <p:cNvPr id="318" name="Group 317"/>
          <p:cNvGrpSpPr/>
          <p:nvPr/>
        </p:nvGrpSpPr>
        <p:grpSpPr>
          <a:xfrm>
            <a:off x="2990980" y="2754844"/>
            <a:ext cx="1279556" cy="883098"/>
            <a:chOff x="2990980" y="2754844"/>
            <a:chExt cx="1279556" cy="883098"/>
          </a:xfrm>
        </p:grpSpPr>
        <p:sp>
          <p:nvSpPr>
            <p:cNvPr id="305" name="Arc 304"/>
            <p:cNvSpPr/>
            <p:nvPr/>
          </p:nvSpPr>
          <p:spPr>
            <a:xfrm>
              <a:off x="3324844" y="3080279"/>
              <a:ext cx="523988" cy="557663"/>
            </a:xfrm>
            <a:prstGeom prst="arc">
              <a:avLst/>
            </a:prstGeom>
            <a:ln w="19050">
              <a:headEnd type="none"/>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12" name="Group 311"/>
            <p:cNvGrpSpPr/>
            <p:nvPr/>
          </p:nvGrpSpPr>
          <p:grpSpPr>
            <a:xfrm>
              <a:off x="2990980" y="2754844"/>
              <a:ext cx="1279556" cy="692221"/>
              <a:chOff x="2990980" y="2754844"/>
              <a:chExt cx="1279556" cy="692221"/>
            </a:xfrm>
          </p:grpSpPr>
          <p:grpSp>
            <p:nvGrpSpPr>
              <p:cNvPr id="272" name="Group 271"/>
              <p:cNvGrpSpPr/>
              <p:nvPr/>
            </p:nvGrpSpPr>
            <p:grpSpPr>
              <a:xfrm>
                <a:off x="3447576" y="3380390"/>
                <a:ext cx="822960" cy="66675"/>
                <a:chOff x="2730809" y="4143036"/>
                <a:chExt cx="822960" cy="66675"/>
              </a:xfrm>
            </p:grpSpPr>
            <p:cxnSp>
              <p:nvCxnSpPr>
                <p:cNvPr id="67" name="Straight Connector 66"/>
                <p:cNvCxnSpPr/>
                <p:nvPr/>
              </p:nvCxnSpPr>
              <p:spPr>
                <a:xfrm>
                  <a:off x="2730809" y="4143036"/>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184007" y="4143036"/>
                  <a:ext cx="3657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2730809" y="4209711"/>
                  <a:ext cx="82296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6" name="Oval 205"/>
              <p:cNvSpPr>
                <a:spLocks noChangeAspect="1"/>
              </p:cNvSpPr>
              <p:nvPr/>
            </p:nvSpPr>
            <p:spPr>
              <a:xfrm>
                <a:off x="3095915" y="2856325"/>
                <a:ext cx="552014" cy="228600"/>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PARP</a:t>
                </a:r>
              </a:p>
            </p:txBody>
          </p:sp>
          <p:sp>
            <p:nvSpPr>
              <p:cNvPr id="217" name="Oval 216"/>
              <p:cNvSpPr/>
              <p:nvPr/>
            </p:nvSpPr>
            <p:spPr>
              <a:xfrm>
                <a:off x="2990980" y="2754844"/>
                <a:ext cx="191589" cy="190516"/>
              </a:xfrm>
              <a:prstGeom prst="ellipse">
                <a:avLst/>
              </a:prstGeom>
              <a:solidFill>
                <a:schemeClr val="accent2">
                  <a:lumMod val="75000"/>
                </a:schemeClr>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err="1"/>
                  <a:t>i</a:t>
                </a:r>
                <a:endParaRPr lang="en-US" sz="1050" dirty="0"/>
              </a:p>
            </p:txBody>
          </p:sp>
          <p:sp>
            <p:nvSpPr>
              <p:cNvPr id="219" name="&quot;No&quot; Symbol 218"/>
              <p:cNvSpPr>
                <a:spLocks noChangeAspect="1"/>
              </p:cNvSpPr>
              <p:nvPr/>
            </p:nvSpPr>
            <p:spPr>
              <a:xfrm>
                <a:off x="3683726" y="3079040"/>
                <a:ext cx="136343" cy="137160"/>
              </a:xfrm>
              <a:prstGeom prst="noSmoking">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307" name="TextBox 306"/>
          <p:cNvSpPr txBox="1"/>
          <p:nvPr/>
        </p:nvSpPr>
        <p:spPr>
          <a:xfrm>
            <a:off x="1599364" y="5786891"/>
            <a:ext cx="8714245" cy="415498"/>
          </a:xfrm>
          <a:prstGeom prst="rect">
            <a:avLst/>
          </a:prstGeom>
          <a:noFill/>
        </p:spPr>
        <p:txBody>
          <a:bodyPr wrap="none" rtlCol="0">
            <a:spAutoFit/>
          </a:bodyPr>
          <a:lstStyle/>
          <a:p>
            <a:r>
              <a:rPr lang="en-US" sz="1050" dirty="0"/>
              <a:t>Abbreviations: PARP = poly(ADP-ribose) polymerase; SSB = single strand break; DSB = double strand break; </a:t>
            </a:r>
            <a:r>
              <a:rPr lang="en-US" sz="1050" dirty="0" err="1"/>
              <a:t>i</a:t>
            </a:r>
            <a:r>
              <a:rPr lang="en-US" sz="1050" dirty="0"/>
              <a:t> = PARP inhibitor; BER = base excision repair;</a:t>
            </a:r>
          </a:p>
          <a:p>
            <a:r>
              <a:rPr lang="en-US" sz="1050" dirty="0"/>
              <a:t>HRR = homologous recombination repair; HRD = homologous recombination deficiency; NHEJ = non-homologous end joining.</a:t>
            </a:r>
          </a:p>
        </p:txBody>
      </p:sp>
      <p:sp>
        <p:nvSpPr>
          <p:cNvPr id="308" name="Slide Number Placeholder 2"/>
          <p:cNvSpPr>
            <a:spLocks noGrp="1"/>
          </p:cNvSpPr>
          <p:nvPr>
            <p:ph type="sldNum" sz="quarter" idx="12"/>
          </p:nvPr>
        </p:nvSpPr>
        <p:spPr>
          <a:xfrm>
            <a:off x="9052560" y="6446520"/>
            <a:ext cx="2743200" cy="365125"/>
          </a:xfrm>
        </p:spPr>
        <p:txBody>
          <a:bodyPr/>
          <a:lstStyle/>
          <a:p>
            <a:fld id="{65E2E604-5D22-4B33-AF91-CB77828014FC}" type="slidenum">
              <a:rPr lang="en-US" smtClean="0"/>
              <a:t>3</a:t>
            </a:fld>
            <a:endParaRPr lang="en-US"/>
          </a:p>
        </p:txBody>
      </p:sp>
      <p:sp>
        <p:nvSpPr>
          <p:cNvPr id="3" name="Oval 2"/>
          <p:cNvSpPr/>
          <p:nvPr/>
        </p:nvSpPr>
        <p:spPr>
          <a:xfrm>
            <a:off x="4689387" y="2477897"/>
            <a:ext cx="828911" cy="50126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4586668" y="3141480"/>
            <a:ext cx="828911" cy="50126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p:cNvSpPr/>
          <p:nvPr/>
        </p:nvSpPr>
        <p:spPr>
          <a:xfrm>
            <a:off x="4556299" y="4584565"/>
            <a:ext cx="828911" cy="50126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2973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8930"/>
            <a:ext cx="12192000" cy="873759"/>
          </a:xfrm>
        </p:spPr>
        <p:txBody>
          <a:bodyPr/>
          <a:lstStyle/>
          <a:p>
            <a:pPr>
              <a:lnSpc>
                <a:spcPts val="3440"/>
              </a:lnSpc>
            </a:pPr>
            <a:r>
              <a:rPr lang="en-US" sz="3200" dirty="0"/>
              <a:t>Rationale for Combining </a:t>
            </a:r>
            <a:r>
              <a:rPr lang="en-US" sz="3200" dirty="0" err="1"/>
              <a:t>PARPi</a:t>
            </a:r>
            <a:r>
              <a:rPr lang="en-US" sz="3200" dirty="0"/>
              <a:t> with AR-axis Inhibitor in </a:t>
            </a:r>
            <a:br>
              <a:rPr lang="en-US" sz="3200" dirty="0"/>
            </a:br>
            <a:r>
              <a:rPr lang="en-US" sz="3200" dirty="0"/>
              <a:t>Non-HRR Mutated mCRPC</a:t>
            </a:r>
          </a:p>
        </p:txBody>
      </p:sp>
      <p:sp>
        <p:nvSpPr>
          <p:cNvPr id="3" name="Slide Number Placeholder 2"/>
          <p:cNvSpPr>
            <a:spLocks noGrp="1"/>
          </p:cNvSpPr>
          <p:nvPr>
            <p:ph type="sldNum" sz="quarter" idx="12"/>
          </p:nvPr>
        </p:nvSpPr>
        <p:spPr/>
        <p:txBody>
          <a:bodyPr/>
          <a:lstStyle/>
          <a:p>
            <a:fld id="{65E2E604-5D22-4B33-AF91-CB77828014FC}" type="slidenum">
              <a:rPr lang="en-US" smtClean="0"/>
              <a:t>4</a:t>
            </a:fld>
            <a:endParaRPr lang="en-US"/>
          </a:p>
        </p:txBody>
      </p:sp>
      <p:sp>
        <p:nvSpPr>
          <p:cNvPr id="5" name="Rectangle 4"/>
          <p:cNvSpPr/>
          <p:nvPr/>
        </p:nvSpPr>
        <p:spPr>
          <a:xfrm>
            <a:off x="905403" y="1131346"/>
            <a:ext cx="10381194" cy="4062651"/>
          </a:xfrm>
          <a:prstGeom prst="rect">
            <a:avLst/>
          </a:prstGeom>
        </p:spPr>
        <p:txBody>
          <a:bodyPr wrap="square">
            <a:spAutoFit/>
          </a:bodyPr>
          <a:lstStyle/>
          <a:p>
            <a:pPr marL="50165" marR="198755">
              <a:spcAft>
                <a:spcPts val="1800"/>
              </a:spcAft>
              <a:buSzPct val="125000"/>
              <a:tabLst>
                <a:tab pos="352425" algn="l"/>
                <a:tab pos="353060" algn="l"/>
              </a:tabLst>
            </a:pPr>
            <a:r>
              <a:rPr lang="en-US" sz="2200" dirty="0">
                <a:solidFill>
                  <a:srgbClr val="231F20"/>
                </a:solidFill>
                <a:cs typeface="Verdana"/>
              </a:rPr>
              <a:t>Nonclinical/translational evidence suggests the potential for synergistic benefit when PARP inhibitors and AR signaling inhibitors are combined based on:</a:t>
            </a:r>
          </a:p>
          <a:p>
            <a:pPr marL="633413" marR="198755" indent="-460375">
              <a:spcAft>
                <a:spcPts val="1800"/>
              </a:spcAft>
              <a:buSzPct val="100000"/>
              <a:buFont typeface="+mj-lt"/>
              <a:buAutoNum type="alphaUcPeriod"/>
              <a:tabLst>
                <a:tab pos="352425" algn="l"/>
              </a:tabLst>
            </a:pPr>
            <a:r>
              <a:rPr lang="en-US" sz="2200" dirty="0">
                <a:solidFill>
                  <a:srgbClr val="231F20"/>
                </a:solidFill>
                <a:cs typeface="Verdana"/>
              </a:rPr>
              <a:t>Inhibition of AR signaling suppresses the expression of genes associated with DNA damage response (DDR)</a:t>
            </a:r>
            <a:r>
              <a:rPr lang="en-US" sz="2200" baseline="30000" dirty="0">
                <a:solidFill>
                  <a:srgbClr val="231F20"/>
                </a:solidFill>
                <a:cs typeface="Verdana"/>
              </a:rPr>
              <a:t>a</a:t>
            </a:r>
          </a:p>
          <a:p>
            <a:pPr marL="633413" marR="198755" indent="-460375">
              <a:spcAft>
                <a:spcPts val="1800"/>
              </a:spcAft>
              <a:buSzPct val="100000"/>
              <a:buFont typeface="+mj-lt"/>
              <a:buAutoNum type="alphaUcPeriod"/>
              <a:tabLst>
                <a:tab pos="352425" algn="l"/>
              </a:tabLst>
            </a:pPr>
            <a:r>
              <a:rPr lang="en-US" sz="2200" dirty="0">
                <a:solidFill>
                  <a:srgbClr val="231F20"/>
                </a:solidFill>
                <a:cs typeface="Verdana"/>
              </a:rPr>
              <a:t>PARP1 activity has been shown to support AR </a:t>
            </a:r>
            <a:r>
              <a:rPr lang="en-US" sz="2200" dirty="0" err="1">
                <a:solidFill>
                  <a:srgbClr val="231F20"/>
                </a:solidFill>
                <a:cs typeface="Verdana"/>
              </a:rPr>
              <a:t>function</a:t>
            </a:r>
            <a:r>
              <a:rPr lang="en-US" sz="2200" baseline="30000" dirty="0" err="1">
                <a:solidFill>
                  <a:srgbClr val="231F20"/>
                </a:solidFill>
                <a:cs typeface="Verdana"/>
              </a:rPr>
              <a:t>b</a:t>
            </a:r>
            <a:r>
              <a:rPr lang="en-US" sz="2200" dirty="0">
                <a:solidFill>
                  <a:srgbClr val="231F20"/>
                </a:solidFill>
                <a:cs typeface="Verdana"/>
              </a:rPr>
              <a:t>, suggesting that  </a:t>
            </a:r>
            <a:br>
              <a:rPr lang="en-US" sz="2200" dirty="0">
                <a:solidFill>
                  <a:srgbClr val="231F20"/>
                </a:solidFill>
                <a:cs typeface="Verdana"/>
              </a:rPr>
            </a:br>
            <a:r>
              <a:rPr lang="en-US" sz="2200" dirty="0">
                <a:solidFill>
                  <a:srgbClr val="231F20"/>
                </a:solidFill>
                <a:cs typeface="Verdana"/>
              </a:rPr>
              <a:t>co-blockade of PARP1 may synergize with AR-directed therapy</a:t>
            </a:r>
          </a:p>
          <a:p>
            <a:pPr marL="633413" marR="198755" indent="-460375">
              <a:spcAft>
                <a:spcPts val="1800"/>
              </a:spcAft>
              <a:buSzPct val="100000"/>
              <a:buFont typeface="+mj-lt"/>
              <a:buAutoNum type="alphaUcPeriod"/>
              <a:tabLst>
                <a:tab pos="352425" algn="l"/>
              </a:tabLst>
            </a:pPr>
            <a:r>
              <a:rPr lang="en-US" sz="2200" dirty="0">
                <a:solidFill>
                  <a:srgbClr val="231F20"/>
                </a:solidFill>
                <a:cs typeface="Verdana"/>
              </a:rPr>
              <a:t>Clinical resistance to AR blockade is associated with co-deletion of Rb1 and inactivation of BRCA2</a:t>
            </a:r>
            <a:r>
              <a:rPr lang="en-US" sz="2200" baseline="30000" dirty="0">
                <a:solidFill>
                  <a:srgbClr val="231F20"/>
                </a:solidFill>
                <a:cs typeface="Verdana"/>
              </a:rPr>
              <a:t>c</a:t>
            </a:r>
          </a:p>
          <a:p>
            <a:pPr marL="633413" marR="198755" indent="-460375">
              <a:spcAft>
                <a:spcPts val="1800"/>
              </a:spcAft>
              <a:buSzPct val="100000"/>
              <a:buFont typeface="+mj-lt"/>
              <a:buAutoNum type="alphaUcPeriod"/>
              <a:tabLst>
                <a:tab pos="352425" algn="l"/>
              </a:tabLst>
            </a:pPr>
            <a:r>
              <a:rPr lang="en-US" sz="2200" dirty="0">
                <a:solidFill>
                  <a:srgbClr val="231F20"/>
                </a:solidFill>
                <a:cs typeface="Verdana"/>
              </a:rPr>
              <a:t>Inactivation of BRCA2 is associated with PARP inhibitor sensitivity</a:t>
            </a:r>
            <a:endParaRPr lang="en-US" sz="2200" baseline="33333" dirty="0">
              <a:cs typeface="Verdana"/>
            </a:endParaRPr>
          </a:p>
        </p:txBody>
      </p:sp>
      <p:sp>
        <p:nvSpPr>
          <p:cNvPr id="4" name="TextBox 3">
            <a:extLst>
              <a:ext uri="{FF2B5EF4-FFF2-40B4-BE49-F238E27FC236}">
                <a16:creationId xmlns:a16="http://schemas.microsoft.com/office/drawing/2014/main" id="{ECBBC079-8F12-9C41-90B5-9581FEAA1261}"/>
              </a:ext>
            </a:extLst>
          </p:cNvPr>
          <p:cNvSpPr txBox="1"/>
          <p:nvPr/>
        </p:nvSpPr>
        <p:spPr>
          <a:xfrm>
            <a:off x="6759616" y="5427843"/>
            <a:ext cx="5185458" cy="738664"/>
          </a:xfrm>
          <a:prstGeom prst="rect">
            <a:avLst/>
          </a:prstGeom>
          <a:noFill/>
        </p:spPr>
        <p:txBody>
          <a:bodyPr wrap="square" rtlCol="0">
            <a:spAutoFit/>
          </a:bodyPr>
          <a:lstStyle/>
          <a:p>
            <a:r>
              <a:rPr lang="en-US" sz="1400" baseline="30000" dirty="0"/>
              <a:t>a </a:t>
            </a:r>
            <a:r>
              <a:rPr lang="en-US" sz="1400" dirty="0" err="1"/>
              <a:t>Asim</a:t>
            </a:r>
            <a:r>
              <a:rPr lang="en-US" sz="1400" dirty="0"/>
              <a:t> M, et al. </a:t>
            </a:r>
            <a:r>
              <a:rPr lang="en-US" sz="1400" i="1" dirty="0"/>
              <a:t>Nat </a:t>
            </a:r>
            <a:r>
              <a:rPr lang="en-US" sz="1400" i="1" dirty="0" err="1"/>
              <a:t>Commun</a:t>
            </a:r>
            <a:r>
              <a:rPr lang="en-US" sz="1400" i="1" dirty="0"/>
              <a:t>. </a:t>
            </a:r>
            <a:r>
              <a:rPr lang="en-US" sz="1400" dirty="0"/>
              <a:t>2017;8:374</a:t>
            </a:r>
          </a:p>
          <a:p>
            <a:r>
              <a:rPr lang="en-US" sz="1400" baseline="30000" dirty="0"/>
              <a:t>b </a:t>
            </a:r>
            <a:r>
              <a:rPr lang="en-US" sz="1400" dirty="0" err="1"/>
              <a:t>Schiewer</a:t>
            </a:r>
            <a:r>
              <a:rPr lang="en-US" sz="1400" dirty="0"/>
              <a:t> MJ, et al. </a:t>
            </a:r>
            <a:r>
              <a:rPr lang="en-US" sz="1400" i="1" dirty="0"/>
              <a:t>Cancer </a:t>
            </a:r>
            <a:r>
              <a:rPr lang="en-US" sz="1400" i="1" dirty="0" err="1"/>
              <a:t>Discov</a:t>
            </a:r>
            <a:r>
              <a:rPr lang="en-US" sz="1400" i="1" dirty="0"/>
              <a:t>. </a:t>
            </a:r>
            <a:r>
              <a:rPr lang="en-US" sz="1400" dirty="0"/>
              <a:t>2012;12:1134-1149</a:t>
            </a:r>
          </a:p>
          <a:p>
            <a:r>
              <a:rPr lang="en-US" sz="1400" baseline="30000" dirty="0"/>
              <a:t>c </a:t>
            </a:r>
            <a:r>
              <a:rPr lang="en-US" sz="1400" dirty="0"/>
              <a:t>Chakraborty G, et al. </a:t>
            </a:r>
            <a:r>
              <a:rPr lang="en-US" sz="1400" i="1" dirty="0"/>
              <a:t>J Clin Oncol. </a:t>
            </a:r>
            <a:r>
              <a:rPr lang="en-US" sz="1400" dirty="0"/>
              <a:t>2018;36(15_suppl):e17024</a:t>
            </a:r>
          </a:p>
        </p:txBody>
      </p:sp>
    </p:spTree>
    <p:extLst>
      <p:ext uri="{BB962C8B-B14F-4D97-AF65-F5344CB8AC3E}">
        <p14:creationId xmlns:p14="http://schemas.microsoft.com/office/powerpoint/2010/main" val="347211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Olaparib</a:t>
            </a:r>
            <a:r>
              <a:rPr lang="en-US" dirty="0"/>
              <a:t> + Abiraterone: Phase II Trial Design</a:t>
            </a:r>
          </a:p>
        </p:txBody>
      </p:sp>
      <p:sp>
        <p:nvSpPr>
          <p:cNvPr id="3" name="Slide Number Placeholder 2"/>
          <p:cNvSpPr>
            <a:spLocks noGrp="1"/>
          </p:cNvSpPr>
          <p:nvPr>
            <p:ph type="sldNum" sz="quarter" idx="12"/>
          </p:nvPr>
        </p:nvSpPr>
        <p:spPr/>
        <p:txBody>
          <a:bodyPr/>
          <a:lstStyle/>
          <a:p>
            <a:fld id="{65E2E604-5D22-4B33-AF91-CB77828014FC}" type="slidenum">
              <a:rPr lang="en-US" smtClean="0"/>
              <a:t>5</a:t>
            </a:fld>
            <a:endParaRPr lang="en-US"/>
          </a:p>
        </p:txBody>
      </p:sp>
      <p:sp>
        <p:nvSpPr>
          <p:cNvPr id="16"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Clarke N. et al.  </a:t>
            </a:r>
            <a:r>
              <a:rPr lang="en-US" sz="1200" i="1" dirty="0">
                <a:latin typeface="+mn-lt"/>
              </a:rPr>
              <a:t>Lancet </a:t>
            </a:r>
            <a:r>
              <a:rPr lang="en-US" sz="1200" i="1" dirty="0" err="1">
                <a:latin typeface="+mn-lt"/>
              </a:rPr>
              <a:t>Oncol</a:t>
            </a:r>
            <a:r>
              <a:rPr lang="en-US" sz="1200" i="1" dirty="0">
                <a:latin typeface="+mn-lt"/>
              </a:rPr>
              <a:t> </a:t>
            </a:r>
            <a:r>
              <a:rPr lang="en-US" sz="1200" dirty="0">
                <a:latin typeface="+mn-lt"/>
              </a:rPr>
              <a:t>2018, 19(7):975-986.</a:t>
            </a:r>
          </a:p>
        </p:txBody>
      </p:sp>
      <p:sp>
        <p:nvSpPr>
          <p:cNvPr id="19" name="Rounded Rectangle 18"/>
          <p:cNvSpPr/>
          <p:nvPr/>
        </p:nvSpPr>
        <p:spPr>
          <a:xfrm>
            <a:off x="8500185" y="1333365"/>
            <a:ext cx="2743200" cy="3657600"/>
          </a:xfrm>
          <a:prstGeom prst="roundRect">
            <a:avLst>
              <a:gd name="adj" fmla="val 6645"/>
            </a:avLst>
          </a:prstGeom>
          <a:solidFill>
            <a:schemeClr val="accent1">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latin typeface="+mj-lt"/>
                <a:cs typeface="Arial" panose="020B0604020202020204" pitchFamily="34" charset="0"/>
              </a:rPr>
              <a:t>Efficacy end points</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Primary:</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 Patients with AEs</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Number patients with DLTs</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rPFS</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 Patients with progression or death</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Secondary:</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PK analysis </a:t>
            </a:r>
            <a:r>
              <a:rPr lang="en-GB" sz="1400" dirty="0" err="1">
                <a:solidFill>
                  <a:schemeClr val="bg1"/>
                </a:solidFill>
                <a:latin typeface="+mj-lt"/>
                <a:cs typeface="Arial" panose="020B0604020202020204" pitchFamily="34" charset="0"/>
              </a:rPr>
              <a:t>olaparib</a:t>
            </a:r>
            <a:r>
              <a:rPr lang="en-GB" sz="1400" dirty="0">
                <a:solidFill>
                  <a:schemeClr val="bg1"/>
                </a:solidFill>
                <a:latin typeface="+mj-lt"/>
                <a:cs typeface="Arial" panose="020B0604020202020204" pitchFamily="34" charset="0"/>
              </a:rPr>
              <a:t> &amp; abiraterone</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Analysis of PSA changes</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ORR</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first subsequent </a:t>
            </a:r>
            <a:r>
              <a:rPr lang="en-GB" sz="1400" dirty="0" err="1">
                <a:solidFill>
                  <a:schemeClr val="bg1"/>
                </a:solidFill>
                <a:latin typeface="+mj-lt"/>
                <a:cs typeface="Arial" panose="020B0604020202020204" pitchFamily="34" charset="0"/>
              </a:rPr>
              <a:t>Tx</a:t>
            </a:r>
            <a:endParaRPr lang="en-GB" sz="1400" dirty="0">
              <a:solidFill>
                <a:schemeClr val="bg1"/>
              </a:solidFill>
              <a:latin typeface="+mj-lt"/>
              <a:cs typeface="Arial" panose="020B0604020202020204" pitchFamily="34" charset="0"/>
            </a:endParaRP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OS and PFS2</a:t>
            </a:r>
            <a:endParaRPr lang="en-US" sz="1400" dirty="0">
              <a:solidFill>
                <a:schemeClr val="bg1"/>
              </a:solidFill>
              <a:latin typeface="+mj-lt"/>
              <a:cs typeface="Arial" panose="020B0604020202020204" pitchFamily="34" charset="0"/>
            </a:endParaRPr>
          </a:p>
        </p:txBody>
      </p:sp>
      <p:sp>
        <p:nvSpPr>
          <p:cNvPr id="20" name="Rounded Rectangle 19"/>
          <p:cNvSpPr/>
          <p:nvPr/>
        </p:nvSpPr>
        <p:spPr>
          <a:xfrm>
            <a:off x="5821351" y="1422065"/>
            <a:ext cx="1962795" cy="1554480"/>
          </a:xfrm>
          <a:prstGeom prst="roundRect">
            <a:avLst>
              <a:gd name="adj" fmla="val 12540"/>
            </a:avLst>
          </a:prstGeom>
          <a:solidFill>
            <a:schemeClr val="bg2">
              <a:lumMod val="90000"/>
            </a:schemeClr>
          </a:solidFill>
          <a:ln w="28575">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err="1">
                <a:solidFill>
                  <a:schemeClr val="tx1"/>
                </a:solidFill>
                <a:latin typeface="PT Sans"/>
                <a:cs typeface="Arial" panose="020B0604020202020204" pitchFamily="34" charset="0"/>
              </a:rPr>
              <a:t>Olaparib</a:t>
            </a:r>
            <a:r>
              <a:rPr lang="en-GB" sz="1400" dirty="0">
                <a:solidFill>
                  <a:schemeClr val="tx1"/>
                </a:solidFill>
                <a:latin typeface="PT Sans"/>
                <a:cs typeface="Arial" panose="020B0604020202020204" pitchFamily="34" charset="0"/>
              </a:rPr>
              <a:t> tablets </a:t>
            </a:r>
          </a:p>
          <a:p>
            <a:pPr algn="ctr" fontAlgn="base">
              <a:spcBef>
                <a:spcPct val="0"/>
              </a:spcBef>
              <a:spcAft>
                <a:spcPct val="0"/>
              </a:spcAft>
              <a:defRPr/>
            </a:pPr>
            <a:r>
              <a:rPr lang="en-GB" sz="1400" dirty="0">
                <a:solidFill>
                  <a:schemeClr val="tx1"/>
                </a:solidFill>
                <a:latin typeface="PT Sans"/>
                <a:cs typeface="Arial" panose="020B0604020202020204" pitchFamily="34" charset="0"/>
              </a:rPr>
              <a:t>200 or 300 mg bid</a:t>
            </a: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 Abiraterone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1000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(N=71)</a:t>
            </a:r>
            <a:endParaRPr lang="en-US" sz="1400" dirty="0">
              <a:solidFill>
                <a:schemeClr val="tx1"/>
              </a:solidFill>
              <a:latin typeface="PT Sans"/>
              <a:cs typeface="Arial" panose="020B0604020202020204" pitchFamily="34" charset="0"/>
            </a:endParaRPr>
          </a:p>
        </p:txBody>
      </p:sp>
      <p:sp>
        <p:nvSpPr>
          <p:cNvPr id="21" name="Rounded Rectangle 20"/>
          <p:cNvSpPr/>
          <p:nvPr/>
        </p:nvSpPr>
        <p:spPr>
          <a:xfrm>
            <a:off x="5821351" y="3435877"/>
            <a:ext cx="1962795" cy="1554480"/>
          </a:xfrm>
          <a:prstGeom prst="roundRect">
            <a:avLst>
              <a:gd name="adj" fmla="val 12540"/>
            </a:avLst>
          </a:prstGeom>
          <a:solidFill>
            <a:schemeClr val="bg2">
              <a:lumMod val="90000"/>
            </a:schemeClr>
          </a:solidFill>
          <a:ln>
            <a:solidFill>
              <a:srgbClr val="95A9CC"/>
            </a:solid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a:solidFill>
                  <a:schemeClr val="tx1"/>
                </a:solidFill>
                <a:latin typeface="PT Sans"/>
                <a:cs typeface="Arial" panose="020B0604020202020204" pitchFamily="34" charset="0"/>
              </a:rPr>
              <a:t>Placebo</a:t>
            </a: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 Abiraterone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1000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(N=71)</a:t>
            </a:r>
            <a:endParaRPr lang="en-US" sz="1400" dirty="0">
              <a:solidFill>
                <a:schemeClr val="tx1"/>
              </a:solidFill>
              <a:latin typeface="PT Sans"/>
              <a:cs typeface="Arial" panose="020B0604020202020204" pitchFamily="34" charset="0"/>
            </a:endParaRPr>
          </a:p>
        </p:txBody>
      </p:sp>
      <p:sp>
        <p:nvSpPr>
          <p:cNvPr id="22" name="Rounded Rectangle 21"/>
          <p:cNvSpPr/>
          <p:nvPr/>
        </p:nvSpPr>
        <p:spPr>
          <a:xfrm>
            <a:off x="1048034" y="1306969"/>
            <a:ext cx="2654735" cy="3749040"/>
          </a:xfrm>
          <a:prstGeom prst="roundRect">
            <a:avLst>
              <a:gd name="adj" fmla="val 6645"/>
            </a:avLst>
          </a:prstGeom>
          <a:solidFill>
            <a:schemeClr val="bg2">
              <a:lumMod val="25000"/>
            </a:schemeClr>
          </a:solidFill>
          <a:ln>
            <a:noFill/>
          </a:ln>
          <a:effectLst>
            <a:outerShdw blurRad="50800" dist="38100" dir="2700000" algn="tl" rotWithShape="0">
              <a:prstClr val="black">
                <a:alpha val="40000"/>
              </a:prstClr>
            </a:outerShdw>
          </a:effectLst>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sz="2000" b="1" dirty="0">
                <a:solidFill>
                  <a:schemeClr val="bg1"/>
                </a:solidFill>
                <a:cs typeface="Arial" panose="020B0604020202020204" pitchFamily="34" charset="0"/>
              </a:rPr>
              <a:t>Patients</a:t>
            </a:r>
            <a:endParaRPr lang="en-US" b="1" dirty="0">
              <a:solidFill>
                <a:schemeClr val="bg1"/>
              </a:solidFill>
              <a:cs typeface="Arial" panose="020B0604020202020204" pitchFamily="34" charset="0"/>
            </a:endParaRPr>
          </a:p>
          <a:p>
            <a:pPr fontAlgn="base">
              <a:spcBef>
                <a:spcPts val="300"/>
              </a:spcBef>
              <a:spcAft>
                <a:spcPct val="0"/>
              </a:spcAft>
              <a:buClr>
                <a:schemeClr val="bg1"/>
              </a:buClr>
              <a:defRPr/>
            </a:pPr>
            <a:r>
              <a:rPr lang="en-GB" sz="1600" b="1" dirty="0">
                <a:solidFill>
                  <a:schemeClr val="bg1"/>
                </a:solidFill>
                <a:cs typeface="Arial" panose="020B0604020202020204" pitchFamily="34" charset="0"/>
              </a:rPr>
              <a:t>Key eligibility</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Confirmed prostate cancer </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Candidate for abiraterone </a:t>
            </a:r>
            <a:r>
              <a:rPr lang="en-GB" sz="1400" dirty="0" err="1">
                <a:solidFill>
                  <a:schemeClr val="bg1"/>
                </a:solidFill>
                <a:cs typeface="Arial" panose="020B0604020202020204" pitchFamily="34" charset="0"/>
              </a:rPr>
              <a:t>Tx</a:t>
            </a:r>
            <a:r>
              <a:rPr lang="en-GB" sz="1400" dirty="0">
                <a:solidFill>
                  <a:schemeClr val="bg1"/>
                </a:solidFill>
                <a:cs typeface="Arial" panose="020B0604020202020204" pitchFamily="34" charset="0"/>
              </a:rPr>
              <a:t> and confirmed mCRPC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Must have received docetaxel for mCRPC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No prior </a:t>
            </a:r>
            <a:r>
              <a:rPr lang="en-GB" sz="1400" dirty="0" err="1">
                <a:solidFill>
                  <a:schemeClr val="bg1"/>
                </a:solidFill>
                <a:cs typeface="Arial" panose="020B0604020202020204" pitchFamily="34" charset="0"/>
              </a:rPr>
              <a:t>Tx</a:t>
            </a:r>
            <a:r>
              <a:rPr lang="en-GB" sz="1400" dirty="0">
                <a:solidFill>
                  <a:schemeClr val="bg1"/>
                </a:solidFill>
                <a:cs typeface="Arial" panose="020B0604020202020204" pitchFamily="34" charset="0"/>
              </a:rPr>
              <a:t> with NHT, radium, immunotherapy, or PARP inhibitor</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ECOG performance ≤ 2</a:t>
            </a:r>
          </a:p>
        </p:txBody>
      </p:sp>
      <p:sp>
        <p:nvSpPr>
          <p:cNvPr id="23" name="AutoShape 17"/>
          <p:cNvSpPr>
            <a:spLocks noChangeArrowheads="1"/>
          </p:cNvSpPr>
          <p:nvPr/>
        </p:nvSpPr>
        <p:spPr bwMode="auto">
          <a:xfrm>
            <a:off x="4435364" y="1391195"/>
            <a:ext cx="576262" cy="3577167"/>
          </a:xfrm>
          <a:prstGeom prst="roundRect">
            <a:avLst>
              <a:gd name="adj" fmla="val 16667"/>
            </a:avLst>
          </a:prstGeom>
          <a:solidFill>
            <a:schemeClr val="bg2">
              <a:lumMod val="50000"/>
            </a:schemeClr>
          </a:solidFill>
          <a:ln w="19050">
            <a:noFill/>
            <a:round/>
            <a:headEnd/>
            <a:tailEnd/>
          </a:ln>
          <a:effectLst>
            <a:outerShdw blurRad="50800" dist="38100" dir="2700000" algn="tl" rotWithShape="0">
              <a:prstClr val="black">
                <a:alpha val="40000"/>
              </a:prstClr>
            </a:outerShdw>
          </a:effectLst>
          <a:scene3d>
            <a:camera prst="orthographicFront"/>
            <a:lightRig rig="threePt" dir="t"/>
          </a:scene3d>
          <a:sp3d prstMaterial="metal">
            <a:bevelT prst="angle"/>
          </a:sp3d>
        </p:spPr>
        <p:txBody>
          <a:bodyPr wrap="none" lIns="80131" tIns="40066" rIns="80131" bIns="40066" anchor="ctr"/>
          <a:lstStyle/>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R</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A</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N</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O</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M</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I</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Z</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E</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p>
          <a:p>
            <a:pPr algn="ctr" defTabSz="858838">
              <a:lnSpc>
                <a:spcPct val="90000"/>
              </a:lnSpc>
              <a:spcBef>
                <a:spcPct val="10000"/>
              </a:spcBef>
            </a:pPr>
            <a:endParaRPr lang="en-US" sz="1400" b="1" dirty="0">
              <a:solidFill>
                <a:schemeClr val="bg1"/>
              </a:solidFill>
              <a:latin typeface="PT Sans"/>
              <a:ea typeface="ヒラギノ角ゴ Pro W3"/>
              <a:cs typeface="ヒラギノ角ゴ Pro W3"/>
            </a:endParaRPr>
          </a:p>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1:1</a:t>
            </a:r>
          </a:p>
        </p:txBody>
      </p:sp>
      <p:cxnSp>
        <p:nvCxnSpPr>
          <p:cNvPr id="24" name="Straight Arrow Connector 23"/>
          <p:cNvCxnSpPr/>
          <p:nvPr/>
        </p:nvCxnSpPr>
        <p:spPr>
          <a:xfrm>
            <a:off x="3774194" y="3188636"/>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5097849" y="2201561"/>
            <a:ext cx="641017" cy="2011680"/>
            <a:chOff x="4775600" y="2611663"/>
            <a:chExt cx="641017" cy="1470727"/>
          </a:xfrm>
        </p:grpSpPr>
        <p:cxnSp>
          <p:nvCxnSpPr>
            <p:cNvPr id="26" name="Elbow Connector 25"/>
            <p:cNvCxnSpPr>
              <a:cxnSpLocks/>
            </p:cNvCxnSpPr>
            <p:nvPr/>
          </p:nvCxnSpPr>
          <p:spPr>
            <a:xfrm>
              <a:off x="4776537" y="334551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Elbow Connector 26"/>
            <p:cNvCxnSpPr>
              <a:cxnSpLocks/>
            </p:cNvCxnSpPr>
            <p:nvPr/>
          </p:nvCxnSpPr>
          <p:spPr>
            <a:xfrm flipV="1">
              <a:off x="4775600" y="261166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28" name="Straight Arrow Connector 27"/>
          <p:cNvCxnSpPr/>
          <p:nvPr/>
        </p:nvCxnSpPr>
        <p:spPr>
          <a:xfrm>
            <a:off x="7893797" y="2210145"/>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879732" y="4227185"/>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395097" y="6044130"/>
            <a:ext cx="4492605" cy="276999"/>
          </a:xfrm>
          <a:prstGeom prst="rect">
            <a:avLst/>
          </a:prstGeom>
        </p:spPr>
        <p:txBody>
          <a:bodyPr wrap="square">
            <a:spAutoFit/>
          </a:bodyPr>
          <a:lstStyle/>
          <a:p>
            <a:pPr>
              <a:spcBef>
                <a:spcPts val="1800"/>
              </a:spcBef>
              <a:buClr>
                <a:srgbClr val="95A9CC"/>
              </a:buClr>
            </a:pPr>
            <a:r>
              <a:rPr lang="en-US" sz="1200" dirty="0">
                <a:hlinkClick r:id="rId3"/>
              </a:rPr>
              <a:t>www.clinicaltrials.gov</a:t>
            </a:r>
            <a:r>
              <a:rPr lang="en-US" sz="1200" dirty="0"/>
              <a:t>: (NCT01972217)</a:t>
            </a:r>
          </a:p>
        </p:txBody>
      </p:sp>
      <p:sp>
        <p:nvSpPr>
          <p:cNvPr id="31" name="TextBox 30"/>
          <p:cNvSpPr txBox="1"/>
          <p:nvPr/>
        </p:nvSpPr>
        <p:spPr>
          <a:xfrm>
            <a:off x="1691249" y="5241588"/>
            <a:ext cx="8731173" cy="369332"/>
          </a:xfrm>
          <a:prstGeom prst="rect">
            <a:avLst/>
          </a:prstGeom>
          <a:noFill/>
        </p:spPr>
        <p:txBody>
          <a:bodyPr wrap="none" rtlCol="0">
            <a:spAutoFit/>
          </a:bodyPr>
          <a:lstStyle/>
          <a:p>
            <a:r>
              <a:rPr lang="en-US" dirty="0"/>
              <a:t>*Prednisone/prednisolone (5 mg) bid to be administered alongside abiraterone as indicated</a:t>
            </a:r>
          </a:p>
        </p:txBody>
      </p:sp>
    </p:spTree>
    <p:extLst>
      <p:ext uri="{BB962C8B-B14F-4D97-AF65-F5344CB8AC3E}">
        <p14:creationId xmlns:p14="http://schemas.microsoft.com/office/powerpoint/2010/main" val="18635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5E2E604-5D22-4B33-AF91-CB77828014FC}" type="slidenum">
              <a:rPr lang="en-US" smtClean="0"/>
              <a:t>6</a:t>
            </a:fld>
            <a:endParaRPr lang="en-US"/>
          </a:p>
        </p:txBody>
      </p:sp>
      <p:sp>
        <p:nvSpPr>
          <p:cNvPr id="3" name="Title 2"/>
          <p:cNvSpPr>
            <a:spLocks noGrp="1"/>
          </p:cNvSpPr>
          <p:nvPr>
            <p:ph type="title"/>
          </p:nvPr>
        </p:nvSpPr>
        <p:spPr/>
        <p:txBody>
          <a:bodyPr/>
          <a:lstStyle/>
          <a:p>
            <a:r>
              <a:rPr lang="en-US" dirty="0"/>
              <a:t>Baseline Characteristics</a:t>
            </a:r>
          </a:p>
        </p:txBody>
      </p:sp>
      <p:graphicFrame>
        <p:nvGraphicFramePr>
          <p:cNvPr id="5" name="Table 4"/>
          <p:cNvGraphicFramePr>
            <a:graphicFrameLocks noGrp="1"/>
          </p:cNvGraphicFramePr>
          <p:nvPr>
            <p:extLst>
              <p:ext uri="{D42A27DB-BD31-4B8C-83A1-F6EECF244321}">
                <p14:modId xmlns:p14="http://schemas.microsoft.com/office/powerpoint/2010/main" val="443971668"/>
              </p:ext>
            </p:extLst>
          </p:nvPr>
        </p:nvGraphicFramePr>
        <p:xfrm>
          <a:off x="2031999" y="1490979"/>
          <a:ext cx="8128001" cy="4348480"/>
        </p:xfrm>
        <a:graphic>
          <a:graphicData uri="http://schemas.openxmlformats.org/drawingml/2006/table">
            <a:tbl>
              <a:tblPr firstRow="1" bandRow="1">
                <a:tableStyleId>{5C22544A-7EE6-4342-B048-85BDC9FD1C3A}</a:tableStyleId>
              </a:tblPr>
              <a:tblGrid>
                <a:gridCol w="383244">
                  <a:extLst>
                    <a:ext uri="{9D8B030D-6E8A-4147-A177-3AD203B41FA5}">
                      <a16:colId xmlns:a16="http://schemas.microsoft.com/office/drawing/2014/main" val="2132291003"/>
                    </a:ext>
                  </a:extLst>
                </a:gridCol>
                <a:gridCol w="2700669">
                  <a:extLst>
                    <a:ext uri="{9D8B030D-6E8A-4147-A177-3AD203B41FA5}">
                      <a16:colId xmlns:a16="http://schemas.microsoft.com/office/drawing/2014/main" val="2089629956"/>
                    </a:ext>
                  </a:extLst>
                </a:gridCol>
                <a:gridCol w="2522044">
                  <a:extLst>
                    <a:ext uri="{9D8B030D-6E8A-4147-A177-3AD203B41FA5}">
                      <a16:colId xmlns:a16="http://schemas.microsoft.com/office/drawing/2014/main" val="1700612817"/>
                    </a:ext>
                  </a:extLst>
                </a:gridCol>
                <a:gridCol w="2522044">
                  <a:extLst>
                    <a:ext uri="{9D8B030D-6E8A-4147-A177-3AD203B41FA5}">
                      <a16:colId xmlns:a16="http://schemas.microsoft.com/office/drawing/2014/main" val="1433234602"/>
                    </a:ext>
                  </a:extLst>
                </a:gridCol>
              </a:tblGrid>
              <a:tr h="370840">
                <a:tc gridSpan="2">
                  <a:txBody>
                    <a:bodyPr/>
                    <a:lstStyle/>
                    <a:p>
                      <a:endParaRPr lang="en-US" dirty="0"/>
                    </a:p>
                  </a:txBody>
                  <a:tcPr/>
                </a:tc>
                <a:tc hMerge="1">
                  <a:txBody>
                    <a:bodyPr/>
                    <a:lstStyle/>
                    <a:p>
                      <a:endParaRPr lang="en-US"/>
                    </a:p>
                  </a:txBody>
                  <a:tcPr/>
                </a:tc>
                <a:tc>
                  <a:txBody>
                    <a:bodyPr/>
                    <a:lstStyle/>
                    <a:p>
                      <a:pPr algn="ctr"/>
                      <a:r>
                        <a:rPr lang="en-US" dirty="0" err="1"/>
                        <a:t>Olaparib</a:t>
                      </a:r>
                      <a:r>
                        <a:rPr lang="en-US" dirty="0"/>
                        <a:t> +</a:t>
                      </a:r>
                      <a:r>
                        <a:rPr lang="en-US" baseline="0" dirty="0"/>
                        <a:t> Abiraterone</a:t>
                      </a:r>
                    </a:p>
                    <a:p>
                      <a:pPr algn="ctr"/>
                      <a:r>
                        <a:rPr lang="en-US" baseline="0" dirty="0"/>
                        <a:t>(N = 71)</a:t>
                      </a:r>
                      <a:endParaRPr lang="en-US" dirty="0"/>
                    </a:p>
                  </a:txBody>
                  <a:tcPr/>
                </a:tc>
                <a:tc>
                  <a:txBody>
                    <a:bodyPr/>
                    <a:lstStyle/>
                    <a:p>
                      <a:pPr algn="ctr"/>
                      <a:r>
                        <a:rPr lang="en-US" dirty="0"/>
                        <a:t>Placebo</a:t>
                      </a:r>
                      <a:r>
                        <a:rPr lang="en-US" baseline="0" dirty="0"/>
                        <a:t> + Abiraterone</a:t>
                      </a:r>
                    </a:p>
                    <a:p>
                      <a:pPr algn="ctr"/>
                      <a:r>
                        <a:rPr lang="en-US" baseline="0" dirty="0"/>
                        <a:t>(N = 71)</a:t>
                      </a:r>
                      <a:endParaRPr lang="en-US" dirty="0"/>
                    </a:p>
                  </a:txBody>
                  <a:tcPr/>
                </a:tc>
                <a:extLst>
                  <a:ext uri="{0D108BD9-81ED-4DB2-BD59-A6C34878D82A}">
                    <a16:rowId xmlns:a16="http://schemas.microsoft.com/office/drawing/2014/main" val="1970989139"/>
                  </a:ext>
                </a:extLst>
              </a:tr>
              <a:tr h="370840">
                <a:tc gridSpan="2">
                  <a:txBody>
                    <a:bodyPr/>
                    <a:lstStyle/>
                    <a:p>
                      <a:r>
                        <a:rPr lang="en-US" dirty="0"/>
                        <a:t>Age, Years, Median (IQR)</a:t>
                      </a:r>
                    </a:p>
                  </a:txBody>
                  <a:tcPr/>
                </a:tc>
                <a:tc hMerge="1">
                  <a:txBody>
                    <a:bodyPr/>
                    <a:lstStyle/>
                    <a:p>
                      <a:endParaRPr lang="en-US"/>
                    </a:p>
                  </a:txBody>
                  <a:tcPr/>
                </a:tc>
                <a:tc>
                  <a:txBody>
                    <a:bodyPr/>
                    <a:lstStyle/>
                    <a:p>
                      <a:pPr algn="ctr"/>
                      <a:r>
                        <a:rPr lang="en-US" dirty="0"/>
                        <a:t>70 (65 – 75)</a:t>
                      </a:r>
                    </a:p>
                  </a:txBody>
                  <a:tcPr/>
                </a:tc>
                <a:tc>
                  <a:txBody>
                    <a:bodyPr/>
                    <a:lstStyle/>
                    <a:p>
                      <a:pPr algn="ctr"/>
                      <a:r>
                        <a:rPr lang="en-US" dirty="0"/>
                        <a:t>67 (62 – 74)</a:t>
                      </a:r>
                    </a:p>
                  </a:txBody>
                  <a:tcPr/>
                </a:tc>
                <a:extLst>
                  <a:ext uri="{0D108BD9-81ED-4DB2-BD59-A6C34878D82A}">
                    <a16:rowId xmlns:a16="http://schemas.microsoft.com/office/drawing/2014/main" val="354935060"/>
                  </a:ext>
                </a:extLst>
              </a:tr>
              <a:tr h="370840">
                <a:tc gridSpan="2">
                  <a:txBody>
                    <a:bodyPr/>
                    <a:lstStyle/>
                    <a:p>
                      <a:r>
                        <a:rPr lang="en-US" dirty="0"/>
                        <a:t>PSA, µg/L, Median (IQR)</a:t>
                      </a:r>
                    </a:p>
                  </a:txBody>
                  <a:tcPr/>
                </a:tc>
                <a:tc hMerge="1">
                  <a:txBody>
                    <a:bodyPr/>
                    <a:lstStyle/>
                    <a:p>
                      <a:endParaRPr lang="en-US"/>
                    </a:p>
                  </a:txBody>
                  <a:tcPr/>
                </a:tc>
                <a:tc>
                  <a:txBody>
                    <a:bodyPr/>
                    <a:lstStyle/>
                    <a:p>
                      <a:pPr algn="ctr"/>
                      <a:r>
                        <a:rPr lang="en-US" dirty="0"/>
                        <a:t>86 (23 – 194)</a:t>
                      </a:r>
                    </a:p>
                  </a:txBody>
                  <a:tcPr/>
                </a:tc>
                <a:tc>
                  <a:txBody>
                    <a:bodyPr/>
                    <a:lstStyle/>
                    <a:p>
                      <a:pPr algn="ctr"/>
                      <a:r>
                        <a:rPr lang="en-US" dirty="0"/>
                        <a:t>47 ( 21 – 199)</a:t>
                      </a:r>
                    </a:p>
                  </a:txBody>
                  <a:tcPr/>
                </a:tc>
                <a:extLst>
                  <a:ext uri="{0D108BD9-81ED-4DB2-BD59-A6C34878D82A}">
                    <a16:rowId xmlns:a16="http://schemas.microsoft.com/office/drawing/2014/main" val="4033600956"/>
                  </a:ext>
                </a:extLst>
              </a:tr>
              <a:tr h="370840">
                <a:tc gridSpan="2">
                  <a:txBody>
                    <a:bodyPr/>
                    <a:lstStyle/>
                    <a:p>
                      <a:r>
                        <a:rPr lang="en-US" dirty="0"/>
                        <a:t>HRR Mutation Status</a:t>
                      </a:r>
                    </a:p>
                  </a:txBody>
                  <a:tcPr/>
                </a:tc>
                <a:tc hMerge="1">
                  <a:txBody>
                    <a:bodyPr/>
                    <a:lstStyle/>
                    <a:p>
                      <a:endParaRPr lang="en-US"/>
                    </a:p>
                  </a:txBody>
                  <a:tcPr/>
                </a:tc>
                <a:tc>
                  <a:txBody>
                    <a:bodyPr/>
                    <a:lstStyle/>
                    <a:p>
                      <a:pPr algn="ctr"/>
                      <a:endParaRPr lang="en-US"/>
                    </a:p>
                  </a:txBody>
                  <a:tcPr/>
                </a:tc>
                <a:tc>
                  <a:txBody>
                    <a:bodyPr/>
                    <a:lstStyle/>
                    <a:p>
                      <a:pPr algn="ctr"/>
                      <a:endParaRPr lang="en-US"/>
                    </a:p>
                  </a:txBody>
                  <a:tcPr/>
                </a:tc>
                <a:extLst>
                  <a:ext uri="{0D108BD9-81ED-4DB2-BD59-A6C34878D82A}">
                    <a16:rowId xmlns:a16="http://schemas.microsoft.com/office/drawing/2014/main" val="3571173697"/>
                  </a:ext>
                </a:extLst>
              </a:tr>
              <a:tr h="370840">
                <a:tc>
                  <a:txBody>
                    <a:bodyPr/>
                    <a:lstStyle/>
                    <a:p>
                      <a:endParaRPr lang="en-US" dirty="0"/>
                    </a:p>
                  </a:txBody>
                  <a:tcPr/>
                </a:tc>
                <a:tc>
                  <a:txBody>
                    <a:bodyPr/>
                    <a:lstStyle/>
                    <a:p>
                      <a:r>
                        <a:rPr lang="en-US" dirty="0"/>
                        <a:t>HRR mutation,</a:t>
                      </a:r>
                      <a:r>
                        <a:rPr lang="en-US" baseline="0" dirty="0"/>
                        <a:t> N (%)</a:t>
                      </a:r>
                      <a:endParaRPr lang="en-US" dirty="0"/>
                    </a:p>
                  </a:txBody>
                  <a:tcPr/>
                </a:tc>
                <a:tc>
                  <a:txBody>
                    <a:bodyPr/>
                    <a:lstStyle/>
                    <a:p>
                      <a:pPr algn="ctr"/>
                      <a:r>
                        <a:rPr lang="en-US" dirty="0"/>
                        <a:t>11</a:t>
                      </a:r>
                      <a:r>
                        <a:rPr lang="en-US" baseline="0" dirty="0"/>
                        <a:t> (15%)</a:t>
                      </a:r>
                      <a:endParaRPr lang="en-US" dirty="0"/>
                    </a:p>
                  </a:txBody>
                  <a:tcPr/>
                </a:tc>
                <a:tc>
                  <a:txBody>
                    <a:bodyPr/>
                    <a:lstStyle/>
                    <a:p>
                      <a:pPr algn="ctr"/>
                      <a:r>
                        <a:rPr lang="en-US" dirty="0"/>
                        <a:t>10 (14%)</a:t>
                      </a:r>
                    </a:p>
                  </a:txBody>
                  <a:tcPr/>
                </a:tc>
                <a:extLst>
                  <a:ext uri="{0D108BD9-81ED-4DB2-BD59-A6C34878D82A}">
                    <a16:rowId xmlns:a16="http://schemas.microsoft.com/office/drawing/2014/main" val="3637396228"/>
                  </a:ext>
                </a:extLst>
              </a:tr>
              <a:tr h="370840">
                <a:tc>
                  <a:txBody>
                    <a:bodyPr/>
                    <a:lstStyle/>
                    <a:p>
                      <a:endParaRPr lang="en-US" dirty="0"/>
                    </a:p>
                  </a:txBody>
                  <a:tcPr/>
                </a:tc>
                <a:tc>
                  <a:txBody>
                    <a:bodyPr/>
                    <a:lstStyle/>
                    <a:p>
                      <a:r>
                        <a:rPr lang="en-US" dirty="0"/>
                        <a:t>HRR wild-type,</a:t>
                      </a:r>
                      <a:r>
                        <a:rPr lang="en-US" baseline="0" dirty="0"/>
                        <a:t> N (%)</a:t>
                      </a:r>
                      <a:endParaRPr lang="en-US" dirty="0"/>
                    </a:p>
                  </a:txBody>
                  <a:tcPr/>
                </a:tc>
                <a:tc>
                  <a:txBody>
                    <a:bodyPr/>
                    <a:lstStyle/>
                    <a:p>
                      <a:pPr algn="ctr"/>
                      <a:r>
                        <a:rPr lang="en-US" dirty="0"/>
                        <a:t>15 (21%)</a:t>
                      </a:r>
                    </a:p>
                  </a:txBody>
                  <a:tcPr/>
                </a:tc>
                <a:tc>
                  <a:txBody>
                    <a:bodyPr/>
                    <a:lstStyle/>
                    <a:p>
                      <a:pPr algn="ctr"/>
                      <a:r>
                        <a:rPr lang="en-US" dirty="0"/>
                        <a:t>20 (28%)</a:t>
                      </a:r>
                    </a:p>
                  </a:txBody>
                  <a:tcPr/>
                </a:tc>
                <a:extLst>
                  <a:ext uri="{0D108BD9-81ED-4DB2-BD59-A6C34878D82A}">
                    <a16:rowId xmlns:a16="http://schemas.microsoft.com/office/drawing/2014/main" val="1980095999"/>
                  </a:ext>
                </a:extLst>
              </a:tr>
              <a:tr h="370840">
                <a:tc>
                  <a:txBody>
                    <a:bodyPr/>
                    <a:lstStyle/>
                    <a:p>
                      <a:endParaRPr lang="en-US" dirty="0"/>
                    </a:p>
                  </a:txBody>
                  <a:tcPr/>
                </a:tc>
                <a:tc>
                  <a:txBody>
                    <a:bodyPr/>
                    <a:lstStyle/>
                    <a:p>
                      <a:r>
                        <a:rPr lang="en-US" dirty="0"/>
                        <a:t>HRR partial</a:t>
                      </a:r>
                      <a:r>
                        <a:rPr lang="en-US" baseline="0" dirty="0"/>
                        <a:t> </a:t>
                      </a:r>
                      <a:r>
                        <a:rPr lang="en-US" baseline="0" dirty="0" err="1"/>
                        <a:t>charact</a:t>
                      </a:r>
                      <a:r>
                        <a:rPr lang="en-US" baseline="0" dirty="0"/>
                        <a:t>.</a:t>
                      </a:r>
                      <a:r>
                        <a:rPr lang="en-US" dirty="0"/>
                        <a:t>,</a:t>
                      </a:r>
                      <a:r>
                        <a:rPr lang="en-US" baseline="0" dirty="0"/>
                        <a:t> N (%)</a:t>
                      </a:r>
                      <a:endParaRPr lang="en-US" dirty="0"/>
                    </a:p>
                  </a:txBody>
                  <a:tcPr/>
                </a:tc>
                <a:tc>
                  <a:txBody>
                    <a:bodyPr/>
                    <a:lstStyle/>
                    <a:p>
                      <a:pPr algn="ctr"/>
                      <a:r>
                        <a:rPr lang="en-US" dirty="0"/>
                        <a:t>45 (63%)</a:t>
                      </a:r>
                    </a:p>
                  </a:txBody>
                  <a:tcPr/>
                </a:tc>
                <a:tc>
                  <a:txBody>
                    <a:bodyPr/>
                    <a:lstStyle/>
                    <a:p>
                      <a:pPr algn="ctr"/>
                      <a:r>
                        <a:rPr lang="en-US" dirty="0"/>
                        <a:t>41 (58%)</a:t>
                      </a:r>
                    </a:p>
                  </a:txBody>
                  <a:tcPr/>
                </a:tc>
                <a:extLst>
                  <a:ext uri="{0D108BD9-81ED-4DB2-BD59-A6C34878D82A}">
                    <a16:rowId xmlns:a16="http://schemas.microsoft.com/office/drawing/2014/main" val="24998836"/>
                  </a:ext>
                </a:extLst>
              </a:tr>
              <a:tr h="370840">
                <a:tc gridSpan="2">
                  <a:txBody>
                    <a:bodyPr/>
                    <a:lstStyle/>
                    <a:p>
                      <a:r>
                        <a:rPr lang="en-US" dirty="0"/>
                        <a:t>Previous Therapy</a:t>
                      </a:r>
                    </a:p>
                  </a:txBody>
                  <a:tcPr/>
                </a:tc>
                <a:tc hMerge="1">
                  <a:txBody>
                    <a:bodyPr/>
                    <a:lstStyle/>
                    <a:p>
                      <a:endParaRPr lang="en-US"/>
                    </a:p>
                  </a:txBody>
                  <a:tcPr/>
                </a:tc>
                <a:tc>
                  <a:txBody>
                    <a:bodyPr/>
                    <a:lstStyle/>
                    <a:p>
                      <a:pPr algn="ctr"/>
                      <a:endParaRPr lang="en-US"/>
                    </a:p>
                  </a:txBody>
                  <a:tcPr/>
                </a:tc>
                <a:tc>
                  <a:txBody>
                    <a:bodyPr/>
                    <a:lstStyle/>
                    <a:p>
                      <a:pPr algn="ctr"/>
                      <a:endParaRPr lang="en-US" dirty="0"/>
                    </a:p>
                  </a:txBody>
                  <a:tcPr/>
                </a:tc>
                <a:extLst>
                  <a:ext uri="{0D108BD9-81ED-4DB2-BD59-A6C34878D82A}">
                    <a16:rowId xmlns:a16="http://schemas.microsoft.com/office/drawing/2014/main" val="1412195363"/>
                  </a:ext>
                </a:extLst>
              </a:tr>
              <a:tr h="370840">
                <a:tc>
                  <a:txBody>
                    <a:bodyPr/>
                    <a:lstStyle/>
                    <a:p>
                      <a:endParaRPr lang="en-US" dirty="0"/>
                    </a:p>
                  </a:txBody>
                  <a:tcPr/>
                </a:tc>
                <a:tc>
                  <a:txBody>
                    <a:bodyPr/>
                    <a:lstStyle/>
                    <a:p>
                      <a:r>
                        <a:rPr lang="en-US" dirty="0"/>
                        <a:t>Docetaxel,</a:t>
                      </a:r>
                      <a:r>
                        <a:rPr lang="en-US" baseline="0" dirty="0"/>
                        <a:t> N (%)</a:t>
                      </a:r>
                      <a:endParaRPr lang="en-US" dirty="0"/>
                    </a:p>
                  </a:txBody>
                  <a:tcPr/>
                </a:tc>
                <a:tc>
                  <a:txBody>
                    <a:bodyPr/>
                    <a:lstStyle/>
                    <a:p>
                      <a:pPr algn="ctr"/>
                      <a:r>
                        <a:rPr lang="en-US" dirty="0"/>
                        <a:t>71 (100%)</a:t>
                      </a:r>
                    </a:p>
                  </a:txBody>
                  <a:tcPr/>
                </a:tc>
                <a:tc>
                  <a:txBody>
                    <a:bodyPr/>
                    <a:lstStyle/>
                    <a:p>
                      <a:pPr algn="ctr"/>
                      <a:r>
                        <a:rPr lang="en-US" dirty="0"/>
                        <a:t>71 (100%)</a:t>
                      </a:r>
                    </a:p>
                  </a:txBody>
                  <a:tcPr/>
                </a:tc>
                <a:extLst>
                  <a:ext uri="{0D108BD9-81ED-4DB2-BD59-A6C34878D82A}">
                    <a16:rowId xmlns:a16="http://schemas.microsoft.com/office/drawing/2014/main" val="844366557"/>
                  </a:ext>
                </a:extLst>
              </a:tr>
              <a:tr h="370840">
                <a:tc>
                  <a:txBody>
                    <a:bodyPr/>
                    <a:lstStyle/>
                    <a:p>
                      <a:endParaRPr lang="en-US" dirty="0"/>
                    </a:p>
                  </a:txBody>
                  <a:tcPr/>
                </a:tc>
                <a:tc>
                  <a:txBody>
                    <a:bodyPr/>
                    <a:lstStyle/>
                    <a:p>
                      <a:r>
                        <a:rPr lang="en-US" dirty="0"/>
                        <a:t>Cabazitaxel,</a:t>
                      </a:r>
                      <a:r>
                        <a:rPr lang="en-US" baseline="0" dirty="0"/>
                        <a:t> N (%)</a:t>
                      </a:r>
                      <a:endParaRPr lang="en-US" dirty="0"/>
                    </a:p>
                  </a:txBody>
                  <a:tcPr/>
                </a:tc>
                <a:tc>
                  <a:txBody>
                    <a:bodyPr/>
                    <a:lstStyle/>
                    <a:p>
                      <a:pPr algn="ctr"/>
                      <a:r>
                        <a:rPr lang="en-US" dirty="0"/>
                        <a:t>10 (14%)</a:t>
                      </a:r>
                    </a:p>
                  </a:txBody>
                  <a:tcPr/>
                </a:tc>
                <a:tc>
                  <a:txBody>
                    <a:bodyPr/>
                    <a:lstStyle/>
                    <a:p>
                      <a:pPr algn="ctr"/>
                      <a:r>
                        <a:rPr lang="en-US" dirty="0"/>
                        <a:t>9 (13%)</a:t>
                      </a:r>
                    </a:p>
                  </a:txBody>
                  <a:tcPr/>
                </a:tc>
                <a:extLst>
                  <a:ext uri="{0D108BD9-81ED-4DB2-BD59-A6C34878D82A}">
                    <a16:rowId xmlns:a16="http://schemas.microsoft.com/office/drawing/2014/main" val="2348212006"/>
                  </a:ext>
                </a:extLst>
              </a:tr>
              <a:tr h="370840">
                <a:tc>
                  <a:txBody>
                    <a:bodyPr/>
                    <a:lstStyle/>
                    <a:p>
                      <a:endParaRPr lang="en-US" dirty="0"/>
                    </a:p>
                  </a:txBody>
                  <a:tcPr/>
                </a:tc>
                <a:tc>
                  <a:txBody>
                    <a:bodyPr/>
                    <a:lstStyle/>
                    <a:p>
                      <a:r>
                        <a:rPr lang="en-US" dirty="0"/>
                        <a:t>Abiraterone,</a:t>
                      </a:r>
                      <a:r>
                        <a:rPr lang="en-US" baseline="0" dirty="0"/>
                        <a:t> N (%)</a:t>
                      </a:r>
                      <a:endParaRPr lang="en-US" dirty="0"/>
                    </a:p>
                  </a:txBody>
                  <a:tcPr/>
                </a:tc>
                <a:tc>
                  <a:txBody>
                    <a:bodyPr/>
                    <a:lstStyle/>
                    <a:p>
                      <a:pPr algn="ctr"/>
                      <a:r>
                        <a:rPr lang="en-US" dirty="0"/>
                        <a:t>0</a:t>
                      </a:r>
                    </a:p>
                  </a:txBody>
                  <a:tcPr/>
                </a:tc>
                <a:tc>
                  <a:txBody>
                    <a:bodyPr/>
                    <a:lstStyle/>
                    <a:p>
                      <a:pPr algn="ctr"/>
                      <a:r>
                        <a:rPr lang="en-US" dirty="0"/>
                        <a:t>1 (1%)</a:t>
                      </a:r>
                    </a:p>
                  </a:txBody>
                  <a:tcPr/>
                </a:tc>
                <a:extLst>
                  <a:ext uri="{0D108BD9-81ED-4DB2-BD59-A6C34878D82A}">
                    <a16:rowId xmlns:a16="http://schemas.microsoft.com/office/drawing/2014/main" val="983825392"/>
                  </a:ext>
                </a:extLst>
              </a:tr>
            </a:tbl>
          </a:graphicData>
        </a:graphic>
      </p:graphicFrame>
      <p:sp>
        <p:nvSpPr>
          <p:cNvPr id="6"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Clarke N. et al.  </a:t>
            </a:r>
            <a:r>
              <a:rPr lang="en-US" sz="1200" i="1" dirty="0">
                <a:latin typeface="+mn-lt"/>
              </a:rPr>
              <a:t>Lancet </a:t>
            </a:r>
            <a:r>
              <a:rPr lang="en-US" sz="1200" i="1" dirty="0" err="1">
                <a:latin typeface="+mn-lt"/>
              </a:rPr>
              <a:t>Oncol</a:t>
            </a:r>
            <a:r>
              <a:rPr lang="en-US" sz="1200" i="1" dirty="0">
                <a:latin typeface="+mn-lt"/>
              </a:rPr>
              <a:t> </a:t>
            </a:r>
            <a:r>
              <a:rPr lang="en-US" sz="1200" dirty="0">
                <a:latin typeface="+mn-lt"/>
              </a:rPr>
              <a:t>2018, 19(7):975-986.</a:t>
            </a:r>
          </a:p>
        </p:txBody>
      </p:sp>
      <p:sp>
        <p:nvSpPr>
          <p:cNvPr id="4" name="Rounded Rectangle 3"/>
          <p:cNvSpPr/>
          <p:nvPr/>
        </p:nvSpPr>
        <p:spPr>
          <a:xfrm>
            <a:off x="2021366" y="2913320"/>
            <a:ext cx="8128001" cy="139286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6856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4750"/>
            <a:ext cx="12192000" cy="873759"/>
          </a:xfrm>
        </p:spPr>
        <p:txBody>
          <a:bodyPr/>
          <a:lstStyle/>
          <a:p>
            <a:pPr>
              <a:lnSpc>
                <a:spcPts val="3440"/>
              </a:lnSpc>
            </a:pPr>
            <a:r>
              <a:rPr lang="en-US" sz="3200" dirty="0"/>
              <a:t>Radiographic Progression-Free Survival in the </a:t>
            </a:r>
            <a:br>
              <a:rPr lang="en-US" sz="3200" dirty="0"/>
            </a:br>
            <a:r>
              <a:rPr lang="en-US" sz="3200" dirty="0"/>
              <a:t>Intent to Treat Population</a:t>
            </a:r>
          </a:p>
        </p:txBody>
      </p:sp>
      <p:sp>
        <p:nvSpPr>
          <p:cNvPr id="3" name="Slide Number Placeholder 2"/>
          <p:cNvSpPr>
            <a:spLocks noGrp="1"/>
          </p:cNvSpPr>
          <p:nvPr>
            <p:ph type="sldNum" sz="quarter" idx="12"/>
          </p:nvPr>
        </p:nvSpPr>
        <p:spPr/>
        <p:txBody>
          <a:bodyPr/>
          <a:lstStyle/>
          <a:p>
            <a:fld id="{65E2E604-5D22-4B33-AF91-CB77828014FC}" type="slidenum">
              <a:rPr lang="en-US" smtClean="0"/>
              <a:t>7</a:t>
            </a:fld>
            <a:endParaRPr lang="en-US"/>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2394" r="43810" b="51137"/>
          <a:stretch/>
        </p:blipFill>
        <p:spPr>
          <a:xfrm>
            <a:off x="385900" y="1744714"/>
            <a:ext cx="8169943" cy="4299415"/>
          </a:xfrm>
          <a:prstGeom prst="rect">
            <a:avLst/>
          </a:prstGeom>
        </p:spPr>
      </p:pic>
      <p:sp>
        <p:nvSpPr>
          <p:cNvPr id="5" name="TextBox 6"/>
          <p:cNvSpPr txBox="1">
            <a:spLocks noChangeArrowheads="1"/>
          </p:cNvSpPr>
          <p:nvPr/>
        </p:nvSpPr>
        <p:spPr bwMode="auto">
          <a:xfrm>
            <a:off x="7860883" y="6044129"/>
            <a:ext cx="37941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sz="2400" b="1">
                <a:solidFill>
                  <a:schemeClr val="tx1"/>
                </a:solidFill>
                <a:latin typeface="Arial" charset="0"/>
                <a:ea typeface="ヒラギノ角ゴ Pro W3" charset="0"/>
                <a:cs typeface="ヒラギノ角ゴ Pro W3" charset="0"/>
              </a:defRPr>
            </a:lvl1pPr>
            <a:lvl2pPr>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marL="0" lvl="1" algn="r"/>
            <a:r>
              <a:rPr lang="en-US" sz="1200" dirty="0">
                <a:latin typeface="+mn-lt"/>
              </a:rPr>
              <a:t>Clarke N. et al.  </a:t>
            </a:r>
            <a:r>
              <a:rPr lang="en-US" sz="1200" i="1" dirty="0">
                <a:latin typeface="+mn-lt"/>
              </a:rPr>
              <a:t>Lancet </a:t>
            </a:r>
            <a:r>
              <a:rPr lang="en-US" sz="1200" i="1" dirty="0" err="1">
                <a:latin typeface="+mn-lt"/>
              </a:rPr>
              <a:t>Oncol</a:t>
            </a:r>
            <a:r>
              <a:rPr lang="en-US" sz="1200" i="1" dirty="0">
                <a:latin typeface="+mn-lt"/>
              </a:rPr>
              <a:t> </a:t>
            </a:r>
            <a:r>
              <a:rPr lang="en-US" sz="1200" dirty="0">
                <a:latin typeface="+mn-lt"/>
              </a:rPr>
              <a:t>2018, 19(7):975-986.</a:t>
            </a:r>
          </a:p>
        </p:txBody>
      </p:sp>
      <p:sp>
        <p:nvSpPr>
          <p:cNvPr id="9" name="Rectangle 8"/>
          <p:cNvSpPr/>
          <p:nvPr/>
        </p:nvSpPr>
        <p:spPr>
          <a:xfrm>
            <a:off x="5569685" y="1562136"/>
            <a:ext cx="1180214" cy="8826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Table 6"/>
          <p:cNvGraphicFramePr>
            <a:graphicFrameLocks noGrp="1"/>
          </p:cNvGraphicFramePr>
          <p:nvPr>
            <p:extLst>
              <p:ext uri="{D42A27DB-BD31-4B8C-83A1-F6EECF244321}">
                <p14:modId xmlns:p14="http://schemas.microsoft.com/office/powerpoint/2010/main" val="548262472"/>
              </p:ext>
            </p:extLst>
          </p:nvPr>
        </p:nvGraphicFramePr>
        <p:xfrm>
          <a:off x="6749899" y="1187320"/>
          <a:ext cx="5070749" cy="2138442"/>
        </p:xfrm>
        <a:graphic>
          <a:graphicData uri="http://schemas.openxmlformats.org/drawingml/2006/table">
            <a:tbl>
              <a:tblPr firstRow="1" bandRow="1">
                <a:tableStyleId>{5C22544A-7EE6-4342-B048-85BDC9FD1C3A}</a:tableStyleId>
              </a:tblPr>
              <a:tblGrid>
                <a:gridCol w="285524">
                  <a:extLst>
                    <a:ext uri="{9D8B030D-6E8A-4147-A177-3AD203B41FA5}">
                      <a16:colId xmlns:a16="http://schemas.microsoft.com/office/drawing/2014/main" val="3160179695"/>
                    </a:ext>
                  </a:extLst>
                </a:gridCol>
                <a:gridCol w="1538924">
                  <a:extLst>
                    <a:ext uri="{9D8B030D-6E8A-4147-A177-3AD203B41FA5}">
                      <a16:colId xmlns:a16="http://schemas.microsoft.com/office/drawing/2014/main" val="2374688899"/>
                    </a:ext>
                  </a:extLst>
                </a:gridCol>
                <a:gridCol w="1516994">
                  <a:extLst>
                    <a:ext uri="{9D8B030D-6E8A-4147-A177-3AD203B41FA5}">
                      <a16:colId xmlns:a16="http://schemas.microsoft.com/office/drawing/2014/main" val="1073563972"/>
                    </a:ext>
                  </a:extLst>
                </a:gridCol>
                <a:gridCol w="1729307">
                  <a:extLst>
                    <a:ext uri="{9D8B030D-6E8A-4147-A177-3AD203B41FA5}">
                      <a16:colId xmlns:a16="http://schemas.microsoft.com/office/drawing/2014/main" val="2641695788"/>
                    </a:ext>
                  </a:extLst>
                </a:gridCol>
              </a:tblGrid>
              <a:tr h="492522">
                <a:tc gridSpan="2">
                  <a:txBody>
                    <a:bodyPr/>
                    <a:lstStyle/>
                    <a:p>
                      <a:endParaRPr lang="en-US" sz="1400" dirty="0"/>
                    </a:p>
                  </a:txBody>
                  <a:tcPr/>
                </a:tc>
                <a:tc hMerge="1">
                  <a:txBody>
                    <a:bodyPr/>
                    <a:lstStyle/>
                    <a:p>
                      <a:endParaRPr lang="en-US"/>
                    </a:p>
                  </a:txBody>
                  <a:tcPr/>
                </a:tc>
                <a:tc>
                  <a:txBody>
                    <a:bodyPr/>
                    <a:lstStyle/>
                    <a:p>
                      <a:pPr algn="ctr"/>
                      <a:r>
                        <a:rPr lang="en-US" sz="1400" dirty="0" err="1"/>
                        <a:t>Olaparib</a:t>
                      </a:r>
                      <a:r>
                        <a:rPr lang="en-US" sz="1400" baseline="0" dirty="0"/>
                        <a:t> + Abiraterone</a:t>
                      </a:r>
                      <a:endParaRPr lang="en-US"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Placebo</a:t>
                      </a:r>
                      <a:r>
                        <a:rPr lang="en-US" sz="1400" baseline="0" dirty="0"/>
                        <a:t> + Abiraterone</a:t>
                      </a:r>
                      <a:endParaRPr lang="en-US" sz="1400" dirty="0"/>
                    </a:p>
                  </a:txBody>
                  <a:tcPr anchor="ctr"/>
                </a:tc>
                <a:extLst>
                  <a:ext uri="{0D108BD9-81ED-4DB2-BD59-A6C34878D82A}">
                    <a16:rowId xmlns:a16="http://schemas.microsoft.com/office/drawing/2014/main" val="2669755291"/>
                  </a:ext>
                </a:extLst>
              </a:tr>
              <a:tr h="289719">
                <a:tc gridSpan="2">
                  <a:txBody>
                    <a:bodyPr/>
                    <a:lstStyle/>
                    <a:p>
                      <a:r>
                        <a:rPr lang="en-US" sz="1400" dirty="0"/>
                        <a:t>rPFS</a:t>
                      </a:r>
                    </a:p>
                  </a:txBody>
                  <a:tcPr/>
                </a:tc>
                <a:tc hMerge="1">
                  <a:txBody>
                    <a:bodyPr/>
                    <a:lstStyle/>
                    <a:p>
                      <a:endParaRPr lang="en-US"/>
                    </a:p>
                  </a:txBody>
                  <a:tcPr/>
                </a:tc>
                <a:tc>
                  <a:txBody>
                    <a:bodyPr/>
                    <a:lstStyle/>
                    <a:p>
                      <a:pPr algn="ctr"/>
                      <a:endParaRPr lang="en-US" sz="1400" dirty="0"/>
                    </a:p>
                  </a:txBody>
                  <a:tcPr anchor="ctr"/>
                </a:tc>
                <a:tc>
                  <a:txBody>
                    <a:bodyPr/>
                    <a:lstStyle/>
                    <a:p>
                      <a:pPr algn="ctr"/>
                      <a:endParaRPr lang="en-US" sz="1400" dirty="0"/>
                    </a:p>
                  </a:txBody>
                  <a:tcPr anchor="ctr"/>
                </a:tc>
                <a:extLst>
                  <a:ext uri="{0D108BD9-81ED-4DB2-BD59-A6C34878D82A}">
                    <a16:rowId xmlns:a16="http://schemas.microsoft.com/office/drawing/2014/main" val="1894393169"/>
                  </a:ext>
                </a:extLst>
              </a:tr>
              <a:tr h="492522">
                <a:tc>
                  <a:txBody>
                    <a:bodyPr/>
                    <a:lstStyle/>
                    <a:p>
                      <a:endParaRPr lang="en-US" sz="1400" dirty="0"/>
                    </a:p>
                  </a:txBody>
                  <a:tcPr/>
                </a:tc>
                <a:tc>
                  <a:txBody>
                    <a:bodyPr/>
                    <a:lstStyle/>
                    <a:p>
                      <a:r>
                        <a:rPr lang="en-US" sz="1400" baseline="0" dirty="0"/>
                        <a:t>Median (months)</a:t>
                      </a:r>
                      <a:endParaRPr lang="en-US" sz="1400" dirty="0"/>
                    </a:p>
                  </a:txBody>
                  <a:tcPr/>
                </a:tc>
                <a:tc>
                  <a:txBody>
                    <a:bodyPr/>
                    <a:lstStyle/>
                    <a:p>
                      <a:pPr algn="ctr"/>
                      <a:r>
                        <a:rPr lang="en-US" sz="1400" dirty="0"/>
                        <a:t>13.8</a:t>
                      </a:r>
                    </a:p>
                  </a:txBody>
                  <a:tcPr anchor="ctr"/>
                </a:tc>
                <a:tc>
                  <a:txBody>
                    <a:bodyPr/>
                    <a:lstStyle/>
                    <a:p>
                      <a:pPr algn="ctr"/>
                      <a:r>
                        <a:rPr lang="en-US" sz="1400" dirty="0"/>
                        <a:t>8.2</a:t>
                      </a:r>
                    </a:p>
                  </a:txBody>
                  <a:tcPr anchor="ctr"/>
                </a:tc>
                <a:extLst>
                  <a:ext uri="{0D108BD9-81ED-4DB2-BD59-A6C34878D82A}">
                    <a16:rowId xmlns:a16="http://schemas.microsoft.com/office/drawing/2014/main" val="2236723888"/>
                  </a:ext>
                </a:extLst>
              </a:tr>
              <a:tr h="289719">
                <a:tc>
                  <a:txBody>
                    <a:bodyPr/>
                    <a:lstStyle/>
                    <a:p>
                      <a:endParaRPr lang="en-US" sz="1400" dirty="0"/>
                    </a:p>
                  </a:txBody>
                  <a:tcPr/>
                </a:tc>
                <a:tc>
                  <a:txBody>
                    <a:bodyPr/>
                    <a:lstStyle/>
                    <a:p>
                      <a:r>
                        <a:rPr lang="en-US" sz="1400" dirty="0"/>
                        <a:t>95% CI</a:t>
                      </a:r>
                    </a:p>
                  </a:txBody>
                  <a:tcPr/>
                </a:tc>
                <a:tc>
                  <a:txBody>
                    <a:bodyPr/>
                    <a:lstStyle/>
                    <a:p>
                      <a:pPr algn="ctr"/>
                      <a:r>
                        <a:rPr lang="en-US" sz="1400" dirty="0"/>
                        <a:t>10.8 – 20.4</a:t>
                      </a:r>
                    </a:p>
                  </a:txBody>
                  <a:tcPr anchor="ctr"/>
                </a:tc>
                <a:tc>
                  <a:txBody>
                    <a:bodyPr/>
                    <a:lstStyle/>
                    <a:p>
                      <a:pPr algn="ctr"/>
                      <a:r>
                        <a:rPr lang="en-US" sz="1400" dirty="0"/>
                        <a:t>5.5 – 9.7</a:t>
                      </a:r>
                    </a:p>
                  </a:txBody>
                  <a:tcPr anchor="ctr"/>
                </a:tc>
                <a:extLst>
                  <a:ext uri="{0D108BD9-81ED-4DB2-BD59-A6C34878D82A}">
                    <a16:rowId xmlns:a16="http://schemas.microsoft.com/office/drawing/2014/main" val="1776379134"/>
                  </a:ext>
                </a:extLst>
              </a:tr>
              <a:tr h="492522">
                <a:tc gridSpan="2">
                  <a:txBody>
                    <a:bodyPr/>
                    <a:lstStyle/>
                    <a:p>
                      <a:r>
                        <a:rPr lang="en-US" sz="1400" dirty="0"/>
                        <a:t>HR (95% CI), </a:t>
                      </a:r>
                      <a:br>
                        <a:rPr lang="en-US" sz="1400" dirty="0"/>
                      </a:br>
                      <a:r>
                        <a:rPr lang="en-US" sz="1400" dirty="0"/>
                        <a:t>P-value</a:t>
                      </a:r>
                    </a:p>
                  </a:txBody>
                  <a:tcPr/>
                </a:tc>
                <a:tc hMerge="1">
                  <a:txBody>
                    <a:bodyPr/>
                    <a:lstStyle/>
                    <a:p>
                      <a:endParaRPr lang="en-US" sz="1200" dirty="0"/>
                    </a:p>
                  </a:txBody>
                  <a:tcPr/>
                </a:tc>
                <a:tc gridSpan="2">
                  <a:txBody>
                    <a:bodyPr/>
                    <a:lstStyle/>
                    <a:p>
                      <a:pPr algn="ctr"/>
                      <a:r>
                        <a:rPr lang="en-US" sz="1400" dirty="0"/>
                        <a:t>0.65 (0.44 – 0.97), P = 0.034</a:t>
                      </a:r>
                    </a:p>
                  </a:txBody>
                  <a:tcPr anchor="ctr"/>
                </a:tc>
                <a:tc hMerge="1">
                  <a:txBody>
                    <a:bodyPr/>
                    <a:lstStyle/>
                    <a:p>
                      <a:pPr algn="ctr"/>
                      <a:endParaRPr lang="en-US" sz="1200" dirty="0"/>
                    </a:p>
                  </a:txBody>
                  <a:tcPr anchor="ctr"/>
                </a:tc>
                <a:extLst>
                  <a:ext uri="{0D108BD9-81ED-4DB2-BD59-A6C34878D82A}">
                    <a16:rowId xmlns:a16="http://schemas.microsoft.com/office/drawing/2014/main" val="839197100"/>
                  </a:ext>
                </a:extLst>
              </a:tr>
            </a:tbl>
          </a:graphicData>
        </a:graphic>
      </p:graphicFrame>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34246" t="2764" r="50839" b="92383"/>
          <a:stretch/>
        </p:blipFill>
        <p:spPr>
          <a:xfrm>
            <a:off x="3827833" y="1766428"/>
            <a:ext cx="2105246" cy="435935"/>
          </a:xfrm>
          <a:prstGeom prst="rect">
            <a:avLst/>
          </a:prstGeom>
        </p:spPr>
      </p:pic>
      <p:sp>
        <p:nvSpPr>
          <p:cNvPr id="10" name="Rectangle 9"/>
          <p:cNvSpPr/>
          <p:nvPr/>
        </p:nvSpPr>
        <p:spPr>
          <a:xfrm>
            <a:off x="5913485" y="1870479"/>
            <a:ext cx="202019" cy="279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5608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PROpel</a:t>
            </a:r>
            <a:r>
              <a:rPr lang="en-US" dirty="0"/>
              <a:t>: Phase III Trial Design – </a:t>
            </a:r>
            <a:r>
              <a:rPr lang="en-US" dirty="0" err="1"/>
              <a:t>Olaparib</a:t>
            </a:r>
            <a:r>
              <a:rPr lang="en-US" dirty="0"/>
              <a:t> + Abiraterone </a:t>
            </a:r>
          </a:p>
        </p:txBody>
      </p:sp>
      <p:sp>
        <p:nvSpPr>
          <p:cNvPr id="3" name="Slide Number Placeholder 2"/>
          <p:cNvSpPr>
            <a:spLocks noGrp="1"/>
          </p:cNvSpPr>
          <p:nvPr>
            <p:ph type="sldNum" sz="quarter" idx="12"/>
          </p:nvPr>
        </p:nvSpPr>
        <p:spPr/>
        <p:txBody>
          <a:bodyPr/>
          <a:lstStyle/>
          <a:p>
            <a:fld id="{65E2E604-5D22-4B33-AF91-CB77828014FC}" type="slidenum">
              <a:rPr lang="en-US" smtClean="0"/>
              <a:t>8</a:t>
            </a:fld>
            <a:endParaRPr lang="en-US"/>
          </a:p>
        </p:txBody>
      </p:sp>
      <p:sp>
        <p:nvSpPr>
          <p:cNvPr id="4" name="Rounded Rectangle 3"/>
          <p:cNvSpPr/>
          <p:nvPr/>
        </p:nvSpPr>
        <p:spPr>
          <a:xfrm>
            <a:off x="8487485" y="1441122"/>
            <a:ext cx="2743200" cy="3657600"/>
          </a:xfrm>
          <a:prstGeom prst="roundRect">
            <a:avLst>
              <a:gd name="adj" fmla="val 6645"/>
            </a:avLst>
          </a:prstGeom>
          <a:solidFill>
            <a:schemeClr val="accent1">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latin typeface="+mj-lt"/>
                <a:cs typeface="Arial" panose="020B0604020202020204" pitchFamily="34" charset="0"/>
              </a:rPr>
              <a:t>Efficacy end points</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Primary:</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rPFS assessed by investigator</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Secondary:</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subsequent therapy or death</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pain progression</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Overall survival</a:t>
            </a:r>
          </a:p>
          <a:p>
            <a:pPr fontAlgn="base">
              <a:spcBef>
                <a:spcPts val="300"/>
              </a:spcBef>
              <a:spcAft>
                <a:spcPct val="0"/>
              </a:spcAft>
              <a:buClr>
                <a:schemeClr val="bg1"/>
              </a:buClr>
              <a:defRPr/>
            </a:pPr>
            <a:r>
              <a:rPr lang="en-US" sz="1400" b="1" dirty="0">
                <a:solidFill>
                  <a:schemeClr val="bg1"/>
                </a:solidFill>
                <a:cs typeface="Arial" panose="020B0604020202020204" pitchFamily="34" charset="0"/>
              </a:rPr>
              <a:t>Safety:</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cs typeface="Arial" panose="020B0604020202020204" pitchFamily="34" charset="0"/>
              </a:rPr>
              <a:t>Safety and tolerability</a:t>
            </a:r>
          </a:p>
          <a:p>
            <a:pPr fontAlgn="base">
              <a:spcBef>
                <a:spcPts val="300"/>
              </a:spcBef>
              <a:spcAft>
                <a:spcPct val="0"/>
              </a:spcAft>
              <a:buClr>
                <a:schemeClr val="bg1"/>
              </a:buClr>
              <a:defRPr/>
            </a:pPr>
            <a:endParaRPr lang="en-US" sz="1400" dirty="0">
              <a:solidFill>
                <a:schemeClr val="bg1"/>
              </a:solidFill>
              <a:latin typeface="+mj-lt"/>
              <a:cs typeface="Arial" panose="020B0604020202020204" pitchFamily="34" charset="0"/>
            </a:endParaRPr>
          </a:p>
        </p:txBody>
      </p:sp>
      <p:sp>
        <p:nvSpPr>
          <p:cNvPr id="5" name="Rounded Rectangle 4"/>
          <p:cNvSpPr/>
          <p:nvPr/>
        </p:nvSpPr>
        <p:spPr>
          <a:xfrm>
            <a:off x="5808651" y="1529822"/>
            <a:ext cx="1962795" cy="1554480"/>
          </a:xfrm>
          <a:prstGeom prst="roundRect">
            <a:avLst>
              <a:gd name="adj" fmla="val 12540"/>
            </a:avLst>
          </a:prstGeom>
          <a:solidFill>
            <a:schemeClr val="bg2">
              <a:lumMod val="90000"/>
            </a:schemeClr>
          </a:solidFill>
          <a:ln w="28575">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err="1">
                <a:solidFill>
                  <a:schemeClr val="tx1"/>
                </a:solidFill>
                <a:latin typeface="PT Sans"/>
                <a:cs typeface="Arial" panose="020B0604020202020204" pitchFamily="34" charset="0"/>
              </a:rPr>
              <a:t>Olaparib</a:t>
            </a:r>
            <a:r>
              <a:rPr lang="en-GB" sz="1400" dirty="0">
                <a:solidFill>
                  <a:schemeClr val="tx1"/>
                </a:solidFill>
                <a:latin typeface="PT Sans"/>
                <a:cs typeface="Arial" panose="020B0604020202020204" pitchFamily="34" charset="0"/>
              </a:rPr>
              <a:t> tablets </a:t>
            </a:r>
          </a:p>
          <a:p>
            <a:pPr algn="ctr" fontAlgn="base">
              <a:spcBef>
                <a:spcPct val="0"/>
              </a:spcBef>
              <a:spcAft>
                <a:spcPct val="0"/>
              </a:spcAft>
              <a:defRPr/>
            </a:pPr>
            <a:r>
              <a:rPr lang="en-GB" sz="1400" dirty="0">
                <a:solidFill>
                  <a:schemeClr val="tx1"/>
                </a:solidFill>
                <a:latin typeface="PT Sans"/>
                <a:cs typeface="Arial" panose="020B0604020202020204" pitchFamily="34" charset="0"/>
              </a:rPr>
              <a:t>300 mg bid</a:t>
            </a: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 Abiraterone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1000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(N=360)</a:t>
            </a:r>
            <a:endParaRPr lang="en-US" sz="1400" dirty="0">
              <a:solidFill>
                <a:schemeClr val="tx1"/>
              </a:solidFill>
              <a:latin typeface="PT Sans"/>
              <a:cs typeface="Arial" panose="020B0604020202020204" pitchFamily="34" charset="0"/>
            </a:endParaRPr>
          </a:p>
        </p:txBody>
      </p:sp>
      <p:sp>
        <p:nvSpPr>
          <p:cNvPr id="6" name="Rounded Rectangle 5"/>
          <p:cNvSpPr/>
          <p:nvPr/>
        </p:nvSpPr>
        <p:spPr>
          <a:xfrm>
            <a:off x="5808651" y="3543634"/>
            <a:ext cx="1962795" cy="1554480"/>
          </a:xfrm>
          <a:prstGeom prst="roundRect">
            <a:avLst>
              <a:gd name="adj" fmla="val 12540"/>
            </a:avLst>
          </a:prstGeom>
          <a:solidFill>
            <a:schemeClr val="bg2">
              <a:lumMod val="90000"/>
            </a:schemeClr>
          </a:solidFill>
          <a:ln>
            <a:solidFill>
              <a:srgbClr val="95A9CC"/>
            </a:solid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a:solidFill>
                  <a:schemeClr val="tx1"/>
                </a:solidFill>
                <a:latin typeface="PT Sans"/>
                <a:cs typeface="Arial" panose="020B0604020202020204" pitchFamily="34" charset="0"/>
              </a:rPr>
              <a:t>Placebo</a:t>
            </a: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 Abiraterone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1000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(N=360)</a:t>
            </a:r>
            <a:endParaRPr lang="en-US" sz="1400" dirty="0">
              <a:solidFill>
                <a:schemeClr val="tx1"/>
              </a:solidFill>
              <a:latin typeface="PT Sans"/>
              <a:cs typeface="Arial" panose="020B0604020202020204" pitchFamily="34" charset="0"/>
            </a:endParaRPr>
          </a:p>
        </p:txBody>
      </p:sp>
      <p:sp>
        <p:nvSpPr>
          <p:cNvPr id="7" name="Rounded Rectangle 6"/>
          <p:cNvSpPr/>
          <p:nvPr/>
        </p:nvSpPr>
        <p:spPr>
          <a:xfrm>
            <a:off x="1035334" y="1414726"/>
            <a:ext cx="2654735" cy="3749040"/>
          </a:xfrm>
          <a:prstGeom prst="roundRect">
            <a:avLst>
              <a:gd name="adj" fmla="val 6645"/>
            </a:avLst>
          </a:prstGeom>
          <a:solidFill>
            <a:schemeClr val="bg2">
              <a:lumMod val="25000"/>
            </a:schemeClr>
          </a:solidFill>
          <a:ln>
            <a:noFill/>
          </a:ln>
          <a:effectLst>
            <a:outerShdw blurRad="50800" dist="38100" dir="2700000" algn="tl" rotWithShape="0">
              <a:prstClr val="black">
                <a:alpha val="40000"/>
              </a:prstClr>
            </a:outerShdw>
          </a:effectLst>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sz="2000" b="1" dirty="0">
                <a:solidFill>
                  <a:schemeClr val="bg1"/>
                </a:solidFill>
                <a:cs typeface="Arial" panose="020B0604020202020204" pitchFamily="34" charset="0"/>
              </a:rPr>
              <a:t>Patients</a:t>
            </a:r>
            <a:endParaRPr lang="en-US" b="1" dirty="0">
              <a:solidFill>
                <a:schemeClr val="bg1"/>
              </a:solidFill>
              <a:cs typeface="Arial" panose="020B0604020202020204" pitchFamily="34" charset="0"/>
            </a:endParaRPr>
          </a:p>
          <a:p>
            <a:pPr fontAlgn="base">
              <a:spcBef>
                <a:spcPts val="300"/>
              </a:spcBef>
              <a:spcAft>
                <a:spcPct val="0"/>
              </a:spcAft>
              <a:buClr>
                <a:schemeClr val="bg1"/>
              </a:buClr>
              <a:defRPr/>
            </a:pPr>
            <a:r>
              <a:rPr lang="en-GB" sz="1600" b="1" dirty="0">
                <a:solidFill>
                  <a:schemeClr val="bg1"/>
                </a:solidFill>
                <a:cs typeface="Arial" panose="020B0604020202020204" pitchFamily="34" charset="0"/>
              </a:rPr>
              <a:t>Key eligibility</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Progressive mCRPC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First-line setting (may have previously received docetaxel at mCSPC stage)</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ECOG performance ≤ 1</a:t>
            </a:r>
          </a:p>
          <a:p>
            <a:pPr fontAlgn="base">
              <a:spcBef>
                <a:spcPts val="300"/>
              </a:spcBef>
              <a:spcAft>
                <a:spcPct val="0"/>
              </a:spcAft>
              <a:buClr>
                <a:schemeClr val="bg1"/>
              </a:buClr>
              <a:defRPr/>
            </a:pPr>
            <a:r>
              <a:rPr lang="en-GB" sz="1600" b="1" dirty="0">
                <a:solidFill>
                  <a:schemeClr val="bg1"/>
                </a:solidFill>
                <a:cs typeface="Arial" panose="020B0604020202020204" pitchFamily="34" charset="0"/>
              </a:rPr>
              <a:t>Stratification</a:t>
            </a:r>
            <a:endParaRPr lang="en-GB" sz="1400" b="1" dirty="0">
              <a:solidFill>
                <a:schemeClr val="bg1"/>
              </a:solidFill>
              <a:cs typeface="Arial" panose="020B0604020202020204" pitchFamily="34" charset="0"/>
            </a:endParaRP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Metastasis: bone only vs. visceral vs. other</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Docetaxel treatment at mCSPC stage: yes vs. no</a:t>
            </a:r>
          </a:p>
          <a:p>
            <a:pPr fontAlgn="base">
              <a:spcBef>
                <a:spcPts val="300"/>
              </a:spcBef>
              <a:spcAft>
                <a:spcPct val="0"/>
              </a:spcAft>
              <a:buClr>
                <a:schemeClr val="bg1"/>
              </a:buClr>
              <a:defRPr/>
            </a:pPr>
            <a:endParaRPr lang="en-GB" sz="1400" dirty="0">
              <a:solidFill>
                <a:schemeClr val="bg1"/>
              </a:solidFill>
              <a:cs typeface="Arial" panose="020B0604020202020204" pitchFamily="34" charset="0"/>
            </a:endParaRPr>
          </a:p>
        </p:txBody>
      </p:sp>
      <p:sp>
        <p:nvSpPr>
          <p:cNvPr id="8" name="AutoShape 17"/>
          <p:cNvSpPr>
            <a:spLocks noChangeArrowheads="1"/>
          </p:cNvSpPr>
          <p:nvPr/>
        </p:nvSpPr>
        <p:spPr bwMode="auto">
          <a:xfrm>
            <a:off x="4422664" y="1498952"/>
            <a:ext cx="576262" cy="3577167"/>
          </a:xfrm>
          <a:prstGeom prst="roundRect">
            <a:avLst>
              <a:gd name="adj" fmla="val 16667"/>
            </a:avLst>
          </a:prstGeom>
          <a:solidFill>
            <a:schemeClr val="bg2">
              <a:lumMod val="50000"/>
            </a:schemeClr>
          </a:solidFill>
          <a:ln w="19050">
            <a:noFill/>
            <a:round/>
            <a:headEnd/>
            <a:tailEnd/>
          </a:ln>
          <a:effectLst>
            <a:outerShdw blurRad="50800" dist="38100" dir="2700000" algn="tl" rotWithShape="0">
              <a:prstClr val="black">
                <a:alpha val="40000"/>
              </a:prstClr>
            </a:outerShdw>
          </a:effectLst>
          <a:scene3d>
            <a:camera prst="orthographicFront"/>
            <a:lightRig rig="threePt" dir="t"/>
          </a:scene3d>
          <a:sp3d prstMaterial="metal">
            <a:bevelT prst="angle"/>
          </a:sp3d>
        </p:spPr>
        <p:txBody>
          <a:bodyPr wrap="none" lIns="80131" tIns="40066" rIns="80131" bIns="40066" anchor="ctr"/>
          <a:lstStyle/>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R</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A</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N</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O</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M</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I</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Z</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E</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p>
          <a:p>
            <a:pPr algn="ctr" defTabSz="858838">
              <a:lnSpc>
                <a:spcPct val="90000"/>
              </a:lnSpc>
              <a:spcBef>
                <a:spcPct val="10000"/>
              </a:spcBef>
            </a:pPr>
            <a:endParaRPr lang="en-US" sz="1400" b="1" dirty="0">
              <a:solidFill>
                <a:schemeClr val="bg1"/>
              </a:solidFill>
              <a:latin typeface="PT Sans"/>
              <a:ea typeface="ヒラギノ角ゴ Pro W3"/>
              <a:cs typeface="ヒラギノ角ゴ Pro W3"/>
            </a:endParaRPr>
          </a:p>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1:1</a:t>
            </a:r>
          </a:p>
        </p:txBody>
      </p:sp>
      <p:cxnSp>
        <p:nvCxnSpPr>
          <p:cNvPr id="9" name="Straight Arrow Connector 8"/>
          <p:cNvCxnSpPr/>
          <p:nvPr/>
        </p:nvCxnSpPr>
        <p:spPr>
          <a:xfrm>
            <a:off x="3761494" y="3296393"/>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085149" y="2309318"/>
            <a:ext cx="641017" cy="2011680"/>
            <a:chOff x="4775600" y="2611663"/>
            <a:chExt cx="641017" cy="1470727"/>
          </a:xfrm>
        </p:grpSpPr>
        <p:cxnSp>
          <p:nvCxnSpPr>
            <p:cNvPr id="11" name="Elbow Connector 10"/>
            <p:cNvCxnSpPr>
              <a:cxnSpLocks/>
            </p:cNvCxnSpPr>
            <p:nvPr/>
          </p:nvCxnSpPr>
          <p:spPr>
            <a:xfrm>
              <a:off x="4776537" y="334551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Elbow Connector 11"/>
            <p:cNvCxnSpPr>
              <a:cxnSpLocks/>
            </p:cNvCxnSpPr>
            <p:nvPr/>
          </p:nvCxnSpPr>
          <p:spPr>
            <a:xfrm flipV="1">
              <a:off x="4775600" y="261166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p:cNvCxnSpPr/>
          <p:nvPr/>
        </p:nvCxnSpPr>
        <p:spPr>
          <a:xfrm>
            <a:off x="7881097" y="2317902"/>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867032" y="4334942"/>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95097" y="6044130"/>
            <a:ext cx="4492605" cy="276999"/>
          </a:xfrm>
          <a:prstGeom prst="rect">
            <a:avLst/>
          </a:prstGeom>
        </p:spPr>
        <p:txBody>
          <a:bodyPr wrap="square">
            <a:spAutoFit/>
          </a:bodyPr>
          <a:lstStyle/>
          <a:p>
            <a:pPr>
              <a:spcBef>
                <a:spcPts val="1800"/>
              </a:spcBef>
              <a:buClr>
                <a:srgbClr val="95A9CC"/>
              </a:buClr>
            </a:pPr>
            <a:r>
              <a:rPr lang="en-US" sz="1200" dirty="0">
                <a:hlinkClick r:id="rId3"/>
              </a:rPr>
              <a:t>www.clinicaltrials.gov</a:t>
            </a:r>
            <a:r>
              <a:rPr lang="en-US" sz="1200" dirty="0"/>
              <a:t>: (NCT03732820)</a:t>
            </a:r>
          </a:p>
        </p:txBody>
      </p:sp>
      <p:sp>
        <p:nvSpPr>
          <p:cNvPr id="18" name="TextBox 17"/>
          <p:cNvSpPr txBox="1"/>
          <p:nvPr/>
        </p:nvSpPr>
        <p:spPr>
          <a:xfrm>
            <a:off x="1678549" y="5349345"/>
            <a:ext cx="8434617" cy="369332"/>
          </a:xfrm>
          <a:prstGeom prst="rect">
            <a:avLst/>
          </a:prstGeom>
          <a:noFill/>
        </p:spPr>
        <p:txBody>
          <a:bodyPr wrap="none" rtlCol="0">
            <a:spAutoFit/>
          </a:bodyPr>
          <a:lstStyle/>
          <a:p>
            <a:r>
              <a:rPr lang="en-US" dirty="0"/>
              <a:t>*Prednisone/prednisolone (5 mg) to be administered alongside abiraterone as indicated</a:t>
            </a:r>
          </a:p>
        </p:txBody>
      </p:sp>
    </p:spTree>
    <p:extLst>
      <p:ext uri="{BB962C8B-B14F-4D97-AF65-F5344CB8AC3E}">
        <p14:creationId xmlns:p14="http://schemas.microsoft.com/office/powerpoint/2010/main" val="2761003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MAGNITUDE: Phase III Trial Design – </a:t>
            </a:r>
            <a:r>
              <a:rPr lang="en-US" dirty="0" err="1"/>
              <a:t>Niraparib</a:t>
            </a:r>
            <a:r>
              <a:rPr lang="en-US" dirty="0"/>
              <a:t> + Abiraterone </a:t>
            </a:r>
          </a:p>
        </p:txBody>
      </p:sp>
      <p:sp>
        <p:nvSpPr>
          <p:cNvPr id="3" name="Slide Number Placeholder 2"/>
          <p:cNvSpPr>
            <a:spLocks noGrp="1"/>
          </p:cNvSpPr>
          <p:nvPr>
            <p:ph type="sldNum" sz="quarter" idx="12"/>
          </p:nvPr>
        </p:nvSpPr>
        <p:spPr/>
        <p:txBody>
          <a:bodyPr/>
          <a:lstStyle/>
          <a:p>
            <a:fld id="{65E2E604-5D22-4B33-AF91-CB77828014FC}" type="slidenum">
              <a:rPr lang="en-US" smtClean="0"/>
              <a:t>9</a:t>
            </a:fld>
            <a:endParaRPr lang="en-US"/>
          </a:p>
        </p:txBody>
      </p:sp>
      <p:sp>
        <p:nvSpPr>
          <p:cNvPr id="4" name="Rounded Rectangle 3"/>
          <p:cNvSpPr/>
          <p:nvPr/>
        </p:nvSpPr>
        <p:spPr>
          <a:xfrm>
            <a:off x="8708078" y="1657022"/>
            <a:ext cx="2743200" cy="3657600"/>
          </a:xfrm>
          <a:prstGeom prst="roundRect">
            <a:avLst>
              <a:gd name="adj" fmla="val 6645"/>
            </a:avLst>
          </a:prstGeom>
          <a:solidFill>
            <a:schemeClr val="accent1">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base">
              <a:spcBef>
                <a:spcPct val="0"/>
              </a:spcBef>
              <a:spcAft>
                <a:spcPct val="0"/>
              </a:spcAft>
              <a:buClr>
                <a:schemeClr val="bg1"/>
              </a:buClr>
              <a:defRPr/>
            </a:pPr>
            <a:r>
              <a:rPr lang="en-US" b="1" dirty="0">
                <a:solidFill>
                  <a:schemeClr val="bg1"/>
                </a:solidFill>
                <a:latin typeface="+mj-lt"/>
                <a:cs typeface="Arial" panose="020B0604020202020204" pitchFamily="34" charset="0"/>
              </a:rPr>
              <a:t>Efficacy end points</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Primary:</a:t>
            </a:r>
          </a:p>
          <a:p>
            <a:pPr marL="171450" indent="-171450" fontAlgn="base">
              <a:spcBef>
                <a:spcPts val="300"/>
              </a:spcBef>
              <a:spcAft>
                <a:spcPct val="0"/>
              </a:spcAft>
              <a:buClr>
                <a:schemeClr val="bg1"/>
              </a:buClr>
              <a:buFont typeface="Arial" panose="020B0604020202020204" pitchFamily="34" charset="0"/>
              <a:buChar char="–"/>
              <a:defRPr/>
            </a:pPr>
            <a:r>
              <a:rPr lang="en-US" sz="1400" dirty="0">
                <a:solidFill>
                  <a:schemeClr val="bg1"/>
                </a:solidFill>
                <a:latin typeface="+mj-lt"/>
                <a:cs typeface="Arial" panose="020B0604020202020204" pitchFamily="34" charset="0"/>
              </a:rPr>
              <a:t>rPFS by PCWG3 assessed per blinded independent central review</a:t>
            </a:r>
          </a:p>
          <a:p>
            <a:pPr fontAlgn="base">
              <a:spcBef>
                <a:spcPts val="300"/>
              </a:spcBef>
              <a:spcAft>
                <a:spcPct val="0"/>
              </a:spcAft>
              <a:buClr>
                <a:schemeClr val="bg1"/>
              </a:buClr>
              <a:defRPr/>
            </a:pPr>
            <a:r>
              <a:rPr lang="en-US" sz="1400" b="1" dirty="0">
                <a:solidFill>
                  <a:schemeClr val="bg1"/>
                </a:solidFill>
                <a:latin typeface="+mj-lt"/>
                <a:cs typeface="Arial" panose="020B0604020202020204" pitchFamily="34" charset="0"/>
              </a:rPr>
              <a:t>Secondary:</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Overall survival </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symptomatic progression</a:t>
            </a:r>
          </a:p>
          <a:p>
            <a:pPr marL="171450" indent="-171450" fontAlgn="base">
              <a:spcBef>
                <a:spcPts val="300"/>
              </a:spcBef>
              <a:spcAft>
                <a:spcPct val="0"/>
              </a:spcAft>
              <a:buClr>
                <a:schemeClr val="bg1"/>
              </a:buClr>
              <a:buFont typeface="Arial" panose="020B0604020202020204" pitchFamily="34" charset="0"/>
              <a:buChar char="–"/>
              <a:defRPr/>
            </a:pPr>
            <a:r>
              <a:rPr lang="en-GB" sz="1400" dirty="0">
                <a:solidFill>
                  <a:schemeClr val="bg1"/>
                </a:solidFill>
                <a:latin typeface="+mj-lt"/>
                <a:cs typeface="Arial" panose="020B0604020202020204" pitchFamily="34" charset="0"/>
              </a:rPr>
              <a:t>Time to initiation of cytotoxic chemotherapy</a:t>
            </a:r>
          </a:p>
        </p:txBody>
      </p:sp>
      <p:sp>
        <p:nvSpPr>
          <p:cNvPr id="5" name="Rounded Rectangle 4"/>
          <p:cNvSpPr/>
          <p:nvPr/>
        </p:nvSpPr>
        <p:spPr>
          <a:xfrm>
            <a:off x="6029244" y="1745722"/>
            <a:ext cx="1962795" cy="1554480"/>
          </a:xfrm>
          <a:prstGeom prst="roundRect">
            <a:avLst>
              <a:gd name="adj" fmla="val 12540"/>
            </a:avLst>
          </a:prstGeom>
          <a:solidFill>
            <a:schemeClr val="bg2">
              <a:lumMod val="90000"/>
            </a:schemeClr>
          </a:solidFill>
          <a:ln w="28575">
            <a:no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err="1">
                <a:solidFill>
                  <a:schemeClr val="tx1"/>
                </a:solidFill>
                <a:latin typeface="PT Sans"/>
                <a:cs typeface="Arial" panose="020B0604020202020204" pitchFamily="34" charset="0"/>
              </a:rPr>
              <a:t>Niraparib</a:t>
            </a:r>
            <a:r>
              <a:rPr lang="en-GB" sz="1400" dirty="0">
                <a:solidFill>
                  <a:schemeClr val="tx1"/>
                </a:solidFill>
                <a:latin typeface="PT Sans"/>
                <a:cs typeface="Arial" panose="020B0604020202020204" pitchFamily="34" charset="0"/>
              </a:rPr>
              <a:t> capsules </a:t>
            </a:r>
          </a:p>
          <a:p>
            <a:pPr algn="ctr" fontAlgn="base">
              <a:spcBef>
                <a:spcPct val="0"/>
              </a:spcBef>
              <a:spcAft>
                <a:spcPct val="0"/>
              </a:spcAft>
              <a:defRPr/>
            </a:pPr>
            <a:r>
              <a:rPr lang="en-GB" sz="1400" dirty="0">
                <a:solidFill>
                  <a:schemeClr val="tx1"/>
                </a:solidFill>
                <a:latin typeface="PT Sans"/>
                <a:cs typeface="Arial" panose="020B0604020202020204" pitchFamily="34" charset="0"/>
              </a:rPr>
              <a:t>200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 Abiraterone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1000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(N=500)</a:t>
            </a:r>
            <a:endParaRPr lang="en-US" sz="1400" dirty="0">
              <a:solidFill>
                <a:schemeClr val="tx1"/>
              </a:solidFill>
              <a:latin typeface="PT Sans"/>
              <a:cs typeface="Arial" panose="020B0604020202020204" pitchFamily="34" charset="0"/>
            </a:endParaRPr>
          </a:p>
        </p:txBody>
      </p:sp>
      <p:sp>
        <p:nvSpPr>
          <p:cNvPr id="6" name="Rounded Rectangle 5"/>
          <p:cNvSpPr/>
          <p:nvPr/>
        </p:nvSpPr>
        <p:spPr>
          <a:xfrm>
            <a:off x="6029244" y="3759534"/>
            <a:ext cx="1962795" cy="1554480"/>
          </a:xfrm>
          <a:prstGeom prst="roundRect">
            <a:avLst>
              <a:gd name="adj" fmla="val 12540"/>
            </a:avLst>
          </a:prstGeom>
          <a:solidFill>
            <a:schemeClr val="bg2">
              <a:lumMod val="90000"/>
            </a:schemeClr>
          </a:solidFill>
          <a:ln>
            <a:solidFill>
              <a:srgbClr val="95A9CC"/>
            </a:solid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lIns="0" tIns="45718" rIns="0" bIns="45718" anchor="ctr"/>
          <a:lstStyle/>
          <a:p>
            <a:pPr algn="ctr" fontAlgn="base">
              <a:spcBef>
                <a:spcPct val="0"/>
              </a:spcBef>
              <a:spcAft>
                <a:spcPct val="0"/>
              </a:spcAft>
              <a:defRPr/>
            </a:pPr>
            <a:r>
              <a:rPr lang="en-GB" sz="1400" dirty="0">
                <a:solidFill>
                  <a:schemeClr val="tx1"/>
                </a:solidFill>
                <a:latin typeface="PT Sans"/>
                <a:cs typeface="Arial" panose="020B0604020202020204" pitchFamily="34" charset="0"/>
              </a:rPr>
              <a:t>Placebo</a:t>
            </a:r>
          </a:p>
          <a:p>
            <a:pPr algn="ctr" fontAlgn="base">
              <a:spcBef>
                <a:spcPct val="0"/>
              </a:spcBef>
              <a:spcAft>
                <a:spcPct val="0"/>
              </a:spcAft>
              <a:defRPr/>
            </a:pPr>
            <a:r>
              <a:rPr lang="en-GB" sz="1400" dirty="0">
                <a:solidFill>
                  <a:schemeClr val="tx1"/>
                </a:solidFill>
                <a:latin typeface="PT Sans"/>
                <a:cs typeface="Arial" panose="020B0604020202020204" pitchFamily="34" charset="0"/>
              </a:rPr>
              <a:t>+</a:t>
            </a:r>
          </a:p>
          <a:p>
            <a:pPr algn="ctr" fontAlgn="base">
              <a:spcBef>
                <a:spcPct val="0"/>
              </a:spcBef>
              <a:spcAft>
                <a:spcPct val="0"/>
              </a:spcAft>
              <a:defRPr/>
            </a:pPr>
            <a:r>
              <a:rPr lang="en-GB" sz="1400" dirty="0">
                <a:solidFill>
                  <a:schemeClr val="tx1"/>
                </a:solidFill>
                <a:latin typeface="PT Sans"/>
                <a:cs typeface="Arial" panose="020B0604020202020204" pitchFamily="34" charset="0"/>
              </a:rPr>
              <a:t>* Abiraterone</a:t>
            </a:r>
          </a:p>
          <a:p>
            <a:pPr algn="ctr" fontAlgn="base">
              <a:spcBef>
                <a:spcPct val="0"/>
              </a:spcBef>
              <a:spcAft>
                <a:spcPct val="0"/>
              </a:spcAft>
              <a:defRPr/>
            </a:pPr>
            <a:r>
              <a:rPr lang="en-GB" sz="1400" dirty="0">
                <a:solidFill>
                  <a:schemeClr val="tx1"/>
                </a:solidFill>
                <a:latin typeface="PT Sans"/>
                <a:cs typeface="Arial" panose="020B0604020202020204" pitchFamily="34" charset="0"/>
              </a:rPr>
              <a:t>1000 mg </a:t>
            </a:r>
            <a:r>
              <a:rPr lang="en-GB" sz="1400" dirty="0" err="1">
                <a:solidFill>
                  <a:schemeClr val="tx1"/>
                </a:solidFill>
                <a:latin typeface="PT Sans"/>
                <a:cs typeface="Arial" panose="020B0604020202020204" pitchFamily="34" charset="0"/>
              </a:rPr>
              <a:t>qd</a:t>
            </a:r>
            <a:endParaRPr lang="en-GB" sz="1400" dirty="0">
              <a:solidFill>
                <a:schemeClr val="tx1"/>
              </a:solidFill>
              <a:latin typeface="PT Sans"/>
              <a:cs typeface="Arial" panose="020B0604020202020204" pitchFamily="34" charset="0"/>
            </a:endParaRPr>
          </a:p>
          <a:p>
            <a:pPr algn="ctr" fontAlgn="base">
              <a:spcBef>
                <a:spcPct val="0"/>
              </a:spcBef>
              <a:spcAft>
                <a:spcPct val="0"/>
              </a:spcAft>
              <a:defRPr/>
            </a:pPr>
            <a:r>
              <a:rPr lang="en-GB" sz="1400" dirty="0">
                <a:solidFill>
                  <a:schemeClr val="tx1"/>
                </a:solidFill>
                <a:latin typeface="PT Sans"/>
                <a:cs typeface="Arial" panose="020B0604020202020204" pitchFamily="34" charset="0"/>
              </a:rPr>
              <a:t>(N=500)</a:t>
            </a:r>
            <a:endParaRPr lang="en-US" sz="1400" dirty="0">
              <a:solidFill>
                <a:schemeClr val="tx1"/>
              </a:solidFill>
              <a:latin typeface="PT Sans"/>
              <a:cs typeface="Arial" panose="020B0604020202020204" pitchFamily="34" charset="0"/>
            </a:endParaRPr>
          </a:p>
        </p:txBody>
      </p:sp>
      <p:sp>
        <p:nvSpPr>
          <p:cNvPr id="7" name="Rounded Rectangle 6"/>
          <p:cNvSpPr/>
          <p:nvPr/>
        </p:nvSpPr>
        <p:spPr>
          <a:xfrm>
            <a:off x="704591" y="1499191"/>
            <a:ext cx="3206072" cy="3997842"/>
          </a:xfrm>
          <a:prstGeom prst="roundRect">
            <a:avLst>
              <a:gd name="adj" fmla="val 6645"/>
            </a:avLst>
          </a:prstGeom>
          <a:solidFill>
            <a:schemeClr val="bg2">
              <a:lumMod val="25000"/>
            </a:schemeClr>
          </a:solidFill>
          <a:ln>
            <a:noFill/>
          </a:ln>
          <a:effectLst>
            <a:outerShdw blurRad="50800" dist="38100" dir="2700000" algn="tl" rotWithShape="0">
              <a:prstClr val="black">
                <a:alpha val="40000"/>
              </a:prstClr>
            </a:outerShdw>
          </a:effectLst>
          <a:scene3d>
            <a:camera prst="orthographicFront"/>
            <a:lightRig rig="threePt" dir="t"/>
          </a:scene3d>
          <a:sp3d prstMaterial="metal">
            <a:bevelT prst="angle"/>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t"/>
          <a:lstStyle/>
          <a:p>
            <a:pPr algn="ctr" fontAlgn="base">
              <a:spcBef>
                <a:spcPct val="0"/>
              </a:spcBef>
              <a:spcAft>
                <a:spcPct val="0"/>
              </a:spcAft>
              <a:buClr>
                <a:schemeClr val="bg1"/>
              </a:buClr>
              <a:defRPr/>
            </a:pPr>
            <a:r>
              <a:rPr lang="en-US" sz="2000" b="1" dirty="0">
                <a:solidFill>
                  <a:schemeClr val="bg1"/>
                </a:solidFill>
                <a:cs typeface="Arial" panose="020B0604020202020204" pitchFamily="34" charset="0"/>
              </a:rPr>
              <a:t>Patients</a:t>
            </a:r>
            <a:endParaRPr lang="en-US" b="1" dirty="0">
              <a:solidFill>
                <a:schemeClr val="bg1"/>
              </a:solidFill>
              <a:cs typeface="Arial" panose="020B0604020202020204" pitchFamily="34" charset="0"/>
            </a:endParaRPr>
          </a:p>
          <a:p>
            <a:pPr fontAlgn="base">
              <a:spcBef>
                <a:spcPts val="300"/>
              </a:spcBef>
              <a:spcAft>
                <a:spcPct val="0"/>
              </a:spcAft>
              <a:buClr>
                <a:schemeClr val="bg1"/>
              </a:buClr>
              <a:defRPr/>
            </a:pPr>
            <a:r>
              <a:rPr lang="en-GB" sz="1600" b="1" dirty="0">
                <a:solidFill>
                  <a:schemeClr val="bg1"/>
                </a:solidFill>
                <a:cs typeface="Arial" panose="020B0604020202020204" pitchFamily="34" charset="0"/>
              </a:rPr>
              <a:t>Key eligibility</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DNA repair gene defects (DRD) status</a:t>
            </a:r>
          </a:p>
          <a:p>
            <a:pPr marL="404813" lvl="1" indent="-174625"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Cohort 1: Positive for DRD (N=400)</a:t>
            </a:r>
          </a:p>
          <a:p>
            <a:pPr marL="404813" lvl="1" indent="-174625"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Cohort 2: Negative for DRD (N=600)</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Progressive mCRPC</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Score ≤ 3 on brief pain inventory-short form (BPI-SF)</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Prior history of 2</a:t>
            </a:r>
            <a:r>
              <a:rPr lang="en-GB" sz="1400" baseline="30000" dirty="0">
                <a:solidFill>
                  <a:schemeClr val="bg1"/>
                </a:solidFill>
                <a:cs typeface="Arial" panose="020B0604020202020204" pitchFamily="34" charset="0"/>
              </a:rPr>
              <a:t>nd</a:t>
            </a:r>
            <a:r>
              <a:rPr lang="en-GB" sz="1400" dirty="0">
                <a:solidFill>
                  <a:schemeClr val="bg1"/>
                </a:solidFill>
                <a:cs typeface="Arial" panose="020B0604020202020204" pitchFamily="34" charset="0"/>
              </a:rPr>
              <a:t> gen </a:t>
            </a:r>
            <a:r>
              <a:rPr lang="en-GB" sz="1400" dirty="0" err="1">
                <a:solidFill>
                  <a:schemeClr val="bg1"/>
                </a:solidFill>
                <a:cs typeface="Arial" panose="020B0604020202020204" pitchFamily="34" charset="0"/>
              </a:rPr>
              <a:t>ARi</a:t>
            </a:r>
            <a:r>
              <a:rPr lang="en-GB" sz="1400" dirty="0">
                <a:solidFill>
                  <a:schemeClr val="bg1"/>
                </a:solidFill>
                <a:cs typeface="Arial" panose="020B0604020202020204" pitchFamily="34" charset="0"/>
              </a:rPr>
              <a:t> or taxanes in mCSPC is allowed</a:t>
            </a:r>
          </a:p>
          <a:p>
            <a:pPr marL="176204" indent="-176204" fontAlgn="base">
              <a:spcBef>
                <a:spcPts val="300"/>
              </a:spcBef>
              <a:spcAft>
                <a:spcPct val="0"/>
              </a:spcAft>
              <a:buClr>
                <a:schemeClr val="bg1"/>
              </a:buClr>
              <a:buFont typeface="Arial" panose="020B0604020202020204" pitchFamily="34" charset="0"/>
              <a:buChar char="–"/>
              <a:defRPr/>
            </a:pPr>
            <a:r>
              <a:rPr lang="en-GB" sz="1400" dirty="0">
                <a:solidFill>
                  <a:schemeClr val="bg1"/>
                </a:solidFill>
                <a:cs typeface="Arial" panose="020B0604020202020204" pitchFamily="34" charset="0"/>
              </a:rPr>
              <a:t>≤ 4 months on abiraterone (in mCRPC) prior to randomization </a:t>
            </a:r>
          </a:p>
        </p:txBody>
      </p:sp>
      <p:sp>
        <p:nvSpPr>
          <p:cNvPr id="8" name="AutoShape 17"/>
          <p:cNvSpPr>
            <a:spLocks noChangeArrowheads="1"/>
          </p:cNvSpPr>
          <p:nvPr/>
        </p:nvSpPr>
        <p:spPr bwMode="auto">
          <a:xfrm>
            <a:off x="4643257" y="1714852"/>
            <a:ext cx="576262" cy="3577167"/>
          </a:xfrm>
          <a:prstGeom prst="roundRect">
            <a:avLst>
              <a:gd name="adj" fmla="val 16667"/>
            </a:avLst>
          </a:prstGeom>
          <a:solidFill>
            <a:schemeClr val="bg2">
              <a:lumMod val="50000"/>
            </a:schemeClr>
          </a:solidFill>
          <a:ln w="19050">
            <a:noFill/>
            <a:round/>
            <a:headEnd/>
            <a:tailEnd/>
          </a:ln>
          <a:effectLst>
            <a:outerShdw blurRad="50800" dist="38100" dir="2700000" algn="tl" rotWithShape="0">
              <a:prstClr val="black">
                <a:alpha val="40000"/>
              </a:prstClr>
            </a:outerShdw>
          </a:effectLst>
          <a:scene3d>
            <a:camera prst="orthographicFront"/>
            <a:lightRig rig="threePt" dir="t"/>
          </a:scene3d>
          <a:sp3d prstMaterial="metal">
            <a:bevelT prst="angle"/>
          </a:sp3d>
        </p:spPr>
        <p:txBody>
          <a:bodyPr wrap="none" lIns="80131" tIns="40066" rIns="80131" bIns="40066" anchor="ctr"/>
          <a:lstStyle/>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R</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A</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N</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O</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M</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I</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Z</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E</a:t>
            </a:r>
            <a:br>
              <a:rPr lang="en-US" sz="1400" b="1" dirty="0">
                <a:solidFill>
                  <a:schemeClr val="bg1"/>
                </a:solidFill>
                <a:latin typeface="PT Sans"/>
                <a:ea typeface="ヒラギノ角ゴ Pro W3"/>
                <a:cs typeface="ヒラギノ角ゴ Pro W3"/>
              </a:rPr>
            </a:br>
            <a:r>
              <a:rPr lang="en-US" sz="1400" b="1" dirty="0">
                <a:solidFill>
                  <a:schemeClr val="bg1"/>
                </a:solidFill>
                <a:latin typeface="PT Sans"/>
                <a:ea typeface="ヒラギノ角ゴ Pro W3"/>
                <a:cs typeface="ヒラギノ角ゴ Pro W3"/>
              </a:rPr>
              <a:t>D</a:t>
            </a:r>
          </a:p>
          <a:p>
            <a:pPr algn="ctr" defTabSz="858838">
              <a:lnSpc>
                <a:spcPct val="90000"/>
              </a:lnSpc>
              <a:spcBef>
                <a:spcPct val="10000"/>
              </a:spcBef>
            </a:pPr>
            <a:endParaRPr lang="en-US" sz="1400" b="1" dirty="0">
              <a:solidFill>
                <a:schemeClr val="bg1"/>
              </a:solidFill>
              <a:latin typeface="PT Sans"/>
              <a:ea typeface="ヒラギノ角ゴ Pro W3"/>
              <a:cs typeface="ヒラギノ角ゴ Pro W3"/>
            </a:endParaRPr>
          </a:p>
          <a:p>
            <a:pPr algn="ctr" defTabSz="858838">
              <a:lnSpc>
                <a:spcPct val="90000"/>
              </a:lnSpc>
              <a:spcBef>
                <a:spcPct val="10000"/>
              </a:spcBef>
            </a:pPr>
            <a:r>
              <a:rPr lang="en-US" sz="1400" b="1" dirty="0">
                <a:solidFill>
                  <a:schemeClr val="bg1"/>
                </a:solidFill>
                <a:latin typeface="PT Sans"/>
                <a:ea typeface="ヒラギノ角ゴ Pro W3"/>
                <a:cs typeface="ヒラギノ角ゴ Pro W3"/>
              </a:rPr>
              <a:t>1:1</a:t>
            </a:r>
          </a:p>
        </p:txBody>
      </p:sp>
      <p:cxnSp>
        <p:nvCxnSpPr>
          <p:cNvPr id="9" name="Straight Arrow Connector 8"/>
          <p:cNvCxnSpPr/>
          <p:nvPr/>
        </p:nvCxnSpPr>
        <p:spPr>
          <a:xfrm>
            <a:off x="3982087" y="3512293"/>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305742" y="2525218"/>
            <a:ext cx="641017" cy="2011680"/>
            <a:chOff x="4775600" y="2611663"/>
            <a:chExt cx="641017" cy="1470727"/>
          </a:xfrm>
        </p:grpSpPr>
        <p:cxnSp>
          <p:nvCxnSpPr>
            <p:cNvPr id="11" name="Elbow Connector 10"/>
            <p:cNvCxnSpPr>
              <a:cxnSpLocks/>
            </p:cNvCxnSpPr>
            <p:nvPr/>
          </p:nvCxnSpPr>
          <p:spPr>
            <a:xfrm>
              <a:off x="4776537" y="334551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Elbow Connector 11"/>
            <p:cNvCxnSpPr>
              <a:cxnSpLocks/>
            </p:cNvCxnSpPr>
            <p:nvPr/>
          </p:nvCxnSpPr>
          <p:spPr>
            <a:xfrm flipV="1">
              <a:off x="4775600" y="2611663"/>
              <a:ext cx="640080" cy="736877"/>
            </a:xfrm>
            <a:prstGeom prst="bentConnector3">
              <a:avLst>
                <a:gd name="adj1" fmla="val 29323"/>
              </a:avLst>
            </a:prstGeom>
            <a:ln w="825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p:cNvCxnSpPr/>
          <p:nvPr/>
        </p:nvCxnSpPr>
        <p:spPr>
          <a:xfrm>
            <a:off x="8101690" y="2533802"/>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8087625" y="4550842"/>
            <a:ext cx="548640" cy="0"/>
          </a:xfrm>
          <a:prstGeom prst="straightConnector1">
            <a:avLst/>
          </a:prstGeom>
          <a:ln w="825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95097" y="6044130"/>
            <a:ext cx="4492605" cy="276999"/>
          </a:xfrm>
          <a:prstGeom prst="rect">
            <a:avLst/>
          </a:prstGeom>
        </p:spPr>
        <p:txBody>
          <a:bodyPr wrap="square">
            <a:spAutoFit/>
          </a:bodyPr>
          <a:lstStyle/>
          <a:p>
            <a:pPr>
              <a:spcBef>
                <a:spcPts val="1800"/>
              </a:spcBef>
              <a:buClr>
                <a:srgbClr val="95A9CC"/>
              </a:buClr>
            </a:pPr>
            <a:r>
              <a:rPr lang="en-US" sz="1200" dirty="0">
                <a:hlinkClick r:id="rId3"/>
              </a:rPr>
              <a:t>www.clinicaltrials.gov</a:t>
            </a:r>
            <a:r>
              <a:rPr lang="en-US" sz="1200" dirty="0"/>
              <a:t>: (NCT03748641)</a:t>
            </a:r>
          </a:p>
        </p:txBody>
      </p:sp>
      <p:sp>
        <p:nvSpPr>
          <p:cNvPr id="18" name="TextBox 17"/>
          <p:cNvSpPr txBox="1"/>
          <p:nvPr/>
        </p:nvSpPr>
        <p:spPr>
          <a:xfrm>
            <a:off x="1589649" y="5663721"/>
            <a:ext cx="7317131" cy="369332"/>
          </a:xfrm>
          <a:prstGeom prst="rect">
            <a:avLst/>
          </a:prstGeom>
          <a:noFill/>
        </p:spPr>
        <p:txBody>
          <a:bodyPr wrap="none" rtlCol="0">
            <a:spAutoFit/>
          </a:bodyPr>
          <a:lstStyle/>
          <a:p>
            <a:r>
              <a:rPr lang="en-US" dirty="0"/>
              <a:t>*Prednisone (10 mg) to be administered alongside abiraterone as indicated</a:t>
            </a:r>
          </a:p>
        </p:txBody>
      </p:sp>
    </p:spTree>
    <p:extLst>
      <p:ext uri="{BB962C8B-B14F-4D97-AF65-F5344CB8AC3E}">
        <p14:creationId xmlns:p14="http://schemas.microsoft.com/office/powerpoint/2010/main" val="3439114262"/>
      </p:ext>
    </p:extLst>
  </p:cSld>
  <p:clrMapOvr>
    <a:masterClrMapping/>
  </p:clrMapOvr>
</p:sld>
</file>

<file path=ppt/theme/theme1.xml><?xml version="1.0" encoding="utf-8"?>
<a:theme xmlns:a="http://schemas.openxmlformats.org/drawingml/2006/main" name="Agarwal.HCI">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garwal.HCI" id="{45E11342-1C87-4C27-9861-4BF2D3DCB06F}" vid="{11EB8ECD-1B3E-4C8B-B513-8DDFD7374BC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62A45804C7345BFDE61DA2C172BE7" ma:contentTypeVersion="17" ma:contentTypeDescription="Create a new document." ma:contentTypeScope="" ma:versionID="0836c851ab56100df1895fa2a218104e">
  <xsd:schema xmlns:xsd="http://www.w3.org/2001/XMLSchema" xmlns:xs="http://www.w3.org/2001/XMLSchema" xmlns:p="http://schemas.microsoft.com/office/2006/metadata/properties" xmlns:ns1="96f1686b-f877-4eb8-89ab-3a67a5dc2612" xmlns:ns3="b4104d5b-b872-4636-a728-507be7308f43" targetNamespace="http://schemas.microsoft.com/office/2006/metadata/properties" ma:root="true" ma:fieldsID="fd973d22d93f3f1ceb87c2fa5e19ecd8" ns1:_="" ns3:_="">
    <xsd:import namespace="96f1686b-f877-4eb8-89ab-3a67a5dc2612"/>
    <xsd:import namespace="b4104d5b-b872-4636-a728-507be7308f43"/>
    <xsd:element name="properties">
      <xsd:complexType>
        <xsd:sequence>
          <xsd:element name="documentManagement">
            <xsd:complexType>
              <xsd:all>
                <xsd:element ref="ns1:QID" minOccurs="0"/>
                <xsd:element ref="ns1:Status" minOccurs="0"/>
                <xsd:element ref="ns1:MediaServiceMetadata" minOccurs="0"/>
                <xsd:element ref="ns1:MediaServiceFastMetadata" minOccurs="0"/>
                <xsd:element ref="ns1:MediaServiceAutoTags" minOccurs="0"/>
                <xsd:element ref="ns1:MediaServiceOCR" minOccurs="0"/>
                <xsd:element ref="ns1:MediaServiceDateTaken" minOccurs="0"/>
                <xsd:element ref="ns1:MediaServiceLocation" minOccurs="0"/>
                <xsd:element ref="ns3:SharedWithUsers" minOccurs="0"/>
                <xsd:element ref="ns3:SharedWithDetails" minOccurs="0"/>
                <xsd:element ref="ns1:MediaServiceEventHashCode" minOccurs="0"/>
                <xsd:element ref="ns1:MediaServiceGenerationTime" minOccurs="0"/>
                <xsd:element ref="ns3:TaxKeywordTaxHTField" minOccurs="0"/>
                <xsd:element ref="ns3:TaxCatchAll" minOccurs="0"/>
                <xsd:element ref="ns1:MediaServiceAutoKeyPoints" minOccurs="0"/>
                <xsd:element ref="ns1: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1686b-f877-4eb8-89ab-3a67a5dc2612" elementFormDefault="qualified">
    <xsd:import namespace="http://schemas.microsoft.com/office/2006/documentManagement/types"/>
    <xsd:import namespace="http://schemas.microsoft.com/office/infopath/2007/PartnerControls"/>
    <xsd:element name="QID" ma:index="0" nillable="true" ma:displayName="QID" ma:indexed="true" ma:internalName="QID">
      <xsd:simpleType>
        <xsd:restriction base="dms:Number"/>
      </xsd:simpleType>
    </xsd:element>
    <xsd:element name="Status" ma:index="3" nillable="true" ma:displayName="Status" ma:format="Dropdown" ma:internalName="Status">
      <xsd:simpleType>
        <xsd:restriction base="dms:Choice">
          <xsd:enumeration value="Not started"/>
          <xsd:enumeration value="Web Build"/>
          <xsd:enumeration value="In Progress"/>
          <xsd:enumeration value="Launched"/>
          <xsd:enumeration value="Complete"/>
          <xsd:enumeration value="Delayed"/>
        </xsd:restriction>
      </xsd:simpleType>
    </xsd:element>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Tags" ma:index="8" nillable="true" ma:displayName="MediaServiceAutoTags" ma:internalName="MediaServiceAutoTags" ma:readOnly="true">
      <xsd:simpleType>
        <xsd:restriction base="dms:Text"/>
      </xsd:simpleType>
    </xsd:element>
    <xsd:element name="MediaServiceOCR" ma:index="9" nillable="true" ma:displayName="MediaServiceOCR" ma:internalName="MediaServiceOCR" ma:readOnly="true">
      <xsd:simpleType>
        <xsd:restriction base="dms:Note">
          <xsd:maxLength value="255"/>
        </xsd:restriction>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04d5b-b872-4636-a728-507be7308f4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KeywordTaxHTField" ma:index="21"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2" nillable="true" ma:displayName="Taxonomy Catch All Column" ma:hidden="true" ma:list="{d75259b8-d078-43ce-9531-d35c0553c861}" ma:internalName="TaxCatchAll" ma:showField="CatchAllData" ma:web="b4104d5b-b872-4636-a728-507be7308f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96f1686b-f877-4eb8-89ab-3a67a5dc2612" xsi:nil="true"/>
    <TaxCatchAll xmlns="b4104d5b-b872-4636-a728-507be7308f43"/>
    <QID xmlns="96f1686b-f877-4eb8-89ab-3a67a5dc2612" xsi:nil="true"/>
    <TaxKeywordTaxHTField xmlns="b4104d5b-b872-4636-a728-507be7308f43">
      <Terms xmlns="http://schemas.microsoft.com/office/infopath/2007/PartnerControls"/>
    </TaxKeywordTaxHTField>
  </documentManagement>
</p:properties>
</file>

<file path=customXml/itemProps1.xml><?xml version="1.0" encoding="utf-8"?>
<ds:datastoreItem xmlns:ds="http://schemas.openxmlformats.org/officeDocument/2006/customXml" ds:itemID="{52E7ECEB-7BC3-4F98-A93C-536B5536E20E}"/>
</file>

<file path=customXml/itemProps2.xml><?xml version="1.0" encoding="utf-8"?>
<ds:datastoreItem xmlns:ds="http://schemas.openxmlformats.org/officeDocument/2006/customXml" ds:itemID="{D8A6647A-2D2A-4537-8D2E-5985944AAB48}"/>
</file>

<file path=customXml/itemProps3.xml><?xml version="1.0" encoding="utf-8"?>
<ds:datastoreItem xmlns:ds="http://schemas.openxmlformats.org/officeDocument/2006/customXml" ds:itemID="{8FE6A56D-625C-473F-98D1-E0652043F3B0}"/>
</file>

<file path=docProps/app.xml><?xml version="1.0" encoding="utf-8"?>
<Properties xmlns="http://schemas.openxmlformats.org/officeDocument/2006/extended-properties" xmlns:vt="http://schemas.openxmlformats.org/officeDocument/2006/docPropsVTypes">
  <Template>Agarwal.HCI</Template>
  <TotalTime>4606</TotalTime>
  <Words>4484</Words>
  <Application>Microsoft Macintosh PowerPoint</Application>
  <PresentationFormat>Widescreen</PresentationFormat>
  <Paragraphs>570</Paragraphs>
  <Slides>27</Slides>
  <Notes>20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27</vt:i4>
      </vt:variant>
    </vt:vector>
  </HeadingPairs>
  <TitlesOfParts>
    <vt:vector size="38" baseType="lpstr">
      <vt:lpstr>Arial</vt:lpstr>
      <vt:lpstr>Arial Narrow</vt:lpstr>
      <vt:lpstr>Book Antiqua</vt:lpstr>
      <vt:lpstr>Calibri</vt:lpstr>
      <vt:lpstr>Calibri Light</vt:lpstr>
      <vt:lpstr>Lucida Sans</vt:lpstr>
      <vt:lpstr>PT Sans</vt:lpstr>
      <vt:lpstr>Tahoma</vt:lpstr>
      <vt:lpstr>Times New Roman</vt:lpstr>
      <vt:lpstr>Verdana</vt:lpstr>
      <vt:lpstr>Agarwal.HCI</vt:lpstr>
      <vt:lpstr>Novel Combination Approaches with PARP Inhibitors in mCRPC: Rationale and Ongoing Research</vt:lpstr>
      <vt:lpstr>Mechanism of Action of PARP Inhibitors</vt:lpstr>
      <vt:lpstr>Mechanism of Action of PARP Inhibitors: PARP Trapping</vt:lpstr>
      <vt:lpstr>Rationale for Combining PARPi with AR-axis Inhibitor in  Non-HRR Mutated mCRPC</vt:lpstr>
      <vt:lpstr>Olaparib + Abiraterone: Phase II Trial Design</vt:lpstr>
      <vt:lpstr>Baseline Characteristics</vt:lpstr>
      <vt:lpstr>Radiographic Progression-Free Survival in the  Intent to Treat Population</vt:lpstr>
      <vt:lpstr>PROpel: Phase III Trial Design – Olaparib + Abiraterone </vt:lpstr>
      <vt:lpstr>MAGNITUDE: Phase III Trial Design – Niraparib + Abiraterone </vt:lpstr>
      <vt:lpstr>TALAPRO-2: Phase III Trial Design – Talazoparib + Enzalutamide </vt:lpstr>
      <vt:lpstr>Comparison of Phase III trials</vt:lpstr>
      <vt:lpstr>TALAPRO-1: Phase II Study of Talazoparib in mCRPC  with DNA Damage Repair Mutations</vt:lpstr>
      <vt:lpstr>TALAPRO-1: Phase II Study of Talazoparib in mCRPC  with DNA Damage Repair Mutations</vt:lpstr>
      <vt:lpstr>TALAPRO-2:  Safety and Tolerability of Enzalutmide plus Talazoparib Combination</vt:lpstr>
      <vt:lpstr>Selected TEAEs at Different Doses of Talazoparib</vt:lpstr>
      <vt:lpstr>Projected Change (%) of 2 Doses of Talazoparib in Ctrough and  AUC0-24 when Combined with Enzalutamide</vt:lpstr>
      <vt:lpstr>PSA Reduction From Baseline: in (A) Talazoparib 1 mg QD +   Enzalutamide 160 mg QD and (B) Tal 0.5 mg QD + Enza 160 mg QD</vt:lpstr>
      <vt:lpstr>Biological Rationale for Combining PARP Inhibitor  with Checkpoint Blockade</vt:lpstr>
      <vt:lpstr>Biological Rationale for Combining PARP Inhibitor  with Checkpoint Blockade</vt:lpstr>
      <vt:lpstr>Biological Rationale for Combining PARP Inhibitor  with Checkpoint Blockade</vt:lpstr>
      <vt:lpstr>Durvalumab + Olaparib: Phase II Trial Design</vt:lpstr>
      <vt:lpstr>PSA and Radiographic Response</vt:lpstr>
      <vt:lpstr>Probability of PFS based on DDR status</vt:lpstr>
      <vt:lpstr>KEYNOTE-365: Pembrolizumab + Olaparib Phase II Trial Design</vt:lpstr>
      <vt:lpstr>Confirmed PSA Response Rate and % Change from Baselinea</vt:lpstr>
      <vt:lpstr>KEYLYNK-010: Phase III Trial Design – Pembrolizumab + Olaparib  vs. Abiraterone or Enzalutamide in mCRPC</vt:lpstr>
      <vt:lpstr>Conclusions</vt:lpstr>
    </vt:vector>
  </TitlesOfParts>
  <Company>HCI-SCCM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Combinatorial Regimens of PARP Inhibitors in Biomarker Agnostic Patients with mCRPC</dc:title>
  <dc:creator>Roberto Nussenzveig</dc:creator>
  <cp:lastModifiedBy>Silvana Izquierdo</cp:lastModifiedBy>
  <cp:revision>144</cp:revision>
  <dcterms:created xsi:type="dcterms:W3CDTF">2020-03-24T17:15:23Z</dcterms:created>
  <dcterms:modified xsi:type="dcterms:W3CDTF">2020-03-31T16:59:57Z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0x01010018862A45804C7345BFDE61DA2C172BE7</vt:lpwstr>
  </property>
  <property fmtid="{D5CDD505-2E9C-101B-9397-08002B2CF9AE}" pid="3" name="TaxKeyword">
    <vt:lpwstr/>
  </property>
</Properties>
</file>