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08" r:id="rId5"/>
    <p:sldMasterId id="2147484318" r:id="rId6"/>
  </p:sldMasterIdLst>
  <p:notesMasterIdLst>
    <p:notesMasterId r:id="rId35"/>
  </p:notesMasterIdLst>
  <p:handoutMasterIdLst>
    <p:handoutMasterId r:id="rId36"/>
  </p:handoutMasterIdLst>
  <p:sldIdLst>
    <p:sldId id="1007" r:id="rId7"/>
    <p:sldId id="1076" r:id="rId8"/>
    <p:sldId id="1077" r:id="rId9"/>
    <p:sldId id="1078" r:id="rId10"/>
    <p:sldId id="1008" r:id="rId11"/>
    <p:sldId id="1079" r:id="rId12"/>
    <p:sldId id="983" r:id="rId13"/>
    <p:sldId id="910" r:id="rId14"/>
    <p:sldId id="913" r:id="rId15"/>
    <p:sldId id="1080" r:id="rId16"/>
    <p:sldId id="1081" r:id="rId17"/>
    <p:sldId id="1094" r:id="rId18"/>
    <p:sldId id="1082" r:id="rId19"/>
    <p:sldId id="1083" r:id="rId20"/>
    <p:sldId id="1084" r:id="rId21"/>
    <p:sldId id="1095" r:id="rId22"/>
    <p:sldId id="1009" r:id="rId23"/>
    <p:sldId id="969" r:id="rId24"/>
    <p:sldId id="1086" r:id="rId25"/>
    <p:sldId id="1087" r:id="rId26"/>
    <p:sldId id="1085" r:id="rId27"/>
    <p:sldId id="1088" r:id="rId28"/>
    <p:sldId id="1089" r:id="rId29"/>
    <p:sldId id="1090" r:id="rId30"/>
    <p:sldId id="1091" r:id="rId31"/>
    <p:sldId id="1092" r:id="rId32"/>
    <p:sldId id="1093" r:id="rId33"/>
    <p:sldId id="1073" r:id="rId34"/>
  </p:sldIdLst>
  <p:sldSz cx="12192000" cy="6858000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Andrie" initials="RA" lastIdx="370" clrIdx="0"/>
  <p:cmAuthor id="2" name="Megan Capel" initials="MC" lastIdx="5" clrIdx="1"/>
  <p:cmAuthor id="3" name="Gordon Kelley" initials="GK" lastIdx="62" clrIdx="2"/>
  <p:cmAuthor id="4" name="Jennifer Eimers" initials="JE" lastIdx="2" clrIdx="3"/>
  <p:cmAuthor id="5" name="tquill@clinicaloptions.com" initials="t" lastIdx="8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6"/>
    <a:srgbClr val="FF9900"/>
    <a:srgbClr val="000000"/>
    <a:srgbClr val="FF0000"/>
    <a:srgbClr val="FFFF00"/>
    <a:srgbClr val="0000FF"/>
    <a:srgbClr val="00FFFF"/>
    <a:srgbClr val="00FF00"/>
    <a:srgbClr val="FFFF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79" autoAdjust="0"/>
    <p:restoredTop sz="94434" autoAdjust="0"/>
  </p:normalViewPr>
  <p:slideViewPr>
    <p:cSldViewPr snapToGrid="0">
      <p:cViewPr varScale="1">
        <p:scale>
          <a:sx n="112" d="100"/>
          <a:sy n="112" d="100"/>
        </p:scale>
        <p:origin x="216" y="176"/>
      </p:cViewPr>
      <p:guideLst>
        <p:guide orient="horz" pos="912"/>
        <p:guide pos="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7" d="100"/>
        <a:sy n="77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1518" y="594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9466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3F96237B-368E-4B9E-BDD3-97F8076FBF15}" type="datetime1">
              <a:rPr lang="en-US"/>
              <a:pPr>
                <a:defRPr/>
              </a:pPr>
              <a:t>4/9/20</a:t>
            </a:fld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9466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8CA4DCEA-DCF9-4091-AF15-ADE37493D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30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9466" y="0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2C0BCEFB-2E64-4F81-82B6-89B79A6B36F0}" type="datetime1">
              <a:rPr lang="en-US"/>
              <a:pPr>
                <a:defRPr/>
              </a:pPr>
              <a:t>4/9/20</a:t>
            </a:fld>
            <a:endParaRPr lang="en-US"/>
          </a:p>
        </p:txBody>
      </p:sp>
      <p:sp>
        <p:nvSpPr>
          <p:cNvPr id="118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74650" y="698500"/>
            <a:ext cx="6205538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484" y="4421823"/>
            <a:ext cx="556387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9466" y="8842029"/>
            <a:ext cx="301376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0" tIns="46465" rIns="92930" bIns="4646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32E4E2B3-1654-41AA-BCE3-C457FBA62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68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3038" indent="-173038" algn="l" rtl="0" eaLnBrk="0" fontAlgn="base" hangingPunct="0">
      <a:spcBef>
        <a:spcPct val="30000"/>
      </a:spcBef>
      <a:spcAft>
        <a:spcPct val="0"/>
      </a:spcAft>
      <a:buChar char="•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574675" indent="-117475" algn="l" rtl="0" eaLnBrk="0" fontAlgn="base" hangingPunct="0">
      <a:spcBef>
        <a:spcPct val="30000"/>
      </a:spcBef>
      <a:spcAft>
        <a:spcPct val="0"/>
      </a:spcAft>
      <a:buChar char="•"/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4E2B3-1654-41AA-BCE3-C457FBA6290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2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572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292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534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41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516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25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742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241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51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19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508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98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9B85BFF-FCE4-465C-ACC1-A547C56DEA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60375" y="720725"/>
            <a:ext cx="64008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50FE8BE-A7F8-4F1E-AF0F-D5C1D8A602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3138" y="4559300"/>
            <a:ext cx="5368925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43" tIns="48322" rIns="96643" bIns="48322"/>
          <a:lstStyle/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94402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21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5979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08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23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1671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24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122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25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5681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26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3194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27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691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49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780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367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05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6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44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147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12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7C4A74-69B6-45BD-B456-D8B625987F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7" y="3662363"/>
            <a:ext cx="607853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450622-FD21-48D7-85C7-14D4C5100B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4" y="3667125"/>
            <a:ext cx="609123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338915-6323-463A-AB59-E943FEC5AC9A}"/>
              </a:ext>
            </a:extLst>
          </p:cNvPr>
          <p:cNvCxnSpPr/>
          <p:nvPr userDrawn="1"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6" descr="CCO_ONC_ForPPT.gif">
            <a:extLst>
              <a:ext uri="{FF2B5EF4-FFF2-40B4-BE49-F238E27FC236}">
                <a16:creationId xmlns:a16="http://schemas.microsoft.com/office/drawing/2014/main" id="{6660DBC5-2D7F-40A6-97DD-970B1F16E8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283" y="328613"/>
            <a:ext cx="2672459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885E6F-0466-421C-90A4-AE95077B442B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0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Rectangle 55"/>
          <p:cNvSpPr>
            <a:spLocks noGrp="1" noChangeArrowheads="1"/>
          </p:cNvSpPr>
          <p:nvPr>
            <p:ph type="ctrTitle"/>
          </p:nvPr>
        </p:nvSpPr>
        <p:spPr bwMode="invGray">
          <a:xfrm>
            <a:off x="596901" y="1600200"/>
            <a:ext cx="11277600" cy="2057400"/>
          </a:xfrm>
        </p:spPr>
        <p:txBody>
          <a:bodyPr/>
          <a:lstStyle>
            <a:lvl1pPr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55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8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211760E9-625A-49B7-A011-62AAF86EDB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88"/>
            <a:ext cx="12192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778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657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4419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4119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693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824FA7FB-26EB-4C91-9927-643BF39512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3" y="-4763"/>
            <a:ext cx="12214231" cy="454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9E2276-EE53-42A7-9882-DBA96D567685}"/>
              </a:ext>
            </a:extLst>
          </p:cNvPr>
          <p:cNvCxnSpPr/>
          <p:nvPr userDrawn="1"/>
        </p:nvCxnSpPr>
        <p:spPr bwMode="auto">
          <a:xfrm>
            <a:off x="-14291" y="4519613"/>
            <a:ext cx="12206292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5" descr="CCO_ONC_RGB.jpg">
            <a:extLst>
              <a:ext uri="{FF2B5EF4-FFF2-40B4-BE49-F238E27FC236}">
                <a16:creationId xmlns:a16="http://schemas.microsoft.com/office/drawing/2014/main" id="{02E3FAC5-61D0-4085-A4CD-9A28FFAFBA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761" y="5876925"/>
            <a:ext cx="367284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chemeClr val="accent6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accent3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50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51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3" y="377292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823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49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1" y="377290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600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600" y="398352"/>
            <a:ext cx="9941051" cy="1273433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4" y="377293"/>
            <a:ext cx="1291167" cy="324385"/>
          </a:xfrm>
          <a:prstGeom prst="rect">
            <a:avLst/>
          </a:prstGeom>
        </p:spPr>
        <p:txBody>
          <a:bodyPr/>
          <a:lstStyle/>
          <a:p>
            <a:fld id="{B9B2A88A-9ECB-DF45-A377-2575079D05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11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334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A265EDDE-9CB4-4CFC-A211-A91A089267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88"/>
            <a:ext cx="12192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19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24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63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701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73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2CD5B171-274E-4116-BC06-A0A6EEEAB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3" y="-4763"/>
            <a:ext cx="12214231" cy="454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F93940-7029-4439-8BE7-0096F3718D6E}"/>
              </a:ext>
            </a:extLst>
          </p:cNvPr>
          <p:cNvCxnSpPr/>
          <p:nvPr userDrawn="1"/>
        </p:nvCxnSpPr>
        <p:spPr bwMode="auto">
          <a:xfrm>
            <a:off x="-14291" y="4519613"/>
            <a:ext cx="12206292" cy="0"/>
          </a:xfrm>
          <a:prstGeom prst="line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5" descr="CCO_ONC_RGB.jpg">
            <a:extLst>
              <a:ext uri="{FF2B5EF4-FFF2-40B4-BE49-F238E27FC236}">
                <a16:creationId xmlns:a16="http://schemas.microsoft.com/office/drawing/2014/main" id="{6E390BE7-D3B9-46D1-8A7F-03EFCD7347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761" y="5876925"/>
            <a:ext cx="367284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chemeClr val="accent6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accent3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543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59DB89-6F4F-4887-B0EB-EB3A75544D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7" y="3662363"/>
            <a:ext cx="607853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372ADA-40FE-47DD-895F-022A88960B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4" y="3667125"/>
            <a:ext cx="609123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67587D-F92C-4213-90E6-92911A2498A3}"/>
              </a:ext>
            </a:extLst>
          </p:cNvPr>
          <p:cNvCxnSpPr/>
          <p:nvPr userDrawn="1"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Picture 6" descr="CCO_ONC_ForPPT.gif">
            <a:extLst>
              <a:ext uri="{FF2B5EF4-FFF2-40B4-BE49-F238E27FC236}">
                <a16:creationId xmlns:a16="http://schemas.microsoft.com/office/drawing/2014/main" id="{637C3BBD-9137-4130-A916-7530E678A1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283" y="328613"/>
            <a:ext cx="2672459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E574D4-8C71-4F0A-B421-CE0CF3377CE6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28575">
            <a:solidFill>
              <a:srgbClr val="8B3D9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0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Rectangle 55"/>
          <p:cNvSpPr>
            <a:spLocks noGrp="1" noChangeArrowheads="1"/>
          </p:cNvSpPr>
          <p:nvPr>
            <p:ph type="ctrTitle"/>
          </p:nvPr>
        </p:nvSpPr>
        <p:spPr bwMode="invGray">
          <a:xfrm>
            <a:off x="596901" y="1600200"/>
            <a:ext cx="11277600" cy="2057400"/>
          </a:xfrm>
        </p:spPr>
        <p:txBody>
          <a:bodyPr/>
          <a:lstStyle>
            <a:lvl1pPr>
              <a:defRPr sz="3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331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B9D734F2-E800-4CDF-8A2D-1A2AD6FD987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A512ACB8-4DED-4E7D-8F4E-8E61A15C00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2497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Wingdings" panose="05000000000000000000" pitchFamily="2" charset="2"/>
        <a:buChar char="§"/>
        <a:defRPr sz="2800">
          <a:solidFill>
            <a:srgbClr val="FEFDD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600">
          <a:solidFill>
            <a:srgbClr val="FEFDDE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400">
          <a:solidFill>
            <a:srgbClr val="FEFDDE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200">
          <a:solidFill>
            <a:srgbClr val="FEFDDE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000">
          <a:solidFill>
            <a:srgbClr val="FEFDDE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3C377548-2292-4354-BA4A-4308E20EF5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E4296886-F49A-48B8-A50E-D5B74DF7BF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77823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8" r:id="rId9"/>
    <p:sldLayoutId id="2147484329" r:id="rId10"/>
    <p:sldLayoutId id="21474843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Wingdings" panose="05000000000000000000" pitchFamily="2" charset="2"/>
        <a:buChar char="§"/>
        <a:defRPr sz="2800">
          <a:solidFill>
            <a:srgbClr val="FEFDD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600">
          <a:solidFill>
            <a:srgbClr val="FEFDDE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400">
          <a:solidFill>
            <a:srgbClr val="FEFDDE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200">
          <a:solidFill>
            <a:srgbClr val="FEFDDE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1000"/>
        </a:spcBef>
        <a:spcAft>
          <a:spcPts val="700"/>
        </a:spcAft>
        <a:buClr>
          <a:srgbClr val="FEFDDE"/>
        </a:buClr>
        <a:buFont typeface="Arial" panose="020B0604020202020204" pitchFamily="34" charset="0"/>
        <a:buChar char="–"/>
        <a:defRPr sz="2000">
          <a:solidFill>
            <a:srgbClr val="FEFDDE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044" y="2058766"/>
            <a:ext cx="11181647" cy="1103313"/>
          </a:xfrm>
        </p:spPr>
        <p:txBody>
          <a:bodyPr/>
          <a:lstStyle/>
          <a:p>
            <a:br>
              <a:rPr lang="en-US" sz="1000" dirty="0"/>
            </a:br>
            <a:r>
              <a:rPr lang="en-US" sz="4200" dirty="0"/>
              <a:t>Genomic Landscape of Prostate Cancer:</a:t>
            </a:r>
            <a:r>
              <a:rPr lang="en-US" sz="4000" dirty="0"/>
              <a:t> </a:t>
            </a:r>
            <a:r>
              <a:rPr lang="en-US" sz="2300" dirty="0"/>
              <a:t>Incidence of DNA Damage Repair Deficiency and Biology of PARP Inhibitors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057" y="4219237"/>
            <a:ext cx="10877529" cy="168735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900" b="1" dirty="0"/>
              <a:t>Emmanuel S. Antonarakis, M.D.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800" b="1" dirty="0"/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i="1" dirty="0"/>
              <a:t>Professor of Oncology and Urology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/>
              <a:t>Johns Hopkins University</a:t>
            </a:r>
          </a:p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/>
              <a:t>Sidney Kimmel Comprehensive Cancer Center</a:t>
            </a:r>
            <a:br>
              <a:rPr lang="en-US" altLang="en-US" sz="1800" dirty="0"/>
            </a:br>
            <a:r>
              <a:rPr lang="en-US" altLang="en-US" sz="1800" dirty="0"/>
              <a:t>Baltimore, Maryland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7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3"/>
          <a:srcRect l="15137" t="15829" r="23465" b="12114"/>
          <a:stretch/>
        </p:blipFill>
        <p:spPr>
          <a:xfrm>
            <a:off x="281052" y="2092330"/>
            <a:ext cx="5609539" cy="403318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00A439-5712-4474-B953-D91932C3D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2633" y="1785050"/>
            <a:ext cx="5377391" cy="1352543"/>
          </a:xfrm>
        </p:spPr>
        <p:txBody>
          <a:bodyPr/>
          <a:lstStyle/>
          <a:p>
            <a:r>
              <a:rPr lang="en-US" sz="2400" dirty="0"/>
              <a:t>Germline mutations in </a:t>
            </a:r>
            <a:r>
              <a:rPr lang="en-US" sz="2400" b="1" dirty="0"/>
              <a:t>14% </a:t>
            </a:r>
            <a:r>
              <a:rPr lang="en-US" sz="2400" dirty="0"/>
              <a:t>(21/150) of men with recurrent/ advanced prostate cancer</a:t>
            </a:r>
          </a:p>
          <a:p>
            <a:r>
              <a:rPr lang="en-US" sz="2400" dirty="0"/>
              <a:t>Men with </a:t>
            </a:r>
            <a:r>
              <a:rPr lang="en-US" sz="2400" dirty="0" err="1"/>
              <a:t>intraductal</a:t>
            </a:r>
            <a:r>
              <a:rPr lang="en-US" sz="2400" dirty="0"/>
              <a:t> histology more likely to have germline mutations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384" y="323852"/>
            <a:ext cx="10872444" cy="1103313"/>
          </a:xfrm>
        </p:spPr>
        <p:txBody>
          <a:bodyPr/>
          <a:lstStyle/>
          <a:p>
            <a:r>
              <a:rPr lang="en-US" dirty="0"/>
              <a:t>Germline DNA-Repair Defects and </a:t>
            </a:r>
            <a:r>
              <a:rPr lang="en-US" i="1" dirty="0" err="1"/>
              <a:t>Intraductal</a:t>
            </a:r>
            <a:r>
              <a:rPr lang="en-US" dirty="0"/>
              <a:t> Ca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0C65B530-D8E7-414E-BB2E-CF8112BB8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900" y="6380160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Isaacsson</a:t>
            </a:r>
            <a:r>
              <a:rPr lang="en-US" altLang="en-US" sz="1400" b="0" dirty="0">
                <a:solidFill>
                  <a:schemeClr val="bg2"/>
                </a:solidFill>
              </a:rPr>
              <a:t> Velho P, et al. </a:t>
            </a:r>
            <a:r>
              <a:rPr lang="en-US" altLang="en-US" sz="1400" b="0" i="1" dirty="0">
                <a:solidFill>
                  <a:schemeClr val="bg2"/>
                </a:solidFill>
              </a:rPr>
              <a:t>The Prostate</a:t>
            </a:r>
            <a:r>
              <a:rPr lang="en-US" altLang="en-US" sz="1400" b="0" dirty="0">
                <a:solidFill>
                  <a:schemeClr val="bg2"/>
                </a:solidFill>
              </a:rPr>
              <a:t> 2018; 78: 401-407.</a:t>
            </a: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E498E6A2-70C9-40FD-B315-57FE21925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91" y="1572773"/>
            <a:ext cx="5372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Distribution of Germline Mutations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88A4C4F-6166-466D-B65A-013B514B4981}"/>
              </a:ext>
            </a:extLst>
          </p:cNvPr>
          <p:cNvGraphicFramePr>
            <a:graphicFrameLocks noGrp="1"/>
          </p:cNvGraphicFramePr>
          <p:nvPr/>
        </p:nvGraphicFramePr>
        <p:xfrm>
          <a:off x="6385831" y="4722430"/>
          <a:ext cx="522957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437">
                  <a:extLst>
                    <a:ext uri="{9D8B030D-6E8A-4147-A177-3AD203B41FA5}">
                      <a16:colId xmlns:a16="http://schemas.microsoft.com/office/drawing/2014/main" val="2616538196"/>
                    </a:ext>
                  </a:extLst>
                </a:gridCol>
                <a:gridCol w="2018005">
                  <a:extLst>
                    <a:ext uri="{9D8B030D-6E8A-4147-A177-3AD203B41FA5}">
                      <a16:colId xmlns:a16="http://schemas.microsoft.com/office/drawing/2014/main" val="1590316262"/>
                    </a:ext>
                  </a:extLst>
                </a:gridCol>
                <a:gridCol w="1520128">
                  <a:extLst>
                    <a:ext uri="{9D8B030D-6E8A-4147-A177-3AD203B41FA5}">
                      <a16:colId xmlns:a16="http://schemas.microsoft.com/office/drawing/2014/main" val="5033451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Intraductal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Histology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Intraductal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Histology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P </a:t>
                      </a:r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Value*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59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40%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(10/25)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9%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(11/125)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i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</a:t>
                      </a: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= .003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386234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E0A89BA0-32C3-4463-9E86-22CCC786F390}"/>
              </a:ext>
            </a:extLst>
          </p:cNvPr>
          <p:cNvSpPr/>
          <p:nvPr/>
        </p:nvSpPr>
        <p:spPr>
          <a:xfrm>
            <a:off x="10307591" y="5815638"/>
            <a:ext cx="16033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>
                <a:latin typeface="+mn-lt"/>
              </a:rPr>
              <a:t>*Fisher’s test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AF6EE8-25FD-4A7B-85B1-7AC262E42B07}"/>
              </a:ext>
            </a:extLst>
          </p:cNvPr>
          <p:cNvSpPr/>
          <p:nvPr/>
        </p:nvSpPr>
        <p:spPr>
          <a:xfrm>
            <a:off x="5941206" y="4267793"/>
            <a:ext cx="6096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Incidence of Germline Mutations</a:t>
            </a:r>
          </a:p>
        </p:txBody>
      </p:sp>
    </p:spTree>
    <p:extLst>
      <p:ext uri="{BB962C8B-B14F-4D97-AF65-F5344CB8AC3E}">
        <p14:creationId xmlns:p14="http://schemas.microsoft.com/office/powerpoint/2010/main" val="615331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156239"/>
            <a:ext cx="10872444" cy="110331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DNA Repair</a:t>
            </a:r>
            <a:r>
              <a:rPr lang="en-US" sz="3600" b="1" dirty="0"/>
              <a:t> Defects </a:t>
            </a:r>
            <a:r>
              <a:rPr lang="en-US" dirty="0"/>
              <a:t>and</a:t>
            </a:r>
            <a:r>
              <a:rPr lang="en-US" sz="3600" b="1" dirty="0"/>
              <a:t> Prostatic </a:t>
            </a:r>
            <a:r>
              <a:rPr lang="en-US" sz="3600" b="1" i="1" dirty="0"/>
              <a:t>Ductal</a:t>
            </a:r>
            <a:r>
              <a:rPr lang="en-US" sz="3600" b="1" dirty="0"/>
              <a:t> Cancer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DBE7BFD9-3FFB-4683-A2FB-0B131676E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9" y="6243733"/>
            <a:ext cx="36332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400" b="0" dirty="0">
                <a:solidFill>
                  <a:srgbClr val="CDCDCF"/>
                </a:solidFill>
                <a:cs typeface="Arial" panose="020B0604020202020204" pitchFamily="34" charset="0"/>
              </a:rPr>
              <a:t>Schweizer MT, et al. </a:t>
            </a:r>
            <a:r>
              <a:rPr lang="en-US" altLang="en-US" sz="1400" b="0" i="1" dirty="0">
                <a:solidFill>
                  <a:srgbClr val="CDCDCF"/>
                </a:solidFill>
                <a:cs typeface="Arial" panose="020B0604020202020204" pitchFamily="34" charset="0"/>
              </a:rPr>
              <a:t>JCO Precis </a:t>
            </a:r>
            <a:r>
              <a:rPr lang="en-US" altLang="en-US" sz="1400" b="0" i="1" dirty="0" err="1">
                <a:solidFill>
                  <a:srgbClr val="CDCDCF"/>
                </a:solidFill>
                <a:cs typeface="Arial" panose="020B0604020202020204" pitchFamily="34" charset="0"/>
              </a:rPr>
              <a:t>Oncol</a:t>
            </a:r>
            <a:r>
              <a:rPr lang="en-US" altLang="en-US" sz="1400" b="0" i="1" dirty="0">
                <a:solidFill>
                  <a:srgbClr val="CDCDCF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0" dirty="0">
                <a:solidFill>
                  <a:srgbClr val="CDCDCF"/>
                </a:solidFill>
                <a:cs typeface="Arial" panose="020B0604020202020204" pitchFamily="34" charset="0"/>
              </a:rPr>
              <a:t>2019; doi:10.1200/PO.18.00327.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07" r="1051" b="14858"/>
          <a:stretch/>
        </p:blipFill>
        <p:spPr>
          <a:xfrm>
            <a:off x="4551679" y="1339075"/>
            <a:ext cx="7254241" cy="5221920"/>
          </a:xfrm>
          <a:prstGeom prst="rect">
            <a:avLst/>
          </a:prstGeom>
        </p:spPr>
      </p:pic>
      <p:sp>
        <p:nvSpPr>
          <p:cNvPr id="82" name="Content Placeholder 4">
            <a:extLst>
              <a:ext uri="{FF2B5EF4-FFF2-40B4-BE49-F238E27FC236}">
                <a16:creationId xmlns:a16="http://schemas.microsoft.com/office/drawing/2014/main" id="{DF706061-D9CD-4869-9648-729A81582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03" y="2000727"/>
            <a:ext cx="3653917" cy="3424713"/>
          </a:xfrm>
        </p:spPr>
        <p:txBody>
          <a:bodyPr/>
          <a:lstStyle/>
          <a:p>
            <a:r>
              <a:rPr lang="en-US" sz="2400" dirty="0"/>
              <a:t>Overall, </a:t>
            </a:r>
            <a:r>
              <a:rPr lang="en-US" sz="2400" b="1" dirty="0"/>
              <a:t>49%</a:t>
            </a:r>
            <a:r>
              <a:rPr lang="en-US" sz="2400" dirty="0"/>
              <a:t> had DNA repair gene mutations: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MMR mutations     14%</a:t>
            </a:r>
          </a:p>
          <a:p>
            <a:pPr lvl="1"/>
            <a:r>
              <a:rPr lang="en-US" sz="2400" u="sng" dirty="0">
                <a:solidFill>
                  <a:schemeClr val="tx2"/>
                </a:solidFill>
              </a:rPr>
              <a:t>HRD mutations       </a:t>
            </a:r>
            <a:r>
              <a:rPr lang="en-US" sz="2400" b="1" dirty="0">
                <a:solidFill>
                  <a:schemeClr val="tx2"/>
                </a:solidFill>
              </a:rPr>
              <a:t>31%</a:t>
            </a:r>
          </a:p>
          <a:p>
            <a:endParaRPr lang="en-US" sz="2400" dirty="0"/>
          </a:p>
        </p:txBody>
      </p:sp>
      <p:sp>
        <p:nvSpPr>
          <p:cNvPr id="7" name="Left Brace 6"/>
          <p:cNvSpPr/>
          <p:nvPr/>
        </p:nvSpPr>
        <p:spPr bwMode="auto">
          <a:xfrm>
            <a:off x="4145280" y="1349235"/>
            <a:ext cx="254000" cy="204184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3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32591" y="238127"/>
            <a:ext cx="10872444" cy="1103313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/>
              <a:t>Pearl:</a:t>
            </a:r>
            <a:r>
              <a:rPr lang="en-US" dirty="0"/>
              <a:t> </a:t>
            </a:r>
            <a:r>
              <a:rPr lang="en-US" sz="3300" dirty="0"/>
              <a:t>MMR mutations can cause HRD mutations</a:t>
            </a:r>
            <a:endParaRPr lang="en-US" sz="33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0429"/>
          <a:stretch/>
        </p:blipFill>
        <p:spPr>
          <a:xfrm>
            <a:off x="943488" y="1690514"/>
            <a:ext cx="9560089" cy="480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97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43078" y="552272"/>
            <a:ext cx="8877298" cy="5250792"/>
          </a:xfrm>
        </p:spPr>
        <p:txBody>
          <a:bodyPr/>
          <a:lstStyle/>
          <a:p>
            <a:r>
              <a:rPr lang="en-US" dirty="0"/>
              <a:t>Guidelines: Indications for germline and somatic genetic/genomic testing</a:t>
            </a:r>
          </a:p>
        </p:txBody>
      </p:sp>
    </p:spTree>
    <p:extLst>
      <p:ext uri="{BB962C8B-B14F-4D97-AF65-F5344CB8AC3E}">
        <p14:creationId xmlns:p14="http://schemas.microsoft.com/office/powerpoint/2010/main" val="2513484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384" y="255612"/>
            <a:ext cx="10872444" cy="1103313"/>
          </a:xfrm>
        </p:spPr>
        <p:txBody>
          <a:bodyPr/>
          <a:lstStyle/>
          <a:p>
            <a:r>
              <a:rPr lang="en-US" dirty="0"/>
              <a:t>NCCN </a:t>
            </a:r>
            <a:r>
              <a:rPr lang="en-US" dirty="0" err="1"/>
              <a:t>PCa</a:t>
            </a:r>
            <a:r>
              <a:rPr lang="en-US" dirty="0"/>
              <a:t> Guidelines </a:t>
            </a:r>
            <a:r>
              <a:rPr lang="en-US" sz="2800" dirty="0"/>
              <a:t>(v1.2020, 3/16/2020)</a:t>
            </a:r>
            <a:r>
              <a:rPr lang="en-US" dirty="0"/>
              <a:t>: </a:t>
            </a:r>
            <a:r>
              <a:rPr lang="en-US" i="1" dirty="0"/>
              <a:t>Germline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0C65B530-D8E7-414E-BB2E-CF8112BB8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" y="6448400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NCCN Prostate Cancer Guidelines, Version 1.2020 — March 16, 2020.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849064" y="1427165"/>
            <a:ext cx="6372300" cy="4693310"/>
            <a:chOff x="2849064" y="1427165"/>
            <a:chExt cx="6372300" cy="4693310"/>
          </a:xfrm>
        </p:grpSpPr>
        <p:sp>
          <p:nvSpPr>
            <p:cNvPr id="9" name="Rectangle 8"/>
            <p:cNvSpPr/>
            <p:nvPr/>
          </p:nvSpPr>
          <p:spPr bwMode="auto">
            <a:xfrm>
              <a:off x="2849064" y="1427165"/>
              <a:ext cx="6359236" cy="46933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2128" y="1427166"/>
              <a:ext cx="6359236" cy="104144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2128" y="2569666"/>
              <a:ext cx="6359236" cy="3550809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 bwMode="auto">
            <a:xfrm>
              <a:off x="3181350" y="3238500"/>
              <a:ext cx="1866900" cy="0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476875" y="3238500"/>
              <a:ext cx="2048256" cy="0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36646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384" y="255612"/>
            <a:ext cx="10872444" cy="1103313"/>
          </a:xfrm>
        </p:spPr>
        <p:txBody>
          <a:bodyPr/>
          <a:lstStyle/>
          <a:p>
            <a:r>
              <a:rPr lang="en-US" dirty="0"/>
              <a:t>NCCN </a:t>
            </a:r>
            <a:r>
              <a:rPr lang="en-US" dirty="0" err="1"/>
              <a:t>PCa</a:t>
            </a:r>
            <a:r>
              <a:rPr lang="en-US" dirty="0"/>
              <a:t> Guidelines </a:t>
            </a:r>
            <a:r>
              <a:rPr lang="en-US" sz="2800" dirty="0"/>
              <a:t>(v1.2020, 3/16/2020)</a:t>
            </a:r>
            <a:r>
              <a:rPr lang="en-US" dirty="0"/>
              <a:t>: </a:t>
            </a:r>
            <a:r>
              <a:rPr lang="en-US" i="1" dirty="0"/>
              <a:t>Somatic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0C65B530-D8E7-414E-BB2E-CF8112BB8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32" y="6381707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NCCN Prostate Cancer Guidelines, Version 1.2020 — March 16, 2020.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49064" y="1427165"/>
            <a:ext cx="6372300" cy="4693310"/>
            <a:chOff x="2849064" y="1427165"/>
            <a:chExt cx="6372300" cy="4693310"/>
          </a:xfrm>
        </p:grpSpPr>
        <p:sp>
          <p:nvSpPr>
            <p:cNvPr id="5" name="Rectangle 4"/>
            <p:cNvSpPr/>
            <p:nvPr/>
          </p:nvSpPr>
          <p:spPr bwMode="auto">
            <a:xfrm>
              <a:off x="2849064" y="1427165"/>
              <a:ext cx="6359236" cy="46933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2128" y="1427166"/>
              <a:ext cx="6359236" cy="1041440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b="1143"/>
            <a:stretch/>
          </p:blipFill>
          <p:spPr>
            <a:xfrm>
              <a:off x="2861020" y="2528886"/>
              <a:ext cx="6347279" cy="332571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>
              <a:off x="3506204" y="3852114"/>
              <a:ext cx="2121408" cy="0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3105141" y="3655594"/>
              <a:ext cx="2313432" cy="0"/>
            </a:xfrm>
            <a:prstGeom prst="lin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90100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3671" y="441994"/>
            <a:ext cx="948907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/>
              <a:t>Testing Platforms </a:t>
            </a:r>
            <a:r>
              <a:rPr lang="en-US" sz="3000" b="1" dirty="0"/>
              <a:t>(panel-based NGS preferred)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92540" y="1887928"/>
            <a:ext cx="10803339" cy="4781559"/>
          </a:xfrm>
        </p:spPr>
        <p:txBody>
          <a:bodyPr/>
          <a:lstStyle/>
          <a:p>
            <a:pPr algn="just" eaLnBrk="1" hangingPunct="1">
              <a:spcAft>
                <a:spcPts val="600"/>
              </a:spcAft>
            </a:pPr>
            <a:r>
              <a:rPr lang="en-US" sz="3200" u="sng" dirty="0"/>
              <a:t>Germline</a:t>
            </a:r>
            <a:r>
              <a:rPr lang="en-US" sz="3200" dirty="0"/>
              <a:t> genetic testing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US" dirty="0"/>
              <a:t>Blood (leukocytes), or saliva</a:t>
            </a:r>
          </a:p>
          <a:p>
            <a:pPr lvl="1" algn="just" eaLnBrk="1" hangingPunct="1">
              <a:lnSpc>
                <a:spcPts val="3000"/>
              </a:lnSpc>
              <a:spcAft>
                <a:spcPts val="600"/>
              </a:spcAft>
            </a:pPr>
            <a:r>
              <a:rPr lang="en-US" i="1" dirty="0"/>
              <a:t>Invitae</a:t>
            </a:r>
            <a:r>
              <a:rPr lang="en-US" dirty="0"/>
              <a:t>, </a:t>
            </a:r>
            <a:r>
              <a:rPr lang="en-US" i="1" dirty="0"/>
              <a:t>Myriad</a:t>
            </a:r>
            <a:r>
              <a:rPr lang="en-US" dirty="0"/>
              <a:t>, </a:t>
            </a:r>
            <a:r>
              <a:rPr lang="en-US" i="1" dirty="0"/>
              <a:t>Color</a:t>
            </a:r>
            <a:r>
              <a:rPr lang="en-US" dirty="0"/>
              <a:t>, </a:t>
            </a:r>
            <a:r>
              <a:rPr lang="en-US" i="1" dirty="0"/>
              <a:t>Ambry</a:t>
            </a:r>
            <a:r>
              <a:rPr lang="en-US" dirty="0"/>
              <a:t>, </a:t>
            </a:r>
            <a:r>
              <a:rPr lang="en-US" i="1" dirty="0" err="1"/>
              <a:t>GeneDx</a:t>
            </a:r>
            <a:endParaRPr lang="en-US" i="1" dirty="0"/>
          </a:p>
          <a:p>
            <a:pPr algn="just" eaLnBrk="1" hangingPunct="1">
              <a:lnSpc>
                <a:spcPts val="3000"/>
              </a:lnSpc>
              <a:spcBef>
                <a:spcPts val="4000"/>
              </a:spcBef>
              <a:spcAft>
                <a:spcPts val="600"/>
              </a:spcAft>
            </a:pPr>
            <a:r>
              <a:rPr lang="en-US" sz="3200" u="sng" dirty="0"/>
              <a:t>Somatic</a:t>
            </a:r>
            <a:r>
              <a:rPr lang="en-US" sz="3200" dirty="0"/>
              <a:t> genomic testing</a:t>
            </a:r>
          </a:p>
          <a:p>
            <a:pPr lvl="1" eaLnBrk="1" hangingPunct="1">
              <a:lnSpc>
                <a:spcPts val="3000"/>
              </a:lnSpc>
              <a:spcAft>
                <a:spcPts val="600"/>
              </a:spcAft>
            </a:pPr>
            <a:r>
              <a:rPr lang="en-US" dirty="0"/>
              <a:t>Tissue/biopsy-based (</a:t>
            </a:r>
            <a:r>
              <a:rPr lang="en-US" i="1" dirty="0" err="1"/>
              <a:t>FoundationOne</a:t>
            </a:r>
            <a:r>
              <a:rPr lang="en-US" i="1" dirty="0"/>
              <a:t> </a:t>
            </a:r>
            <a:r>
              <a:rPr lang="en-US" i="1" dirty="0" err="1"/>
              <a:t>CDx</a:t>
            </a:r>
            <a:r>
              <a:rPr lang="en-US" dirty="0"/>
              <a:t>, </a:t>
            </a:r>
            <a:r>
              <a:rPr lang="en-US" i="1" dirty="0" err="1"/>
              <a:t>Caris</a:t>
            </a:r>
            <a:r>
              <a:rPr lang="en-US" i="1" dirty="0"/>
              <a:t> Life Sciences</a:t>
            </a:r>
            <a:r>
              <a:rPr lang="en-US" dirty="0"/>
              <a:t>, </a:t>
            </a:r>
            <a:r>
              <a:rPr lang="en-US" i="1" dirty="0"/>
              <a:t>Tempus</a:t>
            </a:r>
            <a:r>
              <a:rPr lang="en-US" dirty="0"/>
              <a:t>, </a:t>
            </a:r>
            <a:r>
              <a:rPr lang="en-US" i="1" dirty="0" err="1"/>
              <a:t>PGDx</a:t>
            </a:r>
            <a:r>
              <a:rPr lang="en-US" dirty="0"/>
              <a:t>, in-house panels)</a:t>
            </a:r>
          </a:p>
          <a:p>
            <a:pPr lvl="1" eaLnBrk="1" hangingPunct="1">
              <a:lnSpc>
                <a:spcPts val="3000"/>
              </a:lnSpc>
              <a:spcAft>
                <a:spcPts val="200"/>
              </a:spcAft>
            </a:pPr>
            <a:r>
              <a:rPr lang="en-US" dirty="0"/>
              <a:t>Blood-based/</a:t>
            </a:r>
            <a:r>
              <a:rPr lang="en-US" dirty="0" err="1"/>
              <a:t>ctDNA</a:t>
            </a:r>
            <a:r>
              <a:rPr lang="en-US" dirty="0"/>
              <a:t> (</a:t>
            </a:r>
            <a:r>
              <a:rPr lang="en-US" i="1" dirty="0"/>
              <a:t>Guardant360</a:t>
            </a:r>
            <a:r>
              <a:rPr lang="en-US" dirty="0"/>
              <a:t>, </a:t>
            </a:r>
            <a:r>
              <a:rPr lang="en-US" i="1" dirty="0" err="1"/>
              <a:t>FoundationOne</a:t>
            </a:r>
            <a:r>
              <a:rPr lang="en-US" i="1" dirty="0"/>
              <a:t> Liquid</a:t>
            </a:r>
            <a:r>
              <a:rPr lang="en-US" dirty="0"/>
              <a:t>, </a:t>
            </a:r>
            <a:r>
              <a:rPr lang="en-US" i="1" dirty="0" err="1"/>
              <a:t>PGDx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43813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69" y="704671"/>
            <a:ext cx="9927535" cy="5250792"/>
          </a:xfrm>
        </p:spPr>
        <p:txBody>
          <a:bodyPr/>
          <a:lstStyle/>
          <a:p>
            <a:r>
              <a:rPr lang="en-US" dirty="0"/>
              <a:t>‘Synthetic lethality’ with PARP inhibition in </a:t>
            </a:r>
            <a:r>
              <a:rPr lang="en-US" sz="3500" i="1" dirty="0"/>
              <a:t>BRCA1/2</a:t>
            </a:r>
            <a:r>
              <a:rPr lang="en-US" dirty="0"/>
              <a:t>-mutated prostate cancer</a:t>
            </a:r>
          </a:p>
        </p:txBody>
      </p:sp>
    </p:spTree>
    <p:extLst>
      <p:ext uri="{BB962C8B-B14F-4D97-AF65-F5344CB8AC3E}">
        <p14:creationId xmlns:p14="http://schemas.microsoft.com/office/powerpoint/2010/main" val="3997330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51329" y="100823"/>
            <a:ext cx="9773771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/>
              <a:t>‘Synthetic Lethality’ Hypothesis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166" y="1253655"/>
            <a:ext cx="7994996" cy="49944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A97E01-A7AA-4C10-BBE3-9764D642137C}"/>
              </a:ext>
            </a:extLst>
          </p:cNvPr>
          <p:cNvSpPr txBox="1"/>
          <p:nvPr/>
        </p:nvSpPr>
        <p:spPr>
          <a:xfrm>
            <a:off x="208641" y="6449400"/>
            <a:ext cx="6796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en-US" sz="1400" b="0" spc="-10" dirty="0">
                <a:solidFill>
                  <a:srgbClr val="CDCDCF"/>
                </a:solidFill>
                <a:latin typeface="Arial"/>
              </a:rPr>
              <a:t>Farmer H, et al. Nature. 2005;434:917-921.    Bryant et al. Nature. 2005;434:913-917.</a:t>
            </a:r>
          </a:p>
        </p:txBody>
      </p:sp>
    </p:spTree>
    <p:extLst>
      <p:ext uri="{BB962C8B-B14F-4D97-AF65-F5344CB8AC3E}">
        <p14:creationId xmlns:p14="http://schemas.microsoft.com/office/powerpoint/2010/main" val="680201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16055" y="4133988"/>
            <a:ext cx="8851900" cy="1958474"/>
            <a:chOff x="1679575" y="3921331"/>
            <a:chExt cx="8851900" cy="2314575"/>
          </a:xfrm>
        </p:grpSpPr>
        <p:pic>
          <p:nvPicPr>
            <p:cNvPr id="17410" name="Picture 3" descr="PARP">
              <a:extLst>
                <a:ext uri="{FF2B5EF4-FFF2-40B4-BE49-F238E27FC236}">
                  <a16:creationId xmlns:a16="http://schemas.microsoft.com/office/drawing/2014/main" id="{F0B57A7E-5BFA-4220-A132-50B1BB3A19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55E81"/>
                </a:clrFrom>
                <a:clrTo>
                  <a:srgbClr val="055E8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3921331"/>
              <a:ext cx="8851900" cy="231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1" name="Oval 6">
              <a:extLst>
                <a:ext uri="{FF2B5EF4-FFF2-40B4-BE49-F238E27FC236}">
                  <a16:creationId xmlns:a16="http://schemas.microsoft.com/office/drawing/2014/main" id="{D07C664D-07C8-4ECA-A396-E05F8C5A2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0914" y="5040517"/>
              <a:ext cx="587375" cy="285750"/>
            </a:xfrm>
            <a:prstGeom prst="ellipse">
              <a:avLst/>
            </a:prstGeom>
            <a:gradFill rotWithShape="0">
              <a:gsLst>
                <a:gs pos="0">
                  <a:srgbClr val="A96587"/>
                </a:gs>
                <a:gs pos="50000">
                  <a:srgbClr val="FF99CC"/>
                </a:gs>
                <a:gs pos="100000">
                  <a:srgbClr val="A9658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en-US" sz="1400">
                  <a:solidFill>
                    <a:schemeClr val="bg1"/>
                  </a:solidFill>
                </a:rPr>
                <a:t>Lig3</a:t>
              </a:r>
            </a:p>
          </p:txBody>
        </p:sp>
        <p:sp>
          <p:nvSpPr>
            <p:cNvPr id="17412" name="Oval 7">
              <a:extLst>
                <a:ext uri="{FF2B5EF4-FFF2-40B4-BE49-F238E27FC236}">
                  <a16:creationId xmlns:a16="http://schemas.microsoft.com/office/drawing/2014/main" id="{78619F2E-46DC-469C-9D4C-4C5FBB776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388" y="5023056"/>
              <a:ext cx="673100" cy="409575"/>
            </a:xfrm>
            <a:prstGeom prst="ellipse">
              <a:avLst/>
            </a:prstGeom>
            <a:solidFill>
              <a:srgbClr val="99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en-US" sz="1400" dirty="0">
                  <a:solidFill>
                    <a:schemeClr val="bg1"/>
                  </a:solidFill>
                </a:rPr>
                <a:t>XRCC1</a:t>
              </a:r>
            </a:p>
          </p:txBody>
        </p:sp>
        <p:sp>
          <p:nvSpPr>
            <p:cNvPr id="17413" name="Oval 9">
              <a:extLst>
                <a:ext uri="{FF2B5EF4-FFF2-40B4-BE49-F238E27FC236}">
                  <a16:creationId xmlns:a16="http://schemas.microsoft.com/office/drawing/2014/main" id="{5D108B17-8A06-45C7-A8BD-4A29AB01D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9951" y="5443743"/>
              <a:ext cx="574675" cy="35877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fr-FR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17414" name="Text Box 10">
              <a:extLst>
                <a:ext uri="{FF2B5EF4-FFF2-40B4-BE49-F238E27FC236}">
                  <a16:creationId xmlns:a16="http://schemas.microsoft.com/office/drawing/2014/main" id="{FC8DAFEA-DD18-4301-8646-980EDE9CA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26464" y="5492714"/>
              <a:ext cx="572593" cy="28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en-US" sz="1400">
                  <a:solidFill>
                    <a:schemeClr val="bg1"/>
                  </a:solidFill>
                </a:rPr>
                <a:t>Polß</a:t>
              </a:r>
            </a:p>
          </p:txBody>
        </p:sp>
        <p:sp>
          <p:nvSpPr>
            <p:cNvPr id="17415" name="Line 11">
              <a:extLst>
                <a:ext uri="{FF2B5EF4-FFF2-40B4-BE49-F238E27FC236}">
                  <a16:creationId xmlns:a16="http://schemas.microsoft.com/office/drawing/2014/main" id="{756A5C37-4B3C-4840-9B3B-5445D5E4A5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7400" y="5834267"/>
              <a:ext cx="36830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6" name="Oval 13">
              <a:extLst>
                <a:ext uri="{FF2B5EF4-FFF2-40B4-BE49-F238E27FC236}">
                  <a16:creationId xmlns:a16="http://schemas.microsoft.com/office/drawing/2014/main" id="{34D97F84-1D0C-47DF-8E7A-8CE96D081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3389" y="5351668"/>
              <a:ext cx="574675" cy="358775"/>
            </a:xfrm>
            <a:prstGeom prst="ellipse">
              <a:avLst/>
            </a:prstGeom>
            <a:solidFill>
              <a:srgbClr val="34B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fr-FR" altLang="en-US" sz="1400">
                <a:solidFill>
                  <a:schemeClr val="folHlink"/>
                </a:solidFill>
              </a:endParaRPr>
            </a:p>
          </p:txBody>
        </p:sp>
        <p:sp>
          <p:nvSpPr>
            <p:cNvPr id="17417" name="Rectangle 14">
              <a:extLst>
                <a:ext uri="{FF2B5EF4-FFF2-40B4-BE49-F238E27FC236}">
                  <a16:creationId xmlns:a16="http://schemas.microsoft.com/office/drawing/2014/main" id="{6D71F889-5177-4018-A586-1375F8276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5613" y="5393495"/>
              <a:ext cx="564578" cy="28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 cap="rnd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8B3D9A"/>
                </a:buClr>
                <a:buFont typeface="Arial" panose="020B0604020202020204" pitchFamily="34" charset="0"/>
                <a:buChar char="–"/>
                <a:defRPr sz="1600"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en-US" sz="1400" dirty="0">
                  <a:solidFill>
                    <a:schemeClr val="bg1"/>
                  </a:solidFill>
                </a:rPr>
                <a:t>PNK</a:t>
              </a:r>
            </a:p>
          </p:txBody>
        </p:sp>
      </p:grpSp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PARP Biology</a:t>
            </a:r>
            <a:endParaRPr lang="en-US" altLang="en-US" dirty="0"/>
          </a:p>
        </p:txBody>
      </p:sp>
      <p:sp>
        <p:nvSpPr>
          <p:cNvPr id="15367" name="Rectangle 16">
            <a:extLst>
              <a:ext uri="{FF2B5EF4-FFF2-40B4-BE49-F238E27FC236}">
                <a16:creationId xmlns:a16="http://schemas.microsoft.com/office/drawing/2014/main" id="{828BABB3-7D94-439C-ACC5-C6056ABF5B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4675" y="1370807"/>
            <a:ext cx="10877529" cy="4650686"/>
          </a:xfrm>
        </p:spPr>
        <p:txBody>
          <a:bodyPr/>
          <a:lstStyle/>
          <a:p>
            <a:pPr>
              <a:spcAft>
                <a:spcPts val="300"/>
              </a:spcAft>
              <a:defRPr/>
            </a:pPr>
            <a:r>
              <a:rPr lang="en-GB" sz="2600" dirty="0"/>
              <a:t>PARPs play key roles in the repair of </a:t>
            </a:r>
            <a:r>
              <a:rPr lang="en-GB" sz="2600" u="sng" dirty="0"/>
              <a:t>ssDNA</a:t>
            </a:r>
            <a:r>
              <a:rPr lang="en-GB" sz="2600" dirty="0"/>
              <a:t> breaks via </a:t>
            </a:r>
            <a:r>
              <a:rPr lang="en-GB" sz="2600" u="sng" dirty="0"/>
              <a:t>BER</a:t>
            </a:r>
            <a:r>
              <a:rPr lang="en-GB" sz="2600" dirty="0"/>
              <a:t> pathway</a:t>
            </a:r>
          </a:p>
          <a:p>
            <a:pPr>
              <a:spcAft>
                <a:spcPts val="300"/>
              </a:spcAft>
              <a:defRPr/>
            </a:pPr>
            <a:r>
              <a:rPr lang="en-GB" sz="2600" dirty="0"/>
              <a:t>Bind directly to sites of DNA damage</a:t>
            </a:r>
          </a:p>
          <a:p>
            <a:pPr>
              <a:spcAft>
                <a:spcPts val="300"/>
              </a:spcAft>
              <a:defRPr/>
            </a:pPr>
            <a:r>
              <a:rPr lang="en-US" sz="2600" dirty="0"/>
              <a:t>Once activated, uses NAD as a substrate to add large, branched chains of poly(ADP-ribose) polymers (</a:t>
            </a:r>
            <a:r>
              <a:rPr lang="en-US" sz="2600" i="1" dirty="0"/>
              <a:t>i.e.</a:t>
            </a:r>
            <a:r>
              <a:rPr lang="en-US" sz="2600" dirty="0"/>
              <a:t> </a:t>
            </a:r>
            <a:r>
              <a:rPr lang="en-US" sz="2600" dirty="0" err="1"/>
              <a:t>PARylation</a:t>
            </a:r>
            <a:r>
              <a:rPr lang="en-US" sz="2600" dirty="0"/>
              <a:t>) to itself and to interacting partners</a:t>
            </a:r>
            <a:endParaRPr lang="en-GB" sz="2600" dirty="0"/>
          </a:p>
          <a:p>
            <a:pPr>
              <a:spcAft>
                <a:spcPts val="300"/>
              </a:spcAft>
              <a:defRPr/>
            </a:pPr>
            <a:r>
              <a:rPr lang="en-GB" sz="2600" dirty="0"/>
              <a:t>Recruits other repair enzymes to site of DNA damage</a:t>
            </a:r>
            <a:endParaRPr lang="en-US" sz="2600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157" y="6284089"/>
            <a:ext cx="5919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Ohmoto</a:t>
            </a:r>
            <a:r>
              <a:rPr lang="en-US" altLang="en-US" sz="1400" b="0" dirty="0">
                <a:solidFill>
                  <a:schemeClr val="bg2"/>
                </a:solidFill>
              </a:rPr>
              <a:t> A, et al. </a:t>
            </a:r>
            <a:r>
              <a:rPr lang="en-US" altLang="en-US" sz="1400" b="0" dirty="0" err="1">
                <a:solidFill>
                  <a:schemeClr val="bg2"/>
                </a:solidFill>
              </a:rPr>
              <a:t>Onco</a:t>
            </a:r>
            <a:r>
              <a:rPr lang="en-US" altLang="en-US" sz="1400" b="0" dirty="0">
                <a:solidFill>
                  <a:schemeClr val="bg2"/>
                </a:solidFill>
              </a:rPr>
              <a:t> Targets </a:t>
            </a:r>
            <a:r>
              <a:rPr lang="en-US" altLang="en-US" sz="1400" b="0" dirty="0" err="1">
                <a:solidFill>
                  <a:schemeClr val="bg2"/>
                </a:solidFill>
              </a:rPr>
              <a:t>Ther</a:t>
            </a:r>
            <a:r>
              <a:rPr lang="en-US" altLang="en-US" sz="1400" b="0" dirty="0">
                <a:solidFill>
                  <a:schemeClr val="bg2"/>
                </a:solidFill>
              </a:rPr>
              <a:t>. 2017; 10: 5195-5208.</a:t>
            </a:r>
          </a:p>
        </p:txBody>
      </p:sp>
    </p:spTree>
    <p:extLst>
      <p:ext uri="{BB962C8B-B14F-4D97-AF65-F5344CB8AC3E}">
        <p14:creationId xmlns:p14="http://schemas.microsoft.com/office/powerpoint/2010/main" val="257195140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68739" y="658530"/>
            <a:ext cx="10863618" cy="5250792"/>
          </a:xfrm>
        </p:spPr>
        <p:txBody>
          <a:bodyPr/>
          <a:lstStyle/>
          <a:p>
            <a:r>
              <a:rPr lang="en-US" dirty="0"/>
              <a:t>Types of DNA damage repair pathways in cancer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25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EE8EA114-A141-403B-B807-EAA3269631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PARP Inhibition Leads to dsDNA Breaks</a:t>
            </a:r>
            <a:endParaRPr lang="en-US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A625E-99B4-4AF4-AF00-95CD44280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8059" y="1510491"/>
            <a:ext cx="4175312" cy="4678738"/>
          </a:xfrm>
        </p:spPr>
        <p:txBody>
          <a:bodyPr/>
          <a:lstStyle/>
          <a:p>
            <a:r>
              <a:rPr lang="en-US" sz="2400" dirty="0"/>
              <a:t>Inhibition of PARP:</a:t>
            </a:r>
          </a:p>
          <a:p>
            <a:pPr lvl="1"/>
            <a:r>
              <a:rPr lang="en-US" sz="2200" dirty="0"/>
              <a:t>Prevents recruitment of DNA repair enzymes to ssDNA breaks</a:t>
            </a:r>
          </a:p>
          <a:p>
            <a:pPr lvl="1"/>
            <a:r>
              <a:rPr lang="en-US" sz="2200" dirty="0"/>
              <a:t>Leads to failure of ssDNA repair and accumulation of ssDNA breaks</a:t>
            </a:r>
          </a:p>
          <a:p>
            <a:pPr lvl="1"/>
            <a:r>
              <a:rPr lang="en-US" sz="2200" dirty="0"/>
              <a:t>Replication fork is arrested at damage sites, producing dsDNA breaks</a:t>
            </a:r>
          </a:p>
          <a:p>
            <a:pPr lvl="1"/>
            <a:r>
              <a:rPr lang="en-US" sz="2200" dirty="0"/>
              <a:t>PARP “trapping” may also be important</a:t>
            </a:r>
          </a:p>
          <a:p>
            <a:endParaRPr lang="en-US" sz="2400" dirty="0"/>
          </a:p>
        </p:txBody>
      </p:sp>
      <p:sp>
        <p:nvSpPr>
          <p:cNvPr id="48" name="Text Box 11">
            <a:extLst>
              <a:ext uri="{FF2B5EF4-FFF2-40B4-BE49-F238E27FC236}">
                <a16:creationId xmlns:a16="http://schemas.microsoft.com/office/drawing/2014/main" id="{3685EC74-7998-4610-A33E-87A7A61A1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185" y="6215850"/>
            <a:ext cx="55901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 err="1">
                <a:solidFill>
                  <a:schemeClr val="bg2"/>
                </a:solidFill>
              </a:rPr>
              <a:t>Ohmoto</a:t>
            </a:r>
            <a:r>
              <a:rPr lang="en-US" altLang="en-US" sz="1400" b="0" dirty="0">
                <a:solidFill>
                  <a:schemeClr val="bg2"/>
                </a:solidFill>
              </a:rPr>
              <a:t> A, et al. </a:t>
            </a:r>
            <a:r>
              <a:rPr lang="en-US" altLang="en-US" sz="1400" b="0" dirty="0" err="1">
                <a:solidFill>
                  <a:schemeClr val="bg2"/>
                </a:solidFill>
              </a:rPr>
              <a:t>Onco</a:t>
            </a:r>
            <a:r>
              <a:rPr lang="en-US" altLang="en-US" sz="1400" b="0" dirty="0">
                <a:solidFill>
                  <a:schemeClr val="bg2"/>
                </a:solidFill>
              </a:rPr>
              <a:t> Targets &amp; </a:t>
            </a:r>
            <a:r>
              <a:rPr lang="en-US" altLang="en-US" sz="1400" b="0" dirty="0" err="1">
                <a:solidFill>
                  <a:schemeClr val="bg2"/>
                </a:solidFill>
              </a:rPr>
              <a:t>Ther</a:t>
            </a:r>
            <a:r>
              <a:rPr lang="en-US" altLang="en-US" sz="1400" b="0" dirty="0">
                <a:solidFill>
                  <a:schemeClr val="bg2"/>
                </a:solidFill>
              </a:rPr>
              <a:t>. 2017; 10: 5195-5208.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219" y="1480340"/>
            <a:ext cx="7080825" cy="438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8997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512080"/>
            <a:ext cx="10872444" cy="1103313"/>
          </a:xfrm>
        </p:spPr>
        <p:txBody>
          <a:bodyPr/>
          <a:lstStyle/>
          <a:p>
            <a:r>
              <a:rPr lang="en-GB" altLang="en-US" dirty="0"/>
              <a:t>PARP inhibition: </a:t>
            </a:r>
            <a:r>
              <a:rPr lang="en-GB" altLang="en-US" sz="3200" dirty="0"/>
              <a:t>Catalytic activity vs. PARP trapping</a:t>
            </a:r>
            <a:endParaRPr lang="en-US" altLang="en-US" sz="3200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60" y="6463363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Carney B, et al. Nat </a:t>
            </a:r>
            <a:r>
              <a:rPr lang="en-US" altLang="en-US" sz="1400" b="0" dirty="0" err="1">
                <a:solidFill>
                  <a:schemeClr val="bg2"/>
                </a:solidFill>
              </a:rPr>
              <a:t>Commun</a:t>
            </a:r>
            <a:r>
              <a:rPr lang="en-US" altLang="en-US" sz="1400" b="0" dirty="0">
                <a:solidFill>
                  <a:schemeClr val="bg2"/>
                </a:solidFill>
              </a:rPr>
              <a:t>. 2018; 9: 176.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20035"/>
          <a:stretch/>
        </p:blipFill>
        <p:spPr>
          <a:xfrm>
            <a:off x="683921" y="2031315"/>
            <a:ext cx="10725687" cy="29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3416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768" y="635002"/>
            <a:ext cx="9782174" cy="5250792"/>
          </a:xfrm>
        </p:spPr>
        <p:txBody>
          <a:bodyPr/>
          <a:lstStyle/>
          <a:p>
            <a:r>
              <a:rPr lang="en-US" sz="3650" i="1" dirty="0"/>
              <a:t>CDK12</a:t>
            </a:r>
            <a:r>
              <a:rPr lang="en-US" sz="3800" dirty="0"/>
              <a:t> mutations: A distinct subset</a:t>
            </a:r>
            <a:endParaRPr 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98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171452"/>
            <a:ext cx="10872444" cy="1103313"/>
          </a:xfrm>
        </p:spPr>
        <p:txBody>
          <a:bodyPr/>
          <a:lstStyle/>
          <a:p>
            <a:r>
              <a:rPr lang="en-GB" altLang="en-US" i="1" dirty="0"/>
              <a:t>CDK12</a:t>
            </a:r>
            <a:r>
              <a:rPr lang="en-GB" altLang="en-US" dirty="0"/>
              <a:t> mutations in advanced prostate cancer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480" y="6440688"/>
            <a:ext cx="99937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n-US" sz="1400" b="0" dirty="0">
                <a:solidFill>
                  <a:schemeClr val="bg2"/>
                </a:solidFill>
              </a:rPr>
              <a:t>Antonarakis ES. </a:t>
            </a:r>
            <a:r>
              <a:rPr lang="es-ES" altLang="en-US" sz="1400" b="0" i="1" dirty="0">
                <a:solidFill>
                  <a:schemeClr val="bg2"/>
                </a:solidFill>
              </a:rPr>
              <a:t>N </a:t>
            </a:r>
            <a:r>
              <a:rPr lang="es-ES" altLang="en-US" sz="1400" b="0" i="1" dirty="0" err="1">
                <a:solidFill>
                  <a:schemeClr val="bg2"/>
                </a:solidFill>
              </a:rPr>
              <a:t>Engl</a:t>
            </a:r>
            <a:r>
              <a:rPr lang="es-ES" altLang="en-US" sz="1400" b="0" i="1" dirty="0">
                <a:solidFill>
                  <a:schemeClr val="bg2"/>
                </a:solidFill>
              </a:rPr>
              <a:t> J Med  </a:t>
            </a:r>
            <a:r>
              <a:rPr lang="es-ES" altLang="en-US" sz="1400" b="0" dirty="0">
                <a:solidFill>
                  <a:schemeClr val="bg2"/>
                </a:solidFill>
              </a:rPr>
              <a:t>2018; 379: 1087-1089.   </a:t>
            </a:r>
            <a:r>
              <a:rPr lang="fr-FR" altLang="en-US" sz="1400" b="0" dirty="0">
                <a:solidFill>
                  <a:schemeClr val="bg2"/>
                </a:solidFill>
              </a:rPr>
              <a:t>Wu YM, Chinnaiyan AM, et al. </a:t>
            </a:r>
            <a:r>
              <a:rPr lang="fr-FR" altLang="en-US" sz="1400" b="0" i="1" dirty="0" err="1">
                <a:solidFill>
                  <a:schemeClr val="bg2"/>
                </a:solidFill>
              </a:rPr>
              <a:t>Cell</a:t>
            </a:r>
            <a:r>
              <a:rPr lang="fr-FR" altLang="en-US" sz="1400" b="0" dirty="0">
                <a:solidFill>
                  <a:schemeClr val="bg2"/>
                </a:solidFill>
              </a:rPr>
              <a:t> 2018; 173: 1770-1782.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829" y="1227287"/>
            <a:ext cx="8655012" cy="5112867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562092" y="2567245"/>
            <a:ext cx="2177057" cy="279675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sz="2000" b="1" dirty="0"/>
              <a:t>1.2%</a:t>
            </a:r>
            <a:r>
              <a:rPr lang="en-US" sz="2000" dirty="0"/>
              <a:t> (6/498) of primary prostate cancers</a:t>
            </a:r>
          </a:p>
          <a:p>
            <a:r>
              <a:rPr lang="en-US" sz="2000" b="1" u="sng" dirty="0"/>
              <a:t>6.9%</a:t>
            </a:r>
            <a:r>
              <a:rPr lang="en-US" sz="2000" dirty="0"/>
              <a:t> (25/360) of metastatic CRPC</a:t>
            </a:r>
          </a:p>
        </p:txBody>
      </p:sp>
    </p:spTree>
    <p:extLst>
      <p:ext uri="{BB962C8B-B14F-4D97-AF65-F5344CB8AC3E}">
        <p14:creationId xmlns:p14="http://schemas.microsoft.com/office/powerpoint/2010/main" val="211961421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171452"/>
            <a:ext cx="10872444" cy="1103313"/>
          </a:xfrm>
        </p:spPr>
        <p:txBody>
          <a:bodyPr/>
          <a:lstStyle/>
          <a:p>
            <a:r>
              <a:rPr lang="en-GB" altLang="en-US" sz="3500" i="1" dirty="0"/>
              <a:t>CDK12</a:t>
            </a:r>
            <a:r>
              <a:rPr lang="en-GB" altLang="en-US" dirty="0"/>
              <a:t> mutations and PD-1 inhibition in </a:t>
            </a:r>
            <a:r>
              <a:rPr lang="en-GB" altLang="en-US" dirty="0" err="1"/>
              <a:t>PCa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76" y="6362308"/>
            <a:ext cx="99937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en-US" sz="1400" b="0" dirty="0">
                <a:solidFill>
                  <a:schemeClr val="bg2"/>
                </a:solidFill>
              </a:rPr>
              <a:t>Wu YM, Chinnaiyan AM, et al. </a:t>
            </a:r>
            <a:r>
              <a:rPr lang="fr-FR" altLang="en-US" sz="1400" b="0" i="1" dirty="0" err="1">
                <a:solidFill>
                  <a:schemeClr val="bg2"/>
                </a:solidFill>
              </a:rPr>
              <a:t>Cell</a:t>
            </a:r>
            <a:r>
              <a:rPr lang="fr-FR" altLang="en-US" sz="1400" b="0" dirty="0">
                <a:solidFill>
                  <a:schemeClr val="bg2"/>
                </a:solidFill>
              </a:rPr>
              <a:t> 2018; 173: 1770-1782.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48" y="1406265"/>
            <a:ext cx="3876954" cy="2266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322"/>
          <a:stretch/>
        </p:blipFill>
        <p:spPr>
          <a:xfrm>
            <a:off x="799548" y="3876798"/>
            <a:ext cx="3876954" cy="2266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945" y="1406264"/>
            <a:ext cx="6350285" cy="474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8848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5149" y="171452"/>
            <a:ext cx="10872444" cy="1103313"/>
          </a:xfrm>
        </p:spPr>
        <p:txBody>
          <a:bodyPr/>
          <a:lstStyle/>
          <a:p>
            <a:r>
              <a:rPr lang="en-GB" altLang="en-US" sz="3500" i="1" dirty="0"/>
              <a:t>CDK12</a:t>
            </a:r>
            <a:r>
              <a:rPr lang="en-GB" altLang="en-US" dirty="0"/>
              <a:t> mutations across cancers </a:t>
            </a:r>
            <a:r>
              <a:rPr lang="en-GB" altLang="en-US" sz="2700" dirty="0"/>
              <a:t>(n=142,133)</a:t>
            </a:r>
            <a:endParaRPr lang="en-US" altLang="en-US" sz="2700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59" y="6336181"/>
            <a:ext cx="99937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en-US" sz="1400" b="0" dirty="0">
                <a:solidFill>
                  <a:schemeClr val="bg2"/>
                </a:solidFill>
              </a:rPr>
              <a:t>Sokol ES, Antonarakis ES, et al. </a:t>
            </a:r>
            <a:r>
              <a:rPr lang="fr-FR" altLang="en-US" sz="1400" b="0" i="1" dirty="0">
                <a:solidFill>
                  <a:schemeClr val="bg2"/>
                </a:solidFill>
              </a:rPr>
              <a:t>The </a:t>
            </a:r>
            <a:r>
              <a:rPr lang="fr-FR" altLang="en-US" sz="1400" b="0" i="1" dirty="0" err="1">
                <a:solidFill>
                  <a:schemeClr val="bg2"/>
                </a:solidFill>
              </a:rPr>
              <a:t>Oncologist</a:t>
            </a:r>
            <a:r>
              <a:rPr lang="fr-FR" altLang="en-US" sz="1400" b="0" dirty="0">
                <a:solidFill>
                  <a:schemeClr val="bg2"/>
                </a:solidFill>
              </a:rPr>
              <a:t>  2019; 24: 1526-1533.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068" y="1281705"/>
            <a:ext cx="10067109" cy="489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6600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909" y="212396"/>
            <a:ext cx="10872444" cy="1103313"/>
          </a:xfrm>
        </p:spPr>
        <p:txBody>
          <a:bodyPr/>
          <a:lstStyle/>
          <a:p>
            <a:r>
              <a:rPr lang="en-GB" altLang="en-US" sz="3500" i="1" dirty="0"/>
              <a:t>CDK12</a:t>
            </a:r>
            <a:r>
              <a:rPr lang="en-GB" altLang="en-US" dirty="0"/>
              <a:t> mutations and PD-1 inhibition in </a:t>
            </a:r>
            <a:r>
              <a:rPr lang="en-GB" altLang="en-US" dirty="0" err="1"/>
              <a:t>PCa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23" y="6240384"/>
            <a:ext cx="99937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n-US" sz="1400" b="0" dirty="0">
                <a:solidFill>
                  <a:schemeClr val="bg2"/>
                </a:solidFill>
              </a:rPr>
              <a:t>Antonarakis ES, Hussain M, et al. </a:t>
            </a:r>
            <a:r>
              <a:rPr lang="es-ES" altLang="en-US" sz="1400" b="0" i="1" dirty="0">
                <a:solidFill>
                  <a:schemeClr val="bg2"/>
                </a:solidFill>
              </a:rPr>
              <a:t>JCO </a:t>
            </a:r>
            <a:r>
              <a:rPr lang="es-ES" altLang="en-US" sz="1400" b="0" i="1" dirty="0" err="1">
                <a:solidFill>
                  <a:schemeClr val="bg2"/>
                </a:solidFill>
              </a:rPr>
              <a:t>Precision</a:t>
            </a:r>
            <a:r>
              <a:rPr lang="es-ES" altLang="en-US" sz="1400" b="0" i="1" dirty="0">
                <a:solidFill>
                  <a:schemeClr val="bg2"/>
                </a:solidFill>
              </a:rPr>
              <a:t> Oncology </a:t>
            </a:r>
            <a:r>
              <a:rPr lang="es-ES" altLang="en-US" sz="1400" b="0" dirty="0">
                <a:solidFill>
                  <a:schemeClr val="bg2"/>
                </a:solidFill>
              </a:rPr>
              <a:t>2020; </a:t>
            </a:r>
            <a:r>
              <a:rPr lang="es-ES" altLang="en-US" sz="1400" b="0" dirty="0" err="1">
                <a:solidFill>
                  <a:schemeClr val="bg2"/>
                </a:solidFill>
              </a:rPr>
              <a:t>doi</a:t>
            </a:r>
            <a:r>
              <a:rPr lang="es-ES" altLang="en-US" sz="1400" b="0" dirty="0">
                <a:solidFill>
                  <a:schemeClr val="bg2"/>
                </a:solidFill>
              </a:rPr>
              <a:t>: 10.1200/PO.19.00399.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35428" y="1504605"/>
            <a:ext cx="4180116" cy="4480432"/>
            <a:chOff x="418010" y="1793965"/>
            <a:chExt cx="3466012" cy="4191071"/>
          </a:xfrm>
        </p:grpSpPr>
        <p:pic>
          <p:nvPicPr>
            <p:cNvPr id="11" name="Picture 10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18010" y="1793965"/>
              <a:ext cx="3466012" cy="4191071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 bwMode="auto">
            <a:xfrm>
              <a:off x="727526" y="3888337"/>
              <a:ext cx="3147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4969610" y="1504605"/>
            <a:ext cx="6836608" cy="448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13772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3407" y="0"/>
            <a:ext cx="10872444" cy="1103313"/>
          </a:xfrm>
        </p:spPr>
        <p:txBody>
          <a:bodyPr/>
          <a:lstStyle/>
          <a:p>
            <a:r>
              <a:rPr lang="en-GB" altLang="en-US" dirty="0"/>
              <a:t>New Molecular Taxonomy for Prostate Cancer</a:t>
            </a: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 bright="-10000" contrast="34000"/>
          </a:blip>
          <a:stretch>
            <a:fillRect/>
          </a:stretch>
        </p:blipFill>
        <p:spPr>
          <a:xfrm>
            <a:off x="520056" y="465159"/>
            <a:ext cx="11572015" cy="626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6325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0151" y="169035"/>
            <a:ext cx="948907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/>
              <a:t>Conclusions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78892" y="1301071"/>
            <a:ext cx="10803339" cy="4781559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600" dirty="0"/>
              <a:t>DNA repair mutations (somatic, germline) are common in </a:t>
            </a:r>
            <a:r>
              <a:rPr lang="en-US" sz="2600" dirty="0" err="1"/>
              <a:t>PCa</a:t>
            </a:r>
            <a:r>
              <a:rPr lang="en-US" sz="2600" dirty="0"/>
              <a:t>, esp. in </a:t>
            </a:r>
            <a:r>
              <a:rPr lang="en-US" sz="2600" dirty="0" err="1"/>
              <a:t>mCRPC</a:t>
            </a:r>
            <a:r>
              <a:rPr lang="en-US" sz="2600" dirty="0"/>
              <a:t>, with potential enrichment in intra/ductal histology</a:t>
            </a:r>
          </a:p>
          <a:p>
            <a:pPr eaLnBrk="1" hangingPunct="1">
              <a:spcAft>
                <a:spcPts val="600"/>
              </a:spcAft>
            </a:pPr>
            <a:r>
              <a:rPr lang="en-US" sz="2600" dirty="0"/>
              <a:t>Germline genetic testing is indicated for all high-risk localized and metastatic </a:t>
            </a:r>
            <a:r>
              <a:rPr lang="en-US" sz="2600" dirty="0" err="1"/>
              <a:t>PCa</a:t>
            </a:r>
            <a:r>
              <a:rPr lang="en-US" sz="2600" dirty="0"/>
              <a:t> patients</a:t>
            </a:r>
          </a:p>
          <a:p>
            <a:pPr eaLnBrk="1" hangingPunct="1">
              <a:lnSpc>
                <a:spcPts val="3000"/>
              </a:lnSpc>
              <a:spcAft>
                <a:spcPts val="600"/>
              </a:spcAft>
            </a:pPr>
            <a:r>
              <a:rPr lang="en-US" sz="2600" dirty="0"/>
              <a:t>Somatic genomic testing is indicated for all patients with </a:t>
            </a:r>
            <a:r>
              <a:rPr lang="en-US" sz="2600" dirty="0" err="1"/>
              <a:t>mCRPC</a:t>
            </a:r>
            <a:endParaRPr lang="en-US" sz="2600" dirty="0"/>
          </a:p>
          <a:p>
            <a:pPr eaLnBrk="1" hangingPunct="1">
              <a:lnSpc>
                <a:spcPts val="3000"/>
              </a:lnSpc>
              <a:spcAft>
                <a:spcPts val="600"/>
              </a:spcAft>
            </a:pPr>
            <a:r>
              <a:rPr lang="en-US" sz="2600" dirty="0"/>
              <a:t>“Synthetic lethality” is the mechanism by which PARP inhibitors induce cell death in HRR-deficient cancer cells</a:t>
            </a:r>
          </a:p>
          <a:p>
            <a:pPr eaLnBrk="1" hangingPunct="1">
              <a:lnSpc>
                <a:spcPts val="3000"/>
              </a:lnSpc>
              <a:spcAft>
                <a:spcPts val="600"/>
              </a:spcAft>
            </a:pPr>
            <a:r>
              <a:rPr lang="en-US" sz="2600" dirty="0"/>
              <a:t>Not all DNA repair mutations are created equal: </a:t>
            </a:r>
            <a:r>
              <a:rPr lang="en-US" sz="2600" i="1" dirty="0"/>
              <a:t>BRCA1/2</a:t>
            </a:r>
            <a:r>
              <a:rPr lang="en-US" sz="2600" dirty="0"/>
              <a:t> mutations (but perhaps not </a:t>
            </a:r>
            <a:r>
              <a:rPr lang="en-US" sz="2600" i="1" dirty="0"/>
              <a:t>ATM</a:t>
            </a:r>
            <a:r>
              <a:rPr lang="en-US" sz="2600" dirty="0"/>
              <a:t>, </a:t>
            </a:r>
            <a:r>
              <a:rPr lang="en-US" sz="2600" i="1" dirty="0"/>
              <a:t>CHEK2</a:t>
            </a:r>
            <a:r>
              <a:rPr lang="en-US" sz="2600" dirty="0"/>
              <a:t>) may best sensitize to PARP inhibitors</a:t>
            </a:r>
          </a:p>
          <a:p>
            <a:pPr eaLnBrk="1" hangingPunct="1">
              <a:lnSpc>
                <a:spcPts val="3000"/>
              </a:lnSpc>
              <a:spcAft>
                <a:spcPts val="200"/>
              </a:spcAft>
            </a:pPr>
            <a:r>
              <a:rPr lang="en-US" sz="2600" i="1" dirty="0"/>
              <a:t>CDK12</a:t>
            </a:r>
            <a:r>
              <a:rPr lang="en-US" sz="2600" dirty="0"/>
              <a:t> mutations represent a new immunogenic subclass of </a:t>
            </a:r>
            <a:r>
              <a:rPr lang="en-US" sz="2600" dirty="0" err="1"/>
              <a:t>PCa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4614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263" y="386985"/>
            <a:ext cx="10872444" cy="1103313"/>
          </a:xfrm>
        </p:spPr>
        <p:txBody>
          <a:bodyPr/>
          <a:lstStyle/>
          <a:p>
            <a:r>
              <a:rPr lang="en-US" dirty="0"/>
              <a:t>Single-stranded (ss)DNA repair pathways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09179" y="1746967"/>
            <a:ext cx="10877529" cy="4650686"/>
          </a:xfrm>
        </p:spPr>
        <p:txBody>
          <a:bodyPr/>
          <a:lstStyle/>
          <a:p>
            <a:r>
              <a:rPr lang="en-US" sz="2200" dirty="0"/>
              <a:t>Mismatch repair (MMR)</a:t>
            </a:r>
          </a:p>
          <a:p>
            <a:pPr lvl="1"/>
            <a:r>
              <a:rPr lang="en-US" sz="2000" dirty="0"/>
              <a:t> Base errors from DNA replication and recombination</a:t>
            </a:r>
          </a:p>
          <a:p>
            <a:pPr lvl="1"/>
            <a:r>
              <a:rPr lang="en-US" sz="2000" dirty="0"/>
              <a:t> </a:t>
            </a:r>
            <a:r>
              <a:rPr lang="en-US" sz="2000" i="1" dirty="0"/>
              <a:t>MSH2, MSH6, MLH1, PMS2</a:t>
            </a:r>
          </a:p>
          <a:p>
            <a:r>
              <a:rPr lang="en-US" sz="2200" dirty="0"/>
              <a:t>Nucleotide excision repair (NER)</a:t>
            </a:r>
          </a:p>
          <a:p>
            <a:pPr lvl="1"/>
            <a:r>
              <a:rPr lang="en-US" sz="2000" dirty="0"/>
              <a:t> DNA damage from UV light, polycyclic aromatic hydrocarbons</a:t>
            </a:r>
          </a:p>
          <a:p>
            <a:pPr lvl="1"/>
            <a:r>
              <a:rPr lang="en-US" sz="2000" dirty="0"/>
              <a:t> </a:t>
            </a:r>
            <a:r>
              <a:rPr lang="en-US" sz="2000" i="1" dirty="0"/>
              <a:t>XPA-G, ERCC1-8, CSA/B, RPA, RAD23A/B</a:t>
            </a:r>
          </a:p>
          <a:p>
            <a:r>
              <a:rPr lang="en-US" sz="2200" b="1" dirty="0">
                <a:solidFill>
                  <a:schemeClr val="accent3"/>
                </a:solidFill>
              </a:rPr>
              <a:t>Base excision repair (BER)</a:t>
            </a:r>
          </a:p>
          <a:p>
            <a:pPr lvl="1"/>
            <a:r>
              <a:rPr lang="en-US" sz="2000" b="1" dirty="0">
                <a:solidFill>
                  <a:schemeClr val="accent3"/>
                </a:solidFill>
              </a:rPr>
              <a:t> DNA damage from alkylation, oxidation/ROS, deamination</a:t>
            </a:r>
          </a:p>
          <a:p>
            <a:pPr lvl="1"/>
            <a:r>
              <a:rPr lang="en-US" sz="2000" b="1" dirty="0">
                <a:solidFill>
                  <a:schemeClr val="accent3"/>
                </a:solidFill>
              </a:rPr>
              <a:t> </a:t>
            </a:r>
            <a:r>
              <a:rPr lang="en-US" sz="2000" b="1" i="1" u="sng" dirty="0">
                <a:solidFill>
                  <a:schemeClr val="accent3"/>
                </a:solidFill>
              </a:rPr>
              <a:t>PARP1</a:t>
            </a:r>
            <a:r>
              <a:rPr lang="en-US" sz="2000" b="1" i="1" dirty="0">
                <a:solidFill>
                  <a:schemeClr val="accent3"/>
                </a:solidFill>
              </a:rPr>
              <a:t>/2/3, POL</a:t>
            </a:r>
            <a:r>
              <a:rPr lang="el-GR" sz="2000" b="1" i="1" dirty="0">
                <a:solidFill>
                  <a:schemeClr val="accent3"/>
                </a:solidFill>
              </a:rPr>
              <a:t>β</a:t>
            </a:r>
            <a:r>
              <a:rPr lang="en-US" sz="2000" b="1" i="1" dirty="0">
                <a:solidFill>
                  <a:schemeClr val="accent3"/>
                </a:solidFill>
              </a:rPr>
              <a:t>, MUTYH, XRCC1, MBD4, NTHL1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8634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27326" y="344457"/>
            <a:ext cx="10872444" cy="1103313"/>
          </a:xfrm>
        </p:spPr>
        <p:txBody>
          <a:bodyPr/>
          <a:lstStyle/>
          <a:p>
            <a:r>
              <a:rPr lang="en-US" dirty="0"/>
              <a:t>Double-stranded (ds)DNA repair pathways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22242" y="1693808"/>
            <a:ext cx="11356416" cy="4650686"/>
          </a:xfrm>
        </p:spPr>
        <p:txBody>
          <a:bodyPr/>
          <a:lstStyle/>
          <a:p>
            <a:r>
              <a:rPr lang="en-US" sz="2200" b="1" dirty="0">
                <a:solidFill>
                  <a:schemeClr val="accent3"/>
                </a:solidFill>
              </a:rPr>
              <a:t>Homologous recombination (HR)</a:t>
            </a:r>
          </a:p>
          <a:p>
            <a:pPr lvl="1"/>
            <a:r>
              <a:rPr lang="en-US" sz="2000" b="1" dirty="0">
                <a:solidFill>
                  <a:schemeClr val="accent3"/>
                </a:solidFill>
              </a:rPr>
              <a:t>DNA damage from ionizing radiation or other dsDNA injury</a:t>
            </a:r>
          </a:p>
          <a:p>
            <a:pPr lvl="1"/>
            <a:r>
              <a:rPr lang="en-US" sz="2000" b="1" i="1" dirty="0">
                <a:solidFill>
                  <a:schemeClr val="accent3"/>
                </a:solidFill>
              </a:rPr>
              <a:t>FANC </a:t>
            </a:r>
            <a:r>
              <a:rPr lang="en-US" sz="2000" b="1" dirty="0">
                <a:solidFill>
                  <a:schemeClr val="accent3"/>
                </a:solidFill>
              </a:rPr>
              <a:t>genes, </a:t>
            </a:r>
            <a:r>
              <a:rPr lang="en-US" sz="2000" b="1" i="1" u="sng" dirty="0">
                <a:solidFill>
                  <a:schemeClr val="accent3"/>
                </a:solidFill>
              </a:rPr>
              <a:t>BRCA1/2</a:t>
            </a:r>
            <a:r>
              <a:rPr lang="en-US" sz="2000" b="1" i="1" dirty="0">
                <a:solidFill>
                  <a:schemeClr val="accent3"/>
                </a:solidFill>
              </a:rPr>
              <a:t>, ATM, CHEK2, PALB2, CDK12(?), RAD50/51, NBN, MRE11</a:t>
            </a:r>
          </a:p>
          <a:p>
            <a:r>
              <a:rPr lang="en-US" sz="2200" dirty="0"/>
              <a:t>Non-homologous end joining (NHEJ)</a:t>
            </a:r>
          </a:p>
          <a:p>
            <a:pPr lvl="1"/>
            <a:r>
              <a:rPr lang="en-US" sz="2000" dirty="0"/>
              <a:t> DNA damage from ionizing radiation or other dsDNA injury</a:t>
            </a:r>
          </a:p>
          <a:p>
            <a:pPr lvl="1"/>
            <a:r>
              <a:rPr lang="en-US" sz="2000" dirty="0"/>
              <a:t> </a:t>
            </a:r>
            <a:r>
              <a:rPr lang="en-US" sz="2000" i="1" dirty="0"/>
              <a:t>XRCC4/5/6, LIG4, DCLRE1C, PRKDC, NHEJ1, POLL/M</a:t>
            </a:r>
          </a:p>
          <a:p>
            <a:r>
              <a:rPr lang="en-US" sz="2200" dirty="0"/>
              <a:t>Trans-lesion DNA synthesis (TLS)</a:t>
            </a:r>
          </a:p>
          <a:p>
            <a:pPr lvl="1"/>
            <a:r>
              <a:rPr lang="en-US" sz="2000" dirty="0"/>
              <a:t> Error-prone recovery mechanism when no DNA template</a:t>
            </a:r>
          </a:p>
          <a:p>
            <a:pPr lvl="1"/>
            <a:r>
              <a:rPr lang="en-US" sz="2000" dirty="0"/>
              <a:t> </a:t>
            </a:r>
            <a:r>
              <a:rPr lang="en-US" sz="2000" i="1" dirty="0"/>
              <a:t>POLH, POLI, POLK, PCNA, REV1/3 </a:t>
            </a:r>
            <a:r>
              <a:rPr lang="en-US" sz="2000" dirty="0"/>
              <a:t> (error-prone DNA polymerases)</a:t>
            </a:r>
          </a:p>
        </p:txBody>
      </p:sp>
    </p:spTree>
    <p:extLst>
      <p:ext uri="{BB962C8B-B14F-4D97-AF65-F5344CB8AC3E}">
        <p14:creationId xmlns:p14="http://schemas.microsoft.com/office/powerpoint/2010/main" val="152875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94435" y="521793"/>
            <a:ext cx="10057035" cy="5250792"/>
          </a:xfrm>
        </p:spPr>
        <p:txBody>
          <a:bodyPr/>
          <a:lstStyle/>
          <a:p>
            <a:r>
              <a:rPr lang="en-US" dirty="0"/>
              <a:t>Spectrum of DNA damage repair mutations in </a:t>
            </a:r>
            <a:r>
              <a:rPr lang="en-US" i="1" dirty="0"/>
              <a:t>localized</a:t>
            </a:r>
            <a:r>
              <a:rPr lang="en-US" dirty="0"/>
              <a:t> and </a:t>
            </a:r>
            <a:r>
              <a:rPr lang="en-US" i="1" dirty="0"/>
              <a:t>advanced</a:t>
            </a:r>
            <a:r>
              <a:rPr lang="en-US" dirty="0"/>
              <a:t> prostate cancer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36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759" y="397618"/>
            <a:ext cx="10872444" cy="1103313"/>
          </a:xfrm>
        </p:spPr>
        <p:txBody>
          <a:bodyPr/>
          <a:lstStyle/>
          <a:p>
            <a:r>
              <a:rPr lang="en-US" dirty="0"/>
              <a:t>DNA Repair Defects in </a:t>
            </a:r>
            <a:r>
              <a:rPr lang="en-US" i="1" dirty="0"/>
              <a:t>Localized</a:t>
            </a:r>
            <a:r>
              <a:rPr lang="en-US" dirty="0"/>
              <a:t> Prostate 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9635" y="1603310"/>
            <a:ext cx="10877529" cy="4650686"/>
          </a:xfrm>
        </p:spPr>
        <p:txBody>
          <a:bodyPr/>
          <a:lstStyle/>
          <a:p>
            <a:r>
              <a:rPr lang="en-US" sz="2600" dirty="0"/>
              <a:t>DNA sequencing analysis of localized prostate tumors (N = 477)</a:t>
            </a:r>
          </a:p>
          <a:p>
            <a:pPr lvl="1"/>
            <a:r>
              <a:rPr lang="en-US" sz="2400" dirty="0"/>
              <a:t>200 whole-genome sequences, 277 whole-exome sequences</a:t>
            </a:r>
          </a:p>
          <a:p>
            <a:r>
              <a:rPr lang="en-US" sz="2600" dirty="0"/>
              <a:t>47/477 </a:t>
            </a:r>
            <a:r>
              <a:rPr lang="en-US" sz="2600" b="1" dirty="0"/>
              <a:t>(9.9%)</a:t>
            </a:r>
            <a:r>
              <a:rPr lang="en-US" sz="2600" dirty="0"/>
              <a:t> tumors had DNA repair mutations</a:t>
            </a:r>
          </a:p>
          <a:p>
            <a:pPr lvl="1"/>
            <a:r>
              <a:rPr lang="en-US" sz="2400" i="1" dirty="0"/>
              <a:t>FANCA</a:t>
            </a:r>
            <a:r>
              <a:rPr lang="en-US" sz="2400" dirty="0"/>
              <a:t> (n = 9) 1.9%</a:t>
            </a:r>
          </a:p>
          <a:p>
            <a:pPr lvl="1"/>
            <a:r>
              <a:rPr lang="en-US" sz="2400" i="1" dirty="0"/>
              <a:t>ATM</a:t>
            </a:r>
            <a:r>
              <a:rPr lang="en-US" sz="2400" dirty="0"/>
              <a:t> (n = 8) 1.7%</a:t>
            </a:r>
          </a:p>
          <a:p>
            <a:pPr lvl="1"/>
            <a:r>
              <a:rPr lang="en-US" sz="2400" i="1" dirty="0"/>
              <a:t>RAD51</a:t>
            </a:r>
            <a:r>
              <a:rPr lang="en-US" sz="2400" dirty="0"/>
              <a:t> (n = 7) 1.5%</a:t>
            </a:r>
          </a:p>
          <a:p>
            <a:pPr lvl="1"/>
            <a:r>
              <a:rPr lang="en-US" sz="2400" i="1" dirty="0"/>
              <a:t>CDK12</a:t>
            </a:r>
            <a:r>
              <a:rPr lang="en-US" sz="2400" dirty="0"/>
              <a:t> (n = 6) 1.3%</a:t>
            </a:r>
          </a:p>
          <a:p>
            <a:pPr lvl="1"/>
            <a:r>
              <a:rPr lang="en-US" sz="2400" i="1" dirty="0"/>
              <a:t>BRCA2</a:t>
            </a:r>
            <a:r>
              <a:rPr lang="en-US" sz="2400" dirty="0"/>
              <a:t> (n = 5) 1.0%</a:t>
            </a:r>
          </a:p>
          <a:p>
            <a:pPr lvl="1"/>
            <a:endParaRPr lang="en-US" sz="2400" dirty="0"/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D82D4DED-EE79-4BEB-86CE-7C1D0E42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46" y="6460382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Fraser M, et al. Nature 2017; 541: 359-364.</a:t>
            </a:r>
          </a:p>
        </p:txBody>
      </p:sp>
    </p:spTree>
    <p:extLst>
      <p:ext uri="{BB962C8B-B14F-4D97-AF65-F5344CB8AC3E}">
        <p14:creationId xmlns:p14="http://schemas.microsoft.com/office/powerpoint/2010/main" val="426236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7871" y="322748"/>
            <a:ext cx="11345682" cy="1103313"/>
          </a:xfrm>
        </p:spPr>
        <p:txBody>
          <a:bodyPr/>
          <a:lstStyle/>
          <a:p>
            <a:r>
              <a:rPr lang="en-US" dirty="0"/>
              <a:t>DNA Repair Defects in </a:t>
            </a:r>
            <a:r>
              <a:rPr lang="en-US" i="1" dirty="0"/>
              <a:t>Localized</a:t>
            </a:r>
            <a:r>
              <a:rPr lang="en-US" dirty="0"/>
              <a:t> </a:t>
            </a:r>
            <a:r>
              <a:rPr lang="en-US" dirty="0" err="1"/>
              <a:t>PCa</a:t>
            </a:r>
            <a:r>
              <a:rPr lang="en-US" dirty="0"/>
              <a:t>, by Gleason</a:t>
            </a: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D82D4DED-EE79-4BEB-86CE-7C1D0E42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69" y="6535252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Marshall CH, et al. </a:t>
            </a:r>
            <a:r>
              <a:rPr lang="en-US" altLang="en-US" sz="1400" b="0" i="1" dirty="0">
                <a:solidFill>
                  <a:schemeClr val="bg2"/>
                </a:solidFill>
              </a:rPr>
              <a:t>Prostate Cancer Prostatic Dis </a:t>
            </a:r>
            <a:r>
              <a:rPr lang="en-US" altLang="en-US" sz="1400" b="0" dirty="0">
                <a:solidFill>
                  <a:schemeClr val="bg2"/>
                </a:solidFill>
              </a:rPr>
              <a:t>2019; 22: 59-65.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04732" y="1760563"/>
            <a:ext cx="5033036" cy="4331480"/>
            <a:chOff x="237035" y="1514943"/>
            <a:chExt cx="5033036" cy="4331480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37035" y="1514943"/>
              <a:ext cx="5033036" cy="43314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582" y="2171086"/>
              <a:ext cx="4921941" cy="31279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320145" y="1760562"/>
            <a:ext cx="6667123" cy="4331480"/>
            <a:chOff x="5581934" y="1705970"/>
            <a:chExt cx="6167479" cy="4080681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581934" y="1705970"/>
              <a:ext cx="6167479" cy="40806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4341" y="1847364"/>
              <a:ext cx="5934496" cy="38048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223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Repair Defects in </a:t>
            </a:r>
            <a:r>
              <a:rPr lang="en-US" i="1" dirty="0"/>
              <a:t>Metastatic</a:t>
            </a:r>
            <a:r>
              <a:rPr lang="en-US" dirty="0"/>
              <a:t> CRPC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DABF5EF-7957-415B-89F3-F87270D83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675" y="1342718"/>
            <a:ext cx="10877529" cy="462033"/>
          </a:xfrm>
        </p:spPr>
        <p:txBody>
          <a:bodyPr/>
          <a:lstStyle/>
          <a:p>
            <a:r>
              <a:rPr lang="en-US" dirty="0"/>
              <a:t>32/150 </a:t>
            </a:r>
            <a:r>
              <a:rPr lang="en-US" b="1" dirty="0"/>
              <a:t>(21.3%)</a:t>
            </a:r>
            <a:r>
              <a:rPr lang="en-US" dirty="0"/>
              <a:t> </a:t>
            </a:r>
            <a:r>
              <a:rPr lang="en-US" dirty="0" err="1"/>
              <a:t>mCRPC</a:t>
            </a:r>
            <a:r>
              <a:rPr lang="en-US" dirty="0"/>
              <a:t> pts had bi-allelic DNA repair mutations</a:t>
            </a:r>
          </a:p>
          <a:p>
            <a:endParaRPr lang="en-US" dirty="0"/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CCC7899B-9249-48FA-B95A-BC7C93852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42" y="6456991"/>
            <a:ext cx="8010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Robinson D, et al. </a:t>
            </a:r>
            <a:r>
              <a:rPr lang="en-US" altLang="en-US" sz="1400" b="0" i="1" dirty="0">
                <a:solidFill>
                  <a:schemeClr val="bg2"/>
                </a:solidFill>
              </a:rPr>
              <a:t>Cell</a:t>
            </a:r>
            <a:r>
              <a:rPr lang="en-US" altLang="en-US" sz="1400" b="0" dirty="0">
                <a:solidFill>
                  <a:schemeClr val="bg2"/>
                </a:solidFill>
              </a:rPr>
              <a:t> 2015; 5: 1215-1228.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C9BB98F-099E-47BE-80AC-EF7D75F701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" b="42004"/>
          <a:stretch/>
        </p:blipFill>
        <p:spPr bwMode="auto">
          <a:xfrm>
            <a:off x="2375575" y="2001156"/>
            <a:ext cx="8745160" cy="4183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EFCDF7B-94B4-48E3-AF68-E3CFD9954988}"/>
              </a:ext>
            </a:extLst>
          </p:cNvPr>
          <p:cNvSpPr txBox="1"/>
          <p:nvPr/>
        </p:nvSpPr>
        <p:spPr>
          <a:xfrm>
            <a:off x="669329" y="2254628"/>
            <a:ext cx="1453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>
                <a:latin typeface="+mn-lt"/>
              </a:rPr>
              <a:t>All DNA Repair</a:t>
            </a:r>
          </a:p>
          <a:p>
            <a:pPr algn="ctr">
              <a:buNone/>
            </a:pPr>
            <a:r>
              <a:rPr lang="en-US" sz="1800" dirty="0">
                <a:latin typeface="+mn-lt"/>
              </a:rPr>
              <a:t>Defects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9E5D74-6C14-4F21-90ED-F748FD8A3F17}"/>
              </a:ext>
            </a:extLst>
          </p:cNvPr>
          <p:cNvSpPr txBox="1"/>
          <p:nvPr/>
        </p:nvSpPr>
        <p:spPr>
          <a:xfrm>
            <a:off x="567878" y="4520578"/>
            <a:ext cx="1453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dirty="0">
                <a:latin typeface="+mn-lt"/>
              </a:rPr>
              <a:t>Mutations in </a:t>
            </a:r>
            <a:r>
              <a:rPr lang="en-US" sz="1800" i="1" dirty="0">
                <a:latin typeface="+mn-lt"/>
              </a:rPr>
              <a:t>BRCA2, ATM</a:t>
            </a:r>
            <a:endParaRPr lang="en-US" sz="1800" dirty="0">
              <a:latin typeface="+mn-lt"/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8C7DB94B-CEB9-43C8-BEAB-1CDFE1606D87}"/>
              </a:ext>
            </a:extLst>
          </p:cNvPr>
          <p:cNvSpPr/>
          <p:nvPr/>
        </p:nvSpPr>
        <p:spPr bwMode="auto">
          <a:xfrm flipH="1">
            <a:off x="2051009" y="2020027"/>
            <a:ext cx="182880" cy="1529458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E4761A4E-B55D-4E4D-9343-9C5F31021DA3}"/>
              </a:ext>
            </a:extLst>
          </p:cNvPr>
          <p:cNvSpPr/>
          <p:nvPr/>
        </p:nvSpPr>
        <p:spPr bwMode="auto">
          <a:xfrm flipH="1">
            <a:off x="2049686" y="3803571"/>
            <a:ext cx="185527" cy="2399334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68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A42C43-04B2-4DB7-98B9-96ACD0CD9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5833" y="1515459"/>
            <a:ext cx="6123085" cy="1194098"/>
          </a:xfrm>
        </p:spPr>
        <p:txBody>
          <a:bodyPr/>
          <a:lstStyle/>
          <a:p>
            <a:r>
              <a:rPr lang="en-US" sz="2400" b="1" u="sng" dirty="0"/>
              <a:t>11.8%</a:t>
            </a:r>
            <a:r>
              <a:rPr lang="en-US" sz="2400" dirty="0"/>
              <a:t> (82/692) of men with metastatic prostate cancer inherited a germline DNA repair mutation vs 4.6% in localized </a:t>
            </a:r>
            <a:r>
              <a:rPr lang="en-US" sz="2400" dirty="0" err="1"/>
              <a:t>PCa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3105A82-881A-4A6B-90D0-11CE28A47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  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EF0DC9F-B1AB-405F-BB29-CC802AF0CDDC}"/>
              </a:ext>
            </a:extLst>
          </p:cNvPr>
          <p:cNvSpPr txBox="1">
            <a:spLocks/>
          </p:cNvSpPr>
          <p:nvPr/>
        </p:nvSpPr>
        <p:spPr bwMode="auto">
          <a:xfrm>
            <a:off x="536575" y="450850"/>
            <a:ext cx="10945628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3600" b="1" i="1" dirty="0">
                <a:solidFill>
                  <a:schemeClr val="tx2"/>
                </a:solidFill>
                <a:cs typeface="Arial" panose="020B0604020202020204" pitchFamily="34" charset="0"/>
              </a:rPr>
              <a:t>Germline</a:t>
            </a:r>
            <a:r>
              <a:rPr lang="en-US" altLang="en-US" sz="3600" b="1" dirty="0">
                <a:solidFill>
                  <a:schemeClr val="tx2"/>
                </a:solidFill>
                <a:cs typeface="Arial" panose="020B0604020202020204" pitchFamily="34" charset="0"/>
              </a:rPr>
              <a:t> Mutations in </a:t>
            </a:r>
            <a:r>
              <a:rPr lang="en-US" altLang="en-US" sz="3600" dirty="0">
                <a:solidFill>
                  <a:schemeClr val="tx2"/>
                </a:solidFill>
                <a:cs typeface="Arial" panose="020B0604020202020204" pitchFamily="34" charset="0"/>
              </a:rPr>
              <a:t>Advanced </a:t>
            </a:r>
            <a:r>
              <a:rPr lang="en-US" altLang="en-US" sz="3600" b="1" dirty="0">
                <a:solidFill>
                  <a:schemeClr val="tx2"/>
                </a:solidFill>
                <a:cs typeface="Arial" panose="020B0604020202020204" pitchFamily="34" charset="0"/>
              </a:rPr>
              <a:t>Prostate Cancer</a:t>
            </a:r>
          </a:p>
        </p:txBody>
      </p:sp>
      <p:sp>
        <p:nvSpPr>
          <p:cNvPr id="36" name="Text Box 11">
            <a:extLst>
              <a:ext uri="{FF2B5EF4-FFF2-40B4-BE49-F238E27FC236}">
                <a16:creationId xmlns:a16="http://schemas.microsoft.com/office/drawing/2014/main" id="{FDA54C25-28F2-409D-9A07-5C781E67B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594" y="6458119"/>
            <a:ext cx="544310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400" b="0" dirty="0">
                <a:solidFill>
                  <a:schemeClr val="bg2"/>
                </a:solidFill>
              </a:rPr>
              <a:t>Pritchard CC, et al. N </a:t>
            </a:r>
            <a:r>
              <a:rPr lang="en-US" altLang="en-US" sz="1400" b="0" dirty="0" err="1">
                <a:solidFill>
                  <a:schemeClr val="bg2"/>
                </a:solidFill>
              </a:rPr>
              <a:t>Engl</a:t>
            </a:r>
            <a:r>
              <a:rPr lang="en-US" altLang="en-US" sz="1400" b="0" dirty="0">
                <a:solidFill>
                  <a:schemeClr val="bg2"/>
                </a:solidFill>
              </a:rPr>
              <a:t> J Med. 2016;375:443-453.</a:t>
            </a:r>
          </a:p>
        </p:txBody>
      </p:sp>
      <p:sp>
        <p:nvSpPr>
          <p:cNvPr id="37" name="TextBox 4">
            <a:extLst>
              <a:ext uri="{FF2B5EF4-FFF2-40B4-BE49-F238E27FC236}">
                <a16:creationId xmlns:a16="http://schemas.microsoft.com/office/drawing/2014/main" id="{159A7871-362F-4CAF-B8F5-E4B4AFCE7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65" y="1436091"/>
            <a:ext cx="5372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Pathogenic </a:t>
            </a:r>
            <a:r>
              <a:rPr lang="en-US" altLang="en-US" sz="2000" b="1" i="1" dirty="0">
                <a:solidFill>
                  <a:schemeClr val="tx1"/>
                </a:solidFill>
                <a:cs typeface="Arial" panose="020B0604020202020204" pitchFamily="34" charset="0"/>
              </a:rPr>
              <a:t>Germline</a:t>
            </a:r>
            <a:r>
              <a:rPr lang="en-US" alt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 Mutations</a:t>
            </a:r>
          </a:p>
        </p:txBody>
      </p:sp>
      <p:sp>
        <p:nvSpPr>
          <p:cNvPr id="41" name="AutoShape 12">
            <a:extLst>
              <a:ext uri="{FF2B5EF4-FFF2-40B4-BE49-F238E27FC236}">
                <a16:creationId xmlns:a16="http://schemas.microsoft.com/office/drawing/2014/main" id="{B50010DA-87A7-4515-BF7E-DE45236F4EC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95300" y="712788"/>
            <a:ext cx="814070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D9AF78C-C3CC-4B10-9C55-E5C3F5AA3F61}"/>
              </a:ext>
            </a:extLst>
          </p:cNvPr>
          <p:cNvSpPr txBox="1"/>
          <p:nvPr/>
        </p:nvSpPr>
        <p:spPr>
          <a:xfrm>
            <a:off x="5838245" y="2840714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BRCA2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5A44A53-E12A-4B4B-A0AC-AA0F2EFE8602}"/>
              </a:ext>
            </a:extLst>
          </p:cNvPr>
          <p:cNvSpPr txBox="1"/>
          <p:nvPr/>
        </p:nvSpPr>
        <p:spPr>
          <a:xfrm>
            <a:off x="9377911" y="2810336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CHEK2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32FF06-84EE-4488-B398-57A6F88D9B53}"/>
              </a:ext>
            </a:extLst>
          </p:cNvPr>
          <p:cNvSpPr txBox="1"/>
          <p:nvPr/>
        </p:nvSpPr>
        <p:spPr>
          <a:xfrm>
            <a:off x="5920361" y="4666489"/>
            <a:ext cx="114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ATM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9A23951-3186-4A4A-9DA8-BFC3464288D1}"/>
              </a:ext>
            </a:extLst>
          </p:cNvPr>
          <p:cNvSpPr txBox="1"/>
          <p:nvPr/>
        </p:nvSpPr>
        <p:spPr>
          <a:xfrm>
            <a:off x="9376159" y="4659613"/>
            <a:ext cx="15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i="1" dirty="0"/>
              <a:t>BRCA1</a:t>
            </a:r>
          </a:p>
        </p:txBody>
      </p:sp>
      <p:cxnSp>
        <p:nvCxnSpPr>
          <p:cNvPr id="80" name="Straight Connector 192">
            <a:extLst>
              <a:ext uri="{FF2B5EF4-FFF2-40B4-BE49-F238E27FC236}">
                <a16:creationId xmlns:a16="http://schemas.microsoft.com/office/drawing/2014/main" id="{9FAEE433-9ACE-4320-B5B9-DEA8820597EC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322" y="3434851"/>
            <a:ext cx="3651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1" name="Group 18588">
            <a:extLst>
              <a:ext uri="{FF2B5EF4-FFF2-40B4-BE49-F238E27FC236}">
                <a16:creationId xmlns:a16="http://schemas.microsoft.com/office/drawing/2014/main" id="{FD95D61A-33E8-4F12-95F3-445954785736}"/>
              </a:ext>
            </a:extLst>
          </p:cNvPr>
          <p:cNvGrpSpPr>
            <a:grpSpLocks/>
          </p:cNvGrpSpPr>
          <p:nvPr/>
        </p:nvGrpSpPr>
        <p:grpSpPr bwMode="auto">
          <a:xfrm>
            <a:off x="1250684" y="2326776"/>
            <a:ext cx="2101850" cy="1708150"/>
            <a:chOff x="7419977" y="2621491"/>
            <a:chExt cx="2101320" cy="1707619"/>
          </a:xfrm>
        </p:grpSpPr>
        <p:sp>
          <p:nvSpPr>
            <p:cNvPr id="82" name="Freeform: Shape 18587">
              <a:extLst>
                <a:ext uri="{FF2B5EF4-FFF2-40B4-BE49-F238E27FC236}">
                  <a16:creationId xmlns:a16="http://schemas.microsoft.com/office/drawing/2014/main" id="{2330D625-7296-402B-A0DE-EA0D544E6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2470" y="3109908"/>
              <a:ext cx="123825" cy="274320"/>
            </a:xfrm>
            <a:custGeom>
              <a:avLst/>
              <a:gdLst>
                <a:gd name="T0" fmla="*/ 123825 w 123825"/>
                <a:gd name="T1" fmla="*/ 17803623 h 180975"/>
                <a:gd name="T2" fmla="*/ 123825 w 123825"/>
                <a:gd name="T3" fmla="*/ 0 h 180975"/>
                <a:gd name="T4" fmla="*/ 0 w 123825"/>
                <a:gd name="T5" fmla="*/ 0 h 1809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825" h="180975">
                  <a:moveTo>
                    <a:pt x="123825" y="180975"/>
                  </a:moveTo>
                  <a:lnTo>
                    <a:pt x="123825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83" name="Straight Connector 18584">
              <a:extLst>
                <a:ext uri="{FF2B5EF4-FFF2-40B4-BE49-F238E27FC236}">
                  <a16:creationId xmlns:a16="http://schemas.microsoft.com/office/drawing/2014/main" id="{DC268AA2-906A-4288-A622-BF441D07C8D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740779" y="2621491"/>
              <a:ext cx="0" cy="638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Freeform: Shape 18581">
              <a:extLst>
                <a:ext uri="{FF2B5EF4-FFF2-40B4-BE49-F238E27FC236}">
                  <a16:creationId xmlns:a16="http://schemas.microsoft.com/office/drawing/2014/main" id="{9D29118C-BF5F-4CA0-AAD6-4DBACDEAA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0747" y="2990849"/>
              <a:ext cx="590550" cy="228600"/>
            </a:xfrm>
            <a:custGeom>
              <a:avLst/>
              <a:gdLst>
                <a:gd name="T0" fmla="*/ 0 w 590550"/>
                <a:gd name="T1" fmla="*/ 228600 h 228600"/>
                <a:gd name="T2" fmla="*/ 0 w 590550"/>
                <a:gd name="T3" fmla="*/ 0 h 228600"/>
                <a:gd name="T4" fmla="*/ 590550 w 590550"/>
                <a:gd name="T5" fmla="*/ 0 h 228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0550" h="228600">
                  <a:moveTo>
                    <a:pt x="0" y="228600"/>
                  </a:moveTo>
                  <a:lnTo>
                    <a:pt x="0" y="0"/>
                  </a:lnTo>
                  <a:lnTo>
                    <a:pt x="59055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cxnSp>
          <p:nvCxnSpPr>
            <p:cNvPr id="85" name="Straight Connector 18576">
              <a:extLst>
                <a:ext uri="{FF2B5EF4-FFF2-40B4-BE49-F238E27FC236}">
                  <a16:creationId xmlns:a16="http://schemas.microsoft.com/office/drawing/2014/main" id="{F2B75E34-F8CF-4A31-920F-3CC5C1CC9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419977" y="4329110"/>
              <a:ext cx="2047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Straight Connector 192">
              <a:extLst>
                <a:ext uri="{FF2B5EF4-FFF2-40B4-BE49-F238E27FC236}">
                  <a16:creationId xmlns:a16="http://schemas.microsoft.com/office/drawing/2014/main" id="{53AA7E40-DAAB-4356-8E96-78D1D892881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2845" y="3995731"/>
              <a:ext cx="257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Straight Connector 196">
              <a:extLst>
                <a:ext uri="{FF2B5EF4-FFF2-40B4-BE49-F238E27FC236}">
                  <a16:creationId xmlns:a16="http://schemas.microsoft.com/office/drawing/2014/main" id="{A311A618-6736-4245-ABCD-0DAA7BA1B8F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627733" y="3574167"/>
              <a:ext cx="444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Freeform: Shape 18580">
              <a:extLst>
                <a:ext uri="{FF2B5EF4-FFF2-40B4-BE49-F238E27FC236}">
                  <a16:creationId xmlns:a16="http://schemas.microsoft.com/office/drawing/2014/main" id="{00633C40-116F-4053-9BB2-43E700E16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7" y="3138488"/>
              <a:ext cx="457200" cy="76200"/>
            </a:xfrm>
            <a:custGeom>
              <a:avLst/>
              <a:gdLst>
                <a:gd name="T0" fmla="*/ 0 w 381000"/>
                <a:gd name="T1" fmla="*/ 76200 h 76200"/>
                <a:gd name="T2" fmla="*/ 49146 w 381000"/>
                <a:gd name="T3" fmla="*/ 0 h 76200"/>
                <a:gd name="T4" fmla="*/ 1965876 w 381000"/>
                <a:gd name="T5" fmla="*/ 0 h 76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1000" h="76200">
                  <a:moveTo>
                    <a:pt x="0" y="76200"/>
                  </a:moveTo>
                  <a:lnTo>
                    <a:pt x="9525" y="0"/>
                  </a:lnTo>
                  <a:lnTo>
                    <a:pt x="38100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9" name="Freeform: Shape 18582">
              <a:extLst>
                <a:ext uri="{FF2B5EF4-FFF2-40B4-BE49-F238E27FC236}">
                  <a16:creationId xmlns:a16="http://schemas.microsoft.com/office/drawing/2014/main" id="{0FBEF390-7A31-423D-8488-DCCE8E0D0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557" y="2752724"/>
              <a:ext cx="576263" cy="485775"/>
            </a:xfrm>
            <a:custGeom>
              <a:avLst/>
              <a:gdLst>
                <a:gd name="T0" fmla="*/ 0 w 576263"/>
                <a:gd name="T1" fmla="*/ 485775 h 485775"/>
                <a:gd name="T2" fmla="*/ 0 w 576263"/>
                <a:gd name="T3" fmla="*/ 0 h 485775"/>
                <a:gd name="T4" fmla="*/ 576263 w 576263"/>
                <a:gd name="T5" fmla="*/ 0 h 4857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6263" h="485775">
                  <a:moveTo>
                    <a:pt x="0" y="485775"/>
                  </a:moveTo>
                  <a:lnTo>
                    <a:pt x="0" y="0"/>
                  </a:lnTo>
                  <a:lnTo>
                    <a:pt x="57626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0" name="Freeform: Shape 18585">
              <a:extLst>
                <a:ext uri="{FF2B5EF4-FFF2-40B4-BE49-F238E27FC236}">
                  <a16:creationId xmlns:a16="http://schemas.microsoft.com/office/drawing/2014/main" id="{00F42086-84B7-4C05-95A8-8C3E73E7B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81" y="2709850"/>
              <a:ext cx="190500" cy="548640"/>
            </a:xfrm>
            <a:custGeom>
              <a:avLst/>
              <a:gdLst>
                <a:gd name="T0" fmla="*/ 190500 w 190500"/>
                <a:gd name="T1" fmla="*/ 2000315 h 466725"/>
                <a:gd name="T2" fmla="*/ 190500 w 190500"/>
                <a:gd name="T3" fmla="*/ 0 h 466725"/>
                <a:gd name="T4" fmla="*/ 0 w 190500"/>
                <a:gd name="T5" fmla="*/ 0 h 4667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0500" h="466725">
                  <a:moveTo>
                    <a:pt x="190500" y="466725"/>
                  </a:moveTo>
                  <a:lnTo>
                    <a:pt x="19050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1" name="Freeform: Shape 18586">
              <a:extLst>
                <a:ext uri="{FF2B5EF4-FFF2-40B4-BE49-F238E27FC236}">
                  <a16:creationId xmlns:a16="http://schemas.microsoft.com/office/drawing/2014/main" id="{50FC4175-0B87-46A0-8188-F155052C2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81" y="2890834"/>
              <a:ext cx="95250" cy="457200"/>
            </a:xfrm>
            <a:custGeom>
              <a:avLst/>
              <a:gdLst>
                <a:gd name="T0" fmla="*/ 95250 w 95250"/>
                <a:gd name="T1" fmla="*/ 5721261 h 333375"/>
                <a:gd name="T2" fmla="*/ 95250 w 95250"/>
                <a:gd name="T3" fmla="*/ 0 h 333375"/>
                <a:gd name="T4" fmla="*/ 0 w 95250"/>
                <a:gd name="T5" fmla="*/ 0 h 3333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250" h="333375">
                  <a:moveTo>
                    <a:pt x="95250" y="333375"/>
                  </a:moveTo>
                  <a:lnTo>
                    <a:pt x="9525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92" name="Freeform: Shape 206">
              <a:extLst>
                <a:ext uri="{FF2B5EF4-FFF2-40B4-BE49-F238E27FC236}">
                  <a16:creationId xmlns:a16="http://schemas.microsoft.com/office/drawing/2014/main" id="{87FF5AA4-AB64-49D9-BEC4-FDB0E0B5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505" y="3314693"/>
              <a:ext cx="123825" cy="274320"/>
            </a:xfrm>
            <a:custGeom>
              <a:avLst/>
              <a:gdLst>
                <a:gd name="T0" fmla="*/ 123825 w 123825"/>
                <a:gd name="T1" fmla="*/ 621011 h 180975"/>
                <a:gd name="T2" fmla="*/ 123825 w 123825"/>
                <a:gd name="T3" fmla="*/ 0 h 180975"/>
                <a:gd name="T4" fmla="*/ 0 w 123825"/>
                <a:gd name="T5" fmla="*/ 0 h 1809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825" h="180975">
                  <a:moveTo>
                    <a:pt x="123825" y="180975"/>
                  </a:moveTo>
                  <a:lnTo>
                    <a:pt x="123825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93" name="Group 18572">
            <a:extLst>
              <a:ext uri="{FF2B5EF4-FFF2-40B4-BE49-F238E27FC236}">
                <a16:creationId xmlns:a16="http://schemas.microsoft.com/office/drawing/2014/main" id="{5618A662-A77D-4BC0-82E7-682A2A1FB35A}"/>
              </a:ext>
            </a:extLst>
          </p:cNvPr>
          <p:cNvGrpSpPr>
            <a:grpSpLocks/>
          </p:cNvGrpSpPr>
          <p:nvPr/>
        </p:nvGrpSpPr>
        <p:grpSpPr bwMode="auto">
          <a:xfrm>
            <a:off x="1336409" y="2909388"/>
            <a:ext cx="3167063" cy="3168650"/>
            <a:chOff x="11700740" y="3203081"/>
            <a:chExt cx="3167170" cy="3169438"/>
          </a:xfrm>
        </p:grpSpPr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81566F2C-7DCE-4B23-A539-B23E812ED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5119" y="3204669"/>
              <a:ext cx="1582791" cy="3086867"/>
            </a:xfrm>
            <a:custGeom>
              <a:avLst/>
              <a:gdLst>
                <a:gd name="T0" fmla="*/ 72 w 1396"/>
                <a:gd name="T1" fmla="*/ 2 h 2721"/>
                <a:gd name="T2" fmla="*/ 212 w 1396"/>
                <a:gd name="T3" fmla="*/ 16 h 2721"/>
                <a:gd name="T4" fmla="*/ 348 w 1396"/>
                <a:gd name="T5" fmla="*/ 44 h 2721"/>
                <a:gd name="T6" fmla="*/ 480 w 1396"/>
                <a:gd name="T7" fmla="*/ 84 h 2721"/>
                <a:gd name="T8" fmla="*/ 604 w 1396"/>
                <a:gd name="T9" fmla="*/ 138 h 2721"/>
                <a:gd name="T10" fmla="*/ 724 w 1396"/>
                <a:gd name="T11" fmla="*/ 202 h 2721"/>
                <a:gd name="T12" fmla="*/ 835 w 1396"/>
                <a:gd name="T13" fmla="*/ 277 h 2721"/>
                <a:gd name="T14" fmla="*/ 939 w 1396"/>
                <a:gd name="T15" fmla="*/ 362 h 2721"/>
                <a:gd name="T16" fmla="*/ 1033 w 1396"/>
                <a:gd name="T17" fmla="*/ 456 h 2721"/>
                <a:gd name="T18" fmla="*/ 1118 w 1396"/>
                <a:gd name="T19" fmla="*/ 560 h 2721"/>
                <a:gd name="T20" fmla="*/ 1193 w 1396"/>
                <a:gd name="T21" fmla="*/ 672 h 2721"/>
                <a:gd name="T22" fmla="*/ 1259 w 1396"/>
                <a:gd name="T23" fmla="*/ 791 h 2721"/>
                <a:gd name="T24" fmla="*/ 1312 w 1396"/>
                <a:gd name="T25" fmla="*/ 916 h 2721"/>
                <a:gd name="T26" fmla="*/ 1352 w 1396"/>
                <a:gd name="T27" fmla="*/ 1047 h 2721"/>
                <a:gd name="T28" fmla="*/ 1380 w 1396"/>
                <a:gd name="T29" fmla="*/ 1183 h 2721"/>
                <a:gd name="T30" fmla="*/ 1395 w 1396"/>
                <a:gd name="T31" fmla="*/ 1324 h 2721"/>
                <a:gd name="T32" fmla="*/ 1395 w 1396"/>
                <a:gd name="T33" fmla="*/ 1452 h 2721"/>
                <a:gd name="T34" fmla="*/ 1385 w 1396"/>
                <a:gd name="T35" fmla="*/ 1564 h 2721"/>
                <a:gd name="T36" fmla="*/ 1368 w 1396"/>
                <a:gd name="T37" fmla="*/ 1673 h 2721"/>
                <a:gd name="T38" fmla="*/ 1342 w 1396"/>
                <a:gd name="T39" fmla="*/ 1778 h 2721"/>
                <a:gd name="T40" fmla="*/ 1308 w 1396"/>
                <a:gd name="T41" fmla="*/ 1881 h 2721"/>
                <a:gd name="T42" fmla="*/ 1267 w 1396"/>
                <a:gd name="T43" fmla="*/ 1981 h 2721"/>
                <a:gd name="T44" fmla="*/ 1219 w 1396"/>
                <a:gd name="T45" fmla="*/ 2077 h 2721"/>
                <a:gd name="T46" fmla="*/ 1163 w 1396"/>
                <a:gd name="T47" fmla="*/ 2169 h 2721"/>
                <a:gd name="T48" fmla="*/ 1099 w 1396"/>
                <a:gd name="T49" fmla="*/ 2255 h 2721"/>
                <a:gd name="T50" fmla="*/ 1030 w 1396"/>
                <a:gd name="T51" fmla="*/ 2338 h 2721"/>
                <a:gd name="T52" fmla="*/ 955 w 1396"/>
                <a:gd name="T53" fmla="*/ 2415 h 2721"/>
                <a:gd name="T54" fmla="*/ 873 w 1396"/>
                <a:gd name="T55" fmla="*/ 2485 h 2721"/>
                <a:gd name="T56" fmla="*/ 785 w 1396"/>
                <a:gd name="T57" fmla="*/ 2549 h 2721"/>
                <a:gd name="T58" fmla="*/ 692 w 1396"/>
                <a:gd name="T59" fmla="*/ 2609 h 2721"/>
                <a:gd name="T60" fmla="*/ 595 w 1396"/>
                <a:gd name="T61" fmla="*/ 2658 h 2721"/>
                <a:gd name="T62" fmla="*/ 492 w 1396"/>
                <a:gd name="T63" fmla="*/ 2701 h 2721"/>
                <a:gd name="T64" fmla="*/ 0 w 1396"/>
                <a:gd name="T65" fmla="*/ 1396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6" h="2721">
                  <a:moveTo>
                    <a:pt x="0" y="0"/>
                  </a:moveTo>
                  <a:lnTo>
                    <a:pt x="72" y="2"/>
                  </a:lnTo>
                  <a:lnTo>
                    <a:pt x="142" y="7"/>
                  </a:lnTo>
                  <a:lnTo>
                    <a:pt x="212" y="16"/>
                  </a:lnTo>
                  <a:lnTo>
                    <a:pt x="281" y="28"/>
                  </a:lnTo>
                  <a:lnTo>
                    <a:pt x="348" y="44"/>
                  </a:lnTo>
                  <a:lnTo>
                    <a:pt x="416" y="63"/>
                  </a:lnTo>
                  <a:lnTo>
                    <a:pt x="480" y="84"/>
                  </a:lnTo>
                  <a:lnTo>
                    <a:pt x="544" y="109"/>
                  </a:lnTo>
                  <a:lnTo>
                    <a:pt x="604" y="138"/>
                  </a:lnTo>
                  <a:lnTo>
                    <a:pt x="665" y="168"/>
                  </a:lnTo>
                  <a:lnTo>
                    <a:pt x="724" y="202"/>
                  </a:lnTo>
                  <a:lnTo>
                    <a:pt x="780" y="239"/>
                  </a:lnTo>
                  <a:lnTo>
                    <a:pt x="835" y="277"/>
                  </a:lnTo>
                  <a:lnTo>
                    <a:pt x="888" y="319"/>
                  </a:lnTo>
                  <a:lnTo>
                    <a:pt x="939" y="362"/>
                  </a:lnTo>
                  <a:lnTo>
                    <a:pt x="987" y="408"/>
                  </a:lnTo>
                  <a:lnTo>
                    <a:pt x="1033" y="456"/>
                  </a:lnTo>
                  <a:lnTo>
                    <a:pt x="1076" y="508"/>
                  </a:lnTo>
                  <a:lnTo>
                    <a:pt x="1118" y="560"/>
                  </a:lnTo>
                  <a:lnTo>
                    <a:pt x="1158" y="615"/>
                  </a:lnTo>
                  <a:lnTo>
                    <a:pt x="1193" y="672"/>
                  </a:lnTo>
                  <a:lnTo>
                    <a:pt x="1227" y="730"/>
                  </a:lnTo>
                  <a:lnTo>
                    <a:pt x="1259" y="791"/>
                  </a:lnTo>
                  <a:lnTo>
                    <a:pt x="1286" y="852"/>
                  </a:lnTo>
                  <a:lnTo>
                    <a:pt x="1312" y="916"/>
                  </a:lnTo>
                  <a:lnTo>
                    <a:pt x="1332" y="981"/>
                  </a:lnTo>
                  <a:lnTo>
                    <a:pt x="1352" y="1047"/>
                  </a:lnTo>
                  <a:lnTo>
                    <a:pt x="1368" y="1114"/>
                  </a:lnTo>
                  <a:lnTo>
                    <a:pt x="1380" y="1183"/>
                  </a:lnTo>
                  <a:lnTo>
                    <a:pt x="1388" y="1253"/>
                  </a:lnTo>
                  <a:lnTo>
                    <a:pt x="1395" y="1324"/>
                  </a:lnTo>
                  <a:lnTo>
                    <a:pt x="1396" y="1396"/>
                  </a:lnTo>
                  <a:lnTo>
                    <a:pt x="1395" y="1452"/>
                  </a:lnTo>
                  <a:lnTo>
                    <a:pt x="1392" y="1508"/>
                  </a:lnTo>
                  <a:lnTo>
                    <a:pt x="1385" y="1564"/>
                  </a:lnTo>
                  <a:lnTo>
                    <a:pt x="1379" y="1618"/>
                  </a:lnTo>
                  <a:lnTo>
                    <a:pt x="1368" y="1673"/>
                  </a:lnTo>
                  <a:lnTo>
                    <a:pt x="1356" y="1725"/>
                  </a:lnTo>
                  <a:lnTo>
                    <a:pt x="1342" y="1778"/>
                  </a:lnTo>
                  <a:lnTo>
                    <a:pt x="1326" y="1829"/>
                  </a:lnTo>
                  <a:lnTo>
                    <a:pt x="1308" y="1881"/>
                  </a:lnTo>
                  <a:lnTo>
                    <a:pt x="1289" y="1932"/>
                  </a:lnTo>
                  <a:lnTo>
                    <a:pt x="1267" y="1981"/>
                  </a:lnTo>
                  <a:lnTo>
                    <a:pt x="1244" y="2029"/>
                  </a:lnTo>
                  <a:lnTo>
                    <a:pt x="1219" y="2077"/>
                  </a:lnTo>
                  <a:lnTo>
                    <a:pt x="1192" y="2124"/>
                  </a:lnTo>
                  <a:lnTo>
                    <a:pt x="1163" y="2169"/>
                  </a:lnTo>
                  <a:lnTo>
                    <a:pt x="1132" y="2213"/>
                  </a:lnTo>
                  <a:lnTo>
                    <a:pt x="1099" y="2255"/>
                  </a:lnTo>
                  <a:lnTo>
                    <a:pt x="1065" y="2298"/>
                  </a:lnTo>
                  <a:lnTo>
                    <a:pt x="1030" y="2338"/>
                  </a:lnTo>
                  <a:lnTo>
                    <a:pt x="993" y="2377"/>
                  </a:lnTo>
                  <a:lnTo>
                    <a:pt x="955" y="2415"/>
                  </a:lnTo>
                  <a:lnTo>
                    <a:pt x="915" y="2450"/>
                  </a:lnTo>
                  <a:lnTo>
                    <a:pt x="873" y="2485"/>
                  </a:lnTo>
                  <a:lnTo>
                    <a:pt x="830" y="2519"/>
                  </a:lnTo>
                  <a:lnTo>
                    <a:pt x="785" y="2549"/>
                  </a:lnTo>
                  <a:lnTo>
                    <a:pt x="740" y="2580"/>
                  </a:lnTo>
                  <a:lnTo>
                    <a:pt x="692" y="2609"/>
                  </a:lnTo>
                  <a:lnTo>
                    <a:pt x="644" y="2634"/>
                  </a:lnTo>
                  <a:lnTo>
                    <a:pt x="595" y="2658"/>
                  </a:lnTo>
                  <a:lnTo>
                    <a:pt x="545" y="2681"/>
                  </a:lnTo>
                  <a:lnTo>
                    <a:pt x="492" y="2701"/>
                  </a:lnTo>
                  <a:lnTo>
                    <a:pt x="440" y="2721"/>
                  </a:lnTo>
                  <a:lnTo>
                    <a:pt x="0" y="1396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ea typeface="ヒラギノ角ゴ Pro W3" charset="-128"/>
                <a:cs typeface="+mn-cs"/>
              </a:endParaRPr>
            </a:p>
          </p:txBody>
        </p:sp>
        <p:sp>
          <p:nvSpPr>
            <p:cNvPr id="95" name="Freeform 89">
              <a:extLst>
                <a:ext uri="{FF2B5EF4-FFF2-40B4-BE49-F238E27FC236}">
                  <a16:creationId xmlns:a16="http://schemas.microsoft.com/office/drawing/2014/main" id="{2616CBE4-8F88-45D4-ACDA-EEC3976B1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7217" y="4787800"/>
              <a:ext cx="1276393" cy="1584719"/>
            </a:xfrm>
            <a:custGeom>
              <a:avLst/>
              <a:gdLst>
                <a:gd name="T0" fmla="*/ 1125 w 1125"/>
                <a:gd name="T1" fmla="*/ 1325 h 1397"/>
                <a:gd name="T2" fmla="*/ 1054 w 1125"/>
                <a:gd name="T3" fmla="*/ 1345 h 1397"/>
                <a:gd name="T4" fmla="*/ 984 w 1125"/>
                <a:gd name="T5" fmla="*/ 1363 h 1397"/>
                <a:gd name="T6" fmla="*/ 912 w 1125"/>
                <a:gd name="T7" fmla="*/ 1377 h 1397"/>
                <a:gd name="T8" fmla="*/ 840 w 1125"/>
                <a:gd name="T9" fmla="*/ 1387 h 1397"/>
                <a:gd name="T10" fmla="*/ 768 w 1125"/>
                <a:gd name="T11" fmla="*/ 1393 h 1397"/>
                <a:gd name="T12" fmla="*/ 694 w 1125"/>
                <a:gd name="T13" fmla="*/ 1397 h 1397"/>
                <a:gd name="T14" fmla="*/ 622 w 1125"/>
                <a:gd name="T15" fmla="*/ 1395 h 1397"/>
                <a:gd name="T16" fmla="*/ 550 w 1125"/>
                <a:gd name="T17" fmla="*/ 1390 h 1397"/>
                <a:gd name="T18" fmla="*/ 478 w 1125"/>
                <a:gd name="T19" fmla="*/ 1381 h 1397"/>
                <a:gd name="T20" fmla="*/ 408 w 1125"/>
                <a:gd name="T21" fmla="*/ 1368 h 1397"/>
                <a:gd name="T22" fmla="*/ 337 w 1125"/>
                <a:gd name="T23" fmla="*/ 1352 h 1397"/>
                <a:gd name="T24" fmla="*/ 267 w 1125"/>
                <a:gd name="T25" fmla="*/ 1333 h 1397"/>
                <a:gd name="T26" fmla="*/ 198 w 1125"/>
                <a:gd name="T27" fmla="*/ 1309 h 1397"/>
                <a:gd name="T28" fmla="*/ 131 w 1125"/>
                <a:gd name="T29" fmla="*/ 1281 h 1397"/>
                <a:gd name="T30" fmla="*/ 65 w 1125"/>
                <a:gd name="T31" fmla="*/ 1251 h 1397"/>
                <a:gd name="T32" fmla="*/ 0 w 1125"/>
                <a:gd name="T33" fmla="*/ 1216 h 1397"/>
                <a:gd name="T34" fmla="*/ 685 w 1125"/>
                <a:gd name="T35" fmla="*/ 0 h 1397"/>
                <a:gd name="T36" fmla="*/ 1125 w 1125"/>
                <a:gd name="T37" fmla="*/ 1325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5" h="1397">
                  <a:moveTo>
                    <a:pt x="1125" y="1325"/>
                  </a:moveTo>
                  <a:lnTo>
                    <a:pt x="1054" y="1345"/>
                  </a:lnTo>
                  <a:lnTo>
                    <a:pt x="984" y="1363"/>
                  </a:lnTo>
                  <a:lnTo>
                    <a:pt x="912" y="1377"/>
                  </a:lnTo>
                  <a:lnTo>
                    <a:pt x="840" y="1387"/>
                  </a:lnTo>
                  <a:lnTo>
                    <a:pt x="768" y="1393"/>
                  </a:lnTo>
                  <a:lnTo>
                    <a:pt x="694" y="1397"/>
                  </a:lnTo>
                  <a:lnTo>
                    <a:pt x="622" y="1395"/>
                  </a:lnTo>
                  <a:lnTo>
                    <a:pt x="550" y="1390"/>
                  </a:lnTo>
                  <a:lnTo>
                    <a:pt x="478" y="1381"/>
                  </a:lnTo>
                  <a:lnTo>
                    <a:pt x="408" y="1368"/>
                  </a:lnTo>
                  <a:lnTo>
                    <a:pt x="337" y="1352"/>
                  </a:lnTo>
                  <a:lnTo>
                    <a:pt x="267" y="1333"/>
                  </a:lnTo>
                  <a:lnTo>
                    <a:pt x="198" y="1309"/>
                  </a:lnTo>
                  <a:lnTo>
                    <a:pt x="131" y="1281"/>
                  </a:lnTo>
                  <a:lnTo>
                    <a:pt x="65" y="1251"/>
                  </a:lnTo>
                  <a:lnTo>
                    <a:pt x="0" y="1216"/>
                  </a:lnTo>
                  <a:lnTo>
                    <a:pt x="685" y="0"/>
                  </a:lnTo>
                  <a:lnTo>
                    <a:pt x="1125" y="1325"/>
                  </a:lnTo>
                </a:path>
              </a:pathLst>
            </a:custGeom>
            <a:solidFill>
              <a:schemeClr val="accent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6" name="Freeform 91">
              <a:extLst>
                <a:ext uri="{FF2B5EF4-FFF2-40B4-BE49-F238E27FC236}">
                  <a16:creationId xmlns:a16="http://schemas.microsoft.com/office/drawing/2014/main" id="{C6D786D6-A045-4BB1-9733-AD525D19A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5830" y="4787800"/>
              <a:ext cx="1519288" cy="1379881"/>
            </a:xfrm>
            <a:custGeom>
              <a:avLst/>
              <a:gdLst>
                <a:gd name="T0" fmla="*/ 653 w 1338"/>
                <a:gd name="T1" fmla="*/ 1216 h 1216"/>
                <a:gd name="T2" fmla="*/ 624 w 1338"/>
                <a:gd name="T3" fmla="*/ 1200 h 1216"/>
                <a:gd name="T4" fmla="*/ 594 w 1338"/>
                <a:gd name="T5" fmla="*/ 1182 h 1216"/>
                <a:gd name="T6" fmla="*/ 566 w 1338"/>
                <a:gd name="T7" fmla="*/ 1163 h 1216"/>
                <a:gd name="T8" fmla="*/ 538 w 1338"/>
                <a:gd name="T9" fmla="*/ 1144 h 1216"/>
                <a:gd name="T10" fmla="*/ 510 w 1338"/>
                <a:gd name="T11" fmla="*/ 1125 h 1216"/>
                <a:gd name="T12" fmla="*/ 483 w 1338"/>
                <a:gd name="T13" fmla="*/ 1104 h 1216"/>
                <a:gd name="T14" fmla="*/ 458 w 1338"/>
                <a:gd name="T15" fmla="*/ 1083 h 1216"/>
                <a:gd name="T16" fmla="*/ 432 w 1338"/>
                <a:gd name="T17" fmla="*/ 1062 h 1216"/>
                <a:gd name="T18" fmla="*/ 406 w 1338"/>
                <a:gd name="T19" fmla="*/ 1040 h 1216"/>
                <a:gd name="T20" fmla="*/ 382 w 1338"/>
                <a:gd name="T21" fmla="*/ 1017 h 1216"/>
                <a:gd name="T22" fmla="*/ 358 w 1338"/>
                <a:gd name="T23" fmla="*/ 995 h 1216"/>
                <a:gd name="T24" fmla="*/ 334 w 1338"/>
                <a:gd name="T25" fmla="*/ 971 h 1216"/>
                <a:gd name="T26" fmla="*/ 312 w 1338"/>
                <a:gd name="T27" fmla="*/ 947 h 1216"/>
                <a:gd name="T28" fmla="*/ 290 w 1338"/>
                <a:gd name="T29" fmla="*/ 921 h 1216"/>
                <a:gd name="T30" fmla="*/ 267 w 1338"/>
                <a:gd name="T31" fmla="*/ 896 h 1216"/>
                <a:gd name="T32" fmla="*/ 246 w 1338"/>
                <a:gd name="T33" fmla="*/ 870 h 1216"/>
                <a:gd name="T34" fmla="*/ 226 w 1338"/>
                <a:gd name="T35" fmla="*/ 845 h 1216"/>
                <a:gd name="T36" fmla="*/ 206 w 1338"/>
                <a:gd name="T37" fmla="*/ 817 h 1216"/>
                <a:gd name="T38" fmla="*/ 187 w 1338"/>
                <a:gd name="T39" fmla="*/ 790 h 1216"/>
                <a:gd name="T40" fmla="*/ 168 w 1338"/>
                <a:gd name="T41" fmla="*/ 761 h 1216"/>
                <a:gd name="T42" fmla="*/ 150 w 1338"/>
                <a:gd name="T43" fmla="*/ 734 h 1216"/>
                <a:gd name="T44" fmla="*/ 133 w 1338"/>
                <a:gd name="T45" fmla="*/ 705 h 1216"/>
                <a:gd name="T46" fmla="*/ 117 w 1338"/>
                <a:gd name="T47" fmla="*/ 677 h 1216"/>
                <a:gd name="T48" fmla="*/ 101 w 1338"/>
                <a:gd name="T49" fmla="*/ 646 h 1216"/>
                <a:gd name="T50" fmla="*/ 85 w 1338"/>
                <a:gd name="T51" fmla="*/ 617 h 1216"/>
                <a:gd name="T52" fmla="*/ 70 w 1338"/>
                <a:gd name="T53" fmla="*/ 587 h 1216"/>
                <a:gd name="T54" fmla="*/ 58 w 1338"/>
                <a:gd name="T55" fmla="*/ 555 h 1216"/>
                <a:gd name="T56" fmla="*/ 45 w 1338"/>
                <a:gd name="T57" fmla="*/ 525 h 1216"/>
                <a:gd name="T58" fmla="*/ 32 w 1338"/>
                <a:gd name="T59" fmla="*/ 493 h 1216"/>
                <a:gd name="T60" fmla="*/ 21 w 1338"/>
                <a:gd name="T61" fmla="*/ 462 h 1216"/>
                <a:gd name="T62" fmla="*/ 10 w 1338"/>
                <a:gd name="T63" fmla="*/ 430 h 1216"/>
                <a:gd name="T64" fmla="*/ 0 w 1338"/>
                <a:gd name="T65" fmla="*/ 397 h 1216"/>
                <a:gd name="T66" fmla="*/ 1338 w 1338"/>
                <a:gd name="T67" fmla="*/ 0 h 1216"/>
                <a:gd name="T68" fmla="*/ 653 w 1338"/>
                <a:gd name="T69" fmla="*/ 1216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8" h="1216">
                  <a:moveTo>
                    <a:pt x="653" y="1216"/>
                  </a:moveTo>
                  <a:lnTo>
                    <a:pt x="624" y="1200"/>
                  </a:lnTo>
                  <a:lnTo>
                    <a:pt x="594" y="1182"/>
                  </a:lnTo>
                  <a:lnTo>
                    <a:pt x="566" y="1163"/>
                  </a:lnTo>
                  <a:lnTo>
                    <a:pt x="538" y="1144"/>
                  </a:lnTo>
                  <a:lnTo>
                    <a:pt x="510" y="1125"/>
                  </a:lnTo>
                  <a:lnTo>
                    <a:pt x="483" y="1104"/>
                  </a:lnTo>
                  <a:lnTo>
                    <a:pt x="458" y="1083"/>
                  </a:lnTo>
                  <a:lnTo>
                    <a:pt x="432" y="1062"/>
                  </a:lnTo>
                  <a:lnTo>
                    <a:pt x="406" y="1040"/>
                  </a:lnTo>
                  <a:lnTo>
                    <a:pt x="382" y="1017"/>
                  </a:lnTo>
                  <a:lnTo>
                    <a:pt x="358" y="995"/>
                  </a:lnTo>
                  <a:lnTo>
                    <a:pt x="334" y="971"/>
                  </a:lnTo>
                  <a:lnTo>
                    <a:pt x="312" y="947"/>
                  </a:lnTo>
                  <a:lnTo>
                    <a:pt x="290" y="921"/>
                  </a:lnTo>
                  <a:lnTo>
                    <a:pt x="267" y="896"/>
                  </a:lnTo>
                  <a:lnTo>
                    <a:pt x="246" y="870"/>
                  </a:lnTo>
                  <a:lnTo>
                    <a:pt x="226" y="845"/>
                  </a:lnTo>
                  <a:lnTo>
                    <a:pt x="206" y="817"/>
                  </a:lnTo>
                  <a:lnTo>
                    <a:pt x="187" y="790"/>
                  </a:lnTo>
                  <a:lnTo>
                    <a:pt x="168" y="761"/>
                  </a:lnTo>
                  <a:lnTo>
                    <a:pt x="150" y="734"/>
                  </a:lnTo>
                  <a:lnTo>
                    <a:pt x="133" y="705"/>
                  </a:lnTo>
                  <a:lnTo>
                    <a:pt x="117" y="677"/>
                  </a:lnTo>
                  <a:lnTo>
                    <a:pt x="101" y="646"/>
                  </a:lnTo>
                  <a:lnTo>
                    <a:pt x="85" y="617"/>
                  </a:lnTo>
                  <a:lnTo>
                    <a:pt x="70" y="587"/>
                  </a:lnTo>
                  <a:lnTo>
                    <a:pt x="58" y="555"/>
                  </a:lnTo>
                  <a:lnTo>
                    <a:pt x="45" y="525"/>
                  </a:lnTo>
                  <a:lnTo>
                    <a:pt x="32" y="493"/>
                  </a:lnTo>
                  <a:lnTo>
                    <a:pt x="21" y="462"/>
                  </a:lnTo>
                  <a:lnTo>
                    <a:pt x="10" y="430"/>
                  </a:lnTo>
                  <a:lnTo>
                    <a:pt x="0" y="397"/>
                  </a:lnTo>
                  <a:lnTo>
                    <a:pt x="1338" y="0"/>
                  </a:lnTo>
                  <a:lnTo>
                    <a:pt x="653" y="1216"/>
                  </a:lnTo>
                </a:path>
              </a:pathLst>
            </a:custGeom>
            <a:solidFill>
              <a:schemeClr val="accent1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7" name="Freeform 93">
              <a:extLst>
                <a:ext uri="{FF2B5EF4-FFF2-40B4-BE49-F238E27FC236}">
                  <a16:creationId xmlns:a16="http://schemas.microsoft.com/office/drawing/2014/main" id="{F64E656F-4936-491B-BBA8-5F6515FCB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0740" y="4535325"/>
              <a:ext cx="1584379" cy="703437"/>
            </a:xfrm>
            <a:custGeom>
              <a:avLst/>
              <a:gdLst>
                <a:gd name="T0" fmla="*/ 58 w 1396"/>
                <a:gd name="T1" fmla="*/ 620 h 620"/>
                <a:gd name="T2" fmla="*/ 47 w 1396"/>
                <a:gd name="T3" fmla="*/ 583 h 620"/>
                <a:gd name="T4" fmla="*/ 37 w 1396"/>
                <a:gd name="T5" fmla="*/ 544 h 620"/>
                <a:gd name="T6" fmla="*/ 29 w 1396"/>
                <a:gd name="T7" fmla="*/ 506 h 620"/>
                <a:gd name="T8" fmla="*/ 21 w 1396"/>
                <a:gd name="T9" fmla="*/ 468 h 620"/>
                <a:gd name="T10" fmla="*/ 15 w 1396"/>
                <a:gd name="T11" fmla="*/ 429 h 620"/>
                <a:gd name="T12" fmla="*/ 10 w 1396"/>
                <a:gd name="T13" fmla="*/ 391 h 620"/>
                <a:gd name="T14" fmla="*/ 5 w 1396"/>
                <a:gd name="T15" fmla="*/ 351 h 620"/>
                <a:gd name="T16" fmla="*/ 2 w 1396"/>
                <a:gd name="T17" fmla="*/ 312 h 620"/>
                <a:gd name="T18" fmla="*/ 0 w 1396"/>
                <a:gd name="T19" fmla="*/ 274 h 620"/>
                <a:gd name="T20" fmla="*/ 0 w 1396"/>
                <a:gd name="T21" fmla="*/ 234 h 620"/>
                <a:gd name="T22" fmla="*/ 0 w 1396"/>
                <a:gd name="T23" fmla="*/ 195 h 620"/>
                <a:gd name="T24" fmla="*/ 2 w 1396"/>
                <a:gd name="T25" fmla="*/ 155 h 620"/>
                <a:gd name="T26" fmla="*/ 4 w 1396"/>
                <a:gd name="T27" fmla="*/ 117 h 620"/>
                <a:gd name="T28" fmla="*/ 7 w 1396"/>
                <a:gd name="T29" fmla="*/ 77 h 620"/>
                <a:gd name="T30" fmla="*/ 12 w 1396"/>
                <a:gd name="T31" fmla="*/ 39 h 620"/>
                <a:gd name="T32" fmla="*/ 18 w 1396"/>
                <a:gd name="T33" fmla="*/ 0 h 620"/>
                <a:gd name="T34" fmla="*/ 1396 w 1396"/>
                <a:gd name="T35" fmla="*/ 223 h 620"/>
                <a:gd name="T36" fmla="*/ 58 w 1396"/>
                <a:gd name="T37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6" h="620">
                  <a:moveTo>
                    <a:pt x="58" y="620"/>
                  </a:moveTo>
                  <a:lnTo>
                    <a:pt x="47" y="583"/>
                  </a:lnTo>
                  <a:lnTo>
                    <a:pt x="37" y="544"/>
                  </a:lnTo>
                  <a:lnTo>
                    <a:pt x="29" y="506"/>
                  </a:lnTo>
                  <a:lnTo>
                    <a:pt x="21" y="468"/>
                  </a:lnTo>
                  <a:lnTo>
                    <a:pt x="15" y="429"/>
                  </a:lnTo>
                  <a:lnTo>
                    <a:pt x="10" y="391"/>
                  </a:lnTo>
                  <a:lnTo>
                    <a:pt x="5" y="351"/>
                  </a:lnTo>
                  <a:lnTo>
                    <a:pt x="2" y="312"/>
                  </a:lnTo>
                  <a:lnTo>
                    <a:pt x="0" y="274"/>
                  </a:lnTo>
                  <a:lnTo>
                    <a:pt x="0" y="234"/>
                  </a:lnTo>
                  <a:lnTo>
                    <a:pt x="0" y="195"/>
                  </a:lnTo>
                  <a:lnTo>
                    <a:pt x="2" y="155"/>
                  </a:lnTo>
                  <a:lnTo>
                    <a:pt x="4" y="117"/>
                  </a:lnTo>
                  <a:lnTo>
                    <a:pt x="7" y="77"/>
                  </a:lnTo>
                  <a:lnTo>
                    <a:pt x="12" y="39"/>
                  </a:lnTo>
                  <a:lnTo>
                    <a:pt x="18" y="0"/>
                  </a:lnTo>
                  <a:lnTo>
                    <a:pt x="1396" y="223"/>
                  </a:lnTo>
                  <a:lnTo>
                    <a:pt x="58" y="620"/>
                  </a:lnTo>
                </a:path>
              </a:pathLst>
            </a:custGeom>
            <a:solidFill>
              <a:schemeClr val="tx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8" name="Freeform 95">
              <a:extLst>
                <a:ext uri="{FF2B5EF4-FFF2-40B4-BE49-F238E27FC236}">
                  <a16:creationId xmlns:a16="http://schemas.microsoft.com/office/drawing/2014/main" id="{93104081-4028-4CDF-8964-96E938B13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1379" y="4146291"/>
              <a:ext cx="1563740" cy="641509"/>
            </a:xfrm>
            <a:custGeom>
              <a:avLst/>
              <a:gdLst>
                <a:gd name="T0" fmla="*/ 0 w 1378"/>
                <a:gd name="T1" fmla="*/ 342 h 565"/>
                <a:gd name="T2" fmla="*/ 8 w 1378"/>
                <a:gd name="T3" fmla="*/ 297 h 565"/>
                <a:gd name="T4" fmla="*/ 16 w 1378"/>
                <a:gd name="T5" fmla="*/ 254 h 565"/>
                <a:gd name="T6" fmla="*/ 27 w 1378"/>
                <a:gd name="T7" fmla="*/ 211 h 565"/>
                <a:gd name="T8" fmla="*/ 40 w 1378"/>
                <a:gd name="T9" fmla="*/ 168 h 565"/>
                <a:gd name="T10" fmla="*/ 53 w 1378"/>
                <a:gd name="T11" fmla="*/ 125 h 565"/>
                <a:gd name="T12" fmla="*/ 67 w 1378"/>
                <a:gd name="T13" fmla="*/ 83 h 565"/>
                <a:gd name="T14" fmla="*/ 83 w 1378"/>
                <a:gd name="T15" fmla="*/ 41 h 565"/>
                <a:gd name="T16" fmla="*/ 101 w 1378"/>
                <a:gd name="T17" fmla="*/ 0 h 565"/>
                <a:gd name="T18" fmla="*/ 1378 w 1378"/>
                <a:gd name="T19" fmla="*/ 565 h 565"/>
                <a:gd name="T20" fmla="*/ 0 w 1378"/>
                <a:gd name="T21" fmla="*/ 34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8" h="565">
                  <a:moveTo>
                    <a:pt x="0" y="342"/>
                  </a:moveTo>
                  <a:lnTo>
                    <a:pt x="8" y="297"/>
                  </a:lnTo>
                  <a:lnTo>
                    <a:pt x="16" y="254"/>
                  </a:lnTo>
                  <a:lnTo>
                    <a:pt x="27" y="211"/>
                  </a:lnTo>
                  <a:lnTo>
                    <a:pt x="40" y="168"/>
                  </a:lnTo>
                  <a:lnTo>
                    <a:pt x="53" y="125"/>
                  </a:lnTo>
                  <a:lnTo>
                    <a:pt x="67" y="83"/>
                  </a:lnTo>
                  <a:lnTo>
                    <a:pt x="83" y="41"/>
                  </a:lnTo>
                  <a:lnTo>
                    <a:pt x="101" y="0"/>
                  </a:lnTo>
                  <a:lnTo>
                    <a:pt x="1378" y="565"/>
                  </a:lnTo>
                  <a:lnTo>
                    <a:pt x="0" y="342"/>
                  </a:lnTo>
                </a:path>
              </a:pathLst>
            </a:custGeom>
            <a:solidFill>
              <a:schemeClr val="bg2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99" name="Freeform 97">
              <a:extLst>
                <a:ext uri="{FF2B5EF4-FFF2-40B4-BE49-F238E27FC236}">
                  <a16:creationId xmlns:a16="http://schemas.microsoft.com/office/drawing/2014/main" id="{53BFD314-D422-4C42-BDE8-6AC99404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5683" y="3800129"/>
              <a:ext cx="1449436" cy="987671"/>
            </a:xfrm>
            <a:custGeom>
              <a:avLst/>
              <a:gdLst>
                <a:gd name="T0" fmla="*/ 0 w 1277"/>
                <a:gd name="T1" fmla="*/ 306 h 871"/>
                <a:gd name="T2" fmla="*/ 19 w 1277"/>
                <a:gd name="T3" fmla="*/ 264 h 871"/>
                <a:gd name="T4" fmla="*/ 38 w 1277"/>
                <a:gd name="T5" fmla="*/ 224 h 871"/>
                <a:gd name="T6" fmla="*/ 61 w 1277"/>
                <a:gd name="T7" fmla="*/ 186 h 871"/>
                <a:gd name="T8" fmla="*/ 83 w 1277"/>
                <a:gd name="T9" fmla="*/ 147 h 871"/>
                <a:gd name="T10" fmla="*/ 107 w 1277"/>
                <a:gd name="T11" fmla="*/ 109 h 871"/>
                <a:gd name="T12" fmla="*/ 131 w 1277"/>
                <a:gd name="T13" fmla="*/ 72 h 871"/>
                <a:gd name="T14" fmla="*/ 158 w 1277"/>
                <a:gd name="T15" fmla="*/ 35 h 871"/>
                <a:gd name="T16" fmla="*/ 185 w 1277"/>
                <a:gd name="T17" fmla="*/ 0 h 871"/>
                <a:gd name="T18" fmla="*/ 1277 w 1277"/>
                <a:gd name="T19" fmla="*/ 871 h 871"/>
                <a:gd name="T20" fmla="*/ 0 w 1277"/>
                <a:gd name="T21" fmla="*/ 306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7" h="871">
                  <a:moveTo>
                    <a:pt x="0" y="306"/>
                  </a:moveTo>
                  <a:lnTo>
                    <a:pt x="19" y="264"/>
                  </a:lnTo>
                  <a:lnTo>
                    <a:pt x="38" y="224"/>
                  </a:lnTo>
                  <a:lnTo>
                    <a:pt x="61" y="186"/>
                  </a:lnTo>
                  <a:lnTo>
                    <a:pt x="83" y="147"/>
                  </a:lnTo>
                  <a:lnTo>
                    <a:pt x="107" y="109"/>
                  </a:lnTo>
                  <a:lnTo>
                    <a:pt x="131" y="72"/>
                  </a:lnTo>
                  <a:lnTo>
                    <a:pt x="158" y="35"/>
                  </a:lnTo>
                  <a:lnTo>
                    <a:pt x="185" y="0"/>
                  </a:lnTo>
                  <a:lnTo>
                    <a:pt x="1277" y="871"/>
                  </a:lnTo>
                  <a:lnTo>
                    <a:pt x="0" y="306"/>
                  </a:lnTo>
                </a:path>
              </a:pathLst>
            </a:custGeom>
            <a:solidFill>
              <a:schemeClr val="accent6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424E5391-30B8-4ACD-A4ED-BEBFEC575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5240" y="3649280"/>
              <a:ext cx="1238292" cy="1138520"/>
            </a:xfrm>
            <a:custGeom>
              <a:avLst/>
              <a:gdLst>
                <a:gd name="T0" fmla="*/ 0 w 1092"/>
                <a:gd name="T1" fmla="*/ 133 h 1004"/>
                <a:gd name="T2" fmla="*/ 29 w 1092"/>
                <a:gd name="T3" fmla="*/ 98 h 1004"/>
                <a:gd name="T4" fmla="*/ 58 w 1092"/>
                <a:gd name="T5" fmla="*/ 64 h 1004"/>
                <a:gd name="T6" fmla="*/ 88 w 1092"/>
                <a:gd name="T7" fmla="*/ 32 h 1004"/>
                <a:gd name="T8" fmla="*/ 120 w 1092"/>
                <a:gd name="T9" fmla="*/ 0 h 1004"/>
                <a:gd name="T10" fmla="*/ 1092 w 1092"/>
                <a:gd name="T11" fmla="*/ 1004 h 1004"/>
                <a:gd name="T12" fmla="*/ 0 w 1092"/>
                <a:gd name="T13" fmla="*/ 133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1004">
                  <a:moveTo>
                    <a:pt x="0" y="133"/>
                  </a:moveTo>
                  <a:lnTo>
                    <a:pt x="29" y="98"/>
                  </a:lnTo>
                  <a:lnTo>
                    <a:pt x="58" y="64"/>
                  </a:lnTo>
                  <a:lnTo>
                    <a:pt x="88" y="32"/>
                  </a:lnTo>
                  <a:lnTo>
                    <a:pt x="120" y="0"/>
                  </a:lnTo>
                  <a:lnTo>
                    <a:pt x="1092" y="1004"/>
                  </a:lnTo>
                  <a:lnTo>
                    <a:pt x="0" y="133"/>
                  </a:lnTo>
                </a:path>
              </a:pathLst>
            </a:custGeom>
            <a:solidFill>
              <a:srgbClr val="C00000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1" name="Freeform 101">
              <a:extLst>
                <a:ext uri="{FF2B5EF4-FFF2-40B4-BE49-F238E27FC236}">
                  <a16:creationId xmlns:a16="http://schemas.microsoft.com/office/drawing/2014/main" id="{D755A6C2-2BBD-4D23-BE43-EEFCF9A8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1769" y="3519073"/>
              <a:ext cx="1101762" cy="1268727"/>
            </a:xfrm>
            <a:custGeom>
              <a:avLst/>
              <a:gdLst>
                <a:gd name="T0" fmla="*/ 0 w 972"/>
                <a:gd name="T1" fmla="*/ 115 h 1119"/>
                <a:gd name="T2" fmla="*/ 32 w 972"/>
                <a:gd name="T3" fmla="*/ 85 h 1119"/>
                <a:gd name="T4" fmla="*/ 66 w 972"/>
                <a:gd name="T5" fmla="*/ 56 h 1119"/>
                <a:gd name="T6" fmla="*/ 101 w 972"/>
                <a:gd name="T7" fmla="*/ 27 h 1119"/>
                <a:gd name="T8" fmla="*/ 136 w 972"/>
                <a:gd name="T9" fmla="*/ 0 h 1119"/>
                <a:gd name="T10" fmla="*/ 972 w 972"/>
                <a:gd name="T11" fmla="*/ 1119 h 1119"/>
                <a:gd name="T12" fmla="*/ 0 w 972"/>
                <a:gd name="T13" fmla="*/ 115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2" h="1119">
                  <a:moveTo>
                    <a:pt x="0" y="115"/>
                  </a:moveTo>
                  <a:lnTo>
                    <a:pt x="32" y="85"/>
                  </a:lnTo>
                  <a:lnTo>
                    <a:pt x="66" y="56"/>
                  </a:lnTo>
                  <a:lnTo>
                    <a:pt x="101" y="27"/>
                  </a:lnTo>
                  <a:lnTo>
                    <a:pt x="136" y="0"/>
                  </a:lnTo>
                  <a:lnTo>
                    <a:pt x="972" y="1119"/>
                  </a:lnTo>
                  <a:lnTo>
                    <a:pt x="0" y="115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2" name="Freeform 103">
              <a:extLst>
                <a:ext uri="{FF2B5EF4-FFF2-40B4-BE49-F238E27FC236}">
                  <a16:creationId xmlns:a16="http://schemas.microsoft.com/office/drawing/2014/main" id="{A6AB0778-0388-4EEA-94B9-2A6DE78A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5761" y="3407920"/>
              <a:ext cx="949357" cy="1379880"/>
            </a:xfrm>
            <a:custGeom>
              <a:avLst/>
              <a:gdLst>
                <a:gd name="T0" fmla="*/ 0 w 836"/>
                <a:gd name="T1" fmla="*/ 97 h 1216"/>
                <a:gd name="T2" fmla="*/ 37 w 836"/>
                <a:gd name="T3" fmla="*/ 70 h 1216"/>
                <a:gd name="T4" fmla="*/ 74 w 836"/>
                <a:gd name="T5" fmla="*/ 46 h 1216"/>
                <a:gd name="T6" fmla="*/ 112 w 836"/>
                <a:gd name="T7" fmla="*/ 22 h 1216"/>
                <a:gd name="T8" fmla="*/ 151 w 836"/>
                <a:gd name="T9" fmla="*/ 0 h 1216"/>
                <a:gd name="T10" fmla="*/ 836 w 836"/>
                <a:gd name="T11" fmla="*/ 1216 h 1216"/>
                <a:gd name="T12" fmla="*/ 0 w 836"/>
                <a:gd name="T13" fmla="*/ 97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216">
                  <a:moveTo>
                    <a:pt x="0" y="97"/>
                  </a:moveTo>
                  <a:lnTo>
                    <a:pt x="37" y="70"/>
                  </a:lnTo>
                  <a:lnTo>
                    <a:pt x="74" y="46"/>
                  </a:lnTo>
                  <a:lnTo>
                    <a:pt x="112" y="22"/>
                  </a:lnTo>
                  <a:lnTo>
                    <a:pt x="151" y="0"/>
                  </a:lnTo>
                  <a:lnTo>
                    <a:pt x="836" y="1216"/>
                  </a:lnTo>
                  <a:lnTo>
                    <a:pt x="0" y="9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3" name="Freeform 105">
              <a:extLst>
                <a:ext uri="{FF2B5EF4-FFF2-40B4-BE49-F238E27FC236}">
                  <a16:creationId xmlns:a16="http://schemas.microsoft.com/office/drawing/2014/main" id="{503AB618-EE48-4FF7-8CB8-59AF6436B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7217" y="3318998"/>
              <a:ext cx="777901" cy="1468802"/>
            </a:xfrm>
            <a:custGeom>
              <a:avLst/>
              <a:gdLst>
                <a:gd name="T0" fmla="*/ 0 w 685"/>
                <a:gd name="T1" fmla="*/ 79 h 1295"/>
                <a:gd name="T2" fmla="*/ 38 w 685"/>
                <a:gd name="T3" fmla="*/ 56 h 1295"/>
                <a:gd name="T4" fmla="*/ 78 w 685"/>
                <a:gd name="T5" fmla="*/ 37 h 1295"/>
                <a:gd name="T6" fmla="*/ 120 w 685"/>
                <a:gd name="T7" fmla="*/ 18 h 1295"/>
                <a:gd name="T8" fmla="*/ 161 w 685"/>
                <a:gd name="T9" fmla="*/ 0 h 1295"/>
                <a:gd name="T10" fmla="*/ 685 w 685"/>
                <a:gd name="T11" fmla="*/ 1295 h 1295"/>
                <a:gd name="T12" fmla="*/ 0 w 685"/>
                <a:gd name="T13" fmla="*/ 79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1295">
                  <a:moveTo>
                    <a:pt x="0" y="79"/>
                  </a:moveTo>
                  <a:lnTo>
                    <a:pt x="38" y="56"/>
                  </a:lnTo>
                  <a:lnTo>
                    <a:pt x="78" y="37"/>
                  </a:lnTo>
                  <a:lnTo>
                    <a:pt x="120" y="18"/>
                  </a:lnTo>
                  <a:lnTo>
                    <a:pt x="161" y="0"/>
                  </a:lnTo>
                  <a:lnTo>
                    <a:pt x="685" y="1295"/>
                  </a:lnTo>
                  <a:lnTo>
                    <a:pt x="0" y="79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4" name="Freeform 107">
              <a:extLst>
                <a:ext uri="{FF2B5EF4-FFF2-40B4-BE49-F238E27FC236}">
                  <a16:creationId xmlns:a16="http://schemas.microsoft.com/office/drawing/2014/main" id="{D75149A4-EC53-4B4C-B9CB-9BD6D9B1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9786" y="3284064"/>
              <a:ext cx="593745" cy="1503736"/>
            </a:xfrm>
            <a:custGeom>
              <a:avLst/>
              <a:gdLst>
                <a:gd name="T0" fmla="*/ 0 w 524"/>
                <a:gd name="T1" fmla="*/ 30 h 1325"/>
                <a:gd name="T2" fmla="*/ 42 w 524"/>
                <a:gd name="T3" fmla="*/ 14 h 1325"/>
                <a:gd name="T4" fmla="*/ 84 w 524"/>
                <a:gd name="T5" fmla="*/ 0 h 1325"/>
                <a:gd name="T6" fmla="*/ 524 w 524"/>
                <a:gd name="T7" fmla="*/ 1325 h 1325"/>
                <a:gd name="T8" fmla="*/ 0 w 524"/>
                <a:gd name="T9" fmla="*/ 3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325">
                  <a:moveTo>
                    <a:pt x="0" y="30"/>
                  </a:moveTo>
                  <a:lnTo>
                    <a:pt x="42" y="14"/>
                  </a:lnTo>
                  <a:lnTo>
                    <a:pt x="84" y="0"/>
                  </a:lnTo>
                  <a:lnTo>
                    <a:pt x="524" y="1325"/>
                  </a:lnTo>
                  <a:lnTo>
                    <a:pt x="0" y="3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5" name="Freeform 109">
              <a:extLst>
                <a:ext uri="{FF2B5EF4-FFF2-40B4-BE49-F238E27FC236}">
                  <a16:creationId xmlns:a16="http://schemas.microsoft.com/office/drawing/2014/main" id="{AE9553A1-77F8-4D7B-B59B-2B21FCD29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5040" y="3255482"/>
              <a:ext cx="498492" cy="1532318"/>
            </a:xfrm>
            <a:custGeom>
              <a:avLst/>
              <a:gdLst>
                <a:gd name="T0" fmla="*/ 0 w 440"/>
                <a:gd name="T1" fmla="*/ 26 h 1351"/>
                <a:gd name="T2" fmla="*/ 43 w 440"/>
                <a:gd name="T3" fmla="*/ 13 h 1351"/>
                <a:gd name="T4" fmla="*/ 86 w 440"/>
                <a:gd name="T5" fmla="*/ 0 h 1351"/>
                <a:gd name="T6" fmla="*/ 440 w 440"/>
                <a:gd name="T7" fmla="*/ 1351 h 1351"/>
                <a:gd name="T8" fmla="*/ 0 w 440"/>
                <a:gd name="T9" fmla="*/ 26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1351">
                  <a:moveTo>
                    <a:pt x="0" y="26"/>
                  </a:moveTo>
                  <a:lnTo>
                    <a:pt x="43" y="13"/>
                  </a:lnTo>
                  <a:lnTo>
                    <a:pt x="86" y="0"/>
                  </a:lnTo>
                  <a:lnTo>
                    <a:pt x="440" y="1351"/>
                  </a:lnTo>
                  <a:lnTo>
                    <a:pt x="0" y="26"/>
                  </a:lnTo>
                </a:path>
              </a:pathLst>
            </a:custGeom>
            <a:solidFill>
              <a:schemeClr val="tx1">
                <a:lumMod val="95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6" name="Freeform 111">
              <a:extLst>
                <a:ext uri="{FF2B5EF4-FFF2-40B4-BE49-F238E27FC236}">
                  <a16:creationId xmlns:a16="http://schemas.microsoft.com/office/drawing/2014/main" id="{D69FE01C-C902-4FA7-801F-FF6652A42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3468" y="3233252"/>
              <a:ext cx="401651" cy="1554548"/>
            </a:xfrm>
            <a:custGeom>
              <a:avLst/>
              <a:gdLst>
                <a:gd name="T0" fmla="*/ 0 w 354"/>
                <a:gd name="T1" fmla="*/ 19 h 1370"/>
                <a:gd name="T2" fmla="*/ 43 w 354"/>
                <a:gd name="T3" fmla="*/ 8 h 1370"/>
                <a:gd name="T4" fmla="*/ 86 w 354"/>
                <a:gd name="T5" fmla="*/ 0 h 1370"/>
                <a:gd name="T6" fmla="*/ 354 w 354"/>
                <a:gd name="T7" fmla="*/ 1370 h 1370"/>
                <a:gd name="T8" fmla="*/ 0 w 354"/>
                <a:gd name="T9" fmla="*/ 19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1370">
                  <a:moveTo>
                    <a:pt x="0" y="19"/>
                  </a:moveTo>
                  <a:lnTo>
                    <a:pt x="43" y="8"/>
                  </a:lnTo>
                  <a:lnTo>
                    <a:pt x="86" y="0"/>
                  </a:lnTo>
                  <a:lnTo>
                    <a:pt x="354" y="1370"/>
                  </a:lnTo>
                  <a:lnTo>
                    <a:pt x="0" y="19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7" name="Freeform 113">
              <a:extLst>
                <a:ext uri="{FF2B5EF4-FFF2-40B4-BE49-F238E27FC236}">
                  <a16:creationId xmlns:a16="http://schemas.microsoft.com/office/drawing/2014/main" id="{F5117E6F-BF60-4184-BFDB-2847D2B93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0308" y="3217373"/>
              <a:ext cx="304810" cy="1570427"/>
            </a:xfrm>
            <a:custGeom>
              <a:avLst/>
              <a:gdLst>
                <a:gd name="T0" fmla="*/ 0 w 268"/>
                <a:gd name="T1" fmla="*/ 14 h 1384"/>
                <a:gd name="T2" fmla="*/ 45 w 268"/>
                <a:gd name="T3" fmla="*/ 6 h 1384"/>
                <a:gd name="T4" fmla="*/ 88 w 268"/>
                <a:gd name="T5" fmla="*/ 0 h 1384"/>
                <a:gd name="T6" fmla="*/ 268 w 268"/>
                <a:gd name="T7" fmla="*/ 1384 h 1384"/>
                <a:gd name="T8" fmla="*/ 0 w 268"/>
                <a:gd name="T9" fmla="*/ 1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84">
                  <a:moveTo>
                    <a:pt x="0" y="14"/>
                  </a:moveTo>
                  <a:lnTo>
                    <a:pt x="45" y="6"/>
                  </a:lnTo>
                  <a:lnTo>
                    <a:pt x="88" y="0"/>
                  </a:lnTo>
                  <a:lnTo>
                    <a:pt x="268" y="1384"/>
                  </a:lnTo>
                  <a:lnTo>
                    <a:pt x="0" y="14"/>
                  </a:lnTo>
                </a:path>
              </a:pathLst>
            </a:custGeom>
            <a:solidFill>
              <a:srgbClr val="FF99CC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8" name="Freeform 115">
              <a:extLst>
                <a:ext uri="{FF2B5EF4-FFF2-40B4-BE49-F238E27FC236}">
                  <a16:creationId xmlns:a16="http://schemas.microsoft.com/office/drawing/2014/main" id="{E83862CB-58E1-4F0F-9EA3-9DAE4FB7A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0325" y="3206257"/>
              <a:ext cx="203207" cy="1581543"/>
            </a:xfrm>
            <a:custGeom>
              <a:avLst/>
              <a:gdLst>
                <a:gd name="T0" fmla="*/ 0 w 180"/>
                <a:gd name="T1" fmla="*/ 10 h 1394"/>
                <a:gd name="T2" fmla="*/ 45 w 180"/>
                <a:gd name="T3" fmla="*/ 3 h 1394"/>
                <a:gd name="T4" fmla="*/ 90 w 180"/>
                <a:gd name="T5" fmla="*/ 0 h 1394"/>
                <a:gd name="T6" fmla="*/ 180 w 180"/>
                <a:gd name="T7" fmla="*/ 1394 h 1394"/>
                <a:gd name="T8" fmla="*/ 0 w 180"/>
                <a:gd name="T9" fmla="*/ 1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394">
                  <a:moveTo>
                    <a:pt x="0" y="10"/>
                  </a:moveTo>
                  <a:lnTo>
                    <a:pt x="45" y="3"/>
                  </a:lnTo>
                  <a:lnTo>
                    <a:pt x="90" y="0"/>
                  </a:lnTo>
                  <a:lnTo>
                    <a:pt x="180" y="1394"/>
                  </a:lnTo>
                  <a:lnTo>
                    <a:pt x="0" y="10"/>
                  </a:lnTo>
                </a:path>
              </a:pathLst>
            </a:custGeom>
            <a:solidFill>
              <a:schemeClr val="bg1">
                <a:lumMod val="25000"/>
                <a:lumOff val="75000"/>
              </a:schemeClr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  <p:sp>
          <p:nvSpPr>
            <p:cNvPr id="109" name="Freeform 117">
              <a:extLst>
                <a:ext uri="{FF2B5EF4-FFF2-40B4-BE49-F238E27FC236}">
                  <a16:creationId xmlns:a16="http://schemas.microsoft.com/office/drawing/2014/main" id="{A72AA8B9-1557-4ED9-A62B-BDF30531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81928" y="3203081"/>
              <a:ext cx="103190" cy="1584719"/>
            </a:xfrm>
            <a:custGeom>
              <a:avLst/>
              <a:gdLst>
                <a:gd name="T0" fmla="*/ 0 w 90"/>
                <a:gd name="T1" fmla="*/ 3 h 1397"/>
                <a:gd name="T2" fmla="*/ 45 w 90"/>
                <a:gd name="T3" fmla="*/ 1 h 1397"/>
                <a:gd name="T4" fmla="*/ 90 w 90"/>
                <a:gd name="T5" fmla="*/ 0 h 1397"/>
                <a:gd name="T6" fmla="*/ 90 w 90"/>
                <a:gd name="T7" fmla="*/ 1397 h 1397"/>
                <a:gd name="T8" fmla="*/ 0 w 90"/>
                <a:gd name="T9" fmla="*/ 3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397">
                  <a:moveTo>
                    <a:pt x="0" y="3"/>
                  </a:moveTo>
                  <a:lnTo>
                    <a:pt x="45" y="1"/>
                  </a:lnTo>
                  <a:lnTo>
                    <a:pt x="90" y="0"/>
                  </a:lnTo>
                  <a:lnTo>
                    <a:pt x="90" y="1397"/>
                  </a:lnTo>
                  <a:lnTo>
                    <a:pt x="0" y="3"/>
                  </a:lnTo>
                </a:path>
              </a:pathLst>
            </a:custGeom>
            <a:solidFill>
              <a:srgbClr val="00CC99"/>
            </a:solidFill>
            <a:ln w="20638">
              <a:solidFill>
                <a:schemeClr val="bg2">
                  <a:lumMod val="1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ヒラギノ角ゴ Pro W3" charset="-128"/>
                <a:cs typeface="+mn-cs"/>
              </a:endParaRP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E8C74620-E287-42C2-8613-1561BD87947E}"/>
              </a:ext>
            </a:extLst>
          </p:cNvPr>
          <p:cNvSpPr txBox="1"/>
          <p:nvPr/>
        </p:nvSpPr>
        <p:spPr>
          <a:xfrm>
            <a:off x="-138378" y="3873001"/>
            <a:ext cx="1446212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PALB2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4%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FC6206F-3B83-4A58-9325-4527830CBE8A}"/>
              </a:ext>
            </a:extLst>
          </p:cNvPr>
          <p:cNvSpPr txBox="1"/>
          <p:nvPr/>
        </p:nvSpPr>
        <p:spPr>
          <a:xfrm>
            <a:off x="-90753" y="3557088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RAD51D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4%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69ADAEF-8EC0-4680-8384-FCA625CDFED7}"/>
              </a:ext>
            </a:extLst>
          </p:cNvPr>
          <p:cNvSpPr txBox="1"/>
          <p:nvPr/>
        </p:nvSpPr>
        <p:spPr>
          <a:xfrm>
            <a:off x="25134" y="3306263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ATR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BB71D36-740B-4F99-B1C1-5E2D67ADF296}"/>
              </a:ext>
            </a:extLst>
          </p:cNvPr>
          <p:cNvSpPr txBox="1"/>
          <p:nvPr/>
        </p:nvSpPr>
        <p:spPr>
          <a:xfrm>
            <a:off x="66409" y="3106238"/>
            <a:ext cx="1447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NBN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2131146-EAE6-4473-B55D-C361FE9EF3AD}"/>
              </a:ext>
            </a:extLst>
          </p:cNvPr>
          <p:cNvSpPr txBox="1"/>
          <p:nvPr/>
        </p:nvSpPr>
        <p:spPr>
          <a:xfrm>
            <a:off x="510909" y="2885576"/>
            <a:ext cx="14462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PMS2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A98A93E-BC3F-401E-9EDB-A24921BC6D18}"/>
              </a:ext>
            </a:extLst>
          </p:cNvPr>
          <p:cNvSpPr txBox="1"/>
          <p:nvPr/>
        </p:nvSpPr>
        <p:spPr>
          <a:xfrm>
            <a:off x="690297" y="2679201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GEN1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2%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EE4DAD0-7FAC-4C65-96A3-C9F7822F9AAF}"/>
              </a:ext>
            </a:extLst>
          </p:cNvPr>
          <p:cNvSpPr txBox="1"/>
          <p:nvPr/>
        </p:nvSpPr>
        <p:spPr>
          <a:xfrm>
            <a:off x="864922" y="2468063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MSH2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F92CA65-6804-4491-B026-23AA07E3C9AC}"/>
              </a:ext>
            </a:extLst>
          </p:cNvPr>
          <p:cNvSpPr txBox="1"/>
          <p:nvPr/>
        </p:nvSpPr>
        <p:spPr>
          <a:xfrm>
            <a:off x="877622" y="2252163"/>
            <a:ext cx="1447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MSH6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3BBCB1C-D461-4BCC-B178-E3301A3A96BE}"/>
              </a:ext>
            </a:extLst>
          </p:cNvPr>
          <p:cNvSpPr txBox="1"/>
          <p:nvPr/>
        </p:nvSpPr>
        <p:spPr>
          <a:xfrm>
            <a:off x="1765034" y="2041026"/>
            <a:ext cx="14462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RAD51C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8B27758-76C6-472D-A991-6F9AD618A611}"/>
              </a:ext>
            </a:extLst>
          </p:cNvPr>
          <p:cNvSpPr txBox="1"/>
          <p:nvPr/>
        </p:nvSpPr>
        <p:spPr>
          <a:xfrm>
            <a:off x="3214422" y="2296613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MRE11A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F264325-1861-4A82-80BC-97E863171E7D}"/>
              </a:ext>
            </a:extLst>
          </p:cNvPr>
          <p:cNvSpPr txBox="1"/>
          <p:nvPr/>
        </p:nvSpPr>
        <p:spPr>
          <a:xfrm>
            <a:off x="3314434" y="2533151"/>
            <a:ext cx="1447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BRIP1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7A16675-73E0-42A9-BD3D-566DCB32AA5D}"/>
              </a:ext>
            </a:extLst>
          </p:cNvPr>
          <p:cNvSpPr txBox="1"/>
          <p:nvPr/>
        </p:nvSpPr>
        <p:spPr>
          <a:xfrm>
            <a:off x="3328722" y="2714126"/>
            <a:ext cx="144621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latin typeface="+mj-lt"/>
                <a:ea typeface="ヒラギノ角ゴ Pro W3" charset="-128"/>
                <a:cs typeface="+mn-cs"/>
              </a:rPr>
              <a:t>FAM175A</a:t>
            </a:r>
            <a:r>
              <a:rPr lang="en-US" sz="1400" dirty="0">
                <a:latin typeface="+mj-lt"/>
                <a:ea typeface="ヒラギノ角ゴ Pro W3" charset="-128"/>
                <a:cs typeface="+mn-cs"/>
              </a:rPr>
              <a:t>, 1%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822394-5132-4A4B-A5DB-34876B98160B}"/>
              </a:ext>
            </a:extLst>
          </p:cNvPr>
          <p:cNvSpPr txBox="1"/>
          <p:nvPr/>
        </p:nvSpPr>
        <p:spPr>
          <a:xfrm>
            <a:off x="3246172" y="4138113"/>
            <a:ext cx="144621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BRCA2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</a:rPr>
              <a:t>  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44%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D9F3C85-FEAB-4813-A4F4-82E3919EFA86}"/>
              </a:ext>
            </a:extLst>
          </p:cNvPr>
          <p:cNvSpPr txBox="1"/>
          <p:nvPr/>
        </p:nvSpPr>
        <p:spPr>
          <a:xfrm>
            <a:off x="2555609" y="5363663"/>
            <a:ext cx="14478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ATM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13%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AD74225-CA8C-448C-8384-037F884A44DB}"/>
              </a:ext>
            </a:extLst>
          </p:cNvPr>
          <p:cNvSpPr txBox="1"/>
          <p:nvPr/>
        </p:nvSpPr>
        <p:spPr>
          <a:xfrm>
            <a:off x="1325297" y="4928688"/>
            <a:ext cx="1447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CHEK2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 algn="ctr"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12%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E9C8AF7-434C-44F2-A9AD-99578E235D55}"/>
              </a:ext>
            </a:extLst>
          </p:cNvPr>
          <p:cNvSpPr txBox="1"/>
          <p:nvPr/>
        </p:nvSpPr>
        <p:spPr>
          <a:xfrm>
            <a:off x="1326884" y="4339726"/>
            <a:ext cx="14462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BRCA1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, 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</a:rPr>
              <a:t> 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  <a:ea typeface="ヒラギノ角ゴ Pro W3" charset="-128"/>
                <a:cs typeface="+mn-cs"/>
              </a:rPr>
              <a:t>7%</a:t>
            </a: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84B7C4FC-E32F-4DE5-869E-F018F5BCAC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065" t="62455"/>
          <a:stretch/>
        </p:blipFill>
        <p:spPr>
          <a:xfrm>
            <a:off x="8406010" y="5013668"/>
            <a:ext cx="3673697" cy="920381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BFBFE0B1-DAF5-4EF9-8FC7-6D76990CEC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4" t="62484" r="52006"/>
          <a:stretch/>
        </p:blipFill>
        <p:spPr>
          <a:xfrm>
            <a:off x="4743759" y="5018465"/>
            <a:ext cx="3591148" cy="91965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3A09C38-1E06-4790-B87B-6FB081456FA7}"/>
              </a:ext>
            </a:extLst>
          </p:cNvPr>
          <p:cNvGrpSpPr/>
          <p:nvPr/>
        </p:nvGrpSpPr>
        <p:grpSpPr>
          <a:xfrm>
            <a:off x="4816308" y="3168559"/>
            <a:ext cx="3568821" cy="1264896"/>
            <a:chOff x="4673433" y="3270159"/>
            <a:chExt cx="3568821" cy="1264896"/>
          </a:xfrm>
        </p:grpSpPr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3160D3D9-ED4A-4ECF-B0B1-68A72CCD7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82" t="5958" r="52124" b="42442"/>
            <a:stretch/>
          </p:blipFill>
          <p:spPr>
            <a:xfrm>
              <a:off x="4673433" y="3270159"/>
              <a:ext cx="3568821" cy="1264896"/>
            </a:xfrm>
            <a:prstGeom prst="rect">
              <a:avLst/>
            </a:prstGeom>
          </p:spPr>
        </p:pic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A7D5ADB2-ECF0-4937-8E57-BE9F749F5634}"/>
                </a:ext>
              </a:extLst>
            </p:cNvPr>
            <p:cNvSpPr/>
            <p:nvPr/>
          </p:nvSpPr>
          <p:spPr bwMode="auto">
            <a:xfrm>
              <a:off x="4677662" y="3273546"/>
              <a:ext cx="356810" cy="914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BE3D28-03B2-47C2-945D-516DCD95C2A6}"/>
              </a:ext>
            </a:extLst>
          </p:cNvPr>
          <p:cNvGrpSpPr/>
          <p:nvPr/>
        </p:nvGrpSpPr>
        <p:grpSpPr>
          <a:xfrm>
            <a:off x="8465240" y="3155558"/>
            <a:ext cx="3611420" cy="1264895"/>
            <a:chOff x="8379515" y="3257158"/>
            <a:chExt cx="3611420" cy="1264895"/>
          </a:xfrm>
        </p:grpSpPr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472593C5-21DA-4554-958B-F7D8F15188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175" t="5933" r="685" b="42466"/>
            <a:stretch/>
          </p:blipFill>
          <p:spPr>
            <a:xfrm>
              <a:off x="8379515" y="3257158"/>
              <a:ext cx="3611420" cy="1264895"/>
            </a:xfrm>
            <a:prstGeom prst="rect">
              <a:avLst/>
            </a:prstGeom>
          </p:spPr>
        </p:pic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20464FB-4F2C-4346-8AF0-8723DDF05E0D}"/>
                </a:ext>
              </a:extLst>
            </p:cNvPr>
            <p:cNvSpPr/>
            <p:nvPr/>
          </p:nvSpPr>
          <p:spPr bwMode="auto">
            <a:xfrm>
              <a:off x="8379515" y="3481429"/>
              <a:ext cx="457200" cy="1828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B6F0D4FD-3B38-4E6E-A510-E66141429A4D}"/>
              </a:ext>
            </a:extLst>
          </p:cNvPr>
          <p:cNvSpPr txBox="1"/>
          <p:nvPr/>
        </p:nvSpPr>
        <p:spPr>
          <a:xfrm>
            <a:off x="5217356" y="3207421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37 (5.3%)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3263B8A-DFFA-4FDC-BCDC-4A7477D75FDB}"/>
              </a:ext>
            </a:extLst>
          </p:cNvPr>
          <p:cNvSpPr txBox="1"/>
          <p:nvPr/>
        </p:nvSpPr>
        <p:spPr>
          <a:xfrm>
            <a:off x="5165934" y="5020658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11 (1.6%)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4F8C7E1-FEC5-4EC3-99D3-FB1BDE5A65BC}"/>
              </a:ext>
            </a:extLst>
          </p:cNvPr>
          <p:cNvSpPr txBox="1"/>
          <p:nvPr/>
        </p:nvSpPr>
        <p:spPr>
          <a:xfrm>
            <a:off x="8983676" y="3195989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10 (1.9%)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DDE5140-687B-445D-ACB6-6F5FC7A8446C}"/>
              </a:ext>
            </a:extLst>
          </p:cNvPr>
          <p:cNvSpPr txBox="1"/>
          <p:nvPr/>
        </p:nvSpPr>
        <p:spPr>
          <a:xfrm>
            <a:off x="8949648" y="5036688"/>
            <a:ext cx="166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 = 6 (0.9%)</a:t>
            </a:r>
          </a:p>
        </p:txBody>
      </p:sp>
    </p:spTree>
    <p:extLst>
      <p:ext uri="{BB962C8B-B14F-4D97-AF65-F5344CB8AC3E}">
        <p14:creationId xmlns:p14="http://schemas.microsoft.com/office/powerpoint/2010/main" val="9707361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NC Theme">
      <a:dk1>
        <a:srgbClr val="CDCDCF"/>
      </a:dk1>
      <a:lt1>
        <a:srgbClr val="FFFFFF"/>
      </a:lt1>
      <a:dk2>
        <a:srgbClr val="00003E"/>
      </a:dk2>
      <a:lt2>
        <a:srgbClr val="F8F45A"/>
      </a:lt2>
      <a:accent1>
        <a:srgbClr val="12AD2B"/>
      </a:accent1>
      <a:accent2>
        <a:srgbClr val="5AAACE"/>
      </a:accent2>
      <a:accent3>
        <a:srgbClr val="F6A108"/>
      </a:accent3>
      <a:accent4>
        <a:srgbClr val="4FAD26"/>
      </a:accent4>
      <a:accent5>
        <a:srgbClr val="2B85B8"/>
      </a:accent5>
      <a:accent6>
        <a:srgbClr val="8B3D9A"/>
      </a:accent6>
      <a:hlink>
        <a:srgbClr val="F6A108"/>
      </a:hlink>
      <a:folHlink>
        <a:srgbClr val="8B3D9A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sz="1400" b="0" dirty="0" smtClean="0">
            <a:solidFill>
              <a:schemeClr val="bg2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buNone/>
          <a:defRPr b="0" dirty="0"/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NC Theme">
      <a:dk1>
        <a:srgbClr val="CDCDCF"/>
      </a:dk1>
      <a:lt1>
        <a:srgbClr val="FFFFFF"/>
      </a:lt1>
      <a:dk2>
        <a:srgbClr val="00003E"/>
      </a:dk2>
      <a:lt2>
        <a:srgbClr val="F8F45A"/>
      </a:lt2>
      <a:accent1>
        <a:srgbClr val="12AD2B"/>
      </a:accent1>
      <a:accent2>
        <a:srgbClr val="5AAACE"/>
      </a:accent2>
      <a:accent3>
        <a:srgbClr val="F6A108"/>
      </a:accent3>
      <a:accent4>
        <a:srgbClr val="4FAD26"/>
      </a:accent4>
      <a:accent5>
        <a:srgbClr val="2B85B8"/>
      </a:accent5>
      <a:accent6>
        <a:srgbClr val="8B3D9A"/>
      </a:accent6>
      <a:hlink>
        <a:srgbClr val="F6A108"/>
      </a:hlink>
      <a:folHlink>
        <a:srgbClr val="8B3D9A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sz="1400" b="0" dirty="0" smtClean="0">
            <a:solidFill>
              <a:schemeClr val="bg2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buNone/>
          <a:defRPr b="0" dirty="0"/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1D1B90-F741-4A74-ACEF-85B79A59CE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7D4157-CD3E-44B9-9A18-EA970C49A0A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d54cbe69-32bd-412a-b004-9152f949605e"/>
    <ds:schemaRef ds:uri="d93cb55f-329e-441d-9660-bb552a66b23b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1D676FE-67AE-4F4C-A453-73400EA1F03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1A1F078-6965-4B18-BAE7-73A14F3263B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57268</TotalTime>
  <Words>1258</Words>
  <Application>Microsoft Macintosh PowerPoint</Application>
  <PresentationFormat>Widescreen</PresentationFormat>
  <Paragraphs>192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Arial Narrow</vt:lpstr>
      <vt:lpstr>Calibri</vt:lpstr>
      <vt:lpstr>Times New Roman</vt:lpstr>
      <vt:lpstr>Wingdings</vt:lpstr>
      <vt:lpstr>1_Custom Design</vt:lpstr>
      <vt:lpstr>Custom Design</vt:lpstr>
      <vt:lpstr> Genomic Landscape of Prostate Cancer: Incidence of DNA Damage Repair Deficiency and Biology of PARP Inhibitors</vt:lpstr>
      <vt:lpstr>Types of DNA damage repair pathways in cancer</vt:lpstr>
      <vt:lpstr>Single-stranded (ss)DNA repair pathways</vt:lpstr>
      <vt:lpstr>Double-stranded (ds)DNA repair pathways</vt:lpstr>
      <vt:lpstr>Spectrum of DNA damage repair mutations in localized and advanced prostate cancer</vt:lpstr>
      <vt:lpstr>DNA Repair Defects in Localized Prostate Ca</vt:lpstr>
      <vt:lpstr>DNA Repair Defects in Localized PCa, by Gleason</vt:lpstr>
      <vt:lpstr>DNA Repair Defects in Metastatic CRPC</vt:lpstr>
      <vt:lpstr>  </vt:lpstr>
      <vt:lpstr>Germline DNA-Repair Defects and Intraductal Ca</vt:lpstr>
      <vt:lpstr>DNA Repair Defects and Prostatic Ductal Cancer</vt:lpstr>
      <vt:lpstr>Pearl: MMR mutations can cause HRD mutations</vt:lpstr>
      <vt:lpstr>Guidelines: Indications for germline and somatic genetic/genomic testing</vt:lpstr>
      <vt:lpstr>NCCN PCa Guidelines (v1.2020, 3/16/2020): Germline</vt:lpstr>
      <vt:lpstr>NCCN PCa Guidelines (v1.2020, 3/16/2020): Somatic</vt:lpstr>
      <vt:lpstr>Testing Platforms (panel-based NGS preferred)</vt:lpstr>
      <vt:lpstr>‘Synthetic lethality’ with PARP inhibition in BRCA1/2-mutated prostate cancer</vt:lpstr>
      <vt:lpstr>‘Synthetic Lethality’ Hypothesis</vt:lpstr>
      <vt:lpstr>PARP Biology</vt:lpstr>
      <vt:lpstr>PARP Inhibition Leads to dsDNA Breaks</vt:lpstr>
      <vt:lpstr>PARP inhibition: Catalytic activity vs. PARP trapping</vt:lpstr>
      <vt:lpstr>CDK12 mutations: A distinct subset</vt:lpstr>
      <vt:lpstr>CDK12 mutations in advanced prostate cancer</vt:lpstr>
      <vt:lpstr>CDK12 mutations and PD-1 inhibition in PCa</vt:lpstr>
      <vt:lpstr>CDK12 mutations across cancers (n=142,133)</vt:lpstr>
      <vt:lpstr>CDK12 mutations and PD-1 inhibition in PCa</vt:lpstr>
      <vt:lpstr>New Molecular Taxonomy for Prostate Cancer</vt:lpstr>
      <vt:lpstr>Conclusions</vt:lpstr>
    </vt:vector>
  </TitlesOfParts>
  <Company>Translational Oncology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Changing Role of Therapy for Advanced  Non–Small Cell Lung Cancer</dc:title>
  <dc:creator>Larry Rosenberg</dc:creator>
  <cp:lastModifiedBy>Silvana Izquierdo</cp:lastModifiedBy>
  <cp:revision>1680</cp:revision>
  <cp:lastPrinted>2020-03-31T15:30:41Z</cp:lastPrinted>
  <dcterms:created xsi:type="dcterms:W3CDTF">2009-07-26T15:38:23Z</dcterms:created>
  <dcterms:modified xsi:type="dcterms:W3CDTF">2020-04-09T14:44:36Z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_dlc_DocIdItemGuid">
    <vt:lpwstr>63186452-661b-42c1-b575-519f8497020e</vt:lpwstr>
  </property>
  <property fmtid="{D5CDD505-2E9C-101B-9397-08002B2CF9AE}" pid="4" name="TaxKeyword">
    <vt:lpwstr/>
  </property>
</Properties>
</file>