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2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24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7" r:id="rId3"/>
  </p:sldMasterIdLst>
  <p:notesMasterIdLst>
    <p:notesMasterId r:id="rId33"/>
  </p:notesMasterIdLst>
  <p:sldIdLst>
    <p:sldId id="800" r:id="rId4"/>
    <p:sldId id="770" r:id="rId5"/>
    <p:sldId id="1082" r:id="rId6"/>
    <p:sldId id="772" r:id="rId7"/>
    <p:sldId id="773" r:id="rId8"/>
    <p:sldId id="782" r:id="rId9"/>
    <p:sldId id="1078" r:id="rId10"/>
    <p:sldId id="1080" r:id="rId11"/>
    <p:sldId id="778" r:id="rId12"/>
    <p:sldId id="779" r:id="rId13"/>
    <p:sldId id="781" r:id="rId14"/>
    <p:sldId id="780" r:id="rId15"/>
    <p:sldId id="783" r:id="rId16"/>
    <p:sldId id="784" r:id="rId17"/>
    <p:sldId id="785" r:id="rId18"/>
    <p:sldId id="786" r:id="rId19"/>
    <p:sldId id="787" r:id="rId20"/>
    <p:sldId id="809" r:id="rId21"/>
    <p:sldId id="790" r:id="rId22"/>
    <p:sldId id="793" r:id="rId23"/>
    <p:sldId id="794" r:id="rId24"/>
    <p:sldId id="1083" r:id="rId25"/>
    <p:sldId id="1079" r:id="rId26"/>
    <p:sldId id="1064" r:id="rId27"/>
    <p:sldId id="799" r:id="rId28"/>
    <p:sldId id="1076" r:id="rId29"/>
    <p:sldId id="788" r:id="rId30"/>
    <p:sldId id="816" r:id="rId31"/>
    <p:sldId id="1081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8595"/>
    <a:srgbClr val="FFFFFF"/>
    <a:srgbClr val="E7E6E6"/>
    <a:srgbClr val="DAE3F3"/>
    <a:srgbClr val="C5EAFF"/>
    <a:srgbClr val="FFEADD"/>
    <a:srgbClr val="C7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48" autoAdjust="0"/>
    <p:restoredTop sz="93502" autoAdjust="0"/>
  </p:normalViewPr>
  <p:slideViewPr>
    <p:cSldViewPr>
      <p:cViewPr varScale="1">
        <p:scale>
          <a:sx n="134" d="100"/>
          <a:sy n="134" d="100"/>
        </p:scale>
        <p:origin x="18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customXml" Target="../customXml/item2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Olaparib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BRCA2</c:v>
                </c:pt>
                <c:pt idx="1">
                  <c:v>CDK12</c:v>
                </c:pt>
                <c:pt idx="2">
                  <c:v>ATM</c:v>
                </c:pt>
                <c:pt idx="3">
                  <c:v>BRCA1</c:v>
                </c:pt>
                <c:pt idx="4">
                  <c:v>CHEK2</c:v>
                </c:pt>
                <c:pt idx="5">
                  <c:v>PPP2R2A</c:v>
                </c:pt>
                <c:pt idx="6">
                  <c:v>RAD51B</c:v>
                </c:pt>
                <c:pt idx="7">
                  <c:v>RAD54L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10.84</c:v>
                </c:pt>
                <c:pt idx="1">
                  <c:v>5.09</c:v>
                </c:pt>
                <c:pt idx="2">
                  <c:v>5.36</c:v>
                </c:pt>
                <c:pt idx="3">
                  <c:v>2.0699999999999998</c:v>
                </c:pt>
                <c:pt idx="4">
                  <c:v>5.59</c:v>
                </c:pt>
                <c:pt idx="5">
                  <c:v>2.69</c:v>
                </c:pt>
                <c:pt idx="6">
                  <c:v>10.89</c:v>
                </c:pt>
                <c:pt idx="7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21-4A7E-BD40-26CA7B6DBF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Physician's choice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BRCA2</c:v>
                </c:pt>
                <c:pt idx="1">
                  <c:v>CDK12</c:v>
                </c:pt>
                <c:pt idx="2">
                  <c:v>ATM</c:v>
                </c:pt>
                <c:pt idx="3">
                  <c:v>BRCA1</c:v>
                </c:pt>
                <c:pt idx="4">
                  <c:v>CHEK2</c:v>
                </c:pt>
                <c:pt idx="5">
                  <c:v>PPP2R2A</c:v>
                </c:pt>
                <c:pt idx="6">
                  <c:v>RAD51B</c:v>
                </c:pt>
                <c:pt idx="7">
                  <c:v>RAD54L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3.48</c:v>
                </c:pt>
                <c:pt idx="1">
                  <c:v>2.2000000000000002</c:v>
                </c:pt>
                <c:pt idx="2">
                  <c:v>4.7</c:v>
                </c:pt>
                <c:pt idx="3">
                  <c:v>1.84</c:v>
                </c:pt>
                <c:pt idx="4">
                  <c:v>3.35</c:v>
                </c:pt>
                <c:pt idx="6">
                  <c:v>1.77</c:v>
                </c:pt>
                <c:pt idx="7">
                  <c:v>2.41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21-4A7E-BD40-26CA7B6DBF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559728680"/>
        <c:axId val="559731960"/>
      </c:barChart>
      <c:catAx>
        <c:axId val="55972868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731960"/>
        <c:crosses val="autoZero"/>
        <c:auto val="1"/>
        <c:lblAlgn val="ctr"/>
        <c:lblOffset val="500"/>
        <c:noMultiLvlLbl val="0"/>
      </c:catAx>
      <c:valAx>
        <c:axId val="559731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559728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6626315186735"/>
          <c:y val="0.89912680858458827"/>
          <c:w val="0.87422816516112911"/>
          <c:h val="7.99615992903455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036A4-D14B-4F9D-8E02-3B9D8FBAD59D}" type="datetimeFigureOut">
              <a:rPr lang="en-US" smtClean="0"/>
              <a:t>3/31/20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AF149-6174-4454-B2D6-8C807300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0D16CF-0A0F-488A-8EAC-5D41B658A45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433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46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95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6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3C4279-0E90-45C7-936D-21AD6824232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8496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3C4279-0E90-45C7-936D-21AD6824232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541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3C4279-0E90-45C7-936D-21AD6824232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408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B2928-DEC8-4974-B052-9E8419278506}" type="slidenum">
              <a:rPr lang="en-US" altLang="en-US" sz="1300"/>
              <a:pPr>
                <a:spcBef>
                  <a:spcPct val="0"/>
                </a:spcBef>
              </a:pPr>
              <a:t>24</a:t>
            </a:fld>
            <a:endParaRPr lang="en-US" altLang="en-US" sz="1300"/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C8AD5-9354-42AD-9E3B-BD252FDA947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45D526-B968-4946-B97E-0193A4422596}" type="slidenum">
              <a:rPr lang="en-GB" altLang="en-US" sz="1300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GB" altLang="en-US" sz="1300">
              <a:latin typeface="Times New Roman" panose="02020603050405020304" pitchFamily="18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793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3C4279-0E90-45C7-936D-21AD6824232C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760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350" y="412750"/>
            <a:ext cx="5207000" cy="2928938"/>
          </a:xfrm>
          <a:ln/>
        </p:spPr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39480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239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6654F0-B1E8-4CA1-9C59-6665801AAD9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239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07975"/>
            <a:ext cx="1588" cy="1588"/>
          </a:xfrm>
          <a:solidFill>
            <a:srgbClr val="FFFFFF"/>
          </a:solidFill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4387850"/>
            <a:ext cx="5856287" cy="4129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549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80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57D37A0-E1A5-409C-9D62-9D7CFBE533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2B2928-DEC8-4974-B052-9E8419278506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58A1256F-C6E0-40AF-BAC2-21E348EC03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EC8AD5-9354-42AD-9E3B-BD252FDA947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E6AFE837-A2EA-4F39-8508-01661899B2A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17" tIns="48709" rIns="97417" bIns="48709" anchor="b"/>
          <a:lstStyle>
            <a:lvl1pPr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9715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715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45D526-B968-4946-B97E-0193A4422596}" type="slidenum">
              <a:rPr kumimoji="0" lang="en-GB" altLang="en-US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9715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altLang="en-US" sz="13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4CDA1488-B893-4AF5-8F69-DF1C5365B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19138"/>
            <a:ext cx="6400800" cy="3602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88ADF0B-0B7E-43DC-8A83-C965CB37E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211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715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F097F-967E-45C6-9F74-15641EBB12BB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4650" y="698500"/>
            <a:ext cx="6205538" cy="3490913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 eaLnBrk="1" hangingPunct="1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613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03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72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FAF149-6174-4454-B2D6-8C807300D3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7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BBDF0-5CE5-4C44-931C-D853CF606F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2687609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C9EC9-D2F6-4B78-B78D-29168260C2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536796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DA4EB-32B7-4993-8D2D-5B79E08070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8156419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485900"/>
            <a:ext cx="7772400" cy="30861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CF8C1-7B58-46CB-BBB2-08459E6FD2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897956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85900"/>
            <a:ext cx="7772400" cy="30861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FEF05-A4F6-4BFD-B023-DF10E9285E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9389356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ly Title with Elements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 bwMode="gray">
          <a:xfrm>
            <a:off x="0" y="4749403"/>
            <a:ext cx="935038" cy="394097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88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 userDrawn="1"/>
        </p:nvSpPr>
        <p:spPr bwMode="gray">
          <a:xfrm>
            <a:off x="1" y="3608785"/>
            <a:ext cx="377825" cy="1082278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88" dirty="0">
              <a:solidFill>
                <a:schemeClr val="tx1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467917" y="249492"/>
            <a:ext cx="8208169" cy="298608"/>
          </a:xfrm>
          <a:prstGeom prst="rect">
            <a:avLst/>
          </a:prstGeom>
        </p:spPr>
        <p:txBody>
          <a:bodyPr tIns="18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38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38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 bwMode="gray">
          <a:xfrm>
            <a:off x="467917" y="548100"/>
            <a:ext cx="8208169" cy="2444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DNA-PKi (M3814) - Experts Oncology Panel | Boston - 10 September 2016 - DRAFT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26D5F73-A3C2-447E-9977-6D34432EB5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974215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604" y="1609200"/>
            <a:ext cx="4982739" cy="9144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200" b="1" i="0" cap="all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9604" y="2527609"/>
            <a:ext cx="4982739" cy="450000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679606" y="3434400"/>
            <a:ext cx="4425177" cy="230400"/>
          </a:xfrm>
        </p:spPr>
        <p:txBody>
          <a:bodyPr tIns="46800" bIns="234000">
            <a:noAutofit/>
          </a:bodyPr>
          <a:lstStyle>
            <a:lvl1pPr marL="0" indent="0"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679606" y="3670726"/>
            <a:ext cx="4425177" cy="230400"/>
          </a:xfrm>
        </p:spPr>
        <p:txBody>
          <a:bodyPr tIns="46800" bIns="234000">
            <a:noAutofit/>
          </a:bodyPr>
          <a:lstStyle>
            <a:lvl1pPr marL="0" indent="0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679606" y="4474543"/>
            <a:ext cx="3984758" cy="230833"/>
          </a:xfrm>
        </p:spPr>
        <p:txBody>
          <a:bodyPr bIns="234000">
            <a:noAutofit/>
          </a:bodyPr>
          <a:lstStyle>
            <a:lvl1pPr marL="0" indent="0"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028161" y="4392000"/>
            <a:ext cx="1658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600" i="0" u="none" strike="noStrike" kern="1200" baseline="0" dirty="0">
                <a:latin typeface="Arial Narrow"/>
                <a:ea typeface="+mn-ea"/>
                <a:cs typeface="Arial Narrow"/>
              </a:rPr>
              <a:t>esmo</a:t>
            </a:r>
            <a:r>
              <a:rPr lang="en-US" sz="1600" i="0" u="none" strike="noStrike" kern="1200" baseline="0" dirty="0">
                <a:latin typeface="Arial Narrow"/>
                <a:ea typeface="+mn-ea"/>
                <a:cs typeface="Arial Narrow"/>
              </a:rPr>
              <a:t>.org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3FDB71-CA93-4675-9EC2-3A49227BE0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9963" y="392079"/>
            <a:ext cx="1936800" cy="37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096462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685800" y="1609200"/>
            <a:ext cx="4982737" cy="9144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b="1" i="0" cap="all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85801" y="2527609"/>
            <a:ext cx="4982737" cy="504000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 Narrow"/>
                <a:cs typeface="Arial Narrow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58673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49498"/>
            <a:ext cx="5254702" cy="415499"/>
          </a:xfrm>
        </p:spPr>
        <p:txBody>
          <a:bodyPr anchor="b">
            <a:noAutofit/>
          </a:bodyPr>
          <a:lstStyle>
            <a:lvl1pPr>
              <a:defRPr sz="2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540000" y="645409"/>
            <a:ext cx="5254702" cy="366596"/>
          </a:xfr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40000" y="1584722"/>
            <a:ext cx="8056800" cy="3015156"/>
          </a:xfr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788FA-F864-4521-9DFD-AF03C9BFF3E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1361101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37681" y="1584722"/>
            <a:ext cx="3413637" cy="301022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079509" y="1585042"/>
            <a:ext cx="4528800" cy="3009900"/>
          </a:xfr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0855" y="413100"/>
            <a:ext cx="5254702" cy="415499"/>
          </a:xfrm>
        </p:spPr>
        <p:txBody>
          <a:bodyPr anchor="b">
            <a:noAutofit/>
          </a:bodyPr>
          <a:lstStyle>
            <a:lvl1pPr>
              <a:defRPr sz="2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540855" y="810001"/>
            <a:ext cx="5254702" cy="366596"/>
          </a:xfr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81B8E-DB90-4156-9998-67EBCA269C4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2177811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40000" y="3099109"/>
            <a:ext cx="8056800" cy="1495513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35000"/>
              <a:buFont typeface="Wingdings" charset="2"/>
              <a:buNone/>
              <a:tabLst/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40000" y="1584722"/>
            <a:ext cx="8056800" cy="1421461"/>
          </a:xfrm>
        </p:spPr>
        <p:txBody>
          <a:bodyPr>
            <a:noAutofit/>
          </a:bodyPr>
          <a:lstStyle>
            <a:lvl1pPr marL="0" indent="0">
              <a:buNone/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0000" y="413100"/>
            <a:ext cx="5254702" cy="415499"/>
          </a:xfrm>
        </p:spPr>
        <p:txBody>
          <a:bodyPr anchor="b">
            <a:noAutofit/>
          </a:bodyPr>
          <a:lstStyle>
            <a:lvl1pPr>
              <a:defRPr sz="2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540000" y="810001"/>
            <a:ext cx="5254702" cy="366596"/>
          </a:xfr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3CF81-11EA-405E-A3EC-9D48E6C9B03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370639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4C6B-C65D-4421-B7C8-AE0533B723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6729471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40000" y="1584722"/>
            <a:ext cx="8056800" cy="301022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0000" y="413100"/>
            <a:ext cx="7556938" cy="415499"/>
          </a:xfrm>
        </p:spPr>
        <p:txBody>
          <a:bodyPr anchor="b">
            <a:noAutofit/>
          </a:bodyPr>
          <a:lstStyle>
            <a:lvl1pPr>
              <a:defRPr sz="2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540000" y="810001"/>
            <a:ext cx="7556938" cy="366596"/>
          </a:xfr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83D96-D520-43E8-9FE3-99F474E31B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3280597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692A5-A8C0-47CD-A2C0-7DF226E98A5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881930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40000" y="1584722"/>
            <a:ext cx="8236800" cy="301022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0000" y="413100"/>
            <a:ext cx="5254702" cy="415499"/>
          </a:xfrm>
        </p:spPr>
        <p:txBody>
          <a:bodyPr anchor="b">
            <a:noAutofit/>
          </a:bodyPr>
          <a:lstStyle>
            <a:lvl1pPr>
              <a:defRPr sz="2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40000" y="810001"/>
            <a:ext cx="5254702" cy="366596"/>
          </a:xfr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7CD0-78D0-42EA-ADB5-8E9333008CA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4378671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685801" y="2769395"/>
            <a:ext cx="2994025" cy="1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550" b="1" baseline="30000" dirty="0">
                <a:solidFill>
                  <a:schemeClr val="tx1"/>
                </a:solidFill>
                <a:latin typeface="Arial Narrow" pitchFamily="34" charset="0"/>
              </a:rPr>
              <a:t>Contacts ESMO </a:t>
            </a:r>
          </a:p>
          <a:p>
            <a:pPr eaLnBrk="1" hangingPunct="1">
              <a:defRPr/>
            </a:pPr>
            <a:endParaRPr lang="en-US" altLang="en-US" sz="1550" b="1" baseline="30000" dirty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>
              <a:defRPr/>
            </a:pPr>
            <a: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  <a:t>European Society for Medical Oncology </a:t>
            </a:r>
            <a:b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  <a:t>Via Ginevra 4, CH-6900 Lugano</a:t>
            </a:r>
            <a:b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</a:br>
            <a:endParaRPr lang="en-US" altLang="en-US" sz="1550" baseline="30000" dirty="0">
              <a:solidFill>
                <a:schemeClr val="tx1"/>
              </a:solidFill>
              <a:latin typeface="Arial Narrow" pitchFamily="34" charset="0"/>
            </a:endParaRPr>
          </a:p>
          <a:p>
            <a:pPr eaLnBrk="1" hangingPunct="1">
              <a:defRPr/>
            </a:pPr>
            <a:b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  <a:t>http://www.esmo.org</a:t>
            </a:r>
            <a:endParaRPr lang="en-US" altLang="en-US" sz="1550" b="1" baseline="0" dirty="0">
              <a:solidFill>
                <a:schemeClr val="tx1"/>
              </a:solidFill>
              <a:latin typeface="Arial Narrow" pitchFamily="34" charset="0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550" baseline="30000" dirty="0">
                <a:solidFill>
                  <a:schemeClr val="tx1"/>
                </a:solidFill>
                <a:latin typeface="Arial Narrow" pitchFamily="34" charset="0"/>
              </a:rPr>
              <a:t>esmo@esmo.org</a:t>
            </a:r>
          </a:p>
          <a:p>
            <a:pPr eaLnBrk="1" hangingPunct="1">
              <a:defRPr/>
            </a:pPr>
            <a:endParaRPr lang="en-US" altLang="en-US" sz="1800" baseline="30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685800" y="1700040"/>
            <a:ext cx="5193371" cy="223138"/>
          </a:xfrm>
        </p:spPr>
        <p:txBody>
          <a:bodyPr tIns="140400" anchor="ctr">
            <a:noAutofit/>
          </a:bodyPr>
          <a:lstStyle>
            <a:lvl1pPr marL="0" indent="0" rtl="0">
              <a:buFontTx/>
              <a:buNone/>
              <a:defRPr lang="en-US" sz="1700" b="1" i="0" u="none" strike="noStrike" baseline="300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685800" y="1998365"/>
            <a:ext cx="5193370" cy="202856"/>
          </a:xfrm>
        </p:spPr>
        <p:txBody>
          <a:bodyPr tIns="93600" bIns="0" anchor="ctr">
            <a:noAutofit/>
          </a:bodyPr>
          <a:lstStyle>
            <a:lvl1pPr marL="0" indent="0" rtl="0">
              <a:buFontTx/>
              <a:buNone/>
              <a:defRPr lang="en-US" sz="1700" b="0" i="0" u="none" strike="noStrike" baseline="300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2203200"/>
            <a:ext cx="5193370" cy="223200"/>
          </a:xfrm>
        </p:spPr>
        <p:txBody>
          <a:bodyPr tIns="93600" bIns="0" anchor="ctr">
            <a:noAutofit/>
          </a:bodyPr>
          <a:lstStyle>
            <a:lvl1pPr marL="0" indent="0" rtl="0">
              <a:buFontTx/>
              <a:buNone/>
              <a:defRPr lang="en-US" sz="1700" b="0" i="0" u="none" strike="noStrike" baseline="300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fr-CH" dirty="0"/>
              <a:t>Click to edit Master text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FB4C-FCC4-423E-B433-D9FA2CAED6D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0758007"/>
      </p:ext>
    </p:extLst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8375" y="4846754"/>
            <a:ext cx="396000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C4F54F3-C349-4609-AFEE-01462D5C794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8"/>
          <p:cNvSpPr>
            <a:spLocks noGrp="1"/>
          </p:cNvSpPr>
          <p:nvPr>
            <p:ph type="title" hasCustomPrompt="1"/>
          </p:nvPr>
        </p:nvSpPr>
        <p:spPr>
          <a:xfrm>
            <a:off x="237063" y="144000"/>
            <a:ext cx="8765651" cy="504000"/>
          </a:xfrm>
          <a:prstGeom prst="rect">
            <a:avLst/>
          </a:prstGeom>
        </p:spPr>
        <p:txBody>
          <a:bodyPr vert="horz"/>
          <a:lstStyle>
            <a:lvl1pPr algn="l" defTabSz="45718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2400" b="1" kern="1200" baseline="0" noProof="0" dirty="0">
                <a:solidFill>
                  <a:srgbClr val="83005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946868725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/>
          <p:cNvSpPr>
            <a:spLocks noGrp="1"/>
          </p:cNvSpPr>
          <p:nvPr>
            <p:ph type="title" hasCustomPrompt="1"/>
          </p:nvPr>
        </p:nvSpPr>
        <p:spPr>
          <a:xfrm>
            <a:off x="237064" y="202235"/>
            <a:ext cx="8765651" cy="310500"/>
          </a:xfrm>
          <a:prstGeom prst="rect">
            <a:avLst/>
          </a:prstGeom>
        </p:spPr>
        <p:txBody>
          <a:bodyPr vert="horz"/>
          <a:lstStyle>
            <a:lvl1pPr algn="l" defTabSz="342884" rtl="0" eaLnBrk="1" latinLnBrk="0" hangingPunct="1">
              <a:lnSpc>
                <a:spcPts val="2250"/>
              </a:lnSpc>
              <a:spcBef>
                <a:spcPct val="0"/>
              </a:spcBef>
              <a:buNone/>
              <a:defRPr lang="en-GB" sz="2400" b="1" kern="1200" baseline="0" noProof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7854690" y="4602492"/>
            <a:ext cx="353454" cy="402166"/>
          </a:xfrm>
          <a:prstGeom prst="rect">
            <a:avLst/>
          </a:prstGeom>
          <a:ln>
            <a:noFill/>
            <a:prstDash val="dash"/>
          </a:ln>
        </p:spPr>
        <p:txBody>
          <a:bodyPr vert="horz" anchor="ctr"/>
          <a:lstStyle>
            <a:lvl1pPr marL="0" indent="0" algn="ctr">
              <a:lnSpc>
                <a:spcPct val="70000"/>
              </a:lnSpc>
              <a:buNone/>
              <a:defRPr sz="400" baseline="0">
                <a:solidFill>
                  <a:schemeClr val="accent4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6800" y="4848249"/>
            <a:ext cx="396000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C4F54F3-C349-4609-AFEE-01462D5C794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37600" y="1234440"/>
            <a:ext cx="7056000" cy="1618488"/>
          </a:xfrm>
          <a:prstGeom prst="rect">
            <a:avLst/>
          </a:prstGeom>
        </p:spPr>
        <p:txBody>
          <a:bodyPr/>
          <a:lstStyle>
            <a:lvl1pPr marL="179992" indent="-179992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39974" indent="-179992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400" baseline="0">
                <a:latin typeface="Arial" pitchFamily="34" charset="0"/>
                <a:cs typeface="Arial" pitchFamily="34" charset="0"/>
              </a:defRPr>
            </a:lvl3pPr>
            <a:lvl4pPr marL="622769" indent="-179992">
              <a:defRPr sz="1400">
                <a:latin typeface="Arial" pitchFamily="34" charset="0"/>
                <a:cs typeface="Arial" pitchFamily="34" charset="0"/>
              </a:defRPr>
            </a:lvl4pPr>
            <a:lvl5pPr marL="622769">
              <a:defRPr sz="14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1"/>
            <a:r>
              <a:rPr lang="en-GB" noProof="0" dirty="0"/>
              <a:t>Third level</a:t>
            </a:r>
          </a:p>
          <a:p>
            <a:pPr lvl="1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00566364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9" y="178596"/>
            <a:ext cx="8154333" cy="82748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07" y="1134785"/>
            <a:ext cx="8158147" cy="34880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7441065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BBDF0-5CE5-4C44-931C-D853CF606F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36542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4C6B-C65D-4421-B7C8-AE0533B723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242148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4C0C9-8251-4D19-B065-B462027688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6804066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4C0C9-8251-4D19-B065-B462027688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925327"/>
      </p:ext>
    </p:extLst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A7B30-97A6-4019-B9EC-4548A0B92A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53267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478A-70F6-475C-AADD-497930428D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5104307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F9603-C7AA-40DE-8F08-C8CFC437AE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791614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41F72-7365-46E2-A3ED-BBC9F360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967368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A4CA1-46C7-4B52-A6DE-CF19D9426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0879839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3B189-F21D-4617-BF31-171682DB78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37478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C9EC9-D2F6-4B78-B78D-29168260C2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191639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DA4EB-32B7-4993-8D2D-5B79E08070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709403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485900"/>
            <a:ext cx="7772400" cy="30861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CF8C1-7B58-46CB-BBB2-08459E6FD2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2393186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85900"/>
            <a:ext cx="7772400" cy="30861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FEF05-A4F6-4BFD-B023-DF10E9285E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3434243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A7B30-97A6-4019-B9EC-4548A0B92A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921091"/>
      </p:ext>
    </p:extLst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ly Title with Elements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 bwMode="gray">
          <a:xfrm>
            <a:off x="0" y="4749403"/>
            <a:ext cx="935038" cy="394097"/>
          </a:xfrm>
          <a:custGeom>
            <a:avLst/>
            <a:gdLst>
              <a:gd name="connsiteX0" fmla="*/ 464152 w 1246337"/>
              <a:gd name="connsiteY0" fmla="*/ 50 h 526085"/>
              <a:gd name="connsiteX1" fmla="*/ 1175880 w 1246337"/>
              <a:gd name="connsiteY1" fmla="*/ 429161 h 526085"/>
              <a:gd name="connsiteX2" fmla="*/ 1246337 w 1246337"/>
              <a:gd name="connsiteY2" fmla="*/ 526085 h 526085"/>
              <a:gd name="connsiteX3" fmla="*/ 1009931 w 1246337"/>
              <a:gd name="connsiteY3" fmla="*/ 526085 h 526085"/>
              <a:gd name="connsiteX4" fmla="*/ 803034 w 1246337"/>
              <a:gd name="connsiteY4" fmla="*/ 526085 h 526085"/>
              <a:gd name="connsiteX5" fmla="*/ 623680 w 1246337"/>
              <a:gd name="connsiteY5" fmla="*/ 526085 h 526085"/>
              <a:gd name="connsiteX6" fmla="*/ 469901 w 1246337"/>
              <a:gd name="connsiteY6" fmla="*/ 526085 h 526085"/>
              <a:gd name="connsiteX7" fmla="*/ 339730 w 1246337"/>
              <a:gd name="connsiteY7" fmla="*/ 526085 h 526085"/>
              <a:gd name="connsiteX8" fmla="*/ 231199 w 1246337"/>
              <a:gd name="connsiteY8" fmla="*/ 526085 h 526085"/>
              <a:gd name="connsiteX9" fmla="*/ 142342 w 1246337"/>
              <a:gd name="connsiteY9" fmla="*/ 526085 h 526085"/>
              <a:gd name="connsiteX10" fmla="*/ 71190 w 1246337"/>
              <a:gd name="connsiteY10" fmla="*/ 526085 h 526085"/>
              <a:gd name="connsiteX11" fmla="*/ 0 w 1246337"/>
              <a:gd name="connsiteY11" fmla="*/ 526085 h 526085"/>
              <a:gd name="connsiteX12" fmla="*/ 0 w 1246337"/>
              <a:gd name="connsiteY12" fmla="*/ 54115 h 526085"/>
              <a:gd name="connsiteX13" fmla="*/ 91701 w 1246337"/>
              <a:gd name="connsiteY13" fmla="*/ 39202 h 526085"/>
              <a:gd name="connsiteX14" fmla="*/ 464152 w 1246337"/>
              <a:gd name="connsiteY14" fmla="*/ 50 h 5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6337" h="526085">
                <a:moveTo>
                  <a:pt x="464152" y="50"/>
                </a:moveTo>
                <a:cubicBezTo>
                  <a:pt x="746849" y="-2552"/>
                  <a:pt x="923534" y="96974"/>
                  <a:pt x="1175880" y="429161"/>
                </a:cubicBezTo>
                <a:cubicBezTo>
                  <a:pt x="1246337" y="526085"/>
                  <a:pt x="1246337" y="526085"/>
                  <a:pt x="1246337" y="526085"/>
                </a:cubicBezTo>
                <a:lnTo>
                  <a:pt x="1009931" y="526085"/>
                </a:lnTo>
                <a:lnTo>
                  <a:pt x="803034" y="526085"/>
                </a:lnTo>
                <a:lnTo>
                  <a:pt x="623680" y="526085"/>
                </a:lnTo>
                <a:lnTo>
                  <a:pt x="469901" y="526085"/>
                </a:lnTo>
                <a:lnTo>
                  <a:pt x="339730" y="526085"/>
                </a:lnTo>
                <a:lnTo>
                  <a:pt x="231199" y="526085"/>
                </a:lnTo>
                <a:lnTo>
                  <a:pt x="142342" y="526085"/>
                </a:lnTo>
                <a:lnTo>
                  <a:pt x="71190" y="526085"/>
                </a:lnTo>
                <a:lnTo>
                  <a:pt x="0" y="526085"/>
                </a:lnTo>
                <a:lnTo>
                  <a:pt x="0" y="54115"/>
                </a:lnTo>
                <a:lnTo>
                  <a:pt x="91701" y="39202"/>
                </a:lnTo>
                <a:cubicBezTo>
                  <a:pt x="237131" y="16394"/>
                  <a:pt x="358141" y="1026"/>
                  <a:pt x="464152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88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 userDrawn="1"/>
        </p:nvSpPr>
        <p:spPr bwMode="gray">
          <a:xfrm>
            <a:off x="1" y="3608785"/>
            <a:ext cx="377825" cy="1082278"/>
          </a:xfrm>
          <a:custGeom>
            <a:avLst/>
            <a:gdLst>
              <a:gd name="connsiteX0" fmla="*/ 0 w 503411"/>
              <a:gd name="connsiteY0" fmla="*/ 0 h 1443357"/>
              <a:gd name="connsiteX1" fmla="*/ 37739 w 503411"/>
              <a:gd name="connsiteY1" fmla="*/ 54036 h 1443357"/>
              <a:gd name="connsiteX2" fmla="*/ 133728 w 503411"/>
              <a:gd name="connsiteY2" fmla="*/ 254288 h 1443357"/>
              <a:gd name="connsiteX3" fmla="*/ 486843 w 503411"/>
              <a:gd name="connsiteY3" fmla="*/ 1182044 h 1443357"/>
              <a:gd name="connsiteX4" fmla="*/ 365663 w 503411"/>
              <a:gd name="connsiteY4" fmla="*/ 1376609 h 1443357"/>
              <a:gd name="connsiteX5" fmla="*/ 66287 w 503411"/>
              <a:gd name="connsiteY5" fmla="*/ 1433189 h 1443357"/>
              <a:gd name="connsiteX6" fmla="*/ 0 w 503411"/>
              <a:gd name="connsiteY6" fmla="*/ 1443357 h 144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411" h="1443357">
                <a:moveTo>
                  <a:pt x="0" y="0"/>
                </a:moveTo>
                <a:lnTo>
                  <a:pt x="37739" y="54036"/>
                </a:lnTo>
                <a:cubicBezTo>
                  <a:pt x="71346" y="113239"/>
                  <a:pt x="102672" y="179647"/>
                  <a:pt x="133728" y="254288"/>
                </a:cubicBezTo>
                <a:cubicBezTo>
                  <a:pt x="212342" y="443869"/>
                  <a:pt x="467298" y="1071979"/>
                  <a:pt x="486843" y="1182044"/>
                </a:cubicBezTo>
                <a:cubicBezTo>
                  <a:pt x="508126" y="1288643"/>
                  <a:pt x="538312" y="1333493"/>
                  <a:pt x="365663" y="1376609"/>
                </a:cubicBezTo>
                <a:cubicBezTo>
                  <a:pt x="302793" y="1393184"/>
                  <a:pt x="193747" y="1412927"/>
                  <a:pt x="66287" y="1433189"/>
                </a:cubicBezTo>
                <a:lnTo>
                  <a:pt x="0" y="144335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788" dirty="0">
              <a:solidFill>
                <a:schemeClr val="tx1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467917" y="249492"/>
            <a:ext cx="8208169" cy="298608"/>
          </a:xfrm>
          <a:prstGeom prst="rect">
            <a:avLst/>
          </a:prstGeom>
        </p:spPr>
        <p:txBody>
          <a:bodyPr tIns="18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38" b="0" baseline="0">
                <a:solidFill>
                  <a:schemeClr val="accent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38" b="0">
                <a:solidFill>
                  <a:schemeClr val="accent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38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 bwMode="gray">
          <a:xfrm>
            <a:off x="467917" y="548100"/>
            <a:ext cx="8208169" cy="2444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DNA-PKi (M3814) - Experts Oncology Panel | Boston - 10 September 2016 - DRAFT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26D5F73-A3C2-447E-9977-6D34432EB5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52381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478A-70F6-475C-AADD-497930428D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4154595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F9603-C7AA-40DE-8F08-C8CFC437AE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2515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41F72-7365-46E2-A3ED-BBC9F360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259527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A4CA1-46C7-4B52-A6DE-CF19D9426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034297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3B189-F21D-4617-BF31-171682DB78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2132296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7E45E6D-5D27-43A2-B838-0AD5F5FADE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0418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5pPr>
      <a:lvl6pPr marL="3429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6pPr>
      <a:lvl7pPr marL="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7pPr>
      <a:lvl8pPr marL="10287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8pPr>
      <a:lvl9pPr marL="13716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0000" y="205979"/>
            <a:ext cx="80568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0855" y="1200151"/>
            <a:ext cx="80568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6000" y="4779078"/>
            <a:ext cx="715352" cy="18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E7506D9-11D1-4EDF-8D7F-95F25EAFBD3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0AF0F-96E1-4951-85F4-89C23720670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27601" y="4594623"/>
            <a:ext cx="1663197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25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2" r:id="rId12"/>
  </p:sldLayoutIdLst>
  <p:transition advClick="0"/>
  <p:hf sldNum="0"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 Narrow"/>
          <a:ea typeface="MS PGothic" pitchFamily="34" charset="-128"/>
          <a:cs typeface="Arial Narrow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MS PGothic" pitchFamily="34" charset="-128"/>
          <a:cs typeface="Arial Narrow" panose="020B0606020202030204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81104F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panose="05000000000000000000" pitchFamily="2" charset="2"/>
        <a:buChar char="u"/>
        <a:defRPr sz="1600" kern="1200">
          <a:solidFill>
            <a:schemeClr val="tx1"/>
          </a:solidFill>
          <a:latin typeface="Arial Narrow"/>
          <a:ea typeface="MS PGothic" pitchFamily="34" charset="-128"/>
          <a:cs typeface="Arial Narrow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panose="05000000000000000000" pitchFamily="2" charset="2"/>
        <a:buChar char="u"/>
        <a:defRPr sz="1600" kern="1200">
          <a:solidFill>
            <a:schemeClr val="tx1">
              <a:lumMod val="50000"/>
              <a:lumOff val="50000"/>
            </a:schemeClr>
          </a:solidFill>
          <a:latin typeface="Arial Narrow"/>
          <a:ea typeface="MS PGothic" pitchFamily="34" charset="-128"/>
          <a:cs typeface="Arial Narrow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panose="05000000000000000000" pitchFamily="2" charset="2"/>
        <a:buChar char="u"/>
        <a:defRPr sz="1600" kern="1200">
          <a:solidFill>
            <a:schemeClr val="bg1">
              <a:lumMod val="65000"/>
            </a:schemeClr>
          </a:solidFill>
          <a:latin typeface="Arial Narrow"/>
          <a:ea typeface="MS PGothic" pitchFamily="34" charset="-128"/>
          <a:cs typeface="Arial Narrow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7E45E6D-5D27-43A2-B838-0AD5F5FADE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19076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5pPr>
      <a:lvl6pPr marL="3429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6pPr>
      <a:lvl7pPr marL="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7pPr>
      <a:lvl8pPr marL="10287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8pPr>
      <a:lvl9pPr marL="13716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43000" y="1123950"/>
            <a:ext cx="6858000" cy="914400"/>
          </a:xfrm>
        </p:spPr>
        <p:txBody>
          <a:bodyPr/>
          <a:lstStyle/>
          <a:p>
            <a:r>
              <a:rPr lang="en-US" altLang="en-US" sz="3000" b="1" dirty="0">
                <a:solidFill>
                  <a:srgbClr val="FFFF00"/>
                </a:solidFill>
                <a:cs typeface="Times New Roman" panose="02020603050405020304" pitchFamily="18" charset="0"/>
              </a:rPr>
              <a:t>PARP Inhibition in Prostate Cancer</a:t>
            </a:r>
            <a:br>
              <a:rPr lang="en-US" altLang="en-US" sz="3000" b="1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br>
              <a:rPr lang="en-US" altLang="en-US" sz="3000" b="1" dirty="0">
                <a:solidFill>
                  <a:srgbClr val="FFFF00"/>
                </a:solidFill>
              </a:rPr>
            </a:br>
            <a:endParaRPr lang="en-US" altLang="en-US" sz="3000" b="1" dirty="0">
              <a:solidFill>
                <a:srgbClr val="FFFF00"/>
              </a:solidFill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7610" y="2281237"/>
            <a:ext cx="5519738" cy="2043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b="1" dirty="0">
                <a:cs typeface="Times New Roman" panose="02020603050405020304" pitchFamily="18" charset="0"/>
              </a:rPr>
              <a:t>Oliver Sartor, MD</a:t>
            </a:r>
          </a:p>
          <a:p>
            <a:pPr>
              <a:spcBef>
                <a:spcPct val="0"/>
              </a:spcBef>
            </a:pPr>
            <a:r>
              <a:rPr lang="en-US" altLang="en-US" sz="1800" b="1" dirty="0">
                <a:cs typeface="Times New Roman" panose="02020603050405020304" pitchFamily="18" charset="0"/>
              </a:rPr>
              <a:t>Laborde Professor of Cancer Research</a:t>
            </a:r>
            <a:br>
              <a:rPr lang="en-US" altLang="en-US" sz="1800" b="1" dirty="0">
                <a:cs typeface="Times New Roman" panose="02020603050405020304" pitchFamily="18" charset="0"/>
              </a:rPr>
            </a:br>
            <a:r>
              <a:rPr lang="en-US" altLang="en-US" sz="1800" b="1" dirty="0">
                <a:cs typeface="Times New Roman" panose="02020603050405020304" pitchFamily="18" charset="0"/>
              </a:rPr>
              <a:t>Medical Director, Tulane Cancer Center</a:t>
            </a:r>
          </a:p>
          <a:p>
            <a:pPr>
              <a:spcBef>
                <a:spcPct val="0"/>
              </a:spcBef>
            </a:pPr>
            <a:r>
              <a:rPr lang="en-US" altLang="en-US" sz="1800" b="1" dirty="0">
                <a:cs typeface="Times New Roman" panose="02020603050405020304" pitchFamily="18" charset="0"/>
              </a:rPr>
              <a:t>Departments of Medicine and Urology</a:t>
            </a:r>
          </a:p>
          <a:p>
            <a:pPr>
              <a:spcBef>
                <a:spcPct val="0"/>
              </a:spcBef>
            </a:pPr>
            <a:r>
              <a:rPr lang="en-US" altLang="en-US" sz="1800" b="1" dirty="0">
                <a:cs typeface="Times New Roman" panose="02020603050405020304" pitchFamily="18" charset="0"/>
              </a:rPr>
              <a:t>Assistant Dean for Oncology</a:t>
            </a:r>
            <a:br>
              <a:rPr lang="en-US" altLang="en-US" sz="1800" b="1" dirty="0">
                <a:cs typeface="Times New Roman" panose="02020603050405020304" pitchFamily="18" charset="0"/>
              </a:rPr>
            </a:br>
            <a:r>
              <a:rPr lang="en-US" altLang="en-US" sz="1800" b="1" dirty="0">
                <a:cs typeface="Times New Roman" panose="02020603050405020304" pitchFamily="18" charset="0"/>
              </a:rPr>
              <a:t>Tulane Medical School</a:t>
            </a:r>
            <a:br>
              <a:rPr lang="en-US" altLang="en-US" sz="1800" b="1" dirty="0">
                <a:cs typeface="Times New Roman" panose="02020603050405020304" pitchFamily="18" charset="0"/>
              </a:rPr>
            </a:br>
            <a:r>
              <a:rPr lang="en-US" altLang="en-US" sz="1800" b="1" dirty="0">
                <a:cs typeface="Times New Roman" panose="02020603050405020304" pitchFamily="18" charset="0"/>
              </a:rPr>
              <a:t>New Orleans, Louisiana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fld id="{B04D6C2A-21C4-4C50-9BF9-5076F478C1B8}" type="slidenum">
              <a:rPr lang="en-US" altLang="en-US" sz="750">
                <a:solidFill>
                  <a:srgbClr val="000000"/>
                </a:solidFill>
                <a:latin typeface="Arial" panose="020B0604020202020204" pitchFamily="34" charset="0"/>
              </a:rPr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t>1</a:t>
            </a:fld>
            <a:endParaRPr lang="en-US" altLang="en-US" sz="75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731671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666750"/>
          </a:xfrm>
        </p:spPr>
        <p:txBody>
          <a:bodyPr>
            <a:normAutofit/>
          </a:bodyPr>
          <a:lstStyle/>
          <a:p>
            <a:r>
              <a:rPr lang="en-CA" sz="3600" b="1" dirty="0"/>
              <a:t>Olaparib: TOPARP-A</a:t>
            </a:r>
            <a:endParaRPr lang="en-US" sz="3600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3B32111-E1EA-443B-96DA-2420CFF87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53" y="4861105"/>
            <a:ext cx="3274847" cy="27265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vert="horz" wrap="square" lIns="0" tIns="13607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  <a:tabLst>
                <a:tab pos="723774" algn="l"/>
                <a:tab pos="1447548" algn="l"/>
                <a:tab pos="2171322" algn="l"/>
                <a:tab pos="2895095" algn="l"/>
                <a:tab pos="3618869" algn="l"/>
                <a:tab pos="4342643" algn="l"/>
                <a:tab pos="5066417" algn="l"/>
                <a:tab pos="5790191" algn="l"/>
                <a:tab pos="6513965" algn="l"/>
              </a:tabLst>
              <a:defRPr/>
            </a:pPr>
            <a:r>
              <a:rPr lang="en-US" sz="1100" dirty="0">
                <a:latin typeface="+mj-lt"/>
                <a:ea typeface="Arial Unicode MS" pitchFamily="34" charset="-128"/>
                <a:cs typeface="Arial Unicode MS" pitchFamily="34" charset="-128"/>
              </a:rPr>
              <a:t>J Mateo, et al. N </a:t>
            </a:r>
            <a:r>
              <a:rPr lang="en-US" sz="1100" dirty="0" err="1">
                <a:latin typeface="+mj-lt"/>
                <a:ea typeface="Arial Unicode MS" pitchFamily="34" charset="-128"/>
                <a:cs typeface="Arial Unicode MS" pitchFamily="34" charset="-128"/>
              </a:rPr>
              <a:t>Engl</a:t>
            </a:r>
            <a:r>
              <a:rPr lang="en-US" sz="1100" dirty="0">
                <a:latin typeface="+mj-lt"/>
                <a:ea typeface="Arial Unicode MS" pitchFamily="34" charset="-128"/>
                <a:cs typeface="Arial Unicode MS" pitchFamily="34" charset="-128"/>
              </a:rPr>
              <a:t> J Med 373:1697-1708, 2015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0E4783-D8D2-4D99-A0C9-1B03BA5DF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3" y="1205701"/>
            <a:ext cx="4417847" cy="3042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10C3A5-8E87-4A80-8E46-757F19B33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200150"/>
            <a:ext cx="4648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445097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F2870-D524-4822-B138-3AC44E6B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857250"/>
          </a:xfrm>
        </p:spPr>
        <p:txBody>
          <a:bodyPr/>
          <a:lstStyle/>
          <a:p>
            <a:r>
              <a:rPr lang="en-CA" sz="3600" b="1" dirty="0"/>
              <a:t>Olaparib: TOPARP-B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C0B6DBF-799F-453A-B171-C0F2B890AF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2511" r="1666" b="17050"/>
          <a:stretch/>
        </p:blipFill>
        <p:spPr bwMode="auto">
          <a:xfrm>
            <a:off x="304800" y="1200150"/>
            <a:ext cx="8666550" cy="3048000"/>
          </a:xfrm>
          <a:prstGeom prst="rect">
            <a:avLst/>
          </a:prstGeom>
          <a:noFill/>
          <a:ln w="349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20D9A3-0552-4A38-B1A5-7FB2FE462DAE}"/>
              </a:ext>
            </a:extLst>
          </p:cNvPr>
          <p:cNvSpPr/>
          <p:nvPr/>
        </p:nvSpPr>
        <p:spPr>
          <a:xfrm>
            <a:off x="12895" y="4857750"/>
            <a:ext cx="3983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>
                <a:latin typeface="Helvetica" panose="020B0604020202020204" pitchFamily="34" charset="0"/>
              </a:rPr>
              <a:t>J Mateo, et al. J Clin Oncol 37, 2019 (suppl; </a:t>
            </a:r>
            <a:r>
              <a:rPr lang="en-CA" sz="1200" dirty="0" err="1">
                <a:latin typeface="Helvetica" panose="020B0604020202020204" pitchFamily="34" charset="0"/>
              </a:rPr>
              <a:t>abstr</a:t>
            </a:r>
            <a:r>
              <a:rPr lang="en-CA" sz="1200" dirty="0">
                <a:latin typeface="Helvetica" panose="020B0604020202020204" pitchFamily="34" charset="0"/>
              </a:rPr>
              <a:t> 5005)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390890466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F2870-D524-4822-B138-3AC44E6B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857250"/>
          </a:xfrm>
        </p:spPr>
        <p:txBody>
          <a:bodyPr/>
          <a:lstStyle/>
          <a:p>
            <a:r>
              <a:rPr lang="en-CA" sz="3600" b="1" dirty="0"/>
              <a:t>Olaparib: TOPARP-B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197A924-1A6E-483E-98E1-D28389EB2B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18693" r="1667" b="33900"/>
          <a:stretch/>
        </p:blipFill>
        <p:spPr bwMode="auto">
          <a:xfrm>
            <a:off x="152400" y="1352550"/>
            <a:ext cx="8839200" cy="24384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E38EA2F-482D-4377-BAD4-6A8EDDE45CCE}"/>
              </a:ext>
            </a:extLst>
          </p:cNvPr>
          <p:cNvSpPr/>
          <p:nvPr/>
        </p:nvSpPr>
        <p:spPr>
          <a:xfrm>
            <a:off x="12895" y="4857750"/>
            <a:ext cx="39837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>
                <a:latin typeface="Helvetica" panose="020B0604020202020204" pitchFamily="34" charset="0"/>
              </a:rPr>
              <a:t>J Mateo, et al. J Clin Oncol 37, 2019 (suppl; </a:t>
            </a:r>
            <a:r>
              <a:rPr lang="en-CA" sz="1200" dirty="0" err="1">
                <a:latin typeface="Helvetica" panose="020B0604020202020204" pitchFamily="34" charset="0"/>
              </a:rPr>
              <a:t>abstr</a:t>
            </a:r>
            <a:r>
              <a:rPr lang="en-CA" sz="1200" dirty="0">
                <a:latin typeface="Helvetica" panose="020B0604020202020204" pitchFamily="34" charset="0"/>
              </a:rPr>
              <a:t> 5005)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36530985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857250"/>
          </a:xfrm>
        </p:spPr>
        <p:txBody>
          <a:bodyPr/>
          <a:lstStyle/>
          <a:p>
            <a:r>
              <a:rPr lang="en-CA" b="1" dirty="0"/>
              <a:t>Rucaparib: TRITON2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4F371B-EAE0-4D17-B93C-1C12B2E26350}"/>
              </a:ext>
            </a:extLst>
          </p:cNvPr>
          <p:cNvSpPr txBox="1"/>
          <p:nvPr/>
        </p:nvSpPr>
        <p:spPr>
          <a:xfrm>
            <a:off x="0" y="4857750"/>
            <a:ext cx="4218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W </a:t>
            </a:r>
            <a:r>
              <a:rPr lang="en-CA" sz="1200" dirty="0" err="1"/>
              <a:t>Abida</a:t>
            </a:r>
            <a:r>
              <a:rPr lang="en-CA" sz="1200" dirty="0"/>
              <a:t>, ESMO Congress 2018; ClinicalTrials.gov: NCT02952534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27392C6-1A8B-584C-A74D-DBEACF8D66E2}"/>
              </a:ext>
            </a:extLst>
          </p:cNvPr>
          <p:cNvGrpSpPr/>
          <p:nvPr/>
        </p:nvGrpSpPr>
        <p:grpSpPr>
          <a:xfrm>
            <a:off x="76200" y="874277"/>
            <a:ext cx="3962400" cy="3983473"/>
            <a:chOff x="76200" y="874277"/>
            <a:chExt cx="3962400" cy="398347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B3569C2-8DB6-442F-AB7B-04B17B258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" y="874277"/>
              <a:ext cx="3962400" cy="3983473"/>
            </a:xfrm>
            <a:prstGeom prst="rect">
              <a:avLst/>
            </a:prstGeom>
          </p:spPr>
        </p:pic>
        <p:sp>
          <p:nvSpPr>
            <p:cNvPr id="3" name="Freeform 2">
              <a:extLst>
                <a:ext uri="{FF2B5EF4-FFF2-40B4-BE49-F238E27FC236}">
                  <a16:creationId xmlns:a16="http://schemas.microsoft.com/office/drawing/2014/main" id="{57EDBDB3-FE3A-F645-9543-AD57B03334AF}"/>
                </a:ext>
              </a:extLst>
            </p:cNvPr>
            <p:cNvSpPr/>
            <p:nvPr/>
          </p:nvSpPr>
          <p:spPr bwMode="auto">
            <a:xfrm>
              <a:off x="1686026" y="1195466"/>
              <a:ext cx="67823" cy="59960"/>
            </a:xfrm>
            <a:custGeom>
              <a:avLst/>
              <a:gdLst>
                <a:gd name="connsiteX0" fmla="*/ 67823 w 67823"/>
                <a:gd name="connsiteY0" fmla="*/ 0 h 59960"/>
                <a:gd name="connsiteX1" fmla="*/ 67823 w 67823"/>
                <a:gd name="connsiteY1" fmla="*/ 0 h 59960"/>
                <a:gd name="connsiteX2" fmla="*/ 34095 w 67823"/>
                <a:gd name="connsiteY2" fmla="*/ 3747 h 59960"/>
                <a:gd name="connsiteX3" fmla="*/ 22853 w 67823"/>
                <a:gd name="connsiteY3" fmla="*/ 7495 h 59960"/>
                <a:gd name="connsiteX4" fmla="*/ 4115 w 67823"/>
                <a:gd name="connsiteY4" fmla="*/ 11242 h 59960"/>
                <a:gd name="connsiteX5" fmla="*/ 4115 w 67823"/>
                <a:gd name="connsiteY5" fmla="*/ 44970 h 59960"/>
                <a:gd name="connsiteX6" fmla="*/ 7863 w 67823"/>
                <a:gd name="connsiteY6" fmla="*/ 56213 h 59960"/>
                <a:gd name="connsiteX7" fmla="*/ 19105 w 67823"/>
                <a:gd name="connsiteY7" fmla="*/ 59960 h 59960"/>
                <a:gd name="connsiteX8" fmla="*/ 30348 w 67823"/>
                <a:gd name="connsiteY8" fmla="*/ 56213 h 59960"/>
                <a:gd name="connsiteX9" fmla="*/ 45338 w 67823"/>
                <a:gd name="connsiteY9" fmla="*/ 52465 h 59960"/>
                <a:gd name="connsiteX10" fmla="*/ 56581 w 67823"/>
                <a:gd name="connsiteY10" fmla="*/ 44970 h 59960"/>
                <a:gd name="connsiteX11" fmla="*/ 67823 w 67823"/>
                <a:gd name="connsiteY11" fmla="*/ 0 h 59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7823" h="59960">
                  <a:moveTo>
                    <a:pt x="67823" y="0"/>
                  </a:moveTo>
                  <a:lnTo>
                    <a:pt x="67823" y="0"/>
                  </a:lnTo>
                  <a:cubicBezTo>
                    <a:pt x="56580" y="1249"/>
                    <a:pt x="45253" y="1887"/>
                    <a:pt x="34095" y="3747"/>
                  </a:cubicBezTo>
                  <a:cubicBezTo>
                    <a:pt x="30199" y="4396"/>
                    <a:pt x="26685" y="6537"/>
                    <a:pt x="22853" y="7495"/>
                  </a:cubicBezTo>
                  <a:cubicBezTo>
                    <a:pt x="16674" y="9040"/>
                    <a:pt x="10361" y="9993"/>
                    <a:pt x="4115" y="11242"/>
                  </a:cubicBezTo>
                  <a:cubicBezTo>
                    <a:pt x="-1579" y="28322"/>
                    <a:pt x="-1162" y="21226"/>
                    <a:pt x="4115" y="44970"/>
                  </a:cubicBezTo>
                  <a:cubicBezTo>
                    <a:pt x="4972" y="48826"/>
                    <a:pt x="5070" y="53420"/>
                    <a:pt x="7863" y="56213"/>
                  </a:cubicBezTo>
                  <a:cubicBezTo>
                    <a:pt x="10656" y="59006"/>
                    <a:pt x="15358" y="58711"/>
                    <a:pt x="19105" y="59960"/>
                  </a:cubicBezTo>
                  <a:cubicBezTo>
                    <a:pt x="22853" y="58711"/>
                    <a:pt x="26550" y="57298"/>
                    <a:pt x="30348" y="56213"/>
                  </a:cubicBezTo>
                  <a:cubicBezTo>
                    <a:pt x="35300" y="54798"/>
                    <a:pt x="40604" y="54494"/>
                    <a:pt x="45338" y="52465"/>
                  </a:cubicBezTo>
                  <a:cubicBezTo>
                    <a:pt x="49478" y="50691"/>
                    <a:pt x="52833" y="47468"/>
                    <a:pt x="56581" y="44970"/>
                  </a:cubicBezTo>
                  <a:lnTo>
                    <a:pt x="67823" y="0"/>
                  </a:lnTo>
                  <a:close/>
                </a:path>
              </a:pathLst>
            </a:custGeom>
            <a:solidFill>
              <a:srgbClr val="C7D9F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83DCA2F-0FAD-E848-A1AA-264753F4935E}"/>
                </a:ext>
              </a:extLst>
            </p:cNvPr>
            <p:cNvSpPr/>
            <p:nvPr/>
          </p:nvSpPr>
          <p:spPr bwMode="auto">
            <a:xfrm>
              <a:off x="2428407" y="4081072"/>
              <a:ext cx="67455" cy="97620"/>
            </a:xfrm>
            <a:custGeom>
              <a:avLst/>
              <a:gdLst>
                <a:gd name="connsiteX0" fmla="*/ 48718 w 67455"/>
                <a:gd name="connsiteY0" fmla="*/ 0 h 97620"/>
                <a:gd name="connsiteX1" fmla="*/ 48718 w 67455"/>
                <a:gd name="connsiteY1" fmla="*/ 0 h 97620"/>
                <a:gd name="connsiteX2" fmla="*/ 7495 w 67455"/>
                <a:gd name="connsiteY2" fmla="*/ 18738 h 97620"/>
                <a:gd name="connsiteX3" fmla="*/ 0 w 67455"/>
                <a:gd name="connsiteY3" fmla="*/ 44971 h 97620"/>
                <a:gd name="connsiteX4" fmla="*/ 7495 w 67455"/>
                <a:gd name="connsiteY4" fmla="*/ 86194 h 97620"/>
                <a:gd name="connsiteX5" fmla="*/ 14990 w 67455"/>
                <a:gd name="connsiteY5" fmla="*/ 97436 h 97620"/>
                <a:gd name="connsiteX6" fmla="*/ 59960 w 67455"/>
                <a:gd name="connsiteY6" fmla="*/ 93689 h 97620"/>
                <a:gd name="connsiteX7" fmla="*/ 67455 w 67455"/>
                <a:gd name="connsiteY7" fmla="*/ 71203 h 97620"/>
                <a:gd name="connsiteX8" fmla="*/ 59960 w 67455"/>
                <a:gd name="connsiteY8" fmla="*/ 22485 h 97620"/>
                <a:gd name="connsiteX9" fmla="*/ 56213 w 67455"/>
                <a:gd name="connsiteY9" fmla="*/ 11243 h 97620"/>
                <a:gd name="connsiteX10" fmla="*/ 48718 w 67455"/>
                <a:gd name="connsiteY10" fmla="*/ 0 h 9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455" h="97620">
                  <a:moveTo>
                    <a:pt x="48718" y="0"/>
                  </a:moveTo>
                  <a:lnTo>
                    <a:pt x="48718" y="0"/>
                  </a:lnTo>
                  <a:cubicBezTo>
                    <a:pt x="46309" y="903"/>
                    <a:pt x="14203" y="10353"/>
                    <a:pt x="7495" y="18738"/>
                  </a:cubicBezTo>
                  <a:cubicBezTo>
                    <a:pt x="5538" y="21185"/>
                    <a:pt x="246" y="43988"/>
                    <a:pt x="0" y="44971"/>
                  </a:cubicBezTo>
                  <a:cubicBezTo>
                    <a:pt x="1292" y="55310"/>
                    <a:pt x="1717" y="74639"/>
                    <a:pt x="7495" y="86194"/>
                  </a:cubicBezTo>
                  <a:cubicBezTo>
                    <a:pt x="9509" y="90222"/>
                    <a:pt x="12492" y="93689"/>
                    <a:pt x="14990" y="97436"/>
                  </a:cubicBezTo>
                  <a:cubicBezTo>
                    <a:pt x="29980" y="96187"/>
                    <a:pt x="46506" y="100416"/>
                    <a:pt x="59960" y="93689"/>
                  </a:cubicBezTo>
                  <a:cubicBezTo>
                    <a:pt x="67027" y="90156"/>
                    <a:pt x="67455" y="71203"/>
                    <a:pt x="67455" y="71203"/>
                  </a:cubicBezTo>
                  <a:cubicBezTo>
                    <a:pt x="65178" y="52988"/>
                    <a:pt x="64254" y="39659"/>
                    <a:pt x="59960" y="22485"/>
                  </a:cubicBezTo>
                  <a:cubicBezTo>
                    <a:pt x="59002" y="18653"/>
                    <a:pt x="59643" y="13203"/>
                    <a:pt x="56213" y="11243"/>
                  </a:cubicBezTo>
                  <a:cubicBezTo>
                    <a:pt x="49615" y="7473"/>
                    <a:pt x="49967" y="1874"/>
                    <a:pt x="48718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5E36D2DD-6640-374C-82BD-E720FA2EAA0A}"/>
                </a:ext>
              </a:extLst>
            </p:cNvPr>
            <p:cNvSpPr/>
            <p:nvPr/>
          </p:nvSpPr>
          <p:spPr bwMode="auto">
            <a:xfrm>
              <a:off x="3825875" y="4591050"/>
              <a:ext cx="82867" cy="114300"/>
            </a:xfrm>
            <a:custGeom>
              <a:avLst/>
              <a:gdLst>
                <a:gd name="connsiteX0" fmla="*/ 0 w 82867"/>
                <a:gd name="connsiteY0" fmla="*/ 22225 h 114300"/>
                <a:gd name="connsiteX1" fmla="*/ 0 w 82867"/>
                <a:gd name="connsiteY1" fmla="*/ 22225 h 114300"/>
                <a:gd name="connsiteX2" fmla="*/ 3175 w 82867"/>
                <a:gd name="connsiteY2" fmla="*/ 50800 h 114300"/>
                <a:gd name="connsiteX3" fmla="*/ 6350 w 82867"/>
                <a:gd name="connsiteY3" fmla="*/ 66675 h 114300"/>
                <a:gd name="connsiteX4" fmla="*/ 9525 w 82867"/>
                <a:gd name="connsiteY4" fmla="*/ 104775 h 114300"/>
                <a:gd name="connsiteX5" fmla="*/ 38100 w 82867"/>
                <a:gd name="connsiteY5" fmla="*/ 114300 h 114300"/>
                <a:gd name="connsiteX6" fmla="*/ 53975 w 82867"/>
                <a:gd name="connsiteY6" fmla="*/ 111125 h 114300"/>
                <a:gd name="connsiteX7" fmla="*/ 60325 w 82867"/>
                <a:gd name="connsiteY7" fmla="*/ 101600 h 114300"/>
                <a:gd name="connsiteX8" fmla="*/ 66675 w 82867"/>
                <a:gd name="connsiteY8" fmla="*/ 85725 h 114300"/>
                <a:gd name="connsiteX9" fmla="*/ 69850 w 82867"/>
                <a:gd name="connsiteY9" fmla="*/ 76200 h 114300"/>
                <a:gd name="connsiteX10" fmla="*/ 76200 w 82867"/>
                <a:gd name="connsiteY10" fmla="*/ 66675 h 114300"/>
                <a:gd name="connsiteX11" fmla="*/ 79375 w 82867"/>
                <a:gd name="connsiteY11" fmla="*/ 0 h 114300"/>
                <a:gd name="connsiteX12" fmla="*/ 53975 w 82867"/>
                <a:gd name="connsiteY12" fmla="*/ 3175 h 114300"/>
                <a:gd name="connsiteX13" fmla="*/ 19050 w 82867"/>
                <a:gd name="connsiteY13" fmla="*/ 6350 h 114300"/>
                <a:gd name="connsiteX14" fmla="*/ 0 w 82867"/>
                <a:gd name="connsiteY14" fmla="*/ 222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867" h="114300">
                  <a:moveTo>
                    <a:pt x="0" y="22225"/>
                  </a:moveTo>
                  <a:lnTo>
                    <a:pt x="0" y="22225"/>
                  </a:lnTo>
                  <a:cubicBezTo>
                    <a:pt x="1058" y="31750"/>
                    <a:pt x="1820" y="41313"/>
                    <a:pt x="3175" y="50800"/>
                  </a:cubicBezTo>
                  <a:cubicBezTo>
                    <a:pt x="3938" y="56142"/>
                    <a:pt x="5719" y="61316"/>
                    <a:pt x="6350" y="66675"/>
                  </a:cubicBezTo>
                  <a:cubicBezTo>
                    <a:pt x="7839" y="79332"/>
                    <a:pt x="6024" y="92521"/>
                    <a:pt x="9525" y="104775"/>
                  </a:cubicBezTo>
                  <a:cubicBezTo>
                    <a:pt x="11757" y="112588"/>
                    <a:pt x="36626" y="114054"/>
                    <a:pt x="38100" y="114300"/>
                  </a:cubicBezTo>
                  <a:cubicBezTo>
                    <a:pt x="43392" y="113242"/>
                    <a:pt x="49290" y="113802"/>
                    <a:pt x="53975" y="111125"/>
                  </a:cubicBezTo>
                  <a:cubicBezTo>
                    <a:pt x="57288" y="109232"/>
                    <a:pt x="58618" y="105013"/>
                    <a:pt x="60325" y="101600"/>
                  </a:cubicBezTo>
                  <a:cubicBezTo>
                    <a:pt x="62874" y="96502"/>
                    <a:pt x="64674" y="91061"/>
                    <a:pt x="66675" y="85725"/>
                  </a:cubicBezTo>
                  <a:cubicBezTo>
                    <a:pt x="67850" y="82591"/>
                    <a:pt x="68353" y="79193"/>
                    <a:pt x="69850" y="76200"/>
                  </a:cubicBezTo>
                  <a:cubicBezTo>
                    <a:pt x="71557" y="72787"/>
                    <a:pt x="74083" y="69850"/>
                    <a:pt x="76200" y="66675"/>
                  </a:cubicBezTo>
                  <a:cubicBezTo>
                    <a:pt x="85897" y="27888"/>
                    <a:pt x="83219" y="49977"/>
                    <a:pt x="79375" y="0"/>
                  </a:cubicBezTo>
                  <a:lnTo>
                    <a:pt x="53975" y="3175"/>
                  </a:lnTo>
                  <a:cubicBezTo>
                    <a:pt x="42350" y="4399"/>
                    <a:pt x="30622" y="4697"/>
                    <a:pt x="19050" y="6350"/>
                  </a:cubicBezTo>
                  <a:cubicBezTo>
                    <a:pt x="15737" y="6823"/>
                    <a:pt x="3175" y="19579"/>
                    <a:pt x="0" y="22225"/>
                  </a:cubicBezTo>
                  <a:close/>
                </a:path>
              </a:pathLst>
            </a:custGeom>
            <a:solidFill>
              <a:srgbClr val="FFEAD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B191D0-786D-2E4A-B32B-B9893CCF4C17}"/>
              </a:ext>
            </a:extLst>
          </p:cNvPr>
          <p:cNvGrpSpPr/>
          <p:nvPr/>
        </p:nvGrpSpPr>
        <p:grpSpPr>
          <a:xfrm>
            <a:off x="4191000" y="1657350"/>
            <a:ext cx="4891670" cy="2286000"/>
            <a:chOff x="4191000" y="1657350"/>
            <a:chExt cx="4891670" cy="2286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541E033-A194-4742-8813-DD238C6152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520" b="-1278"/>
            <a:stretch/>
          </p:blipFill>
          <p:spPr>
            <a:xfrm>
              <a:off x="4191000" y="1657350"/>
              <a:ext cx="4891670" cy="2286000"/>
            </a:xfrm>
            <a:prstGeom prst="rect">
              <a:avLst/>
            </a:prstGeom>
          </p:spPr>
        </p:pic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EE8ED98-997F-8D43-9D82-5BCBE7FEFCFE}"/>
                </a:ext>
              </a:extLst>
            </p:cNvPr>
            <p:cNvSpPr/>
            <p:nvPr/>
          </p:nvSpPr>
          <p:spPr bwMode="auto">
            <a:xfrm>
              <a:off x="7464353" y="1686853"/>
              <a:ext cx="58815" cy="79226"/>
            </a:xfrm>
            <a:custGeom>
              <a:avLst/>
              <a:gdLst>
                <a:gd name="connsiteX0" fmla="*/ 45611 w 58815"/>
                <a:gd name="connsiteY0" fmla="*/ 0 h 79226"/>
                <a:gd name="connsiteX1" fmla="*/ 45611 w 58815"/>
                <a:gd name="connsiteY1" fmla="*/ 0 h 79226"/>
                <a:gd name="connsiteX2" fmla="*/ 15901 w 58815"/>
                <a:gd name="connsiteY2" fmla="*/ 6603 h 79226"/>
                <a:gd name="connsiteX3" fmla="*/ 5998 w 58815"/>
                <a:gd name="connsiteY3" fmla="*/ 13205 h 79226"/>
                <a:gd name="connsiteX4" fmla="*/ 22503 w 58815"/>
                <a:gd name="connsiteY4" fmla="*/ 79226 h 79226"/>
                <a:gd name="connsiteX5" fmla="*/ 32407 w 58815"/>
                <a:gd name="connsiteY5" fmla="*/ 75925 h 79226"/>
                <a:gd name="connsiteX6" fmla="*/ 52213 w 58815"/>
                <a:gd name="connsiteY6" fmla="*/ 72624 h 79226"/>
                <a:gd name="connsiteX7" fmla="*/ 58815 w 58815"/>
                <a:gd name="connsiteY7" fmla="*/ 52818 h 79226"/>
                <a:gd name="connsiteX8" fmla="*/ 45611 w 58815"/>
                <a:gd name="connsiteY8" fmla="*/ 0 h 7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815" h="79226">
                  <a:moveTo>
                    <a:pt x="45611" y="0"/>
                  </a:moveTo>
                  <a:lnTo>
                    <a:pt x="45611" y="0"/>
                  </a:lnTo>
                  <a:cubicBezTo>
                    <a:pt x="35708" y="2201"/>
                    <a:pt x="25525" y="3395"/>
                    <a:pt x="15901" y="6603"/>
                  </a:cubicBezTo>
                  <a:cubicBezTo>
                    <a:pt x="12137" y="7858"/>
                    <a:pt x="6374" y="9256"/>
                    <a:pt x="5998" y="13205"/>
                  </a:cubicBezTo>
                  <a:cubicBezTo>
                    <a:pt x="-175" y="78027"/>
                    <a:pt x="-8907" y="71374"/>
                    <a:pt x="22503" y="79226"/>
                  </a:cubicBezTo>
                  <a:cubicBezTo>
                    <a:pt x="25804" y="78126"/>
                    <a:pt x="29010" y="76680"/>
                    <a:pt x="32407" y="75925"/>
                  </a:cubicBezTo>
                  <a:cubicBezTo>
                    <a:pt x="38941" y="74473"/>
                    <a:pt x="47176" y="77031"/>
                    <a:pt x="52213" y="72624"/>
                  </a:cubicBezTo>
                  <a:cubicBezTo>
                    <a:pt x="57450" y="68041"/>
                    <a:pt x="58815" y="59777"/>
                    <a:pt x="58815" y="52818"/>
                  </a:cubicBezTo>
                  <a:lnTo>
                    <a:pt x="45611" y="0"/>
                  </a:lnTo>
                  <a:close/>
                </a:path>
              </a:pathLst>
            </a:custGeom>
            <a:solidFill>
              <a:srgbClr val="C5EA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487229"/>
      </p:ext>
    </p:extLst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6BD71-1439-408F-BE1B-C0CBD6BCC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857250"/>
          </a:xfrm>
        </p:spPr>
        <p:txBody>
          <a:bodyPr/>
          <a:lstStyle/>
          <a:p>
            <a:r>
              <a:rPr lang="en-CA" sz="3600" b="1" dirty="0"/>
              <a:t>Rucaparib: TRITON2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02B44D-EF01-4800-8814-813B3DC3BC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4" t="9739" r="4167" b="21418"/>
          <a:stretch/>
        </p:blipFill>
        <p:spPr>
          <a:xfrm>
            <a:off x="4780412" y="1057028"/>
            <a:ext cx="4267200" cy="2159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BD0690-B147-476E-A739-78B7CFC9DC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1" t="10833" r="3331" b="31389"/>
          <a:stretch/>
        </p:blipFill>
        <p:spPr>
          <a:xfrm>
            <a:off x="76200" y="1123950"/>
            <a:ext cx="4427567" cy="20930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1B6401-D578-4EE0-B73B-E8DCF2EB05C8}"/>
              </a:ext>
            </a:extLst>
          </p:cNvPr>
          <p:cNvSpPr txBox="1"/>
          <p:nvPr/>
        </p:nvSpPr>
        <p:spPr>
          <a:xfrm>
            <a:off x="0" y="4857750"/>
            <a:ext cx="4218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W </a:t>
            </a:r>
            <a:r>
              <a:rPr lang="en-CA" sz="1200" dirty="0" err="1"/>
              <a:t>Abida</a:t>
            </a:r>
            <a:r>
              <a:rPr lang="en-CA" sz="1200" dirty="0"/>
              <a:t>, ESMO Congress 2018; ClinicalTrials.gov: NCT02952534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1F0AA5-7492-574C-9181-4B6BF8149355}"/>
              </a:ext>
            </a:extLst>
          </p:cNvPr>
          <p:cNvGrpSpPr/>
          <p:nvPr/>
        </p:nvGrpSpPr>
        <p:grpSpPr>
          <a:xfrm>
            <a:off x="76200" y="3369772"/>
            <a:ext cx="4652500" cy="762000"/>
            <a:chOff x="76200" y="3369772"/>
            <a:chExt cx="4652500" cy="762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D56D8F1-BE7F-4D61-B36A-2BB82A492B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612" t="37958" r="2189" b="37052"/>
            <a:stretch/>
          </p:blipFill>
          <p:spPr>
            <a:xfrm>
              <a:off x="76200" y="3369772"/>
              <a:ext cx="4652500" cy="762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FB78208-2A1A-FD40-8527-F29252D40265}"/>
                </a:ext>
              </a:extLst>
            </p:cNvPr>
            <p:cNvSpPr txBox="1"/>
            <p:nvPr/>
          </p:nvSpPr>
          <p:spPr>
            <a:xfrm>
              <a:off x="3276600" y="3790950"/>
              <a:ext cx="762000" cy="123111"/>
            </a:xfrm>
            <a:prstGeom prst="rect">
              <a:avLst/>
            </a:prstGeom>
            <a:solidFill>
              <a:srgbClr val="DAE3F3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1/13 (7.7%)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642A5E-6CCD-394F-B712-1828DECC0EB3}"/>
                </a:ext>
              </a:extLst>
            </p:cNvPr>
            <p:cNvSpPr txBox="1"/>
            <p:nvPr/>
          </p:nvSpPr>
          <p:spPr>
            <a:xfrm>
              <a:off x="4038600" y="3790950"/>
              <a:ext cx="654150" cy="123111"/>
            </a:xfrm>
            <a:prstGeom prst="rect">
              <a:avLst/>
            </a:prstGeom>
            <a:solidFill>
              <a:srgbClr val="DAE3F3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2/9 (22.2%)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EE42C93-C9E0-AA4A-BE23-0FC767023735}"/>
              </a:ext>
            </a:extLst>
          </p:cNvPr>
          <p:cNvGrpSpPr/>
          <p:nvPr/>
        </p:nvGrpSpPr>
        <p:grpSpPr>
          <a:xfrm>
            <a:off x="4800600" y="3369772"/>
            <a:ext cx="4267200" cy="1358121"/>
            <a:chOff x="4800600" y="3369772"/>
            <a:chExt cx="4267200" cy="135812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4997580-C729-465E-A721-2481B4A68E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93" t="37736" r="3548" b="16631"/>
            <a:stretch/>
          </p:blipFill>
          <p:spPr>
            <a:xfrm>
              <a:off x="4800600" y="3369772"/>
              <a:ext cx="4267200" cy="135812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843C1D3-5148-5641-AF6C-626AA8A281A0}"/>
                </a:ext>
              </a:extLst>
            </p:cNvPr>
            <p:cNvSpPr txBox="1"/>
            <p:nvPr/>
          </p:nvSpPr>
          <p:spPr>
            <a:xfrm>
              <a:off x="4832350" y="3835628"/>
              <a:ext cx="1035050" cy="107722"/>
            </a:xfrm>
            <a:prstGeom prst="rect">
              <a:avLst/>
            </a:prstGeom>
            <a:solidFill>
              <a:srgbClr val="DAE3F3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700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ORR, n (%) [95% CI]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F5654E-5093-8F4A-9A21-32682D12FB31}"/>
                </a:ext>
              </a:extLst>
            </p:cNvPr>
            <p:cNvSpPr txBox="1"/>
            <p:nvPr/>
          </p:nvSpPr>
          <p:spPr>
            <a:xfrm>
              <a:off x="8514212" y="4171950"/>
              <a:ext cx="533400" cy="107722"/>
            </a:xfrm>
            <a:prstGeom prst="rect">
              <a:avLst/>
            </a:prstGeom>
            <a:solidFill>
              <a:srgbClr val="DAE3F3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(25.0%)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7134799"/>
      </p:ext>
    </p:extLst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3D6D0-95EF-4DF9-A5D2-75D423C29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781050"/>
          </a:xfrm>
        </p:spPr>
        <p:txBody>
          <a:bodyPr/>
          <a:lstStyle/>
          <a:p>
            <a:r>
              <a:rPr lang="en-CA" sz="3600" b="1" dirty="0"/>
              <a:t>Niraparib: GALAHAD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7589D2-BBB8-409F-92FA-03FD5A8CBF2D}"/>
              </a:ext>
            </a:extLst>
          </p:cNvPr>
          <p:cNvSpPr/>
          <p:nvPr/>
        </p:nvSpPr>
        <p:spPr>
          <a:xfrm>
            <a:off x="76201" y="819150"/>
            <a:ext cx="1219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/>
              <a:t>ctDNA:</a:t>
            </a:r>
          </a:p>
          <a:p>
            <a:endParaRPr lang="en-CA" sz="1400" b="1" dirty="0"/>
          </a:p>
          <a:p>
            <a:r>
              <a:rPr lang="en-CA" sz="1400" b="1" dirty="0"/>
              <a:t>BRCA1/2 ATM</a:t>
            </a:r>
          </a:p>
          <a:p>
            <a:r>
              <a:rPr lang="en-CA" sz="1400" b="1" dirty="0"/>
              <a:t>FANCA</a:t>
            </a:r>
          </a:p>
          <a:p>
            <a:r>
              <a:rPr lang="en-CA" sz="1400" b="1" dirty="0"/>
              <a:t>PALB2 CHEK2</a:t>
            </a:r>
          </a:p>
          <a:p>
            <a:r>
              <a:rPr lang="en-CA" sz="1400" b="1" dirty="0"/>
              <a:t>BRIP1 or HDAC2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3FBABD-0EAE-4A8B-AFB3-8193677D98E4}"/>
              </a:ext>
            </a:extLst>
          </p:cNvPr>
          <p:cNvSpPr/>
          <p:nvPr/>
        </p:nvSpPr>
        <p:spPr>
          <a:xfrm>
            <a:off x="76200" y="4885551"/>
            <a:ext cx="7543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Noto Sans"/>
              </a:rPr>
              <a:t>MR Smith, et al. J Clin Oncol 37(7_suppl) (March 1 2019) Abstract 202; ClinicalTrials.gov: NCT02854436</a:t>
            </a:r>
            <a:endParaRPr lang="en-CA" sz="1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1FBFE52-4659-F44C-A13D-408AA09D8819}"/>
              </a:ext>
            </a:extLst>
          </p:cNvPr>
          <p:cNvGrpSpPr/>
          <p:nvPr/>
        </p:nvGrpSpPr>
        <p:grpSpPr>
          <a:xfrm>
            <a:off x="1340667" y="819150"/>
            <a:ext cx="6431733" cy="3962400"/>
            <a:chOff x="1340667" y="819150"/>
            <a:chExt cx="6431733" cy="39624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29C5609-14B5-4591-AF1A-F048370D7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0667" y="819150"/>
              <a:ext cx="6431733" cy="396240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26DB1CB-0149-304B-9483-0A752CE1CC62}"/>
                </a:ext>
              </a:extLst>
            </p:cNvPr>
            <p:cNvSpPr txBox="1"/>
            <p:nvPr/>
          </p:nvSpPr>
          <p:spPr>
            <a:xfrm>
              <a:off x="3835160" y="1834812"/>
              <a:ext cx="2018501" cy="246221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kern="40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28-day cycle until end of </a:t>
              </a:r>
              <a:r>
                <a:rPr lang="en-US" sz="1000" kern="1000" spc="-4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treatment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341126-447B-0D40-B1FD-7645704484DE}"/>
                </a:ext>
              </a:extLst>
            </p:cNvPr>
            <p:cNvSpPr txBox="1"/>
            <p:nvPr/>
          </p:nvSpPr>
          <p:spPr>
            <a:xfrm>
              <a:off x="6172200" y="1834812"/>
              <a:ext cx="1572228" cy="24622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kern="200" spc="-40" dirty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 to 30 days after last dose</a:t>
              </a:r>
            </a:p>
          </p:txBody>
        </p:sp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C0D9555A-2D5E-3442-9745-DE4C1439B29B}"/>
                </a:ext>
              </a:extLst>
            </p:cNvPr>
            <p:cNvSpPr/>
            <p:nvPr/>
          </p:nvSpPr>
          <p:spPr bwMode="auto">
            <a:xfrm>
              <a:off x="5826760" y="2611120"/>
              <a:ext cx="71556" cy="96520"/>
            </a:xfrm>
            <a:custGeom>
              <a:avLst/>
              <a:gdLst>
                <a:gd name="connsiteX0" fmla="*/ 71120 w 71556"/>
                <a:gd name="connsiteY0" fmla="*/ 0 h 96520"/>
                <a:gd name="connsiteX1" fmla="*/ 71120 w 71556"/>
                <a:gd name="connsiteY1" fmla="*/ 0 h 96520"/>
                <a:gd name="connsiteX2" fmla="*/ 25400 w 71556"/>
                <a:gd name="connsiteY2" fmla="*/ 5080 h 96520"/>
                <a:gd name="connsiteX3" fmla="*/ 5080 w 71556"/>
                <a:gd name="connsiteY3" fmla="*/ 10160 h 96520"/>
                <a:gd name="connsiteX4" fmla="*/ 0 w 71556"/>
                <a:gd name="connsiteY4" fmla="*/ 25400 h 96520"/>
                <a:gd name="connsiteX5" fmla="*/ 15240 w 71556"/>
                <a:gd name="connsiteY5" fmla="*/ 76200 h 96520"/>
                <a:gd name="connsiteX6" fmla="*/ 20320 w 71556"/>
                <a:gd name="connsiteY6" fmla="*/ 91440 h 96520"/>
                <a:gd name="connsiteX7" fmla="*/ 35560 w 71556"/>
                <a:gd name="connsiteY7" fmla="*/ 96520 h 96520"/>
                <a:gd name="connsiteX8" fmla="*/ 60960 w 71556"/>
                <a:gd name="connsiteY8" fmla="*/ 91440 h 96520"/>
                <a:gd name="connsiteX9" fmla="*/ 66040 w 71556"/>
                <a:gd name="connsiteY9" fmla="*/ 76200 h 96520"/>
                <a:gd name="connsiteX10" fmla="*/ 71120 w 71556"/>
                <a:gd name="connsiteY10" fmla="*/ 0 h 9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556" h="96520">
                  <a:moveTo>
                    <a:pt x="71120" y="0"/>
                  </a:moveTo>
                  <a:lnTo>
                    <a:pt x="71120" y="0"/>
                  </a:lnTo>
                  <a:cubicBezTo>
                    <a:pt x="55880" y="1693"/>
                    <a:pt x="40555" y="2748"/>
                    <a:pt x="25400" y="5080"/>
                  </a:cubicBezTo>
                  <a:cubicBezTo>
                    <a:pt x="18499" y="6142"/>
                    <a:pt x="10532" y="5799"/>
                    <a:pt x="5080" y="10160"/>
                  </a:cubicBezTo>
                  <a:cubicBezTo>
                    <a:pt x="899" y="13505"/>
                    <a:pt x="1693" y="20320"/>
                    <a:pt x="0" y="25400"/>
                  </a:cubicBezTo>
                  <a:cubicBezTo>
                    <a:pt x="7677" y="56110"/>
                    <a:pt x="2872" y="39096"/>
                    <a:pt x="15240" y="76200"/>
                  </a:cubicBezTo>
                  <a:cubicBezTo>
                    <a:pt x="16933" y="81280"/>
                    <a:pt x="15240" y="89747"/>
                    <a:pt x="20320" y="91440"/>
                  </a:cubicBezTo>
                  <a:lnTo>
                    <a:pt x="35560" y="96520"/>
                  </a:lnTo>
                  <a:cubicBezTo>
                    <a:pt x="44027" y="94827"/>
                    <a:pt x="53776" y="96229"/>
                    <a:pt x="60960" y="91440"/>
                  </a:cubicBezTo>
                  <a:cubicBezTo>
                    <a:pt x="65415" y="88470"/>
                    <a:pt x="64569" y="81349"/>
                    <a:pt x="66040" y="76200"/>
                  </a:cubicBezTo>
                  <a:cubicBezTo>
                    <a:pt x="74816" y="45483"/>
                    <a:pt x="70273" y="12700"/>
                    <a:pt x="71120" y="0"/>
                  </a:cubicBezTo>
                  <a:close/>
                </a:path>
              </a:pathLst>
            </a:custGeom>
            <a:solidFill>
              <a:srgbClr val="E7E6E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0707393"/>
      </p:ext>
    </p:extLst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3D6D0-95EF-4DF9-A5D2-75D423C29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640059"/>
          </a:xfrm>
        </p:spPr>
        <p:txBody>
          <a:bodyPr/>
          <a:lstStyle/>
          <a:p>
            <a:r>
              <a:rPr lang="en-CA" sz="3600" b="1" dirty="0"/>
              <a:t>Niraparib: GALAHAD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F4742D-2090-480C-A020-702482EB5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645" y="3028950"/>
            <a:ext cx="4280111" cy="1878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8423EE-69B4-41E6-8B6A-F0FF59A26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028950"/>
            <a:ext cx="4293156" cy="18788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5E6EE4B-944C-446B-8864-7F42C2A654DA}"/>
              </a:ext>
            </a:extLst>
          </p:cNvPr>
          <p:cNvSpPr/>
          <p:nvPr/>
        </p:nvSpPr>
        <p:spPr>
          <a:xfrm>
            <a:off x="76200" y="4885551"/>
            <a:ext cx="73047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Noto Sans"/>
              </a:rPr>
              <a:t>MR Smith, et al. J Clin Oncol 37(7_suppl) (March 1 2019) Abstract 202; ClinicalTrials.gov: NCT02854436</a:t>
            </a:r>
            <a:endParaRPr lang="en-CA" sz="12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FD250A-277A-F34F-9C77-1381E01FBD13}"/>
              </a:ext>
            </a:extLst>
          </p:cNvPr>
          <p:cNvGrpSpPr/>
          <p:nvPr/>
        </p:nvGrpSpPr>
        <p:grpSpPr>
          <a:xfrm>
            <a:off x="1676400" y="742950"/>
            <a:ext cx="5704502" cy="2221209"/>
            <a:chOff x="1676400" y="742950"/>
            <a:chExt cx="5704502" cy="222120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9200497-92FD-4034-B0E2-8B4F0808B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76400" y="742950"/>
              <a:ext cx="5704502" cy="2221209"/>
            </a:xfrm>
            <a:prstGeom prst="rect">
              <a:avLst/>
            </a:prstGeom>
          </p:spPr>
        </p:pic>
        <p:sp>
          <p:nvSpPr>
            <p:cNvPr id="3" name="Freeform 2">
              <a:extLst>
                <a:ext uri="{FF2B5EF4-FFF2-40B4-BE49-F238E27FC236}">
                  <a16:creationId xmlns:a16="http://schemas.microsoft.com/office/drawing/2014/main" id="{4270C2D6-779B-B34E-981B-D7011680EFDA}"/>
                </a:ext>
              </a:extLst>
            </p:cNvPr>
            <p:cNvSpPr/>
            <p:nvPr/>
          </p:nvSpPr>
          <p:spPr bwMode="auto">
            <a:xfrm>
              <a:off x="2429750" y="1832548"/>
              <a:ext cx="68755" cy="90989"/>
            </a:xfrm>
            <a:custGeom>
              <a:avLst/>
              <a:gdLst>
                <a:gd name="connsiteX0" fmla="*/ 32384 w 68755"/>
                <a:gd name="connsiteY0" fmla="*/ 0 h 90989"/>
                <a:gd name="connsiteX1" fmla="*/ 32384 w 68755"/>
                <a:gd name="connsiteY1" fmla="*/ 0 h 90989"/>
                <a:gd name="connsiteX2" fmla="*/ 2404 w 68755"/>
                <a:gd name="connsiteY2" fmla="*/ 11242 h 90989"/>
                <a:gd name="connsiteX3" fmla="*/ 6152 w 68755"/>
                <a:gd name="connsiteY3" fmla="*/ 59960 h 90989"/>
                <a:gd name="connsiteX4" fmla="*/ 9899 w 68755"/>
                <a:gd name="connsiteY4" fmla="*/ 86193 h 90989"/>
                <a:gd name="connsiteX5" fmla="*/ 21142 w 68755"/>
                <a:gd name="connsiteY5" fmla="*/ 89941 h 90989"/>
                <a:gd name="connsiteX6" fmla="*/ 66112 w 68755"/>
                <a:gd name="connsiteY6" fmla="*/ 86193 h 90989"/>
                <a:gd name="connsiteX7" fmla="*/ 62365 w 68755"/>
                <a:gd name="connsiteY7" fmla="*/ 59960 h 90989"/>
                <a:gd name="connsiteX8" fmla="*/ 58617 w 68755"/>
                <a:gd name="connsiteY8" fmla="*/ 41222 h 90989"/>
                <a:gd name="connsiteX9" fmla="*/ 51122 w 68755"/>
                <a:gd name="connsiteY9" fmla="*/ 18737 h 90989"/>
                <a:gd name="connsiteX10" fmla="*/ 47375 w 68755"/>
                <a:gd name="connsiteY10" fmla="*/ 7495 h 90989"/>
                <a:gd name="connsiteX11" fmla="*/ 32384 w 68755"/>
                <a:gd name="connsiteY11" fmla="*/ 0 h 9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8755" h="90989">
                  <a:moveTo>
                    <a:pt x="32384" y="0"/>
                  </a:moveTo>
                  <a:lnTo>
                    <a:pt x="32384" y="0"/>
                  </a:lnTo>
                  <a:cubicBezTo>
                    <a:pt x="22391" y="3747"/>
                    <a:pt x="6682" y="1464"/>
                    <a:pt x="2404" y="11242"/>
                  </a:cubicBezTo>
                  <a:cubicBezTo>
                    <a:pt x="-4124" y="26164"/>
                    <a:pt x="4531" y="43754"/>
                    <a:pt x="6152" y="59960"/>
                  </a:cubicBezTo>
                  <a:cubicBezTo>
                    <a:pt x="7031" y="68749"/>
                    <a:pt x="5949" y="78292"/>
                    <a:pt x="9899" y="86193"/>
                  </a:cubicBezTo>
                  <a:cubicBezTo>
                    <a:pt x="11666" y="89726"/>
                    <a:pt x="17394" y="88692"/>
                    <a:pt x="21142" y="89941"/>
                  </a:cubicBezTo>
                  <a:cubicBezTo>
                    <a:pt x="36132" y="88692"/>
                    <a:pt x="53947" y="95040"/>
                    <a:pt x="66112" y="86193"/>
                  </a:cubicBezTo>
                  <a:cubicBezTo>
                    <a:pt x="73256" y="80998"/>
                    <a:pt x="63817" y="68673"/>
                    <a:pt x="62365" y="59960"/>
                  </a:cubicBezTo>
                  <a:cubicBezTo>
                    <a:pt x="61318" y="53677"/>
                    <a:pt x="60293" y="47367"/>
                    <a:pt x="58617" y="41222"/>
                  </a:cubicBezTo>
                  <a:cubicBezTo>
                    <a:pt x="56538" y="33600"/>
                    <a:pt x="53620" y="26232"/>
                    <a:pt x="51122" y="18737"/>
                  </a:cubicBezTo>
                  <a:cubicBezTo>
                    <a:pt x="49873" y="14990"/>
                    <a:pt x="47375" y="11445"/>
                    <a:pt x="47375" y="7495"/>
                  </a:cubicBezTo>
                  <a:lnTo>
                    <a:pt x="32384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F21E12CD-F8E2-724E-875B-4D789669363D}"/>
                </a:ext>
              </a:extLst>
            </p:cNvPr>
            <p:cNvSpPr/>
            <p:nvPr/>
          </p:nvSpPr>
          <p:spPr bwMode="auto">
            <a:xfrm>
              <a:off x="7213600" y="984250"/>
              <a:ext cx="66806" cy="82550"/>
            </a:xfrm>
            <a:custGeom>
              <a:avLst/>
              <a:gdLst>
                <a:gd name="connsiteX0" fmla="*/ 0 w 66806"/>
                <a:gd name="connsiteY0" fmla="*/ 0 h 82550"/>
                <a:gd name="connsiteX1" fmla="*/ 0 w 66806"/>
                <a:gd name="connsiteY1" fmla="*/ 0 h 82550"/>
                <a:gd name="connsiteX2" fmla="*/ 3175 w 66806"/>
                <a:gd name="connsiteY2" fmla="*/ 28575 h 82550"/>
                <a:gd name="connsiteX3" fmla="*/ 6350 w 66806"/>
                <a:gd name="connsiteY3" fmla="*/ 60325 h 82550"/>
                <a:gd name="connsiteX4" fmla="*/ 9525 w 66806"/>
                <a:gd name="connsiteY4" fmla="*/ 79375 h 82550"/>
                <a:gd name="connsiteX5" fmla="*/ 19050 w 66806"/>
                <a:gd name="connsiteY5" fmla="*/ 82550 h 82550"/>
                <a:gd name="connsiteX6" fmla="*/ 28575 w 66806"/>
                <a:gd name="connsiteY6" fmla="*/ 79375 h 82550"/>
                <a:gd name="connsiteX7" fmla="*/ 57150 w 66806"/>
                <a:gd name="connsiteY7" fmla="*/ 76200 h 82550"/>
                <a:gd name="connsiteX8" fmla="*/ 60325 w 66806"/>
                <a:gd name="connsiteY8" fmla="*/ 66675 h 82550"/>
                <a:gd name="connsiteX9" fmla="*/ 63500 w 66806"/>
                <a:gd name="connsiteY9" fmla="*/ 53975 h 82550"/>
                <a:gd name="connsiteX10" fmla="*/ 66675 w 66806"/>
                <a:gd name="connsiteY10" fmla="*/ 19050 h 82550"/>
                <a:gd name="connsiteX11" fmla="*/ 60325 w 66806"/>
                <a:gd name="connsiteY11" fmla="*/ 6350 h 82550"/>
                <a:gd name="connsiteX12" fmla="*/ 0 w 66806"/>
                <a:gd name="connsiteY12" fmla="*/ 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806" h="82550">
                  <a:moveTo>
                    <a:pt x="0" y="0"/>
                  </a:moveTo>
                  <a:lnTo>
                    <a:pt x="0" y="0"/>
                  </a:lnTo>
                  <a:cubicBezTo>
                    <a:pt x="1058" y="9525"/>
                    <a:pt x="2172" y="19044"/>
                    <a:pt x="3175" y="28575"/>
                  </a:cubicBezTo>
                  <a:cubicBezTo>
                    <a:pt x="4288" y="39153"/>
                    <a:pt x="5031" y="49771"/>
                    <a:pt x="6350" y="60325"/>
                  </a:cubicBezTo>
                  <a:cubicBezTo>
                    <a:pt x="7148" y="66713"/>
                    <a:pt x="6331" y="73786"/>
                    <a:pt x="9525" y="79375"/>
                  </a:cubicBezTo>
                  <a:cubicBezTo>
                    <a:pt x="11185" y="82281"/>
                    <a:pt x="15875" y="81492"/>
                    <a:pt x="19050" y="82550"/>
                  </a:cubicBezTo>
                  <a:cubicBezTo>
                    <a:pt x="22225" y="81492"/>
                    <a:pt x="25274" y="79925"/>
                    <a:pt x="28575" y="79375"/>
                  </a:cubicBezTo>
                  <a:cubicBezTo>
                    <a:pt x="38028" y="77799"/>
                    <a:pt x="48252" y="79759"/>
                    <a:pt x="57150" y="76200"/>
                  </a:cubicBezTo>
                  <a:cubicBezTo>
                    <a:pt x="60257" y="74957"/>
                    <a:pt x="59406" y="69893"/>
                    <a:pt x="60325" y="66675"/>
                  </a:cubicBezTo>
                  <a:cubicBezTo>
                    <a:pt x="61524" y="62479"/>
                    <a:pt x="62442" y="58208"/>
                    <a:pt x="63500" y="53975"/>
                  </a:cubicBezTo>
                  <a:cubicBezTo>
                    <a:pt x="64558" y="42333"/>
                    <a:pt x="67453" y="30714"/>
                    <a:pt x="66675" y="19050"/>
                  </a:cubicBezTo>
                  <a:cubicBezTo>
                    <a:pt x="66360" y="14327"/>
                    <a:pt x="64956" y="7325"/>
                    <a:pt x="60325" y="6350"/>
                  </a:cubicBezTo>
                  <a:cubicBezTo>
                    <a:pt x="42719" y="2644"/>
                    <a:pt x="10054" y="1058"/>
                    <a:pt x="0" y="0"/>
                  </a:cubicBezTo>
                  <a:close/>
                </a:path>
              </a:pathLst>
            </a:custGeom>
            <a:solidFill>
              <a:srgbClr val="4A85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9694796"/>
      </p:ext>
    </p:extLst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30B8B-165F-4D07-A76E-404F7A389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8100"/>
            <a:ext cx="9067800" cy="628650"/>
          </a:xfrm>
        </p:spPr>
        <p:txBody>
          <a:bodyPr>
            <a:noAutofit/>
          </a:bodyPr>
          <a:lstStyle/>
          <a:p>
            <a:r>
              <a:rPr lang="en-CA" sz="2700" b="1" dirty="0"/>
              <a:t>Summary: Reported PARP Inhibitor Monotherapy Trials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5132F2E-5085-4010-AD3D-F42FAF21A2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654493"/>
              </p:ext>
            </p:extLst>
          </p:nvPr>
        </p:nvGraphicFramePr>
        <p:xfrm>
          <a:off x="152400" y="814520"/>
          <a:ext cx="8839200" cy="1447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09624817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1554005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8602837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8292128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9509507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5703706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9307726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0484179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776285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9749063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825266548"/>
                    </a:ext>
                  </a:extLst>
                </a:gridCol>
              </a:tblGrid>
              <a:tr h="411209">
                <a:tc>
                  <a:txBody>
                    <a:bodyPr/>
                    <a:lstStyle/>
                    <a:p>
                      <a:endParaRPr lang="en-CA" sz="1200" b="1" dirty="0"/>
                    </a:p>
                  </a:txBody>
                  <a:tcPr marT="0" marB="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Olaparib</a:t>
                      </a:r>
                    </a:p>
                    <a:p>
                      <a:pPr algn="ctr"/>
                      <a:r>
                        <a:rPr lang="en-CA" sz="1200" b="1" dirty="0"/>
                        <a:t>TOPARP-B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Rucaparib</a:t>
                      </a:r>
                    </a:p>
                    <a:p>
                      <a:pPr algn="ctr"/>
                      <a:r>
                        <a:rPr lang="en-CA" sz="1200" b="1" dirty="0"/>
                        <a:t>TRITON2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Niraparib </a:t>
                      </a:r>
                    </a:p>
                    <a:p>
                      <a:pPr algn="ctr"/>
                      <a:r>
                        <a:rPr lang="en-CA" sz="1200" b="1" dirty="0"/>
                        <a:t>GALAHAD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056208"/>
                  </a:ext>
                </a:extLst>
              </a:tr>
              <a:tr h="214172">
                <a:tc>
                  <a:txBody>
                    <a:bodyPr/>
                    <a:lstStyle/>
                    <a:p>
                      <a:pPr lvl="0" algn="ctr"/>
                      <a:endParaRPr lang="en-CA" sz="1200" b="1" dirty="0"/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BRCA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ATM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CDK12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Other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BRCA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ATM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CDK12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Other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BRCA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Other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333573764"/>
                  </a:ext>
                </a:extLst>
              </a:tr>
              <a:tr h="411209">
                <a:tc>
                  <a:txBody>
                    <a:bodyPr/>
                    <a:lstStyle/>
                    <a:p>
                      <a:pPr lvl="0" algn="ctr"/>
                      <a:r>
                        <a:rPr lang="en-CA" sz="1200" b="1" dirty="0"/>
                        <a:t>PSA50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77%</a:t>
                      </a:r>
                    </a:p>
                    <a:p>
                      <a:pPr algn="ctr"/>
                      <a:r>
                        <a:rPr lang="en-CA" sz="1200" b="0" i="0" dirty="0"/>
                        <a:t>(23/30)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5%</a:t>
                      </a:r>
                    </a:p>
                    <a:p>
                      <a:pPr algn="ctr"/>
                      <a:r>
                        <a:rPr lang="en-CA" sz="1200" b="0" dirty="0"/>
                        <a:t>(1/19)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  <a:p>
                      <a:pPr algn="ctr"/>
                      <a:r>
                        <a:rPr lang="en-CA" sz="1200" b="0" dirty="0"/>
                        <a:t>(0/20)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26%</a:t>
                      </a:r>
                    </a:p>
                    <a:p>
                      <a:pPr algn="ctr"/>
                      <a:r>
                        <a:rPr lang="en-CA" sz="1200" b="0" dirty="0"/>
                        <a:t>(6/23)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51%</a:t>
                      </a:r>
                    </a:p>
                    <a:p>
                      <a:pPr algn="ctr"/>
                      <a:r>
                        <a:rPr lang="en-CA" sz="1200" b="0" dirty="0"/>
                        <a:t>(23/45)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  <a:p>
                      <a:pPr algn="ctr"/>
                      <a:r>
                        <a:rPr lang="en-CA" sz="1200" b="0" dirty="0"/>
                        <a:t>(0/18)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8%</a:t>
                      </a:r>
                    </a:p>
                    <a:p>
                      <a:pPr algn="ctr"/>
                      <a:r>
                        <a:rPr lang="en-CA" sz="1200" b="0" dirty="0"/>
                        <a:t>(1/13)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22%</a:t>
                      </a:r>
                    </a:p>
                    <a:p>
                      <a:pPr algn="ctr"/>
                      <a:r>
                        <a:rPr lang="en-CA" sz="1200" b="0" dirty="0"/>
                        <a:t>(2/9)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52%</a:t>
                      </a:r>
                    </a:p>
                    <a:p>
                      <a:pPr algn="ctr"/>
                      <a:r>
                        <a:rPr lang="en-CA" sz="1200" b="0" dirty="0"/>
                        <a:t>(15/29)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5%</a:t>
                      </a:r>
                    </a:p>
                    <a:p>
                      <a:pPr algn="ctr"/>
                      <a:r>
                        <a:rPr lang="en-CA" sz="1200" b="0" dirty="0"/>
                        <a:t>(1/21)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162263861"/>
                  </a:ext>
                </a:extLst>
              </a:tr>
              <a:tr h="411209">
                <a:tc>
                  <a:txBody>
                    <a:bodyPr/>
                    <a:lstStyle/>
                    <a:p>
                      <a:pPr lvl="0" algn="ctr"/>
                      <a:r>
                        <a:rPr lang="en-CA" sz="1200" b="1" dirty="0"/>
                        <a:t>ORR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52%</a:t>
                      </a:r>
                    </a:p>
                    <a:p>
                      <a:pPr algn="ctr"/>
                      <a:r>
                        <a:rPr lang="en-CA" sz="1200" b="0" dirty="0"/>
                        <a:t>(11/21)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8%</a:t>
                      </a:r>
                    </a:p>
                    <a:p>
                      <a:pPr algn="ctr"/>
                      <a:r>
                        <a:rPr lang="en-CA" sz="1200" b="0" dirty="0"/>
                        <a:t>(1/12)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  <a:p>
                      <a:pPr algn="ctr"/>
                      <a:r>
                        <a:rPr lang="en-CA" sz="1200" b="0" dirty="0"/>
                        <a:t>(0/18)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9%</a:t>
                      </a:r>
                    </a:p>
                    <a:p>
                      <a:pPr algn="ctr"/>
                      <a:r>
                        <a:rPr lang="en-CA" sz="1200" b="0" dirty="0"/>
                        <a:t>(2/23)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44%</a:t>
                      </a:r>
                    </a:p>
                    <a:p>
                      <a:pPr algn="ctr"/>
                      <a:r>
                        <a:rPr lang="en-CA" sz="1200" b="0" dirty="0"/>
                        <a:t>(11/25)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  <a:p>
                      <a:pPr algn="ctr"/>
                      <a:r>
                        <a:rPr lang="en-CA" sz="1200" b="0" dirty="0"/>
                        <a:t>(0/5)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  <a:p>
                      <a:pPr algn="ctr"/>
                      <a:r>
                        <a:rPr lang="en-CA" sz="1200" b="0" dirty="0"/>
                        <a:t>(0/8)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25%</a:t>
                      </a:r>
                    </a:p>
                    <a:p>
                      <a:pPr algn="ctr"/>
                      <a:r>
                        <a:rPr lang="en-CA" sz="1200" b="0" dirty="0"/>
                        <a:t>2/8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38%</a:t>
                      </a:r>
                    </a:p>
                    <a:p>
                      <a:pPr algn="ctr"/>
                      <a:r>
                        <a:rPr lang="en-CA" sz="1200" b="0" dirty="0"/>
                        <a:t>(6/16)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13%</a:t>
                      </a:r>
                    </a:p>
                    <a:p>
                      <a:pPr algn="ctr"/>
                      <a:r>
                        <a:rPr lang="en-CA" sz="1200" b="0" dirty="0"/>
                        <a:t>(2/15)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616560762"/>
                  </a:ext>
                </a:extLst>
              </a:tr>
            </a:tbl>
          </a:graphicData>
        </a:graphic>
      </p:graphicFrame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78EDB049-6AFA-485F-95C6-1CA69F5E86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426639"/>
              </p:ext>
            </p:extLst>
          </p:nvPr>
        </p:nvGraphicFramePr>
        <p:xfrm>
          <a:off x="152400" y="2435010"/>
          <a:ext cx="8839200" cy="208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310">
                  <a:extLst>
                    <a:ext uri="{9D8B030D-6E8A-4147-A177-3AD203B41FA5}">
                      <a16:colId xmlns:a16="http://schemas.microsoft.com/office/drawing/2014/main" val="1096248173"/>
                    </a:ext>
                  </a:extLst>
                </a:gridCol>
                <a:gridCol w="1037253">
                  <a:extLst>
                    <a:ext uri="{9D8B030D-6E8A-4147-A177-3AD203B41FA5}">
                      <a16:colId xmlns:a16="http://schemas.microsoft.com/office/drawing/2014/main" val="3155400562"/>
                    </a:ext>
                  </a:extLst>
                </a:gridCol>
                <a:gridCol w="1217645">
                  <a:extLst>
                    <a:ext uri="{9D8B030D-6E8A-4147-A177-3AD203B41FA5}">
                      <a16:colId xmlns:a16="http://schemas.microsoft.com/office/drawing/2014/main" val="4270229824"/>
                    </a:ext>
                  </a:extLst>
                </a:gridCol>
                <a:gridCol w="1172547">
                  <a:extLst>
                    <a:ext uri="{9D8B030D-6E8A-4147-A177-3AD203B41FA5}">
                      <a16:colId xmlns:a16="http://schemas.microsoft.com/office/drawing/2014/main" val="457037068"/>
                    </a:ext>
                  </a:extLst>
                </a:gridCol>
                <a:gridCol w="1082351">
                  <a:extLst>
                    <a:ext uri="{9D8B030D-6E8A-4147-A177-3AD203B41FA5}">
                      <a16:colId xmlns:a16="http://schemas.microsoft.com/office/drawing/2014/main" val="303999959"/>
                    </a:ext>
                  </a:extLst>
                </a:gridCol>
                <a:gridCol w="1082351">
                  <a:extLst>
                    <a:ext uri="{9D8B030D-6E8A-4147-A177-3AD203B41FA5}">
                      <a16:colId xmlns:a16="http://schemas.microsoft.com/office/drawing/2014/main" val="2097490633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1348218963"/>
                    </a:ext>
                  </a:extLst>
                </a:gridCol>
              </a:tblGrid>
              <a:tr h="408781">
                <a:tc>
                  <a:txBody>
                    <a:bodyPr/>
                    <a:lstStyle/>
                    <a:p>
                      <a:r>
                        <a:rPr lang="en-CA" sz="1200" b="1" dirty="0"/>
                        <a:t>Selected Adverse Events</a:t>
                      </a:r>
                    </a:p>
                  </a:txBody>
                  <a:tcPr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Olaparib</a:t>
                      </a:r>
                    </a:p>
                    <a:p>
                      <a:pPr algn="ctr"/>
                      <a:r>
                        <a:rPr lang="en-CA" sz="1200" b="1" dirty="0"/>
                        <a:t>TOPARP-B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Rucaparib</a:t>
                      </a:r>
                    </a:p>
                    <a:p>
                      <a:pPr algn="ctr"/>
                      <a:r>
                        <a:rPr lang="en-CA" sz="1200" b="1" dirty="0"/>
                        <a:t>TRITON2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Niraparib </a:t>
                      </a:r>
                    </a:p>
                    <a:p>
                      <a:pPr algn="ctr"/>
                      <a:r>
                        <a:rPr lang="en-CA" sz="1200" b="1" dirty="0"/>
                        <a:t>GALAHAD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056208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pPr algn="r"/>
                      <a:r>
                        <a:rPr lang="en-CA" sz="1200" b="1" i="1" dirty="0"/>
                        <a:t>Grade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i="1" dirty="0"/>
                        <a:t>All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i="1" dirty="0"/>
                        <a:t>3-4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i="1" dirty="0"/>
                        <a:t>All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i="1" dirty="0"/>
                        <a:t>3-4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i="1" dirty="0"/>
                        <a:t>All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i="1" dirty="0"/>
                        <a:t>3-4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541700194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r>
                        <a:rPr lang="en-CA" sz="1200" b="1" dirty="0"/>
                        <a:t>Anemia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69%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34%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28%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15%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26%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231488392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r>
                        <a:rPr lang="en-CA" sz="1200" b="1" dirty="0"/>
                        <a:t>Thrombocytopenia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27%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6%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15%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637599057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r>
                        <a:rPr lang="en-CA" sz="1200" b="1" dirty="0"/>
                        <a:t>Neutropenia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18%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8%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52723627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r>
                        <a:rPr lang="en-CA" sz="1200" b="1" dirty="0"/>
                        <a:t>Fatigue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54%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7%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45%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5%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814318280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r>
                        <a:rPr lang="en-CA" sz="1200" b="1" dirty="0"/>
                        <a:t>Nausea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31%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1%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42%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4%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226791228"/>
                  </a:ext>
                </a:extLst>
              </a:tr>
              <a:tr h="238783">
                <a:tc>
                  <a:txBody>
                    <a:bodyPr/>
                    <a:lstStyle/>
                    <a:p>
                      <a:r>
                        <a:rPr lang="en-CA" sz="1200" b="1" dirty="0"/>
                        <a:t>Vomiting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26%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20%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0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/>
                        <a:t>NR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60150759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F1FF7F1-7450-4F45-BC17-052F824D8854}"/>
              </a:ext>
            </a:extLst>
          </p:cNvPr>
          <p:cNvSpPr txBox="1"/>
          <p:nvPr/>
        </p:nvSpPr>
        <p:spPr>
          <a:xfrm>
            <a:off x="7757858" y="4775170"/>
            <a:ext cx="12666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/>
              <a:t>NR = Not Reported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475391-5E01-EC4A-A5A5-F174EBEC33F4}"/>
              </a:ext>
            </a:extLst>
          </p:cNvPr>
          <p:cNvSpPr txBox="1"/>
          <p:nvPr/>
        </p:nvSpPr>
        <p:spPr>
          <a:xfrm>
            <a:off x="150341" y="4605893"/>
            <a:ext cx="67920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Mateo J et al. GU Cancers Symposium 2019;Abstr 5005; </a:t>
            </a:r>
            <a:r>
              <a:rPr lang="en-CA" sz="1100" dirty="0" err="1"/>
              <a:t>Abida</a:t>
            </a:r>
            <a:r>
              <a:rPr lang="en-CA" sz="1100" dirty="0"/>
              <a:t> W et al. ESMO 2018;Abstr 793PD; Smith MR et al. GU Cancers Symposium 2019;Abstr 202.</a:t>
            </a:r>
          </a:p>
        </p:txBody>
      </p:sp>
    </p:spTree>
    <p:extLst>
      <p:ext uri="{BB962C8B-B14F-4D97-AF65-F5344CB8AC3E}">
        <p14:creationId xmlns:p14="http://schemas.microsoft.com/office/powerpoint/2010/main" val="1674651788"/>
      </p:ext>
    </p:extLst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3950"/>
            <a:ext cx="7772400" cy="2419350"/>
          </a:xfrm>
        </p:spPr>
        <p:txBody>
          <a:bodyPr/>
          <a:lstStyle/>
          <a:p>
            <a:r>
              <a:rPr lang="en-US" b="1" dirty="0"/>
              <a:t>Phase III in Prostate Cancer: </a:t>
            </a:r>
            <a:r>
              <a:rPr lang="en-US" b="1" dirty="0" err="1"/>
              <a:t>Olaparib</a:t>
            </a:r>
            <a:br>
              <a:rPr lang="en-US" sz="3600" b="1" dirty="0"/>
            </a:br>
            <a:br>
              <a:rPr lang="en-US" sz="3600" b="1" dirty="0"/>
            </a:br>
            <a:r>
              <a:rPr lang="en-US" sz="2400" b="1" dirty="0"/>
              <a:t>4426 screened pts yielded 2793 results (63.1%) and 778 (17.5%) had a DNA repair defect with</a:t>
            </a:r>
            <a:br>
              <a:rPr lang="en-US" sz="2400" b="1" dirty="0"/>
            </a:br>
            <a:r>
              <a:rPr lang="en-US" sz="2400" b="1" dirty="0"/>
              <a:t>BRCA2 detected in 272 (6.1%) of screened pts</a:t>
            </a:r>
          </a:p>
        </p:txBody>
      </p:sp>
    </p:spTree>
    <p:extLst>
      <p:ext uri="{BB962C8B-B14F-4D97-AF65-F5344CB8AC3E}">
        <p14:creationId xmlns:p14="http://schemas.microsoft.com/office/powerpoint/2010/main" val="57696031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olo 78"/>
          <p:cNvSpPr>
            <a:spLocks noGrp="1"/>
          </p:cNvSpPr>
          <p:nvPr>
            <p:ph type="ctrTitle"/>
          </p:nvPr>
        </p:nvSpPr>
        <p:spPr>
          <a:xfrm>
            <a:off x="679604" y="1145271"/>
            <a:ext cx="7952605" cy="914400"/>
          </a:xfrm>
        </p:spPr>
        <p:txBody>
          <a:bodyPr/>
          <a:lstStyle/>
          <a:p>
            <a:r>
              <a:rPr lang="en-GB" sz="2000" dirty="0"/>
              <a:t>PROfound: </a:t>
            </a:r>
            <a:br>
              <a:rPr lang="en-GB" sz="2000" dirty="0"/>
            </a:br>
            <a:r>
              <a:rPr lang="en-GB" sz="2000" dirty="0"/>
              <a:t>Phase III study of olaparib versus enzalutamide or abiraterone for metastatic castration-resistant prostate cancer with homologous recombination repair gene alterations</a:t>
            </a:r>
            <a:r>
              <a:rPr lang="it-IT" sz="1600" cap="none" dirty="0"/>
              <a:t> </a:t>
            </a:r>
          </a:p>
        </p:txBody>
      </p:sp>
      <p:sp>
        <p:nvSpPr>
          <p:cNvPr id="80" name="Sottotitolo 79"/>
          <p:cNvSpPr>
            <a:spLocks noGrp="1"/>
          </p:cNvSpPr>
          <p:nvPr>
            <p:ph type="subTitle" idx="1"/>
          </p:nvPr>
        </p:nvSpPr>
        <p:spPr>
          <a:xfrm>
            <a:off x="679603" y="2063680"/>
            <a:ext cx="7590337" cy="450000"/>
          </a:xfrm>
        </p:spPr>
        <p:txBody>
          <a:bodyPr/>
          <a:lstStyle/>
          <a:p>
            <a:r>
              <a:rPr lang="it-IT" sz="1600" u="sng" dirty="0"/>
              <a:t>Maha Hussain</a:t>
            </a:r>
            <a:r>
              <a:rPr lang="it-IT" sz="1600" dirty="0"/>
              <a:t>,</a:t>
            </a:r>
            <a:r>
              <a:rPr lang="it-IT" sz="1600" baseline="30000" dirty="0"/>
              <a:t>1</a:t>
            </a:r>
            <a:r>
              <a:rPr lang="it-IT" sz="1600" dirty="0"/>
              <a:t> Joaquin Mateo,</a:t>
            </a:r>
            <a:r>
              <a:rPr lang="it-IT" sz="1600" baseline="30000" dirty="0"/>
              <a:t>2</a:t>
            </a:r>
            <a:r>
              <a:rPr lang="it-IT" sz="1600" dirty="0"/>
              <a:t> Karim Fizazi,</a:t>
            </a:r>
            <a:r>
              <a:rPr lang="it-IT" sz="1600" baseline="30000" dirty="0"/>
              <a:t>3</a:t>
            </a:r>
            <a:r>
              <a:rPr lang="it-IT" sz="1600" dirty="0"/>
              <a:t> Fred Saad,</a:t>
            </a:r>
            <a:r>
              <a:rPr lang="it-IT" sz="1600" baseline="30000" dirty="0"/>
              <a:t>4</a:t>
            </a:r>
            <a:r>
              <a:rPr lang="it-IT" sz="1600" dirty="0"/>
              <a:t> Neal Shore,</a:t>
            </a:r>
            <a:r>
              <a:rPr lang="it-IT" sz="1600" baseline="30000" dirty="0"/>
              <a:t>5</a:t>
            </a:r>
            <a:r>
              <a:rPr lang="it-IT" sz="1600" dirty="0"/>
              <a:t> Shahneen Sandhu,</a:t>
            </a:r>
            <a:r>
              <a:rPr lang="it-IT" sz="1600" baseline="30000" dirty="0"/>
              <a:t>6</a:t>
            </a:r>
            <a:r>
              <a:rPr lang="it-IT" sz="1600" dirty="0"/>
              <a:t> </a:t>
            </a:r>
            <a:br>
              <a:rPr lang="it-IT" sz="1600" dirty="0"/>
            </a:br>
            <a:r>
              <a:rPr lang="it-IT" sz="1600" dirty="0"/>
              <a:t>Kim N Chi,</a:t>
            </a:r>
            <a:r>
              <a:rPr lang="it-IT" sz="1600" baseline="30000" dirty="0"/>
              <a:t>7</a:t>
            </a:r>
            <a:r>
              <a:rPr lang="it-IT" sz="1600" dirty="0"/>
              <a:t> Oliver Sartor,</a:t>
            </a:r>
            <a:r>
              <a:rPr lang="it-IT" sz="1600" baseline="30000" dirty="0"/>
              <a:t>8</a:t>
            </a:r>
            <a:r>
              <a:rPr lang="it-IT" sz="1600" dirty="0"/>
              <a:t> Neeraj Agarwal,</a:t>
            </a:r>
            <a:r>
              <a:rPr lang="it-IT" sz="1600" baseline="30000" dirty="0"/>
              <a:t>9</a:t>
            </a:r>
            <a:r>
              <a:rPr lang="it-IT" sz="1600" dirty="0"/>
              <a:t> David Olmos,</a:t>
            </a:r>
            <a:r>
              <a:rPr lang="it-IT" sz="1600" baseline="30000" dirty="0"/>
              <a:t>10</a:t>
            </a:r>
            <a:r>
              <a:rPr lang="it-IT" sz="1600" dirty="0"/>
              <a:t> Antoine Thiery-Vuillemin,</a:t>
            </a:r>
            <a:r>
              <a:rPr lang="it-IT" sz="1600" baseline="30000" dirty="0"/>
              <a:t>11</a:t>
            </a:r>
            <a:r>
              <a:rPr lang="it-IT" sz="1600" dirty="0"/>
              <a:t> </a:t>
            </a:r>
            <a:br>
              <a:rPr lang="it-IT" sz="1600" dirty="0"/>
            </a:br>
            <a:r>
              <a:rPr lang="it-IT" sz="1600" dirty="0"/>
              <a:t>Przemyslaw Twardowski,</a:t>
            </a:r>
            <a:r>
              <a:rPr lang="it-IT" sz="1600" baseline="30000" dirty="0"/>
              <a:t>12</a:t>
            </a:r>
            <a:r>
              <a:rPr lang="it-IT" sz="1600" dirty="0"/>
              <a:t> Niven Mehra,</a:t>
            </a:r>
            <a:r>
              <a:rPr lang="it-IT" sz="1600" baseline="30000" dirty="0"/>
              <a:t>13 </a:t>
            </a:r>
            <a:r>
              <a:rPr lang="it-IT" sz="1600" dirty="0"/>
              <a:t>Carsten Goessl,</a:t>
            </a:r>
            <a:r>
              <a:rPr lang="it-IT" sz="1600" baseline="30000" dirty="0"/>
              <a:t>14</a:t>
            </a:r>
            <a:r>
              <a:rPr lang="it-IT" sz="1600" dirty="0"/>
              <a:t> Jinyu Kang,</a:t>
            </a:r>
            <a:r>
              <a:rPr lang="it-IT" sz="1600" baseline="30000" dirty="0"/>
              <a:t>14</a:t>
            </a:r>
            <a:r>
              <a:rPr lang="it-IT" sz="1600" dirty="0"/>
              <a:t> Joseph Burgents,</a:t>
            </a:r>
            <a:r>
              <a:rPr lang="it-IT" sz="1600" baseline="30000" dirty="0"/>
              <a:t>15</a:t>
            </a:r>
            <a:r>
              <a:rPr lang="it-IT" sz="1600" dirty="0"/>
              <a:t> Wenting Wu,</a:t>
            </a:r>
            <a:r>
              <a:rPr lang="it-IT" sz="1600" baseline="30000" dirty="0"/>
              <a:t>14</a:t>
            </a:r>
            <a:r>
              <a:rPr lang="it-IT" sz="1600" dirty="0"/>
              <a:t> Alexander Kohlmann,</a:t>
            </a:r>
            <a:r>
              <a:rPr lang="it-IT" sz="1600" baseline="30000" dirty="0"/>
              <a:t>16</a:t>
            </a:r>
            <a:r>
              <a:rPr lang="it-IT" sz="1600" dirty="0"/>
              <a:t> Carrie A Adelman,</a:t>
            </a:r>
            <a:r>
              <a:rPr lang="it-IT" sz="1600" baseline="30000" dirty="0"/>
              <a:t>17</a:t>
            </a:r>
            <a:r>
              <a:rPr lang="it-IT" sz="1600" dirty="0"/>
              <a:t> Johann de Bono</a:t>
            </a:r>
            <a:r>
              <a:rPr lang="it-IT" sz="1600" baseline="30000" dirty="0"/>
              <a:t>18</a:t>
            </a:r>
          </a:p>
          <a:p>
            <a:endParaRPr lang="it-IT" sz="1600" baseline="30000" dirty="0"/>
          </a:p>
        </p:txBody>
      </p:sp>
      <p:sp>
        <p:nvSpPr>
          <p:cNvPr id="81" name="Segnaposto testo 80"/>
          <p:cNvSpPr>
            <a:spLocks noGrp="1"/>
          </p:cNvSpPr>
          <p:nvPr>
            <p:ph type="body" sz="quarter" idx="10"/>
          </p:nvPr>
        </p:nvSpPr>
        <p:spPr>
          <a:xfrm>
            <a:off x="679606" y="3079043"/>
            <a:ext cx="7590335" cy="1134573"/>
          </a:xfrm>
        </p:spPr>
        <p:txBody>
          <a:bodyPr/>
          <a:lstStyle/>
          <a:p>
            <a:r>
              <a:rPr lang="it-IT" sz="900" b="0" i="1" baseline="30000" dirty="0"/>
              <a:t>1</a:t>
            </a:r>
            <a:r>
              <a:rPr lang="en-GB" sz="900" b="0" i="1" dirty="0"/>
              <a:t>Robert H Lurie Comprehensive Cancer Center, Northwestern University Feinberg School of Medicine, Chicago, IL, USA;</a:t>
            </a:r>
            <a:r>
              <a:rPr lang="it-IT" sz="900" b="0" i="1" dirty="0"/>
              <a:t> </a:t>
            </a:r>
            <a:r>
              <a:rPr lang="it-IT" sz="900" b="0" i="1" baseline="30000" dirty="0"/>
              <a:t>2</a:t>
            </a:r>
            <a:r>
              <a:rPr lang="en-GB" sz="900" b="0" i="1" dirty="0" err="1"/>
              <a:t>Vall</a:t>
            </a:r>
            <a:r>
              <a:rPr lang="en-GB" sz="900" b="0" i="1" dirty="0"/>
              <a:t> </a:t>
            </a:r>
            <a:r>
              <a:rPr lang="en-GB" sz="900" b="0" i="1" dirty="0" err="1"/>
              <a:t>d’Hebron</a:t>
            </a:r>
            <a:r>
              <a:rPr lang="en-GB" sz="900" b="0" i="1" dirty="0"/>
              <a:t> Institute of Oncology and </a:t>
            </a:r>
            <a:r>
              <a:rPr lang="en-GB" sz="900" b="0" i="1" dirty="0" err="1"/>
              <a:t>Vall</a:t>
            </a:r>
            <a:r>
              <a:rPr lang="en-GB" sz="900" b="0" i="1" dirty="0"/>
              <a:t> </a:t>
            </a:r>
            <a:r>
              <a:rPr lang="en-GB" sz="900" b="0" i="1" dirty="0" err="1"/>
              <a:t>d’Hebron</a:t>
            </a:r>
            <a:r>
              <a:rPr lang="en-GB" sz="900" b="0" i="1" dirty="0"/>
              <a:t> University Hospital, Barcelona, Spain</a:t>
            </a:r>
            <a:r>
              <a:rPr lang="it-IT" sz="900" b="0" i="1" dirty="0"/>
              <a:t>; </a:t>
            </a:r>
            <a:r>
              <a:rPr lang="it-IT" sz="900" b="0" i="1" baseline="30000" dirty="0"/>
              <a:t>3</a:t>
            </a:r>
            <a:r>
              <a:rPr lang="it-IT" sz="900" b="0" i="1" dirty="0"/>
              <a:t>Institut Gustave Roussy, University of Paris Sud, Villejuif, France; </a:t>
            </a:r>
            <a:r>
              <a:rPr lang="it-IT" sz="900" b="0" i="1" baseline="30000" dirty="0"/>
              <a:t>4</a:t>
            </a:r>
            <a:r>
              <a:rPr lang="it-IT" sz="900" b="0" i="1" dirty="0"/>
              <a:t>Centre Hospitalier de l’Université de Montréal/CRCHUM, Montreal, Canada; </a:t>
            </a:r>
            <a:r>
              <a:rPr lang="it-IT" sz="900" b="0" i="1" baseline="30000" dirty="0"/>
              <a:t>5</a:t>
            </a:r>
            <a:r>
              <a:rPr lang="it-IT" sz="900" b="0" i="1" dirty="0"/>
              <a:t>Carolina Urologic Research Center, Myrtle Beach, SC, USA; </a:t>
            </a:r>
            <a:r>
              <a:rPr lang="it-IT" sz="900" b="0" i="1" baseline="30000" dirty="0"/>
              <a:t>6</a:t>
            </a:r>
            <a:r>
              <a:rPr lang="it-IT" sz="900" b="0" i="1" dirty="0"/>
              <a:t>Peter MacCallum Cancer Centre, Melbourne, Australia; </a:t>
            </a:r>
            <a:r>
              <a:rPr lang="it-IT" sz="900" b="0" i="1" baseline="30000" dirty="0"/>
              <a:t>7</a:t>
            </a:r>
            <a:r>
              <a:rPr lang="it-IT" sz="900" b="0" i="1" dirty="0"/>
              <a:t>BC Cancer Agency, Vancouver, Canada; </a:t>
            </a:r>
            <a:r>
              <a:rPr lang="it-IT" sz="900" b="0" i="1" baseline="30000" dirty="0"/>
              <a:t>8</a:t>
            </a:r>
            <a:r>
              <a:rPr lang="it-IT" sz="900" b="0" i="1" dirty="0"/>
              <a:t>Tulane University School of Medicine, New Orleans, LA, USA; </a:t>
            </a:r>
            <a:r>
              <a:rPr lang="it-IT" sz="900" b="0" i="1" baseline="30000" dirty="0"/>
              <a:t>9</a:t>
            </a:r>
            <a:r>
              <a:rPr lang="it-IT" sz="900" b="0" i="1" dirty="0"/>
              <a:t>Huntsman Cancer Institute, University of Utah (NCI-CCC), Salt Lake City, UT, USA; </a:t>
            </a:r>
            <a:r>
              <a:rPr lang="it-IT" sz="900" b="0" i="1" baseline="30000" dirty="0"/>
              <a:t>10</a:t>
            </a:r>
            <a:r>
              <a:rPr lang="it-IT" sz="900" b="0" i="1" dirty="0"/>
              <a:t>Spanish National Cancer Research Centre (CNIO), and Hospitales Universitarios Virgen de la Victoria y Regional de Málaga, Madrid, Spain; </a:t>
            </a:r>
            <a:r>
              <a:rPr lang="it-IT" sz="900" b="0" i="1" baseline="30000" dirty="0"/>
              <a:t>11</a:t>
            </a:r>
            <a:r>
              <a:rPr lang="it-IT" sz="900" b="0" i="1" dirty="0"/>
              <a:t>CU-PH Medical Oncology Unit, CHU Besançon, Besançon, France; </a:t>
            </a:r>
            <a:r>
              <a:rPr lang="it-IT" sz="900" b="0" i="1" baseline="30000" dirty="0"/>
              <a:t>12</a:t>
            </a:r>
            <a:r>
              <a:rPr lang="it-IT" sz="900" b="0" i="1" dirty="0"/>
              <a:t>John Wayne Cancer Institute, Santa Monica, CA, USA; </a:t>
            </a:r>
            <a:r>
              <a:rPr lang="it-IT" sz="900" b="0" i="1" baseline="30000" dirty="0"/>
              <a:t>13</a:t>
            </a:r>
            <a:r>
              <a:rPr lang="it-IT" sz="900" b="0" i="1" dirty="0"/>
              <a:t>Radboud University Medical Center, Nijmegen, The Netherlands; </a:t>
            </a:r>
            <a:r>
              <a:rPr lang="it-IT" sz="900" b="0" i="1" baseline="30000" dirty="0"/>
              <a:t>14</a:t>
            </a:r>
            <a:r>
              <a:rPr lang="it-IT" sz="900" b="0" i="1" dirty="0"/>
              <a:t>AstraZeneca, Global Medicines Development, Oncology, Gaithersburg, MD, USA; </a:t>
            </a:r>
            <a:r>
              <a:rPr lang="it-IT" sz="900" b="0" i="1" baseline="30000" dirty="0"/>
              <a:t>15</a:t>
            </a:r>
            <a:r>
              <a:rPr lang="it-IT" sz="900" b="0" i="1" dirty="0"/>
              <a:t>Merck &amp; Co, Inc, Kenilworth, NJ, USA; </a:t>
            </a:r>
            <a:r>
              <a:rPr lang="it-IT" sz="900" b="0" i="1" baseline="30000" dirty="0"/>
              <a:t>16</a:t>
            </a:r>
            <a:r>
              <a:rPr lang="it-IT" sz="900" b="0" i="1" dirty="0"/>
              <a:t>AstraZeneca, Precision Medicine, R&amp;D Oncology Unit, Gaithersburg, USA; </a:t>
            </a:r>
            <a:r>
              <a:rPr lang="it-IT" sz="900" b="0" i="1" baseline="30000" dirty="0"/>
              <a:t>17</a:t>
            </a:r>
            <a:r>
              <a:rPr lang="it-IT" sz="900" b="0" i="1" dirty="0"/>
              <a:t>AstraZeneca, Translational Medicine, Cambridge, UK;</a:t>
            </a:r>
            <a:r>
              <a:rPr lang="it-IT" sz="900" b="0" i="1" baseline="30000" dirty="0"/>
              <a:t> 18</a:t>
            </a:r>
            <a:r>
              <a:rPr lang="en-GB" sz="900" b="0" i="1" dirty="0"/>
              <a:t>The Institute of Cancer Research and Royal Marsden, London, UK</a:t>
            </a:r>
            <a:endParaRPr lang="it-IT" sz="900" b="0" i="1" dirty="0"/>
          </a:p>
        </p:txBody>
      </p:sp>
      <p:sp>
        <p:nvSpPr>
          <p:cNvPr id="82" name="Segnaposto testo 81"/>
          <p:cNvSpPr>
            <a:spLocks noGrp="1"/>
          </p:cNvSpPr>
          <p:nvPr>
            <p:ph type="body" sz="quarter" idx="11"/>
          </p:nvPr>
        </p:nvSpPr>
        <p:spPr>
          <a:xfrm>
            <a:off x="679606" y="4253627"/>
            <a:ext cx="4425177" cy="230400"/>
          </a:xfrm>
        </p:spPr>
        <p:txBody>
          <a:bodyPr/>
          <a:lstStyle/>
          <a:p>
            <a:r>
              <a:rPr lang="it-IT" sz="1000" dirty="0"/>
              <a:t>ClinicalTrials.gov identifier: NCT02987543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C115E7-1FDD-42C2-8253-0D26FF686969}"/>
              </a:ext>
            </a:extLst>
          </p:cNvPr>
          <p:cNvSpPr txBox="1"/>
          <p:nvPr/>
        </p:nvSpPr>
        <p:spPr>
          <a:xfrm>
            <a:off x="7532228" y="47707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LBA12 PR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26103620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Background </a:t>
            </a:r>
          </a:p>
          <a:p>
            <a:r>
              <a:rPr lang="en-CA" dirty="0"/>
              <a:t>Underlying pathophysiology of prostate cancer</a:t>
            </a:r>
          </a:p>
          <a:p>
            <a:r>
              <a:rPr lang="en-CA" dirty="0"/>
              <a:t>PARP inhibitors: MOA</a:t>
            </a:r>
          </a:p>
          <a:p>
            <a:r>
              <a:rPr lang="en-CA" dirty="0"/>
              <a:t>Monotherapy studies </a:t>
            </a:r>
          </a:p>
          <a:p>
            <a:r>
              <a:rPr lang="en-CA" dirty="0"/>
              <a:t>Phase III study </a:t>
            </a:r>
          </a:p>
          <a:p>
            <a:r>
              <a:rPr lang="en-CA" dirty="0"/>
              <a:t>Future considerations and combination studies </a:t>
            </a:r>
          </a:p>
        </p:txBody>
      </p:sp>
    </p:spTree>
    <p:extLst>
      <p:ext uri="{BB962C8B-B14F-4D97-AF65-F5344CB8AC3E}">
        <p14:creationId xmlns:p14="http://schemas.microsoft.com/office/powerpoint/2010/main" val="980633839"/>
      </p:ext>
    </p:extLst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71">
            <a:extLst>
              <a:ext uri="{FF2B5EF4-FFF2-40B4-BE49-F238E27FC236}">
                <a16:creationId xmlns:a16="http://schemas.microsoft.com/office/drawing/2014/main" id="{A8642562-465A-42B9-8EFB-6AD343A64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92" y="125827"/>
            <a:ext cx="5254702" cy="415499"/>
          </a:xfrm>
        </p:spPr>
        <p:txBody>
          <a:bodyPr/>
          <a:lstStyle/>
          <a:p>
            <a:r>
              <a:rPr lang="en-GB" sz="1800" cap="none" dirty="0" err="1"/>
              <a:t>PROfound</a:t>
            </a:r>
            <a:r>
              <a:rPr lang="en-GB" sz="1800" cap="none" dirty="0"/>
              <a:t> </a:t>
            </a:r>
            <a:r>
              <a:rPr lang="en-GB" sz="1800" dirty="0"/>
              <a:t>Study design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ECFE06B-1F46-48F7-9269-33A855B4253A}"/>
              </a:ext>
            </a:extLst>
          </p:cNvPr>
          <p:cNvSpPr txBox="1"/>
          <p:nvPr/>
        </p:nvSpPr>
        <p:spPr>
          <a:xfrm>
            <a:off x="4032731" y="2372343"/>
            <a:ext cx="1529960" cy="460800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Olaparib 300 mg bid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n=94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75530CC-E0FD-457B-9B7F-BBF36DDDA70B}"/>
              </a:ext>
            </a:extLst>
          </p:cNvPr>
          <p:cNvSpPr txBox="1"/>
          <p:nvPr/>
        </p:nvSpPr>
        <p:spPr>
          <a:xfrm>
            <a:off x="4032731" y="2866002"/>
            <a:ext cx="1529960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Physician’s choice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‡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n=48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43CAAC1B-2B38-40A4-8D19-F9EE2E906365}"/>
              </a:ext>
            </a:extLst>
          </p:cNvPr>
          <p:cNvCxnSpPr/>
          <p:nvPr/>
        </p:nvCxnSpPr>
        <p:spPr>
          <a:xfrm>
            <a:off x="3840248" y="2581540"/>
            <a:ext cx="17763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A7A0323-FC04-40C5-89C4-3714F0E6F0E7}"/>
              </a:ext>
            </a:extLst>
          </p:cNvPr>
          <p:cNvCxnSpPr/>
          <p:nvPr/>
        </p:nvCxnSpPr>
        <p:spPr>
          <a:xfrm>
            <a:off x="3840248" y="3096835"/>
            <a:ext cx="17763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95D959F-D015-4AEB-A1FE-719828CF54F5}"/>
              </a:ext>
            </a:extLst>
          </p:cNvPr>
          <p:cNvSpPr txBox="1"/>
          <p:nvPr/>
        </p:nvSpPr>
        <p:spPr>
          <a:xfrm>
            <a:off x="3878986" y="1679330"/>
            <a:ext cx="2263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rPr>
              <a:t>Upon BICR progression, physician's choice patients were allowed to cross over to olaparib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FC9ACD93-AD89-4162-9F97-9411A78E876B}"/>
              </a:ext>
            </a:extLst>
          </p:cNvPr>
          <p:cNvCxnSpPr>
            <a:cxnSpLocks/>
            <a:stCxn id="104" idx="3"/>
            <a:endCxn id="103" idx="3"/>
          </p:cNvCxnSpPr>
          <p:nvPr/>
        </p:nvCxnSpPr>
        <p:spPr>
          <a:xfrm flipV="1">
            <a:off x="5562691" y="2602743"/>
            <a:ext cx="12700" cy="494092"/>
          </a:xfrm>
          <a:prstGeom prst="bentConnector3">
            <a:avLst>
              <a:gd name="adj1" fmla="val 1491433"/>
            </a:avLst>
          </a:prstGeom>
          <a:ln>
            <a:prstDash val="sys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14">
            <a:extLst>
              <a:ext uri="{FF2B5EF4-FFF2-40B4-BE49-F238E27FC236}">
                <a16:creationId xmlns:a16="http://schemas.microsoft.com/office/drawing/2014/main" id="{4CD90E54-139B-4C22-97EC-8DC3C3262314}"/>
              </a:ext>
            </a:extLst>
          </p:cNvPr>
          <p:cNvSpPr txBox="1">
            <a:spLocks/>
          </p:cNvSpPr>
          <p:nvPr/>
        </p:nvSpPr>
        <p:spPr>
          <a:xfrm>
            <a:off x="246745" y="3892677"/>
            <a:ext cx="8779233" cy="348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1463" indent="-271463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Tx/>
              <a:buBlip>
                <a:blip r:embed="rId3"/>
              </a:buBlip>
              <a:defRPr sz="2000" kern="1200">
                <a:solidFill>
                  <a:srgbClr val="8C144D"/>
                </a:solidFill>
                <a:latin typeface="Arial" charset="0"/>
                <a:ea typeface="Arial" charset="0"/>
                <a:cs typeface="Arial" charset="0"/>
              </a:defRPr>
            </a:lvl1pPr>
            <a:lvl2pPr marL="534988" indent="-242888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rgbClr val="8C144D"/>
                </a:solidFill>
                <a:latin typeface="Arial" charset="0"/>
                <a:ea typeface="Arial" charset="0"/>
                <a:cs typeface="Arial" charset="0"/>
              </a:defRPr>
            </a:lvl2pPr>
            <a:lvl3pPr marL="717550" indent="-17145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-"/>
              <a:tabLst/>
              <a:defRPr sz="1400" kern="1200">
                <a:solidFill>
                  <a:srgbClr val="8C144D"/>
                </a:solidFill>
                <a:latin typeface="Arial" charset="0"/>
                <a:ea typeface="Arial" charset="0"/>
                <a:cs typeface="Arial" charset="0"/>
              </a:defRPr>
            </a:lvl3pPr>
            <a:lvl4pPr marL="893763" indent="-161925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200" kern="1200">
                <a:solidFill>
                  <a:srgbClr val="8C144D"/>
                </a:solidFill>
                <a:latin typeface="Arial" charset="0"/>
                <a:ea typeface="Arial" charset="0"/>
                <a:cs typeface="Arial" charset="0"/>
              </a:defRPr>
            </a:lvl4pPr>
            <a:lvl5pPr marL="1076325" indent="-17145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kern="1200">
                <a:solidFill>
                  <a:srgbClr val="8C144D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830051"/>
              </a:buClr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E325F"/>
              </a:solidFill>
              <a:effectLst/>
              <a:uLnTx/>
              <a:uFillTx/>
              <a:latin typeface="Arial Narrow"/>
              <a:cs typeface="Arial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C42539B-EC77-4B91-B26E-E448E4916614}"/>
              </a:ext>
            </a:extLst>
          </p:cNvPr>
          <p:cNvSpPr txBox="1"/>
          <p:nvPr/>
        </p:nvSpPr>
        <p:spPr>
          <a:xfrm>
            <a:off x="4032731" y="715622"/>
            <a:ext cx="1529960" cy="460800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Olaparib 300 mg bid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n=162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8E50DE-EBE9-4383-962E-7EA956B15BD6}"/>
              </a:ext>
            </a:extLst>
          </p:cNvPr>
          <p:cNvSpPr txBox="1"/>
          <p:nvPr/>
        </p:nvSpPr>
        <p:spPr>
          <a:xfrm>
            <a:off x="4032731" y="1209281"/>
            <a:ext cx="1529960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Physician’s choice</a:t>
            </a: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‡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n=83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BDAA717-1DCB-4810-B871-C67CE02A4DB9}"/>
              </a:ext>
            </a:extLst>
          </p:cNvPr>
          <p:cNvCxnSpPr/>
          <p:nvPr/>
        </p:nvCxnSpPr>
        <p:spPr>
          <a:xfrm>
            <a:off x="3840248" y="924819"/>
            <a:ext cx="17763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B028057-B427-446D-875F-922BA94190BA}"/>
              </a:ext>
            </a:extLst>
          </p:cNvPr>
          <p:cNvCxnSpPr/>
          <p:nvPr/>
        </p:nvCxnSpPr>
        <p:spPr>
          <a:xfrm>
            <a:off x="3840248" y="1440114"/>
            <a:ext cx="17763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86BDEC8B-E788-4BED-BE48-DE27F196E748}"/>
              </a:ext>
            </a:extLst>
          </p:cNvPr>
          <p:cNvCxnSpPr>
            <a:cxnSpLocks/>
            <a:stCxn id="55" idx="3"/>
            <a:endCxn id="54" idx="3"/>
          </p:cNvCxnSpPr>
          <p:nvPr/>
        </p:nvCxnSpPr>
        <p:spPr>
          <a:xfrm flipV="1">
            <a:off x="5562691" y="946022"/>
            <a:ext cx="12700" cy="494092"/>
          </a:xfrm>
          <a:prstGeom prst="bentConnector3">
            <a:avLst>
              <a:gd name="adj1" fmla="val 1491433"/>
            </a:avLst>
          </a:prstGeom>
          <a:ln>
            <a:prstDash val="sys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671B19D7-7FCA-47C0-902F-D70E89737124}"/>
              </a:ext>
            </a:extLst>
          </p:cNvPr>
          <p:cNvGraphicFramePr>
            <a:graphicFrameLocks noGrp="1"/>
          </p:cNvGraphicFramePr>
          <p:nvPr/>
        </p:nvGraphicFramePr>
        <p:xfrm>
          <a:off x="6218194" y="682168"/>
          <a:ext cx="2386056" cy="9448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386056">
                  <a:extLst>
                    <a:ext uri="{9D8B030D-6E8A-4147-A177-3AD203B41FA5}">
                      <a16:colId xmlns:a16="http://schemas.microsoft.com/office/drawing/2014/main" val="662038181"/>
                    </a:ext>
                  </a:extLst>
                </a:gridCol>
              </a:tblGrid>
              <a:tr h="214311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Primary Endpoint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082581"/>
                  </a:ext>
                </a:extLst>
              </a:tr>
              <a:tr h="421619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/>
                        <a:t>Radiographic progression-free survival (rPFS) in Cohort A </a:t>
                      </a:r>
                      <a:br>
                        <a:rPr lang="en-GB" sz="1200" b="1" dirty="0"/>
                      </a:br>
                      <a:r>
                        <a:rPr lang="en-GB" sz="1200" b="1" dirty="0"/>
                        <a:t>(RECIST 1.1 &amp; PCWG3 by BICR)</a:t>
                      </a:r>
                      <a:endParaRPr lang="en-GB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010558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1A65FCD2-C791-4E8C-AF89-6ED155719802}"/>
              </a:ext>
            </a:extLst>
          </p:cNvPr>
          <p:cNvGraphicFramePr>
            <a:graphicFrameLocks noGrp="1"/>
          </p:cNvGraphicFramePr>
          <p:nvPr/>
        </p:nvGraphicFramePr>
        <p:xfrm>
          <a:off x="6218194" y="1879219"/>
          <a:ext cx="2386056" cy="14935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386056">
                  <a:extLst>
                    <a:ext uri="{9D8B030D-6E8A-4147-A177-3AD203B41FA5}">
                      <a16:colId xmlns:a16="http://schemas.microsoft.com/office/drawing/2014/main" val="662038181"/>
                    </a:ext>
                  </a:extLst>
                </a:gridCol>
              </a:tblGrid>
              <a:tr h="214311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Key Secondary Endpoints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082581"/>
                  </a:ext>
                </a:extLst>
              </a:tr>
              <a:tr h="421619">
                <a:tc>
                  <a:txBody>
                    <a:bodyPr/>
                    <a:lstStyle/>
                    <a:p>
                      <a:pPr marL="88900" indent="-889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rPFS in Cohorts A+B </a:t>
                      </a:r>
                    </a:p>
                    <a:p>
                      <a:pPr marL="88900" indent="-889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Confirmed radiographic objective response rate (ORR) in Cohort A</a:t>
                      </a:r>
                    </a:p>
                    <a:p>
                      <a:pPr marL="88900" indent="-889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Time to pain progression (TTPP) </a:t>
                      </a:r>
                      <a:br>
                        <a:rPr lang="en-GB" sz="1200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in Cohort A</a:t>
                      </a:r>
                    </a:p>
                    <a:p>
                      <a:pPr marL="88900" indent="-889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Overall survival (OS) in Cohort A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010558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BE9186DE-D074-44B9-AD4F-FD43AFF9CE5B}"/>
              </a:ext>
            </a:extLst>
          </p:cNvPr>
          <p:cNvSpPr txBox="1"/>
          <p:nvPr/>
        </p:nvSpPr>
        <p:spPr>
          <a:xfrm>
            <a:off x="539750" y="3145317"/>
            <a:ext cx="152995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Stratification factors</a:t>
            </a:r>
          </a:p>
          <a:p>
            <a:pPr marL="92067" marR="0" lvl="0" indent="-92067" algn="l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Previous taxane</a:t>
            </a:r>
          </a:p>
          <a:p>
            <a:pPr marL="92067" marR="0" lvl="0" indent="-92067" algn="l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Measurable disease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DEABEB2-BC18-4F81-80E1-5AEA32C8B253}"/>
              </a:ext>
            </a:extLst>
          </p:cNvPr>
          <p:cNvSpPr/>
          <p:nvPr/>
        </p:nvSpPr>
        <p:spPr>
          <a:xfrm>
            <a:off x="2277395" y="865326"/>
            <a:ext cx="1548000" cy="64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Cohort A: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BRCA1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, </a:t>
            </a:r>
            <a:r>
              <a:rPr kumimoji="0" lang="pt-B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BRCA2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 or </a:t>
            </a:r>
            <a:r>
              <a:rPr kumimoji="0" lang="pt-B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ATM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N=245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6B97DF3-B54E-43D5-AEEF-F757934D1C2C}"/>
              </a:ext>
            </a:extLst>
          </p:cNvPr>
          <p:cNvSpPr/>
          <p:nvPr/>
        </p:nvSpPr>
        <p:spPr>
          <a:xfrm>
            <a:off x="2277395" y="2509143"/>
            <a:ext cx="1548000" cy="64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Cohort B: </a:t>
            </a:r>
          </a:p>
          <a:p>
            <a:pPr marL="0" marR="0" lvl="0" indent="0" algn="l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Other alterations</a:t>
            </a:r>
          </a:p>
          <a:p>
            <a:pPr marL="0" marR="0" lvl="0" indent="0" algn="l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N=142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74F5E7-4925-4AD5-BECD-449D60E7CFE3}"/>
              </a:ext>
            </a:extLst>
          </p:cNvPr>
          <p:cNvSpPr txBox="1"/>
          <p:nvPr/>
        </p:nvSpPr>
        <p:spPr>
          <a:xfrm>
            <a:off x="2292400" y="1795863"/>
            <a:ext cx="1433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2:1 randomization</a:t>
            </a:r>
          </a:p>
          <a:p>
            <a:pPr marL="0" marR="0" lvl="0" indent="0" algn="ctr" defTabSz="457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Open-label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2C08B2A-F859-4434-96B7-95CE29364A55}"/>
              </a:ext>
            </a:extLst>
          </p:cNvPr>
          <p:cNvSpPr/>
          <p:nvPr/>
        </p:nvSpPr>
        <p:spPr>
          <a:xfrm>
            <a:off x="539750" y="865326"/>
            <a:ext cx="1494676" cy="2285721"/>
          </a:xfrm>
          <a:prstGeom prst="rect">
            <a:avLst/>
          </a:prstGeom>
          <a:solidFill>
            <a:schemeClr val="accent1"/>
          </a:solidFill>
          <a:ln w="6350" cap="flat" cmpd="sng" algn="ctr">
            <a:solidFill>
              <a:srgbClr val="621C3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Key eligibility criteria</a:t>
            </a:r>
          </a:p>
          <a:p>
            <a:pPr marL="92075" marR="0" lvl="0" indent="-92075" algn="l" defTabSz="4571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92075" algn="l"/>
              </a:tabLst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mCRPC with disease progression on prior NHA, eg abiraterone or enzalutamide</a:t>
            </a:r>
          </a:p>
          <a:p>
            <a:pPr marL="92075" marR="0" lvl="0" indent="-92075" algn="l" defTabSz="45717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92075" algn="l"/>
              </a:tabLst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Alterations in ≥1 of any qualifying gene with a direct or indirect role in HRR*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5F7A4D50-A919-48DF-B793-1BF7AD588F30}"/>
              </a:ext>
            </a:extLst>
          </p:cNvPr>
          <p:cNvCxnSpPr>
            <a:cxnSpLocks/>
            <a:stCxn id="36" idx="3"/>
            <a:endCxn id="33" idx="1"/>
          </p:cNvCxnSpPr>
          <p:nvPr/>
        </p:nvCxnSpPr>
        <p:spPr>
          <a:xfrm flipV="1">
            <a:off x="2034426" y="1189326"/>
            <a:ext cx="242969" cy="818861"/>
          </a:xfrm>
          <a:prstGeom prst="bentConnector3">
            <a:avLst>
              <a:gd name="adj1" fmla="val 50000"/>
            </a:avLst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CB7E864A-83A0-4A4A-9442-2ECD6024C8A7}"/>
              </a:ext>
            </a:extLst>
          </p:cNvPr>
          <p:cNvCxnSpPr>
            <a:cxnSpLocks/>
            <a:stCxn id="36" idx="3"/>
            <a:endCxn id="34" idx="1"/>
          </p:cNvCxnSpPr>
          <p:nvPr/>
        </p:nvCxnSpPr>
        <p:spPr>
          <a:xfrm>
            <a:off x="2034426" y="2008187"/>
            <a:ext cx="242969" cy="824956"/>
          </a:xfrm>
          <a:prstGeom prst="bentConnector3">
            <a:avLst>
              <a:gd name="adj1" fmla="val 50000"/>
            </a:avLst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AEB1F58-69A5-4A18-BCA0-03FD30700B8D}"/>
              </a:ext>
            </a:extLst>
          </p:cNvPr>
          <p:cNvSpPr/>
          <p:nvPr/>
        </p:nvSpPr>
        <p:spPr>
          <a:xfrm>
            <a:off x="166254" y="3653885"/>
            <a:ext cx="8878191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defTabSz="685766"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E1E5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*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E1E5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An investigational Clinical Trial Assay, based on the </a:t>
            </a:r>
            <a:r>
              <a:rPr lang="en-GB" sz="1200" b="1" dirty="0">
                <a:solidFill>
                  <a:srgbClr val="6E1E50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FDA-approved 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E1E5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next-generation sequencing test</a:t>
            </a:r>
            <a:b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6E1E5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lang="en-GB" sz="1200" b="1" dirty="0">
                <a:solidFill>
                  <a:srgbClr val="1E325F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Used 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to prospectively select patients harboring alterations in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BRCA1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BRCA2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ATM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BARD1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BRIP1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CDK12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CHEK1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CHEK2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FANCL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PALB2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PPP2R2A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RAD51B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RAD51C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RAD51D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and/ or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RAD54L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E325F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in their tumor tissue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4CD2B3-3ACE-4C98-8E20-7902933A1B4A}"/>
              </a:ext>
            </a:extLst>
          </p:cNvPr>
          <p:cNvSpPr/>
          <p:nvPr/>
        </p:nvSpPr>
        <p:spPr>
          <a:xfrm>
            <a:off x="1985749" y="4524085"/>
            <a:ext cx="6911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 Narrow"/>
              </a:rPr>
              <a:t>‡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Physician’s choice of e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ither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enzalutamide (160 mg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qd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) or abiraterone (1000 mg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qd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 plus prednisone [5 mg bid])</a:t>
            </a:r>
          </a:p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BICR, blinded independent central review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241A1D-4314-E747-86C8-04CA4460D2F3}"/>
              </a:ext>
            </a:extLst>
          </p:cNvPr>
          <p:cNvSpPr/>
          <p:nvPr/>
        </p:nvSpPr>
        <p:spPr>
          <a:xfrm>
            <a:off x="5894975" y="4797810"/>
            <a:ext cx="32490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Hussain M et al. ESMO 2019;Abstract LBA12_PR.</a:t>
            </a:r>
          </a:p>
        </p:txBody>
      </p:sp>
    </p:spTree>
    <p:extLst>
      <p:ext uri="{BB962C8B-B14F-4D97-AF65-F5344CB8AC3E}">
        <p14:creationId xmlns:p14="http://schemas.microsoft.com/office/powerpoint/2010/main" val="518698261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388D3069-ACE0-4562-B586-1D8E76B71E7E}"/>
              </a:ext>
            </a:extLst>
          </p:cNvPr>
          <p:cNvCxnSpPr>
            <a:cxnSpLocks/>
          </p:cNvCxnSpPr>
          <p:nvPr/>
        </p:nvCxnSpPr>
        <p:spPr>
          <a:xfrm>
            <a:off x="2562228" y="1869249"/>
            <a:ext cx="0" cy="1728000"/>
          </a:xfrm>
          <a:prstGeom prst="line">
            <a:avLst/>
          </a:prstGeom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4917F48F-1BA2-473A-88A6-B050E3597254}"/>
              </a:ext>
            </a:extLst>
          </p:cNvPr>
          <p:cNvCxnSpPr>
            <a:cxnSpLocks/>
          </p:cNvCxnSpPr>
          <p:nvPr/>
        </p:nvCxnSpPr>
        <p:spPr>
          <a:xfrm>
            <a:off x="3723743" y="2255729"/>
            <a:ext cx="2122" cy="1368000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D2395F29-E10B-4191-B164-9AA3E1EB4B36}"/>
              </a:ext>
            </a:extLst>
          </p:cNvPr>
          <p:cNvCxnSpPr/>
          <p:nvPr/>
        </p:nvCxnSpPr>
        <p:spPr>
          <a:xfrm>
            <a:off x="1301752" y="2347680"/>
            <a:ext cx="3577070" cy="0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33E322C-03DC-40AF-848F-60C350D08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60" y="400130"/>
            <a:ext cx="8569226" cy="415499"/>
          </a:xfrm>
        </p:spPr>
        <p:txBody>
          <a:bodyPr/>
          <a:lstStyle/>
          <a:p>
            <a:r>
              <a:rPr lang="en-GB" sz="1600" cap="none" dirty="0">
                <a:solidFill>
                  <a:schemeClr val="bg1"/>
                </a:solidFill>
                <a:highlight>
                  <a:srgbClr val="1E325F"/>
                </a:highlight>
                <a:latin typeface="+mn-lt"/>
              </a:rPr>
              <a:t>Primary endpoint</a:t>
            </a:r>
            <a:br>
              <a:rPr lang="en-GB" sz="1600" cap="none" dirty="0">
                <a:solidFill>
                  <a:schemeClr val="bg1"/>
                </a:solidFill>
                <a:highlight>
                  <a:srgbClr val="1E325F"/>
                </a:highlight>
                <a:latin typeface="+mn-lt"/>
              </a:rPr>
            </a:br>
            <a:r>
              <a:rPr lang="en-US" sz="1800" cap="none" dirty="0"/>
              <a:t>r</a:t>
            </a:r>
            <a:r>
              <a:rPr lang="en-GB" sz="1800" dirty="0"/>
              <a:t>PFS by BICR in patients with alterations in </a:t>
            </a:r>
            <a:r>
              <a:rPr lang="en-GB" sz="1800" i="1" dirty="0"/>
              <a:t>BRCA1</a:t>
            </a:r>
            <a:r>
              <a:rPr lang="en-GB" sz="1800" dirty="0"/>
              <a:t>, </a:t>
            </a:r>
            <a:r>
              <a:rPr lang="en-GB" sz="1800" i="1" dirty="0"/>
              <a:t>BRCA2</a:t>
            </a:r>
            <a:r>
              <a:rPr lang="en-GB" sz="1800" dirty="0"/>
              <a:t>, or </a:t>
            </a:r>
            <a:r>
              <a:rPr lang="en-GB" sz="1800" i="1" dirty="0"/>
              <a:t>ATM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accent1"/>
                </a:solidFill>
              </a:rPr>
              <a:t>(Cohort A) 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F8245EF-B9D4-4CB8-9D07-54AB00F6CC09}"/>
              </a:ext>
            </a:extLst>
          </p:cNvPr>
          <p:cNvGrpSpPr/>
          <p:nvPr/>
        </p:nvGrpSpPr>
        <p:grpSpPr>
          <a:xfrm>
            <a:off x="1301752" y="1127697"/>
            <a:ext cx="4180149" cy="2530476"/>
            <a:chOff x="2481263" y="1287463"/>
            <a:chExt cx="4180149" cy="2530476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A2F2007-232D-40DF-80ED-F0C7F9574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1" y="1287463"/>
              <a:ext cx="4087813" cy="2439988"/>
            </a:xfrm>
            <a:custGeom>
              <a:avLst/>
              <a:gdLst>
                <a:gd name="T0" fmla="*/ 0 w 2575"/>
                <a:gd name="T1" fmla="*/ 0 h 1537"/>
                <a:gd name="T2" fmla="*/ 0 w 2575"/>
                <a:gd name="T3" fmla="*/ 1537 h 1537"/>
                <a:gd name="T4" fmla="*/ 2575 w 2575"/>
                <a:gd name="T5" fmla="*/ 1537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5" h="1537">
                  <a:moveTo>
                    <a:pt x="0" y="0"/>
                  </a:moveTo>
                  <a:lnTo>
                    <a:pt x="0" y="1537"/>
                  </a:lnTo>
                  <a:lnTo>
                    <a:pt x="2575" y="1537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1" name="Line 6">
              <a:extLst>
                <a:ext uri="{FF2B5EF4-FFF2-40B4-BE49-F238E27FC236}">
                  <a16:creationId xmlns:a16="http://schemas.microsoft.com/office/drawing/2014/main" id="{1FE8FD7A-7A17-468A-BEFF-511CB42053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1290638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2" name="Line 7">
              <a:extLst>
                <a:ext uri="{FF2B5EF4-FFF2-40B4-BE49-F238E27FC236}">
                  <a16:creationId xmlns:a16="http://schemas.microsoft.com/office/drawing/2014/main" id="{7A07ADCF-66FF-47C0-B7CD-5E5F0E2171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1533526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id="{B69959F5-5F29-473B-8406-3FAF21BC9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1779588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4" name="Line 9">
              <a:extLst>
                <a:ext uri="{FF2B5EF4-FFF2-40B4-BE49-F238E27FC236}">
                  <a16:creationId xmlns:a16="http://schemas.microsoft.com/office/drawing/2014/main" id="{8F63C223-1D2A-4129-A521-6DB4921914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2022476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027801BC-FB1D-4B66-BBA3-09ACDCD62E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2265363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08797DD6-F97C-47AB-B18F-30D70768B9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2508251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:a16="http://schemas.microsoft.com/office/drawing/2014/main" id="{F73541AB-5D39-4C3B-B982-09850353BA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2751138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8" name="Line 13">
              <a:extLst>
                <a:ext uri="{FF2B5EF4-FFF2-40B4-BE49-F238E27FC236}">
                  <a16:creationId xmlns:a16="http://schemas.microsoft.com/office/drawing/2014/main" id="{60528A19-4525-4190-8F15-90C8936F2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2995613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9" name="Line 14">
              <a:extLst>
                <a:ext uri="{FF2B5EF4-FFF2-40B4-BE49-F238E27FC236}">
                  <a16:creationId xmlns:a16="http://schemas.microsoft.com/office/drawing/2014/main" id="{74FF4B92-3F05-4CDA-8B07-BFBC2D9C71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3238501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06A6065A-B6EC-40EB-B632-08CAEE9E85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3481388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1" name="Line 16">
              <a:extLst>
                <a:ext uri="{FF2B5EF4-FFF2-40B4-BE49-F238E27FC236}">
                  <a16:creationId xmlns:a16="http://schemas.microsoft.com/office/drawing/2014/main" id="{8B62526A-DECD-470D-9B30-91EB6E6E8C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263" y="3727451"/>
              <a:ext cx="90488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2" name="Line 17">
              <a:extLst>
                <a:ext uri="{FF2B5EF4-FFF2-40B4-BE49-F238E27FC236}">
                  <a16:creationId xmlns:a16="http://schemas.microsoft.com/office/drawing/2014/main" id="{A6D80A47-3098-4283-8305-AFA355531B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1751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3" name="Line 18">
              <a:extLst>
                <a:ext uri="{FF2B5EF4-FFF2-40B4-BE49-F238E27FC236}">
                  <a16:creationId xmlns:a16="http://schemas.microsoft.com/office/drawing/2014/main" id="{86B39ECB-8260-4BDE-83B4-471D1BF8E7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67013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4" name="Line 19">
              <a:extLst>
                <a:ext uri="{FF2B5EF4-FFF2-40B4-BE49-F238E27FC236}">
                  <a16:creationId xmlns:a16="http://schemas.microsoft.com/office/drawing/2014/main" id="{02F38F3C-2EF3-437A-8689-A397CE9E03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0688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5" name="Line 20">
              <a:extLst>
                <a:ext uri="{FF2B5EF4-FFF2-40B4-BE49-F238E27FC236}">
                  <a16:creationId xmlns:a16="http://schemas.microsoft.com/office/drawing/2014/main" id="{675F4E73-D009-461B-A202-6296783A6F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5951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6" name="Line 21">
              <a:extLst>
                <a:ext uri="{FF2B5EF4-FFF2-40B4-BE49-F238E27FC236}">
                  <a16:creationId xmlns:a16="http://schemas.microsoft.com/office/drawing/2014/main" id="{F4897E82-A0A8-498D-80A1-07056C2EA7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9626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7" name="Line 22">
              <a:extLst>
                <a:ext uri="{FF2B5EF4-FFF2-40B4-BE49-F238E27FC236}">
                  <a16:creationId xmlns:a16="http://schemas.microsoft.com/office/drawing/2014/main" id="{F36DC634-0B98-4C2D-BC8C-FF47486BA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44888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8" name="Line 23">
              <a:extLst>
                <a:ext uri="{FF2B5EF4-FFF2-40B4-BE49-F238E27FC236}">
                  <a16:creationId xmlns:a16="http://schemas.microsoft.com/office/drawing/2014/main" id="{81C795C7-3E6F-43A7-A895-12D15CF85E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8563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29" name="Line 24">
              <a:extLst>
                <a:ext uri="{FF2B5EF4-FFF2-40B4-BE49-F238E27FC236}">
                  <a16:creationId xmlns:a16="http://schemas.microsoft.com/office/drawing/2014/main" id="{3573C9E5-0340-4DBC-862D-B6F1A6C033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3826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0" name="Line 25">
              <a:extLst>
                <a:ext uri="{FF2B5EF4-FFF2-40B4-BE49-F238E27FC236}">
                  <a16:creationId xmlns:a16="http://schemas.microsoft.com/office/drawing/2014/main" id="{14B8AE5A-F323-41B9-87D0-3BC457F820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501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1" name="Line 26">
              <a:extLst>
                <a:ext uri="{FF2B5EF4-FFF2-40B4-BE49-F238E27FC236}">
                  <a16:creationId xmlns:a16="http://schemas.microsoft.com/office/drawing/2014/main" id="{0AA54FD7-47CA-4836-965F-5AFF70D41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2763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2" name="Line 27">
              <a:extLst>
                <a:ext uri="{FF2B5EF4-FFF2-40B4-BE49-F238E27FC236}">
                  <a16:creationId xmlns:a16="http://schemas.microsoft.com/office/drawing/2014/main" id="{F9B42656-FBE4-4358-B075-EB915C053A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6438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3" name="Line 28">
              <a:extLst>
                <a:ext uri="{FF2B5EF4-FFF2-40B4-BE49-F238E27FC236}">
                  <a16:creationId xmlns:a16="http://schemas.microsoft.com/office/drawing/2014/main" id="{57ED502C-F34C-4898-B4EB-0ABFF3DFD2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1701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4" name="Line 29">
              <a:extLst>
                <a:ext uri="{FF2B5EF4-FFF2-40B4-BE49-F238E27FC236}">
                  <a16:creationId xmlns:a16="http://schemas.microsoft.com/office/drawing/2014/main" id="{200FF66C-5F77-47AA-8EAF-45BFB9DA36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5376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5" name="Line 30">
              <a:extLst>
                <a:ext uri="{FF2B5EF4-FFF2-40B4-BE49-F238E27FC236}">
                  <a16:creationId xmlns:a16="http://schemas.microsoft.com/office/drawing/2014/main" id="{7EF70F6D-4CC8-488B-AD62-31A0A4AB46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0638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6" name="Line 31">
              <a:extLst>
                <a:ext uri="{FF2B5EF4-FFF2-40B4-BE49-F238E27FC236}">
                  <a16:creationId xmlns:a16="http://schemas.microsoft.com/office/drawing/2014/main" id="{CDA5A7AC-5D7F-4AF0-96E9-C42B265115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94313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7" name="Line 32">
              <a:extLst>
                <a:ext uri="{FF2B5EF4-FFF2-40B4-BE49-F238E27FC236}">
                  <a16:creationId xmlns:a16="http://schemas.microsoft.com/office/drawing/2014/main" id="{CC0D49C9-A648-42FE-9BC7-C25772279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9576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8" name="Line 33">
              <a:extLst>
                <a:ext uri="{FF2B5EF4-FFF2-40B4-BE49-F238E27FC236}">
                  <a16:creationId xmlns:a16="http://schemas.microsoft.com/office/drawing/2014/main" id="{A3741DF7-2CF3-4139-9128-ADEB65451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1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39" name="Line 34">
              <a:extLst>
                <a:ext uri="{FF2B5EF4-FFF2-40B4-BE49-F238E27FC236}">
                  <a16:creationId xmlns:a16="http://schemas.microsoft.com/office/drawing/2014/main" id="{C4C8DBD0-A396-43AC-802D-0B7909DC8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8513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40" name="Line 35">
              <a:extLst>
                <a:ext uri="{FF2B5EF4-FFF2-40B4-BE49-F238E27FC236}">
                  <a16:creationId xmlns:a16="http://schemas.microsoft.com/office/drawing/2014/main" id="{2E4DD3B0-CD49-41AF-82AE-A947041EA9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188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41" name="Line 36">
              <a:extLst>
                <a:ext uri="{FF2B5EF4-FFF2-40B4-BE49-F238E27FC236}">
                  <a16:creationId xmlns:a16="http://schemas.microsoft.com/office/drawing/2014/main" id="{4621E435-EA88-4BB2-8D68-C85635969B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7451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42" name="Line 37">
              <a:extLst>
                <a:ext uri="{FF2B5EF4-FFF2-40B4-BE49-F238E27FC236}">
                  <a16:creationId xmlns:a16="http://schemas.microsoft.com/office/drawing/2014/main" id="{B896C851-8207-4D31-9699-0AD2382D3A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1126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43" name="Line 38">
              <a:extLst>
                <a:ext uri="{FF2B5EF4-FFF2-40B4-BE49-F238E27FC236}">
                  <a16:creationId xmlns:a16="http://schemas.microsoft.com/office/drawing/2014/main" id="{7682C53E-A33B-4060-868B-E0E4E463E2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1412" y="3727451"/>
              <a:ext cx="0" cy="904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44" name="Oval 39">
            <a:extLst>
              <a:ext uri="{FF2B5EF4-FFF2-40B4-BE49-F238E27FC236}">
                <a16:creationId xmlns:a16="http://schemas.microsoft.com/office/drawing/2014/main" id="{0B7358CC-4BE6-4246-8C51-1329F4AFC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3190" y="1102297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5" name="Oval 40">
            <a:extLst>
              <a:ext uri="{FF2B5EF4-FFF2-40B4-BE49-F238E27FC236}">
                <a16:creationId xmlns:a16="http://schemas.microsoft.com/office/drawing/2014/main" id="{F8C78252-0EBA-45BD-AC84-0AF0AA441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7040" y="1824610"/>
            <a:ext cx="61913" cy="63500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6" name="Oval 41">
            <a:extLst>
              <a:ext uri="{FF2B5EF4-FFF2-40B4-BE49-F238E27FC236}">
                <a16:creationId xmlns:a16="http://schemas.microsoft.com/office/drawing/2014/main" id="{40397DF6-6897-418F-AF17-E2F3114CB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7690" y="2099247"/>
            <a:ext cx="66675" cy="63500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7" name="Oval 42">
            <a:extLst>
              <a:ext uri="{FF2B5EF4-FFF2-40B4-BE49-F238E27FC236}">
                <a16:creationId xmlns:a16="http://schemas.microsoft.com/office/drawing/2014/main" id="{DB68F0C5-00EE-457F-9070-36EC0128B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4227" y="2321497"/>
            <a:ext cx="63500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8" name="Oval 43">
            <a:extLst>
              <a:ext uri="{FF2B5EF4-FFF2-40B4-BE49-F238E27FC236}">
                <a16:creationId xmlns:a16="http://schemas.microsoft.com/office/drawing/2014/main" id="{2104CF78-6681-4EB7-9826-B6FE8A461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452" y="2573910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9" name="Oval 44">
            <a:extLst>
              <a:ext uri="{FF2B5EF4-FFF2-40B4-BE49-F238E27FC236}">
                <a16:creationId xmlns:a16="http://schemas.microsoft.com/office/drawing/2014/main" id="{B74F4E78-7965-465D-A110-956987CDB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6165" y="2839022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0" name="Oval 45">
            <a:extLst>
              <a:ext uri="{FF2B5EF4-FFF2-40B4-BE49-F238E27FC236}">
                <a16:creationId xmlns:a16="http://schemas.microsoft.com/office/drawing/2014/main" id="{7931FA9D-5EA9-4794-B87A-DF52F44043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6177" y="2913635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1" name="Oval 46">
            <a:extLst>
              <a:ext uri="{FF2B5EF4-FFF2-40B4-BE49-F238E27FC236}">
                <a16:creationId xmlns:a16="http://schemas.microsoft.com/office/drawing/2014/main" id="{58BF5AA4-15A3-4903-92EC-8404A5B9D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3165" y="2946972"/>
            <a:ext cx="63500" cy="63500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2" name="Oval 47">
            <a:extLst>
              <a:ext uri="{FF2B5EF4-FFF2-40B4-BE49-F238E27FC236}">
                <a16:creationId xmlns:a16="http://schemas.microsoft.com/office/drawing/2014/main" id="{F4C4B3D3-455D-43F2-8ABB-64FC0F04D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7140" y="2985072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3" name="Oval 48">
            <a:extLst>
              <a:ext uri="{FF2B5EF4-FFF2-40B4-BE49-F238E27FC236}">
                <a16:creationId xmlns:a16="http://schemas.microsoft.com/office/drawing/2014/main" id="{4BBD2C5C-D366-489F-846C-C3BFDEF82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5" y="3156522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4" name="Oval 49">
            <a:extLst>
              <a:ext uri="{FF2B5EF4-FFF2-40B4-BE49-F238E27FC236}">
                <a16:creationId xmlns:a16="http://schemas.microsoft.com/office/drawing/2014/main" id="{FF5397D0-4611-4B97-BF5F-926D05A6B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6427" y="3250185"/>
            <a:ext cx="61913" cy="61913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5" name="Oval 50">
            <a:extLst>
              <a:ext uri="{FF2B5EF4-FFF2-40B4-BE49-F238E27FC236}">
                <a16:creationId xmlns:a16="http://schemas.microsoft.com/office/drawing/2014/main" id="{70E93F2D-10C0-4952-840C-BA7FC4A5C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3740" y="3305747"/>
            <a:ext cx="65088" cy="65088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6" name="Oval 51">
            <a:extLst>
              <a:ext uri="{FF2B5EF4-FFF2-40B4-BE49-F238E27FC236}">
                <a16:creationId xmlns:a16="http://schemas.microsoft.com/office/drawing/2014/main" id="{4557A0E5-DEDE-4494-838D-3160E9E42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90" y="3383535"/>
            <a:ext cx="61913" cy="63500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7" name="Oval 52">
            <a:extLst>
              <a:ext uri="{FF2B5EF4-FFF2-40B4-BE49-F238E27FC236}">
                <a16:creationId xmlns:a16="http://schemas.microsoft.com/office/drawing/2014/main" id="{F8FE1DCE-8005-42D7-A11D-DD7914F8B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3315" y="3383535"/>
            <a:ext cx="63500" cy="63500"/>
          </a:xfrm>
          <a:prstGeom prst="ellipse">
            <a:avLst/>
          </a:pr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8" name="Oval 53">
            <a:extLst>
              <a:ext uri="{FF2B5EF4-FFF2-40B4-BE49-F238E27FC236}">
                <a16:creationId xmlns:a16="http://schemas.microsoft.com/office/drawing/2014/main" id="{614685AE-2EA7-4672-86D6-2E175E680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4590" y="3299397"/>
            <a:ext cx="65088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9" name="Oval 54">
            <a:extLst>
              <a:ext uri="{FF2B5EF4-FFF2-40B4-BE49-F238E27FC236}">
                <a16:creationId xmlns:a16="http://schemas.microsoft.com/office/drawing/2014/main" id="{40A4B28C-5991-418B-9106-323D6DC7D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202" y="3299397"/>
            <a:ext cx="61913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0" name="Oval 55">
            <a:extLst>
              <a:ext uri="{FF2B5EF4-FFF2-40B4-BE49-F238E27FC236}">
                <a16:creationId xmlns:a16="http://schemas.microsoft.com/office/drawing/2014/main" id="{58812A30-F369-44E5-ABEA-906560308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90" y="3185097"/>
            <a:ext cx="61913" cy="65088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1" name="Oval 56">
            <a:extLst>
              <a:ext uri="{FF2B5EF4-FFF2-40B4-BE49-F238E27FC236}">
                <a16:creationId xmlns:a16="http://schemas.microsoft.com/office/drawing/2014/main" id="{EF3B7192-96CA-478E-8ABE-6CC244E91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90" y="3185097"/>
            <a:ext cx="63500" cy="65088"/>
          </a:xfrm>
          <a:prstGeom prst="ellipse">
            <a:avLst/>
          </a:prstGeom>
          <a:noFill/>
          <a:ln w="12700" cap="flat">
            <a:solidFill>
              <a:srgbClr val="4F76A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2" name="Oval 57">
            <a:extLst>
              <a:ext uri="{FF2B5EF4-FFF2-40B4-BE49-F238E27FC236}">
                <a16:creationId xmlns:a16="http://schemas.microsoft.com/office/drawing/2014/main" id="{2D7A3BFB-5B37-4BA2-967C-06A34451A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2952" y="3134297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3" name="Oval 58">
            <a:extLst>
              <a:ext uri="{FF2B5EF4-FFF2-40B4-BE49-F238E27FC236}">
                <a16:creationId xmlns:a16="http://schemas.microsoft.com/office/drawing/2014/main" id="{C8654801-88CC-4036-AA46-3EDD76BC2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752" y="3040635"/>
            <a:ext cx="63500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4" name="Oval 59">
            <a:extLst>
              <a:ext uri="{FF2B5EF4-FFF2-40B4-BE49-F238E27FC236}">
                <a16:creationId xmlns:a16="http://schemas.microsoft.com/office/drawing/2014/main" id="{50FDA8EC-0EAC-4482-B3A7-3D567C58E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1140" y="2946972"/>
            <a:ext cx="61913" cy="66675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5" name="Oval 60">
            <a:extLst>
              <a:ext uri="{FF2B5EF4-FFF2-40B4-BE49-F238E27FC236}">
                <a16:creationId xmlns:a16="http://schemas.microsoft.com/office/drawing/2014/main" id="{5AE2F4DA-5EC3-4CA1-B238-1A82C10ED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27" y="2910460"/>
            <a:ext cx="61913" cy="65088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6" name="Oval 61">
            <a:extLst>
              <a:ext uri="{FF2B5EF4-FFF2-40B4-BE49-F238E27FC236}">
                <a16:creationId xmlns:a16="http://schemas.microsoft.com/office/drawing/2014/main" id="{E0BA4F14-A1C1-4AC8-8930-9E6E816CA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077" y="2853310"/>
            <a:ext cx="63500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7" name="Oval 62">
            <a:extLst>
              <a:ext uri="{FF2B5EF4-FFF2-40B4-BE49-F238E27FC236}">
                <a16:creationId xmlns:a16="http://schemas.microsoft.com/office/drawing/2014/main" id="{05A7606E-77EF-41E1-9F3D-F8D209130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865" y="2853310"/>
            <a:ext cx="61913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8" name="Oval 63">
            <a:extLst>
              <a:ext uri="{FF2B5EF4-FFF2-40B4-BE49-F238E27FC236}">
                <a16:creationId xmlns:a16="http://schemas.microsoft.com/office/drawing/2014/main" id="{EE6E5975-9609-44BB-9C8B-C17B15B5C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7465" y="2853310"/>
            <a:ext cx="63500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9" name="Oval 64">
            <a:extLst>
              <a:ext uri="{FF2B5EF4-FFF2-40B4-BE49-F238E27FC236}">
                <a16:creationId xmlns:a16="http://schemas.microsoft.com/office/drawing/2014/main" id="{79E583E9-CD1F-4DBE-9AA0-795640D5A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4890" y="2797747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0" name="Oval 65">
            <a:extLst>
              <a:ext uri="{FF2B5EF4-FFF2-40B4-BE49-F238E27FC236}">
                <a16:creationId xmlns:a16="http://schemas.microsoft.com/office/drawing/2014/main" id="{11CD93EC-1FD1-44E9-BFDA-EE62234EF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4415" y="2797747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1" name="Oval 66">
            <a:extLst>
              <a:ext uri="{FF2B5EF4-FFF2-40B4-BE49-F238E27FC236}">
                <a16:creationId xmlns:a16="http://schemas.microsoft.com/office/drawing/2014/main" id="{2AA8B754-9E29-4B0D-A439-983D6660F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490" y="2778697"/>
            <a:ext cx="63500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2" name="Oval 67">
            <a:extLst>
              <a:ext uri="{FF2B5EF4-FFF2-40B4-BE49-F238E27FC236}">
                <a16:creationId xmlns:a16="http://schemas.microsoft.com/office/drawing/2014/main" id="{F36AC32F-0385-4264-84BA-C968E995B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77" y="2726310"/>
            <a:ext cx="61913" cy="65088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3" name="Oval 68">
            <a:extLst>
              <a:ext uri="{FF2B5EF4-FFF2-40B4-BE49-F238E27FC236}">
                <a16:creationId xmlns:a16="http://schemas.microsoft.com/office/drawing/2014/main" id="{62953577-A964-44CC-90A2-7AF72BB94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2" y="2551685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4" name="Oval 69">
            <a:extLst>
              <a:ext uri="{FF2B5EF4-FFF2-40B4-BE49-F238E27FC236}">
                <a16:creationId xmlns:a16="http://schemas.microsoft.com/office/drawing/2014/main" id="{2109D468-3883-41E1-9DC7-88B9606F1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4527" y="2529460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5" name="Oval 70">
            <a:extLst>
              <a:ext uri="{FF2B5EF4-FFF2-40B4-BE49-F238E27FC236}">
                <a16:creationId xmlns:a16="http://schemas.microsoft.com/office/drawing/2014/main" id="{B0CED1FB-F8D1-4082-A8D0-0586B5AAC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2" y="2505647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6" name="Oval 71">
            <a:extLst>
              <a:ext uri="{FF2B5EF4-FFF2-40B4-BE49-F238E27FC236}">
                <a16:creationId xmlns:a16="http://schemas.microsoft.com/office/drawing/2014/main" id="{77ABB5BA-3C5E-4164-9765-11DF5A668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440" y="2442147"/>
            <a:ext cx="65088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7" name="Oval 72">
            <a:extLst>
              <a:ext uri="{FF2B5EF4-FFF2-40B4-BE49-F238E27FC236}">
                <a16:creationId xmlns:a16="http://schemas.microsoft.com/office/drawing/2014/main" id="{55E48406-14B6-4DC7-B158-ADC2A36EA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4502" y="2399285"/>
            <a:ext cx="63500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8" name="Oval 73">
            <a:extLst>
              <a:ext uri="{FF2B5EF4-FFF2-40B4-BE49-F238E27FC236}">
                <a16:creationId xmlns:a16="http://schemas.microsoft.com/office/drawing/2014/main" id="{3E1DBF01-3BE2-4414-B02D-91AC7305C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2" y="2383410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9" name="Oval 74">
            <a:extLst>
              <a:ext uri="{FF2B5EF4-FFF2-40B4-BE49-F238E27FC236}">
                <a16:creationId xmlns:a16="http://schemas.microsoft.com/office/drawing/2014/main" id="{EA239A2B-F50C-474D-A462-BE2659606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8452" y="2358010"/>
            <a:ext cx="65088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0" name="Oval 75">
            <a:extLst>
              <a:ext uri="{FF2B5EF4-FFF2-40B4-BE49-F238E27FC236}">
                <a16:creationId xmlns:a16="http://schemas.microsoft.com/office/drawing/2014/main" id="{C02752B4-3303-4476-B252-48A40D96F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6227" y="2338960"/>
            <a:ext cx="66675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1" name="Oval 76">
            <a:extLst>
              <a:ext uri="{FF2B5EF4-FFF2-40B4-BE49-F238E27FC236}">
                <a16:creationId xmlns:a16="http://schemas.microsoft.com/office/drawing/2014/main" id="{CA6449F6-88D1-4E17-85A9-09D5133D3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1940" y="2338960"/>
            <a:ext cx="65088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2" name="Oval 77">
            <a:extLst>
              <a:ext uri="{FF2B5EF4-FFF2-40B4-BE49-F238E27FC236}">
                <a16:creationId xmlns:a16="http://schemas.microsoft.com/office/drawing/2014/main" id="{BBE8F4B7-86E8-4E16-B6BB-2B4647239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5" y="2264347"/>
            <a:ext cx="61913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3" name="Oval 78">
            <a:extLst>
              <a:ext uri="{FF2B5EF4-FFF2-40B4-BE49-F238E27FC236}">
                <a16:creationId xmlns:a16="http://schemas.microsoft.com/office/drawing/2014/main" id="{8C1F642C-F19C-419B-8936-4D5B39CFD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7015" y="2186560"/>
            <a:ext cx="61913" cy="61913"/>
          </a:xfrm>
          <a:prstGeom prst="ellipse">
            <a:avLst/>
          </a:prstGeom>
          <a:noFill/>
          <a:ln w="12700" cap="flat">
            <a:solidFill>
              <a:srgbClr val="4F76A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4" name="Oval 79">
            <a:extLst>
              <a:ext uri="{FF2B5EF4-FFF2-40B4-BE49-F238E27FC236}">
                <a16:creationId xmlns:a16="http://schemas.microsoft.com/office/drawing/2014/main" id="{95960BA8-1A9E-4965-AD7E-2EDDD266A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840" y="2186560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5" name="Oval 80">
            <a:extLst>
              <a:ext uri="{FF2B5EF4-FFF2-40B4-BE49-F238E27FC236}">
                <a16:creationId xmlns:a16="http://schemas.microsoft.com/office/drawing/2014/main" id="{FFCAC928-7162-4E1B-AFFE-2E93CA39A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577" y="2115122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6" name="Oval 81">
            <a:extLst>
              <a:ext uri="{FF2B5EF4-FFF2-40B4-BE49-F238E27FC236}">
                <a16:creationId xmlns:a16="http://schemas.microsoft.com/office/drawing/2014/main" id="{9D3E60B8-CE4D-48B1-8A9B-B42FEE5A6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315" y="2080197"/>
            <a:ext cx="61913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7" name="Oval 82">
            <a:extLst>
              <a:ext uri="{FF2B5EF4-FFF2-40B4-BE49-F238E27FC236}">
                <a16:creationId xmlns:a16="http://schemas.microsoft.com/office/drawing/2014/main" id="{CA6F80D1-41FF-4867-8A50-702684036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40" y="1911922"/>
            <a:ext cx="63500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8" name="Oval 83">
            <a:extLst>
              <a:ext uri="{FF2B5EF4-FFF2-40B4-BE49-F238E27FC236}">
                <a16:creationId xmlns:a16="http://schemas.microsoft.com/office/drawing/2014/main" id="{E29CC85F-B13C-4F2C-BFFD-28F929C31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6177" y="1894460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9" name="Oval 84">
            <a:extLst>
              <a:ext uri="{FF2B5EF4-FFF2-40B4-BE49-F238E27FC236}">
                <a16:creationId xmlns:a16="http://schemas.microsoft.com/office/drawing/2014/main" id="{A41A196A-33D1-4230-9679-E13F00BDC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7590" y="1807147"/>
            <a:ext cx="63500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0" name="Oval 85">
            <a:extLst>
              <a:ext uri="{FF2B5EF4-FFF2-40B4-BE49-F238E27FC236}">
                <a16:creationId xmlns:a16="http://schemas.microsoft.com/office/drawing/2014/main" id="{B4B7E2E1-24D3-48B0-B99F-8F0985578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5" y="1807147"/>
            <a:ext cx="61913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1" name="Oval 86">
            <a:extLst>
              <a:ext uri="{FF2B5EF4-FFF2-40B4-BE49-F238E27FC236}">
                <a16:creationId xmlns:a16="http://schemas.microsoft.com/office/drawing/2014/main" id="{E12E7DB4-4EE9-4C71-8B2A-7ECD3535D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9627" y="1737297"/>
            <a:ext cx="61913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2" name="Oval 87">
            <a:extLst>
              <a:ext uri="{FF2B5EF4-FFF2-40B4-BE49-F238E27FC236}">
                <a16:creationId xmlns:a16="http://schemas.microsoft.com/office/drawing/2014/main" id="{7AA7016C-842E-4B15-8FDB-ED1B5809D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965" y="1551560"/>
            <a:ext cx="61913" cy="65088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3" name="Oval 88">
            <a:extLst>
              <a:ext uri="{FF2B5EF4-FFF2-40B4-BE49-F238E27FC236}">
                <a16:creationId xmlns:a16="http://schemas.microsoft.com/office/drawing/2014/main" id="{B4711A63-19D2-4EFE-983C-A013561B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52" y="1419797"/>
            <a:ext cx="66675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4" name="Oval 89">
            <a:extLst>
              <a:ext uri="{FF2B5EF4-FFF2-40B4-BE49-F238E27FC236}">
                <a16:creationId xmlns:a16="http://schemas.microsoft.com/office/drawing/2014/main" id="{93F51745-02AA-48C2-B3BA-B5D0D231A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9740" y="1307085"/>
            <a:ext cx="65088" cy="63500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5" name="Oval 90">
            <a:extLst>
              <a:ext uri="{FF2B5EF4-FFF2-40B4-BE49-F238E27FC236}">
                <a16:creationId xmlns:a16="http://schemas.microsoft.com/office/drawing/2014/main" id="{DEE95FF3-A25C-4F69-91B7-81E283615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215" y="1261047"/>
            <a:ext cx="65088" cy="61913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6" name="Oval 91">
            <a:extLst>
              <a:ext uri="{FF2B5EF4-FFF2-40B4-BE49-F238E27FC236}">
                <a16:creationId xmlns:a16="http://schemas.microsoft.com/office/drawing/2014/main" id="{1867BB78-B43D-4851-A6C4-85654F5D0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7" y="3185097"/>
            <a:ext cx="61913" cy="65088"/>
          </a:xfrm>
          <a:prstGeom prst="ellipse">
            <a:avLst/>
          </a:pr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7" name="Freeform 92">
            <a:extLst>
              <a:ext uri="{FF2B5EF4-FFF2-40B4-BE49-F238E27FC236}">
                <a16:creationId xmlns:a16="http://schemas.microsoft.com/office/drawing/2014/main" id="{B3EBA77F-DD3E-42A7-BF10-6F83E68AFE80}"/>
              </a:ext>
            </a:extLst>
          </p:cNvPr>
          <p:cNvSpPr>
            <a:spLocks/>
          </p:cNvSpPr>
          <p:nvPr/>
        </p:nvSpPr>
        <p:spPr bwMode="auto">
          <a:xfrm>
            <a:off x="1395415" y="1134047"/>
            <a:ext cx="3556000" cy="2281238"/>
          </a:xfrm>
          <a:custGeom>
            <a:avLst/>
            <a:gdLst>
              <a:gd name="T0" fmla="*/ 1564 w 2240"/>
              <a:gd name="T1" fmla="*/ 1437 h 1437"/>
              <a:gd name="T2" fmla="*/ 1150 w 2240"/>
              <a:gd name="T3" fmla="*/ 1390 h 1437"/>
              <a:gd name="T4" fmla="*/ 1076 w 2240"/>
              <a:gd name="T5" fmla="*/ 1354 h 1437"/>
              <a:gd name="T6" fmla="*/ 907 w 2240"/>
              <a:gd name="T7" fmla="*/ 1325 h 1437"/>
              <a:gd name="T8" fmla="*/ 892 w 2240"/>
              <a:gd name="T9" fmla="*/ 1284 h 1437"/>
              <a:gd name="T10" fmla="*/ 886 w 2240"/>
              <a:gd name="T11" fmla="*/ 1266 h 1437"/>
              <a:gd name="T12" fmla="*/ 866 w 2240"/>
              <a:gd name="T13" fmla="*/ 1241 h 1437"/>
              <a:gd name="T14" fmla="*/ 805 w 2240"/>
              <a:gd name="T15" fmla="*/ 1213 h 1437"/>
              <a:gd name="T16" fmla="*/ 690 w 2240"/>
              <a:gd name="T17" fmla="*/ 1186 h 1437"/>
              <a:gd name="T18" fmla="*/ 668 w 2240"/>
              <a:gd name="T19" fmla="*/ 1162 h 1437"/>
              <a:gd name="T20" fmla="*/ 654 w 2240"/>
              <a:gd name="T21" fmla="*/ 1138 h 1437"/>
              <a:gd name="T22" fmla="*/ 500 w 2240"/>
              <a:gd name="T23" fmla="*/ 1093 h 1437"/>
              <a:gd name="T24" fmla="*/ 474 w 2240"/>
              <a:gd name="T25" fmla="*/ 1076 h 1437"/>
              <a:gd name="T26" fmla="*/ 464 w 2240"/>
              <a:gd name="T27" fmla="*/ 1050 h 1437"/>
              <a:gd name="T28" fmla="*/ 458 w 2240"/>
              <a:gd name="T29" fmla="*/ 1025 h 1437"/>
              <a:gd name="T30" fmla="*/ 455 w 2240"/>
              <a:gd name="T31" fmla="*/ 1009 h 1437"/>
              <a:gd name="T32" fmla="*/ 447 w 2240"/>
              <a:gd name="T33" fmla="*/ 926 h 1437"/>
              <a:gd name="T34" fmla="*/ 443 w 2240"/>
              <a:gd name="T35" fmla="*/ 889 h 1437"/>
              <a:gd name="T36" fmla="*/ 439 w 2240"/>
              <a:gd name="T37" fmla="*/ 838 h 1437"/>
              <a:gd name="T38" fmla="*/ 433 w 2240"/>
              <a:gd name="T39" fmla="*/ 826 h 1437"/>
              <a:gd name="T40" fmla="*/ 427 w 2240"/>
              <a:gd name="T41" fmla="*/ 685 h 1437"/>
              <a:gd name="T42" fmla="*/ 364 w 2240"/>
              <a:gd name="T43" fmla="*/ 669 h 1437"/>
              <a:gd name="T44" fmla="*/ 317 w 2240"/>
              <a:gd name="T45" fmla="*/ 648 h 1437"/>
              <a:gd name="T46" fmla="*/ 245 w 2240"/>
              <a:gd name="T47" fmla="*/ 630 h 1437"/>
              <a:gd name="T48" fmla="*/ 235 w 2240"/>
              <a:gd name="T49" fmla="*/ 610 h 1437"/>
              <a:gd name="T50" fmla="*/ 231 w 2240"/>
              <a:gd name="T51" fmla="*/ 575 h 1437"/>
              <a:gd name="T52" fmla="*/ 225 w 2240"/>
              <a:gd name="T53" fmla="*/ 530 h 1437"/>
              <a:gd name="T54" fmla="*/ 217 w 2240"/>
              <a:gd name="T55" fmla="*/ 488 h 1437"/>
              <a:gd name="T56" fmla="*/ 210 w 2240"/>
              <a:gd name="T57" fmla="*/ 447 h 1437"/>
              <a:gd name="T58" fmla="*/ 206 w 2240"/>
              <a:gd name="T59" fmla="*/ 245 h 1437"/>
              <a:gd name="T60" fmla="*/ 202 w 2240"/>
              <a:gd name="T61" fmla="*/ 188 h 1437"/>
              <a:gd name="T62" fmla="*/ 192 w 2240"/>
              <a:gd name="T63" fmla="*/ 133 h 1437"/>
              <a:gd name="T64" fmla="*/ 168 w 2240"/>
              <a:gd name="T65" fmla="*/ 94 h 1437"/>
              <a:gd name="T66" fmla="*/ 145 w 2240"/>
              <a:gd name="T67" fmla="*/ 78 h 1437"/>
              <a:gd name="T68" fmla="*/ 119 w 2240"/>
              <a:gd name="T69" fmla="*/ 37 h 1437"/>
              <a:gd name="T70" fmla="*/ 90 w 2240"/>
              <a:gd name="T71" fmla="*/ 21 h 1437"/>
              <a:gd name="T72" fmla="*/ 0 w 2240"/>
              <a:gd name="T73" fmla="*/ 0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0" h="1437">
                <a:moveTo>
                  <a:pt x="2240" y="1437"/>
                </a:moveTo>
                <a:lnTo>
                  <a:pt x="1564" y="1437"/>
                </a:lnTo>
                <a:lnTo>
                  <a:pt x="1564" y="1390"/>
                </a:lnTo>
                <a:lnTo>
                  <a:pt x="1150" y="1390"/>
                </a:lnTo>
                <a:lnTo>
                  <a:pt x="1150" y="1354"/>
                </a:lnTo>
                <a:lnTo>
                  <a:pt x="1076" y="1354"/>
                </a:lnTo>
                <a:lnTo>
                  <a:pt x="1076" y="1325"/>
                </a:lnTo>
                <a:lnTo>
                  <a:pt x="907" y="1325"/>
                </a:lnTo>
                <a:lnTo>
                  <a:pt x="907" y="1284"/>
                </a:lnTo>
                <a:lnTo>
                  <a:pt x="892" y="1284"/>
                </a:lnTo>
                <a:lnTo>
                  <a:pt x="892" y="1266"/>
                </a:lnTo>
                <a:lnTo>
                  <a:pt x="886" y="1266"/>
                </a:lnTo>
                <a:lnTo>
                  <a:pt x="886" y="1241"/>
                </a:lnTo>
                <a:lnTo>
                  <a:pt x="866" y="1241"/>
                </a:lnTo>
                <a:lnTo>
                  <a:pt x="866" y="1213"/>
                </a:lnTo>
                <a:lnTo>
                  <a:pt x="805" y="1213"/>
                </a:lnTo>
                <a:lnTo>
                  <a:pt x="805" y="1186"/>
                </a:lnTo>
                <a:lnTo>
                  <a:pt x="690" y="1186"/>
                </a:lnTo>
                <a:lnTo>
                  <a:pt x="690" y="1162"/>
                </a:lnTo>
                <a:lnTo>
                  <a:pt x="668" y="1162"/>
                </a:lnTo>
                <a:lnTo>
                  <a:pt x="668" y="1138"/>
                </a:lnTo>
                <a:lnTo>
                  <a:pt x="654" y="1138"/>
                </a:lnTo>
                <a:lnTo>
                  <a:pt x="654" y="1093"/>
                </a:lnTo>
                <a:lnTo>
                  <a:pt x="500" y="1093"/>
                </a:lnTo>
                <a:lnTo>
                  <a:pt x="500" y="1076"/>
                </a:lnTo>
                <a:lnTo>
                  <a:pt x="474" y="1076"/>
                </a:lnTo>
                <a:lnTo>
                  <a:pt x="474" y="1050"/>
                </a:lnTo>
                <a:lnTo>
                  <a:pt x="464" y="1050"/>
                </a:lnTo>
                <a:lnTo>
                  <a:pt x="464" y="1025"/>
                </a:lnTo>
                <a:lnTo>
                  <a:pt x="458" y="1025"/>
                </a:lnTo>
                <a:lnTo>
                  <a:pt x="458" y="1009"/>
                </a:lnTo>
                <a:lnTo>
                  <a:pt x="455" y="1009"/>
                </a:lnTo>
                <a:lnTo>
                  <a:pt x="455" y="926"/>
                </a:lnTo>
                <a:lnTo>
                  <a:pt x="447" y="926"/>
                </a:lnTo>
                <a:lnTo>
                  <a:pt x="447" y="889"/>
                </a:lnTo>
                <a:lnTo>
                  <a:pt x="443" y="889"/>
                </a:lnTo>
                <a:lnTo>
                  <a:pt x="443" y="838"/>
                </a:lnTo>
                <a:lnTo>
                  <a:pt x="439" y="838"/>
                </a:lnTo>
                <a:lnTo>
                  <a:pt x="439" y="826"/>
                </a:lnTo>
                <a:lnTo>
                  <a:pt x="433" y="826"/>
                </a:lnTo>
                <a:lnTo>
                  <a:pt x="433" y="685"/>
                </a:lnTo>
                <a:lnTo>
                  <a:pt x="427" y="685"/>
                </a:lnTo>
                <a:lnTo>
                  <a:pt x="427" y="669"/>
                </a:lnTo>
                <a:lnTo>
                  <a:pt x="364" y="669"/>
                </a:lnTo>
                <a:lnTo>
                  <a:pt x="364" y="648"/>
                </a:lnTo>
                <a:lnTo>
                  <a:pt x="317" y="648"/>
                </a:lnTo>
                <a:lnTo>
                  <a:pt x="317" y="630"/>
                </a:lnTo>
                <a:lnTo>
                  <a:pt x="245" y="630"/>
                </a:lnTo>
                <a:lnTo>
                  <a:pt x="245" y="610"/>
                </a:lnTo>
                <a:lnTo>
                  <a:pt x="235" y="610"/>
                </a:lnTo>
                <a:lnTo>
                  <a:pt x="235" y="575"/>
                </a:lnTo>
                <a:lnTo>
                  <a:pt x="231" y="575"/>
                </a:lnTo>
                <a:lnTo>
                  <a:pt x="231" y="530"/>
                </a:lnTo>
                <a:lnTo>
                  <a:pt x="225" y="530"/>
                </a:lnTo>
                <a:lnTo>
                  <a:pt x="225" y="488"/>
                </a:lnTo>
                <a:lnTo>
                  <a:pt x="217" y="488"/>
                </a:lnTo>
                <a:lnTo>
                  <a:pt x="217" y="447"/>
                </a:lnTo>
                <a:lnTo>
                  <a:pt x="210" y="447"/>
                </a:lnTo>
                <a:lnTo>
                  <a:pt x="210" y="245"/>
                </a:lnTo>
                <a:lnTo>
                  <a:pt x="206" y="245"/>
                </a:lnTo>
                <a:lnTo>
                  <a:pt x="206" y="188"/>
                </a:lnTo>
                <a:lnTo>
                  <a:pt x="202" y="188"/>
                </a:lnTo>
                <a:lnTo>
                  <a:pt x="202" y="133"/>
                </a:lnTo>
                <a:lnTo>
                  <a:pt x="192" y="133"/>
                </a:lnTo>
                <a:lnTo>
                  <a:pt x="192" y="94"/>
                </a:lnTo>
                <a:lnTo>
                  <a:pt x="168" y="94"/>
                </a:lnTo>
                <a:lnTo>
                  <a:pt x="168" y="78"/>
                </a:lnTo>
                <a:lnTo>
                  <a:pt x="145" y="78"/>
                </a:lnTo>
                <a:lnTo>
                  <a:pt x="145" y="37"/>
                </a:lnTo>
                <a:lnTo>
                  <a:pt x="119" y="37"/>
                </a:lnTo>
                <a:lnTo>
                  <a:pt x="119" y="21"/>
                </a:lnTo>
                <a:lnTo>
                  <a:pt x="90" y="21"/>
                </a:ln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accent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98" name="Freeform 93">
            <a:extLst>
              <a:ext uri="{FF2B5EF4-FFF2-40B4-BE49-F238E27FC236}">
                <a16:creationId xmlns:a16="http://schemas.microsoft.com/office/drawing/2014/main" id="{42F4DBB0-BC05-48B1-9026-586CB0B97B04}"/>
              </a:ext>
            </a:extLst>
          </p:cNvPr>
          <p:cNvSpPr>
            <a:spLocks/>
          </p:cNvSpPr>
          <p:nvPr/>
        </p:nvSpPr>
        <p:spPr bwMode="auto">
          <a:xfrm>
            <a:off x="1395415" y="1134047"/>
            <a:ext cx="3589338" cy="2200275"/>
          </a:xfrm>
          <a:custGeom>
            <a:avLst/>
            <a:gdLst>
              <a:gd name="T0" fmla="*/ 2105 w 2261"/>
              <a:gd name="T1" fmla="*/ 1311 h 1386"/>
              <a:gd name="T2" fmla="*/ 2003 w 2261"/>
              <a:gd name="T3" fmla="*/ 1280 h 1386"/>
              <a:gd name="T4" fmla="*/ 1969 w 2261"/>
              <a:gd name="T5" fmla="*/ 1221 h 1386"/>
              <a:gd name="T6" fmla="*/ 1758 w 2261"/>
              <a:gd name="T7" fmla="*/ 1180 h 1386"/>
              <a:gd name="T8" fmla="*/ 1666 w 2261"/>
              <a:gd name="T9" fmla="*/ 1140 h 1386"/>
              <a:gd name="T10" fmla="*/ 1395 w 2261"/>
              <a:gd name="T11" fmla="*/ 1103 h 1386"/>
              <a:gd name="T12" fmla="*/ 1383 w 2261"/>
              <a:gd name="T13" fmla="*/ 1066 h 1386"/>
              <a:gd name="T14" fmla="*/ 1358 w 2261"/>
              <a:gd name="T15" fmla="*/ 1054 h 1386"/>
              <a:gd name="T16" fmla="*/ 1350 w 2261"/>
              <a:gd name="T17" fmla="*/ 1011 h 1386"/>
              <a:gd name="T18" fmla="*/ 1333 w 2261"/>
              <a:gd name="T19" fmla="*/ 993 h 1386"/>
              <a:gd name="T20" fmla="*/ 1329 w 2261"/>
              <a:gd name="T21" fmla="*/ 979 h 1386"/>
              <a:gd name="T22" fmla="*/ 1270 w 2261"/>
              <a:gd name="T23" fmla="*/ 970 h 1386"/>
              <a:gd name="T24" fmla="*/ 1237 w 2261"/>
              <a:gd name="T25" fmla="*/ 940 h 1386"/>
              <a:gd name="T26" fmla="*/ 1158 w 2261"/>
              <a:gd name="T27" fmla="*/ 926 h 1386"/>
              <a:gd name="T28" fmla="*/ 1154 w 2261"/>
              <a:gd name="T29" fmla="*/ 897 h 1386"/>
              <a:gd name="T30" fmla="*/ 1121 w 2261"/>
              <a:gd name="T31" fmla="*/ 881 h 1386"/>
              <a:gd name="T32" fmla="*/ 1111 w 2261"/>
              <a:gd name="T33" fmla="*/ 844 h 1386"/>
              <a:gd name="T34" fmla="*/ 952 w 2261"/>
              <a:gd name="T35" fmla="*/ 816 h 1386"/>
              <a:gd name="T36" fmla="*/ 937 w 2261"/>
              <a:gd name="T37" fmla="*/ 789 h 1386"/>
              <a:gd name="T38" fmla="*/ 907 w 2261"/>
              <a:gd name="T39" fmla="*/ 779 h 1386"/>
              <a:gd name="T40" fmla="*/ 903 w 2261"/>
              <a:gd name="T41" fmla="*/ 697 h 1386"/>
              <a:gd name="T42" fmla="*/ 882 w 2261"/>
              <a:gd name="T43" fmla="*/ 683 h 1386"/>
              <a:gd name="T44" fmla="*/ 878 w 2261"/>
              <a:gd name="T45" fmla="*/ 661 h 1386"/>
              <a:gd name="T46" fmla="*/ 841 w 2261"/>
              <a:gd name="T47" fmla="*/ 653 h 1386"/>
              <a:gd name="T48" fmla="*/ 764 w 2261"/>
              <a:gd name="T49" fmla="*/ 628 h 1386"/>
              <a:gd name="T50" fmla="*/ 715 w 2261"/>
              <a:gd name="T51" fmla="*/ 616 h 1386"/>
              <a:gd name="T52" fmla="*/ 705 w 2261"/>
              <a:gd name="T53" fmla="*/ 593 h 1386"/>
              <a:gd name="T54" fmla="*/ 690 w 2261"/>
              <a:gd name="T55" fmla="*/ 585 h 1386"/>
              <a:gd name="T56" fmla="*/ 688 w 2261"/>
              <a:gd name="T57" fmla="*/ 553 h 1386"/>
              <a:gd name="T58" fmla="*/ 682 w 2261"/>
              <a:gd name="T59" fmla="*/ 549 h 1386"/>
              <a:gd name="T60" fmla="*/ 680 w 2261"/>
              <a:gd name="T61" fmla="*/ 528 h 1386"/>
              <a:gd name="T62" fmla="*/ 674 w 2261"/>
              <a:gd name="T63" fmla="*/ 504 h 1386"/>
              <a:gd name="T64" fmla="*/ 660 w 2261"/>
              <a:gd name="T65" fmla="*/ 485 h 1386"/>
              <a:gd name="T66" fmla="*/ 654 w 2261"/>
              <a:gd name="T67" fmla="*/ 475 h 1386"/>
              <a:gd name="T68" fmla="*/ 484 w 2261"/>
              <a:gd name="T69" fmla="*/ 430 h 1386"/>
              <a:gd name="T70" fmla="*/ 456 w 2261"/>
              <a:gd name="T71" fmla="*/ 424 h 1386"/>
              <a:gd name="T72" fmla="*/ 451 w 2261"/>
              <a:gd name="T73" fmla="*/ 365 h 1386"/>
              <a:gd name="T74" fmla="*/ 443 w 2261"/>
              <a:gd name="T75" fmla="*/ 355 h 1386"/>
              <a:gd name="T76" fmla="*/ 435 w 2261"/>
              <a:gd name="T77" fmla="*/ 327 h 1386"/>
              <a:gd name="T78" fmla="*/ 349 w 2261"/>
              <a:gd name="T79" fmla="*/ 316 h 1386"/>
              <a:gd name="T80" fmla="*/ 325 w 2261"/>
              <a:gd name="T81" fmla="*/ 296 h 1386"/>
              <a:gd name="T82" fmla="*/ 278 w 2261"/>
              <a:gd name="T83" fmla="*/ 282 h 1386"/>
              <a:gd name="T84" fmla="*/ 270 w 2261"/>
              <a:gd name="T85" fmla="*/ 265 h 1386"/>
              <a:gd name="T86" fmla="*/ 247 w 2261"/>
              <a:gd name="T87" fmla="*/ 243 h 1386"/>
              <a:gd name="T88" fmla="*/ 241 w 2261"/>
              <a:gd name="T89" fmla="*/ 200 h 1386"/>
              <a:gd name="T90" fmla="*/ 225 w 2261"/>
              <a:gd name="T91" fmla="*/ 170 h 1386"/>
              <a:gd name="T92" fmla="*/ 223 w 2261"/>
              <a:gd name="T93" fmla="*/ 129 h 1386"/>
              <a:gd name="T94" fmla="*/ 213 w 2261"/>
              <a:gd name="T95" fmla="*/ 109 h 1386"/>
              <a:gd name="T96" fmla="*/ 210 w 2261"/>
              <a:gd name="T97" fmla="*/ 82 h 1386"/>
              <a:gd name="T98" fmla="*/ 188 w 2261"/>
              <a:gd name="T99" fmla="*/ 70 h 1386"/>
              <a:gd name="T100" fmla="*/ 168 w 2261"/>
              <a:gd name="T101" fmla="*/ 49 h 1386"/>
              <a:gd name="T102" fmla="*/ 61 w 2261"/>
              <a:gd name="T103" fmla="*/ 39 h 1386"/>
              <a:gd name="T104" fmla="*/ 53 w 2261"/>
              <a:gd name="T105" fmla="*/ 11 h 1386"/>
              <a:gd name="T106" fmla="*/ 0 w 2261"/>
              <a:gd name="T107" fmla="*/ 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61" h="1386">
                <a:moveTo>
                  <a:pt x="2261" y="1386"/>
                </a:moveTo>
                <a:lnTo>
                  <a:pt x="2105" y="1386"/>
                </a:lnTo>
                <a:lnTo>
                  <a:pt x="2105" y="1311"/>
                </a:lnTo>
                <a:lnTo>
                  <a:pt x="2026" y="1311"/>
                </a:lnTo>
                <a:lnTo>
                  <a:pt x="2026" y="1280"/>
                </a:lnTo>
                <a:lnTo>
                  <a:pt x="2003" y="1280"/>
                </a:lnTo>
                <a:lnTo>
                  <a:pt x="2003" y="1250"/>
                </a:lnTo>
                <a:lnTo>
                  <a:pt x="1969" y="1250"/>
                </a:lnTo>
                <a:lnTo>
                  <a:pt x="1969" y="1221"/>
                </a:lnTo>
                <a:lnTo>
                  <a:pt x="1781" y="1221"/>
                </a:lnTo>
                <a:lnTo>
                  <a:pt x="1781" y="1180"/>
                </a:lnTo>
                <a:lnTo>
                  <a:pt x="1758" y="1180"/>
                </a:lnTo>
                <a:lnTo>
                  <a:pt x="1758" y="1160"/>
                </a:lnTo>
                <a:lnTo>
                  <a:pt x="1666" y="1160"/>
                </a:lnTo>
                <a:lnTo>
                  <a:pt x="1666" y="1140"/>
                </a:lnTo>
                <a:lnTo>
                  <a:pt x="1601" y="1140"/>
                </a:lnTo>
                <a:lnTo>
                  <a:pt x="1601" y="1103"/>
                </a:lnTo>
                <a:lnTo>
                  <a:pt x="1395" y="1103"/>
                </a:lnTo>
                <a:lnTo>
                  <a:pt x="1395" y="1087"/>
                </a:lnTo>
                <a:lnTo>
                  <a:pt x="1383" y="1087"/>
                </a:lnTo>
                <a:lnTo>
                  <a:pt x="1383" y="1066"/>
                </a:lnTo>
                <a:lnTo>
                  <a:pt x="1372" y="1066"/>
                </a:lnTo>
                <a:lnTo>
                  <a:pt x="1372" y="1054"/>
                </a:lnTo>
                <a:lnTo>
                  <a:pt x="1358" y="1054"/>
                </a:lnTo>
                <a:lnTo>
                  <a:pt x="1358" y="1023"/>
                </a:lnTo>
                <a:lnTo>
                  <a:pt x="1350" y="1023"/>
                </a:lnTo>
                <a:lnTo>
                  <a:pt x="1350" y="1011"/>
                </a:lnTo>
                <a:lnTo>
                  <a:pt x="1340" y="1011"/>
                </a:lnTo>
                <a:lnTo>
                  <a:pt x="1340" y="993"/>
                </a:lnTo>
                <a:lnTo>
                  <a:pt x="1333" y="993"/>
                </a:lnTo>
                <a:lnTo>
                  <a:pt x="1333" y="983"/>
                </a:lnTo>
                <a:lnTo>
                  <a:pt x="1329" y="983"/>
                </a:lnTo>
                <a:lnTo>
                  <a:pt x="1329" y="979"/>
                </a:lnTo>
                <a:lnTo>
                  <a:pt x="1325" y="979"/>
                </a:lnTo>
                <a:lnTo>
                  <a:pt x="1325" y="970"/>
                </a:lnTo>
                <a:lnTo>
                  <a:pt x="1270" y="970"/>
                </a:lnTo>
                <a:lnTo>
                  <a:pt x="1270" y="952"/>
                </a:lnTo>
                <a:lnTo>
                  <a:pt x="1237" y="952"/>
                </a:lnTo>
                <a:lnTo>
                  <a:pt x="1237" y="940"/>
                </a:lnTo>
                <a:lnTo>
                  <a:pt x="1201" y="940"/>
                </a:lnTo>
                <a:lnTo>
                  <a:pt x="1201" y="926"/>
                </a:lnTo>
                <a:lnTo>
                  <a:pt x="1158" y="926"/>
                </a:lnTo>
                <a:lnTo>
                  <a:pt x="1158" y="909"/>
                </a:lnTo>
                <a:lnTo>
                  <a:pt x="1154" y="909"/>
                </a:lnTo>
                <a:lnTo>
                  <a:pt x="1154" y="897"/>
                </a:lnTo>
                <a:lnTo>
                  <a:pt x="1142" y="897"/>
                </a:lnTo>
                <a:lnTo>
                  <a:pt x="1142" y="881"/>
                </a:lnTo>
                <a:lnTo>
                  <a:pt x="1121" y="881"/>
                </a:lnTo>
                <a:lnTo>
                  <a:pt x="1121" y="858"/>
                </a:lnTo>
                <a:lnTo>
                  <a:pt x="1111" y="858"/>
                </a:lnTo>
                <a:lnTo>
                  <a:pt x="1111" y="844"/>
                </a:lnTo>
                <a:lnTo>
                  <a:pt x="1097" y="844"/>
                </a:lnTo>
                <a:lnTo>
                  <a:pt x="1097" y="816"/>
                </a:lnTo>
                <a:lnTo>
                  <a:pt x="952" y="816"/>
                </a:lnTo>
                <a:lnTo>
                  <a:pt x="952" y="807"/>
                </a:lnTo>
                <a:lnTo>
                  <a:pt x="937" y="807"/>
                </a:lnTo>
                <a:lnTo>
                  <a:pt x="937" y="789"/>
                </a:lnTo>
                <a:lnTo>
                  <a:pt x="929" y="789"/>
                </a:lnTo>
                <a:lnTo>
                  <a:pt x="929" y="779"/>
                </a:lnTo>
                <a:lnTo>
                  <a:pt x="907" y="779"/>
                </a:lnTo>
                <a:lnTo>
                  <a:pt x="907" y="732"/>
                </a:lnTo>
                <a:lnTo>
                  <a:pt x="903" y="732"/>
                </a:lnTo>
                <a:lnTo>
                  <a:pt x="903" y="697"/>
                </a:lnTo>
                <a:lnTo>
                  <a:pt x="895" y="697"/>
                </a:lnTo>
                <a:lnTo>
                  <a:pt x="895" y="683"/>
                </a:lnTo>
                <a:lnTo>
                  <a:pt x="882" y="683"/>
                </a:lnTo>
                <a:lnTo>
                  <a:pt x="882" y="671"/>
                </a:lnTo>
                <a:lnTo>
                  <a:pt x="878" y="671"/>
                </a:lnTo>
                <a:lnTo>
                  <a:pt x="878" y="661"/>
                </a:lnTo>
                <a:lnTo>
                  <a:pt x="856" y="661"/>
                </a:lnTo>
                <a:lnTo>
                  <a:pt x="856" y="653"/>
                </a:lnTo>
                <a:lnTo>
                  <a:pt x="841" y="653"/>
                </a:lnTo>
                <a:lnTo>
                  <a:pt x="841" y="638"/>
                </a:lnTo>
                <a:lnTo>
                  <a:pt x="764" y="638"/>
                </a:lnTo>
                <a:lnTo>
                  <a:pt x="764" y="628"/>
                </a:lnTo>
                <a:lnTo>
                  <a:pt x="762" y="628"/>
                </a:lnTo>
                <a:lnTo>
                  <a:pt x="762" y="616"/>
                </a:lnTo>
                <a:lnTo>
                  <a:pt x="715" y="616"/>
                </a:lnTo>
                <a:lnTo>
                  <a:pt x="715" y="608"/>
                </a:lnTo>
                <a:lnTo>
                  <a:pt x="705" y="608"/>
                </a:lnTo>
                <a:lnTo>
                  <a:pt x="705" y="593"/>
                </a:lnTo>
                <a:lnTo>
                  <a:pt x="698" y="593"/>
                </a:lnTo>
                <a:lnTo>
                  <a:pt x="698" y="585"/>
                </a:lnTo>
                <a:lnTo>
                  <a:pt x="690" y="585"/>
                </a:lnTo>
                <a:lnTo>
                  <a:pt x="690" y="561"/>
                </a:lnTo>
                <a:lnTo>
                  <a:pt x="688" y="561"/>
                </a:lnTo>
                <a:lnTo>
                  <a:pt x="688" y="553"/>
                </a:lnTo>
                <a:lnTo>
                  <a:pt x="684" y="553"/>
                </a:lnTo>
                <a:lnTo>
                  <a:pt x="684" y="549"/>
                </a:lnTo>
                <a:lnTo>
                  <a:pt x="682" y="549"/>
                </a:lnTo>
                <a:lnTo>
                  <a:pt x="682" y="538"/>
                </a:lnTo>
                <a:lnTo>
                  <a:pt x="680" y="538"/>
                </a:lnTo>
                <a:lnTo>
                  <a:pt x="680" y="528"/>
                </a:lnTo>
                <a:lnTo>
                  <a:pt x="676" y="528"/>
                </a:lnTo>
                <a:lnTo>
                  <a:pt x="676" y="504"/>
                </a:lnTo>
                <a:lnTo>
                  <a:pt x="674" y="504"/>
                </a:lnTo>
                <a:lnTo>
                  <a:pt x="674" y="500"/>
                </a:lnTo>
                <a:lnTo>
                  <a:pt x="660" y="500"/>
                </a:lnTo>
                <a:lnTo>
                  <a:pt x="660" y="485"/>
                </a:lnTo>
                <a:lnTo>
                  <a:pt x="656" y="485"/>
                </a:lnTo>
                <a:lnTo>
                  <a:pt x="656" y="475"/>
                </a:lnTo>
                <a:lnTo>
                  <a:pt x="654" y="475"/>
                </a:lnTo>
                <a:lnTo>
                  <a:pt x="654" y="443"/>
                </a:lnTo>
                <a:lnTo>
                  <a:pt x="484" y="443"/>
                </a:lnTo>
                <a:lnTo>
                  <a:pt x="484" y="430"/>
                </a:lnTo>
                <a:lnTo>
                  <a:pt x="458" y="430"/>
                </a:lnTo>
                <a:lnTo>
                  <a:pt x="458" y="424"/>
                </a:lnTo>
                <a:lnTo>
                  <a:pt x="456" y="424"/>
                </a:lnTo>
                <a:lnTo>
                  <a:pt x="456" y="398"/>
                </a:lnTo>
                <a:lnTo>
                  <a:pt x="451" y="398"/>
                </a:lnTo>
                <a:lnTo>
                  <a:pt x="451" y="365"/>
                </a:lnTo>
                <a:lnTo>
                  <a:pt x="447" y="365"/>
                </a:lnTo>
                <a:lnTo>
                  <a:pt x="447" y="355"/>
                </a:lnTo>
                <a:lnTo>
                  <a:pt x="443" y="355"/>
                </a:lnTo>
                <a:lnTo>
                  <a:pt x="443" y="345"/>
                </a:lnTo>
                <a:lnTo>
                  <a:pt x="435" y="345"/>
                </a:lnTo>
                <a:lnTo>
                  <a:pt x="435" y="327"/>
                </a:lnTo>
                <a:lnTo>
                  <a:pt x="384" y="327"/>
                </a:lnTo>
                <a:lnTo>
                  <a:pt x="384" y="316"/>
                </a:lnTo>
                <a:lnTo>
                  <a:pt x="349" y="316"/>
                </a:lnTo>
                <a:lnTo>
                  <a:pt x="349" y="306"/>
                </a:lnTo>
                <a:lnTo>
                  <a:pt x="325" y="306"/>
                </a:lnTo>
                <a:lnTo>
                  <a:pt x="325" y="296"/>
                </a:lnTo>
                <a:lnTo>
                  <a:pt x="317" y="296"/>
                </a:lnTo>
                <a:lnTo>
                  <a:pt x="317" y="282"/>
                </a:lnTo>
                <a:lnTo>
                  <a:pt x="278" y="282"/>
                </a:lnTo>
                <a:lnTo>
                  <a:pt x="278" y="272"/>
                </a:lnTo>
                <a:lnTo>
                  <a:pt x="270" y="272"/>
                </a:lnTo>
                <a:lnTo>
                  <a:pt x="270" y="265"/>
                </a:lnTo>
                <a:lnTo>
                  <a:pt x="257" y="265"/>
                </a:lnTo>
                <a:lnTo>
                  <a:pt x="257" y="243"/>
                </a:lnTo>
                <a:lnTo>
                  <a:pt x="247" y="243"/>
                </a:lnTo>
                <a:lnTo>
                  <a:pt x="247" y="221"/>
                </a:lnTo>
                <a:lnTo>
                  <a:pt x="241" y="221"/>
                </a:lnTo>
                <a:lnTo>
                  <a:pt x="241" y="200"/>
                </a:lnTo>
                <a:lnTo>
                  <a:pt x="231" y="200"/>
                </a:lnTo>
                <a:lnTo>
                  <a:pt x="231" y="170"/>
                </a:lnTo>
                <a:lnTo>
                  <a:pt x="225" y="170"/>
                </a:lnTo>
                <a:lnTo>
                  <a:pt x="225" y="147"/>
                </a:lnTo>
                <a:lnTo>
                  <a:pt x="223" y="147"/>
                </a:lnTo>
                <a:lnTo>
                  <a:pt x="223" y="129"/>
                </a:lnTo>
                <a:lnTo>
                  <a:pt x="219" y="129"/>
                </a:lnTo>
                <a:lnTo>
                  <a:pt x="219" y="109"/>
                </a:lnTo>
                <a:lnTo>
                  <a:pt x="213" y="109"/>
                </a:lnTo>
                <a:lnTo>
                  <a:pt x="213" y="98"/>
                </a:lnTo>
                <a:lnTo>
                  <a:pt x="210" y="98"/>
                </a:lnTo>
                <a:lnTo>
                  <a:pt x="210" y="82"/>
                </a:lnTo>
                <a:lnTo>
                  <a:pt x="202" y="82"/>
                </a:lnTo>
                <a:lnTo>
                  <a:pt x="202" y="70"/>
                </a:lnTo>
                <a:lnTo>
                  <a:pt x="188" y="70"/>
                </a:lnTo>
                <a:lnTo>
                  <a:pt x="188" y="62"/>
                </a:lnTo>
                <a:lnTo>
                  <a:pt x="168" y="62"/>
                </a:lnTo>
                <a:lnTo>
                  <a:pt x="168" y="49"/>
                </a:lnTo>
                <a:lnTo>
                  <a:pt x="82" y="49"/>
                </a:lnTo>
                <a:lnTo>
                  <a:pt x="82" y="39"/>
                </a:lnTo>
                <a:lnTo>
                  <a:pt x="61" y="39"/>
                </a:lnTo>
                <a:lnTo>
                  <a:pt x="61" y="29"/>
                </a:lnTo>
                <a:lnTo>
                  <a:pt x="53" y="29"/>
                </a:lnTo>
                <a:lnTo>
                  <a:pt x="53" y="11"/>
                </a:lnTo>
                <a:lnTo>
                  <a:pt x="37" y="11"/>
                </a:ln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B2E7041-368F-4D07-8C33-764143C3A45A}"/>
              </a:ext>
            </a:extLst>
          </p:cNvPr>
          <p:cNvSpPr txBox="1"/>
          <p:nvPr/>
        </p:nvSpPr>
        <p:spPr>
          <a:xfrm>
            <a:off x="1243011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CBDC57C-11CC-46A5-BC24-C74E2436F6CB}"/>
              </a:ext>
            </a:extLst>
          </p:cNvPr>
          <p:cNvSpPr txBox="1"/>
          <p:nvPr/>
        </p:nvSpPr>
        <p:spPr>
          <a:xfrm>
            <a:off x="1633190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2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8DF1B03-CD32-40E9-A949-6F076B7137E5}"/>
              </a:ext>
            </a:extLst>
          </p:cNvPr>
          <p:cNvSpPr txBox="1"/>
          <p:nvPr/>
        </p:nvSpPr>
        <p:spPr>
          <a:xfrm>
            <a:off x="1837473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3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822D298-D81C-413E-9203-68F1E570648C}"/>
              </a:ext>
            </a:extLst>
          </p:cNvPr>
          <p:cNvSpPr txBox="1"/>
          <p:nvPr/>
        </p:nvSpPr>
        <p:spPr>
          <a:xfrm>
            <a:off x="2011612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4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016744F-A995-4770-8420-D09E12A5F5C8}"/>
              </a:ext>
            </a:extLst>
          </p:cNvPr>
          <p:cNvSpPr txBox="1"/>
          <p:nvPr/>
        </p:nvSpPr>
        <p:spPr>
          <a:xfrm>
            <a:off x="2205847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5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2E6CC18-83F8-4401-A7E7-209EDE4008BF}"/>
              </a:ext>
            </a:extLst>
          </p:cNvPr>
          <p:cNvSpPr txBox="1"/>
          <p:nvPr/>
        </p:nvSpPr>
        <p:spPr>
          <a:xfrm>
            <a:off x="2410130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6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66D7A9-D6AF-4894-8A54-5D36D9948C34}"/>
              </a:ext>
            </a:extLst>
          </p:cNvPr>
          <p:cNvSpPr txBox="1"/>
          <p:nvPr/>
        </p:nvSpPr>
        <p:spPr>
          <a:xfrm>
            <a:off x="2599341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7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1BDEB67-203F-47FB-BA53-361B0313840F}"/>
              </a:ext>
            </a:extLst>
          </p:cNvPr>
          <p:cNvSpPr txBox="1"/>
          <p:nvPr/>
        </p:nvSpPr>
        <p:spPr>
          <a:xfrm>
            <a:off x="2793576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8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EB4F6DE-A054-402D-A9C5-6DD71F00B16A}"/>
              </a:ext>
            </a:extLst>
          </p:cNvPr>
          <p:cNvSpPr txBox="1"/>
          <p:nvPr/>
        </p:nvSpPr>
        <p:spPr>
          <a:xfrm>
            <a:off x="2987811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9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B769DBB-84D7-465D-88CB-C61927AE9CB3}"/>
              </a:ext>
            </a:extLst>
          </p:cNvPr>
          <p:cNvSpPr txBox="1"/>
          <p:nvPr/>
        </p:nvSpPr>
        <p:spPr>
          <a:xfrm>
            <a:off x="3182042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10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E9B7FE9-3019-428A-A19E-13D851588F17}"/>
              </a:ext>
            </a:extLst>
          </p:cNvPr>
          <p:cNvSpPr txBox="1"/>
          <p:nvPr/>
        </p:nvSpPr>
        <p:spPr>
          <a:xfrm>
            <a:off x="3376281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11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3A7F777-03AA-4158-B71B-FEBC1504D6B1}"/>
              </a:ext>
            </a:extLst>
          </p:cNvPr>
          <p:cNvSpPr txBox="1"/>
          <p:nvPr/>
        </p:nvSpPr>
        <p:spPr>
          <a:xfrm>
            <a:off x="3575532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12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D5C60A3-E1AC-443A-959C-95835D3B45D0}"/>
              </a:ext>
            </a:extLst>
          </p:cNvPr>
          <p:cNvSpPr txBox="1"/>
          <p:nvPr/>
        </p:nvSpPr>
        <p:spPr>
          <a:xfrm>
            <a:off x="3769770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13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9A365F-4AD9-47E7-920B-F975A5A76D34}"/>
              </a:ext>
            </a:extLst>
          </p:cNvPr>
          <p:cNvSpPr txBox="1"/>
          <p:nvPr/>
        </p:nvSpPr>
        <p:spPr>
          <a:xfrm>
            <a:off x="3964002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14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E2381FA-B91C-4E3A-96F3-42BCC4BF2A59}"/>
              </a:ext>
            </a:extLst>
          </p:cNvPr>
          <p:cNvSpPr txBox="1"/>
          <p:nvPr/>
        </p:nvSpPr>
        <p:spPr>
          <a:xfrm>
            <a:off x="4168285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15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54179FA-AC93-4711-872B-C9AEE6E5C0BE}"/>
              </a:ext>
            </a:extLst>
          </p:cNvPr>
          <p:cNvSpPr txBox="1"/>
          <p:nvPr/>
        </p:nvSpPr>
        <p:spPr>
          <a:xfrm>
            <a:off x="4352472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16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623420D-5103-45B2-AA54-22F481711AEE}"/>
              </a:ext>
            </a:extLst>
          </p:cNvPr>
          <p:cNvSpPr txBox="1"/>
          <p:nvPr/>
        </p:nvSpPr>
        <p:spPr>
          <a:xfrm>
            <a:off x="4546707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17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47528C0-9CDB-42B8-A9DE-ECE5563822D7}"/>
              </a:ext>
            </a:extLst>
          </p:cNvPr>
          <p:cNvSpPr txBox="1"/>
          <p:nvPr/>
        </p:nvSpPr>
        <p:spPr>
          <a:xfrm>
            <a:off x="4745966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18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59D7985-511D-463B-9D83-B5915F33F218}"/>
              </a:ext>
            </a:extLst>
          </p:cNvPr>
          <p:cNvSpPr txBox="1"/>
          <p:nvPr/>
        </p:nvSpPr>
        <p:spPr>
          <a:xfrm>
            <a:off x="4935177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19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BDFE683-CA49-4B5A-AE66-B0C424D32616}"/>
              </a:ext>
            </a:extLst>
          </p:cNvPr>
          <p:cNvSpPr txBox="1"/>
          <p:nvPr/>
        </p:nvSpPr>
        <p:spPr>
          <a:xfrm>
            <a:off x="5134436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20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EF8DAD7-3DA4-47C4-858A-5EFC8748D229}"/>
              </a:ext>
            </a:extLst>
          </p:cNvPr>
          <p:cNvSpPr txBox="1"/>
          <p:nvPr/>
        </p:nvSpPr>
        <p:spPr>
          <a:xfrm>
            <a:off x="5328666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21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93ECE2E-F63B-4D12-960B-031D7F67E587}"/>
              </a:ext>
            </a:extLst>
          </p:cNvPr>
          <p:cNvSpPr txBox="1"/>
          <p:nvPr/>
        </p:nvSpPr>
        <p:spPr>
          <a:xfrm>
            <a:off x="1437247" y="365847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EDA0A87-22B7-4F10-9A57-E6D74ABAFC0A}"/>
              </a:ext>
            </a:extLst>
          </p:cNvPr>
          <p:cNvSpPr txBox="1"/>
          <p:nvPr/>
        </p:nvSpPr>
        <p:spPr>
          <a:xfrm>
            <a:off x="946671" y="3485048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0.0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4942057-7285-4B86-8313-3B582F93BCB3}"/>
              </a:ext>
            </a:extLst>
          </p:cNvPr>
          <p:cNvSpPr txBox="1"/>
          <p:nvPr/>
        </p:nvSpPr>
        <p:spPr>
          <a:xfrm>
            <a:off x="946671" y="3242058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0.1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DB929C1-686B-4483-8288-E2A8E3FB6C6C}"/>
              </a:ext>
            </a:extLst>
          </p:cNvPr>
          <p:cNvSpPr txBox="1"/>
          <p:nvPr/>
        </p:nvSpPr>
        <p:spPr>
          <a:xfrm>
            <a:off x="946671" y="1784112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0.7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0654A5C-78A7-434B-A8DB-835413FB2308}"/>
              </a:ext>
            </a:extLst>
          </p:cNvPr>
          <p:cNvSpPr txBox="1"/>
          <p:nvPr/>
        </p:nvSpPr>
        <p:spPr>
          <a:xfrm>
            <a:off x="946671" y="2027103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0.6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F44D621-148F-4A17-9B49-0E1CD1C46648}"/>
              </a:ext>
            </a:extLst>
          </p:cNvPr>
          <p:cNvSpPr txBox="1"/>
          <p:nvPr/>
        </p:nvSpPr>
        <p:spPr>
          <a:xfrm>
            <a:off x="946671" y="2270094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0.5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162E3E6-F694-405B-B838-D144982E2D65}"/>
              </a:ext>
            </a:extLst>
          </p:cNvPr>
          <p:cNvSpPr txBox="1"/>
          <p:nvPr/>
        </p:nvSpPr>
        <p:spPr>
          <a:xfrm>
            <a:off x="946671" y="2513085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0.4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36368EDB-0D2D-4942-890D-A1C77512271E}"/>
              </a:ext>
            </a:extLst>
          </p:cNvPr>
          <p:cNvSpPr txBox="1"/>
          <p:nvPr/>
        </p:nvSpPr>
        <p:spPr>
          <a:xfrm>
            <a:off x="946671" y="2756076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0.3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437501E-06B2-481C-8F80-D04540577CFE}"/>
              </a:ext>
            </a:extLst>
          </p:cNvPr>
          <p:cNvSpPr txBox="1"/>
          <p:nvPr/>
        </p:nvSpPr>
        <p:spPr>
          <a:xfrm>
            <a:off x="946671" y="2999067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0.2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E12A7B7C-7C87-4FD1-AA53-33F188B11FFF}"/>
              </a:ext>
            </a:extLst>
          </p:cNvPr>
          <p:cNvSpPr txBox="1"/>
          <p:nvPr/>
        </p:nvSpPr>
        <p:spPr>
          <a:xfrm>
            <a:off x="946671" y="1055139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1.0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F48D5B6-3D61-45AD-9005-6F0304E2EFC1}"/>
              </a:ext>
            </a:extLst>
          </p:cNvPr>
          <p:cNvSpPr txBox="1"/>
          <p:nvPr/>
        </p:nvSpPr>
        <p:spPr>
          <a:xfrm>
            <a:off x="951563" y="1298130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0.9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8BED83F8-0201-48B6-A191-E6A3B3C61E75}"/>
              </a:ext>
            </a:extLst>
          </p:cNvPr>
          <p:cNvSpPr txBox="1"/>
          <p:nvPr/>
        </p:nvSpPr>
        <p:spPr>
          <a:xfrm>
            <a:off x="946671" y="1541121"/>
            <a:ext cx="296423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0.8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4CE5DC5-04F7-4E6D-B045-4B5EF04322E6}"/>
              </a:ext>
            </a:extLst>
          </p:cNvPr>
          <p:cNvSpPr txBox="1"/>
          <p:nvPr/>
        </p:nvSpPr>
        <p:spPr>
          <a:xfrm>
            <a:off x="1395416" y="3903259"/>
            <a:ext cx="4084638" cy="1846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Time from randomization (months)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443D42B-2B51-4EB6-8693-7516D6CC7E75}"/>
              </a:ext>
            </a:extLst>
          </p:cNvPr>
          <p:cNvSpPr txBox="1"/>
          <p:nvPr/>
        </p:nvSpPr>
        <p:spPr>
          <a:xfrm rot="16200000">
            <a:off x="-326285" y="2241557"/>
            <a:ext cx="2436812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Arial" panose="020B0604020202020204" pitchFamily="34" charset="0"/>
              </a:rPr>
              <a:t>Probability of rPFS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A8B49D5-7FB9-432C-AB78-429C7C1BD189}"/>
              </a:ext>
            </a:extLst>
          </p:cNvPr>
          <p:cNvGrpSpPr/>
          <p:nvPr/>
        </p:nvGrpSpPr>
        <p:grpSpPr>
          <a:xfrm>
            <a:off x="724338" y="4156215"/>
            <a:ext cx="6144881" cy="370645"/>
            <a:chOff x="1903849" y="4324710"/>
            <a:chExt cx="6144881" cy="370645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1CDD473C-A9A8-4ACA-AD6F-B9A146131675}"/>
                </a:ext>
              </a:extLst>
            </p:cNvPr>
            <p:cNvGrpSpPr/>
            <p:nvPr/>
          </p:nvGrpSpPr>
          <p:grpSpPr>
            <a:xfrm>
              <a:off x="1903849" y="4324710"/>
              <a:ext cx="6111629" cy="253895"/>
              <a:chOff x="1903849" y="4314584"/>
              <a:chExt cx="6111629" cy="253895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28DDB6A2-9AB5-4DB8-8F60-C867F7B9D87A}"/>
                  </a:ext>
                </a:extLst>
              </p:cNvPr>
              <p:cNvSpPr txBox="1"/>
              <p:nvPr/>
            </p:nvSpPr>
            <p:spPr>
              <a:xfrm>
                <a:off x="242252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162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04E9A398-72AF-4CC8-A7BB-2772C8496CD1}"/>
                  </a:ext>
                </a:extLst>
              </p:cNvPr>
              <p:cNvSpPr txBox="1"/>
              <p:nvPr/>
            </p:nvSpPr>
            <p:spPr>
              <a:xfrm>
                <a:off x="2812701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126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C0733919-9ECE-44D4-B078-BA0377276A28}"/>
                  </a:ext>
                </a:extLst>
              </p:cNvPr>
              <p:cNvSpPr txBox="1"/>
              <p:nvPr/>
            </p:nvSpPr>
            <p:spPr>
              <a:xfrm>
                <a:off x="3016984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116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ABD997A1-36BD-4B69-ABE1-DA7FEB48AEB5}"/>
                  </a:ext>
                </a:extLst>
              </p:cNvPr>
              <p:cNvSpPr txBox="1"/>
              <p:nvPr/>
            </p:nvSpPr>
            <p:spPr>
              <a:xfrm>
                <a:off x="319112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102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ABF40605-67C0-4DA5-BA49-49635E7D78B5}"/>
                  </a:ext>
                </a:extLst>
              </p:cNvPr>
              <p:cNvSpPr txBox="1"/>
              <p:nvPr/>
            </p:nvSpPr>
            <p:spPr>
              <a:xfrm>
                <a:off x="338535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101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9782FF99-7617-41F2-8CFA-616104B58F76}"/>
                  </a:ext>
                </a:extLst>
              </p:cNvPr>
              <p:cNvSpPr txBox="1"/>
              <p:nvPr/>
            </p:nvSpPr>
            <p:spPr>
              <a:xfrm>
                <a:off x="3589641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82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30D165B7-4D73-43F2-9E21-0BCFD9F53070}"/>
                  </a:ext>
                </a:extLst>
              </p:cNvPr>
              <p:cNvSpPr txBox="1"/>
              <p:nvPr/>
            </p:nvSpPr>
            <p:spPr>
              <a:xfrm>
                <a:off x="377885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77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C132BB0F-CD7B-4801-8B78-8810AFBD81B0}"/>
                  </a:ext>
                </a:extLst>
              </p:cNvPr>
              <p:cNvSpPr txBox="1"/>
              <p:nvPr/>
            </p:nvSpPr>
            <p:spPr>
              <a:xfrm>
                <a:off x="397308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56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4EA899C-CE13-427B-9C10-41B80DD88DD6}"/>
                  </a:ext>
                </a:extLst>
              </p:cNvPr>
              <p:cNvSpPr txBox="1"/>
              <p:nvPr/>
            </p:nvSpPr>
            <p:spPr>
              <a:xfrm>
                <a:off x="416732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53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2C90EB21-41EF-4287-B256-36E67A1E2121}"/>
                  </a:ext>
                </a:extLst>
              </p:cNvPr>
              <p:cNvSpPr txBox="1"/>
              <p:nvPr/>
            </p:nvSpPr>
            <p:spPr>
              <a:xfrm>
                <a:off x="436155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42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8F72D5F9-855D-46AB-9B0B-688DCF475EF7}"/>
                  </a:ext>
                </a:extLst>
              </p:cNvPr>
              <p:cNvSpPr txBox="1"/>
              <p:nvPr/>
            </p:nvSpPr>
            <p:spPr>
              <a:xfrm>
                <a:off x="455579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37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88C4B7F2-6664-4B31-AA70-62CB45D7FA04}"/>
                  </a:ext>
                </a:extLst>
              </p:cNvPr>
              <p:cNvSpPr txBox="1"/>
              <p:nvPr/>
            </p:nvSpPr>
            <p:spPr>
              <a:xfrm>
                <a:off x="475504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26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A1AD933E-E911-4A60-BCF1-3DA146562F25}"/>
                  </a:ext>
                </a:extLst>
              </p:cNvPr>
              <p:cNvSpPr txBox="1"/>
              <p:nvPr/>
            </p:nvSpPr>
            <p:spPr>
              <a:xfrm>
                <a:off x="4949281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24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482F1BEA-D53E-4482-BB6D-21265033AF33}"/>
                  </a:ext>
                </a:extLst>
              </p:cNvPr>
              <p:cNvSpPr txBox="1"/>
              <p:nvPr/>
            </p:nvSpPr>
            <p:spPr>
              <a:xfrm>
                <a:off x="514351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18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F901C660-5206-4B29-989B-E47FE4B20B84}"/>
                  </a:ext>
                </a:extLst>
              </p:cNvPr>
              <p:cNvSpPr txBox="1"/>
              <p:nvPr/>
            </p:nvSpPr>
            <p:spPr>
              <a:xfrm>
                <a:off x="5347796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18DFF0CF-00B3-4A3D-9FC1-3ADD238A9051}"/>
                  </a:ext>
                </a:extLst>
              </p:cNvPr>
              <p:cNvSpPr txBox="1"/>
              <p:nvPr/>
            </p:nvSpPr>
            <p:spPr>
              <a:xfrm>
                <a:off x="553198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56A7E968-22CA-444F-BCCD-782E31E6946D}"/>
                  </a:ext>
                </a:extLst>
              </p:cNvPr>
              <p:cNvSpPr txBox="1"/>
              <p:nvPr/>
            </p:nvSpPr>
            <p:spPr>
              <a:xfrm>
                <a:off x="572621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85A177C9-523B-475A-B820-4022966CADE8}"/>
                  </a:ext>
                </a:extLst>
              </p:cNvPr>
              <p:cNvSpPr txBox="1"/>
              <p:nvPr/>
            </p:nvSpPr>
            <p:spPr>
              <a:xfrm>
                <a:off x="592547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8B09621F-85E8-46B2-AA19-C83F71D5DFA6}"/>
                  </a:ext>
                </a:extLst>
              </p:cNvPr>
              <p:cNvSpPr txBox="1"/>
              <p:nvPr/>
            </p:nvSpPr>
            <p:spPr>
              <a:xfrm>
                <a:off x="611468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FB0917BF-3826-43DA-9C33-4BDCE76DE7A4}"/>
                  </a:ext>
                </a:extLst>
              </p:cNvPr>
              <p:cNvSpPr txBox="1"/>
              <p:nvPr/>
            </p:nvSpPr>
            <p:spPr>
              <a:xfrm>
                <a:off x="631394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87741447-8784-4D8F-B0FF-B6B8994DBD5E}"/>
                  </a:ext>
                </a:extLst>
              </p:cNvPr>
              <p:cNvSpPr txBox="1"/>
              <p:nvPr/>
            </p:nvSpPr>
            <p:spPr>
              <a:xfrm>
                <a:off x="650817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2F4106BC-EAB3-43EA-B74F-1622B560072E}"/>
                  </a:ext>
                </a:extLst>
              </p:cNvPr>
              <p:cNvSpPr txBox="1"/>
              <p:nvPr/>
            </p:nvSpPr>
            <p:spPr>
              <a:xfrm>
                <a:off x="261675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149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C8E616F3-7076-43B0-A256-6013FCD8C8D6}"/>
                  </a:ext>
                </a:extLst>
              </p:cNvPr>
              <p:cNvSpPr txBox="1"/>
              <p:nvPr/>
            </p:nvSpPr>
            <p:spPr>
              <a:xfrm>
                <a:off x="6864888" y="4314584"/>
                <a:ext cx="115059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E1E50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Olaparib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6E1E50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5038C927-1E5F-4E6C-8B9E-4FA2C3BDF139}"/>
                  </a:ext>
                </a:extLst>
              </p:cNvPr>
              <p:cNvSpPr txBox="1"/>
              <p:nvPr/>
            </p:nvSpPr>
            <p:spPr>
              <a:xfrm>
                <a:off x="1903849" y="4406896"/>
                <a:ext cx="594462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No. at risk</a:t>
                </a:r>
                <a:endParaRPr kumimoji="0" lang="en-GB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69072469-5C01-4184-9EBE-B2D579CFDFB0}"/>
                </a:ext>
              </a:extLst>
            </p:cNvPr>
            <p:cNvGrpSpPr/>
            <p:nvPr/>
          </p:nvGrpSpPr>
          <p:grpSpPr>
            <a:xfrm>
              <a:off x="2422522" y="4510689"/>
              <a:ext cx="5626208" cy="184666"/>
              <a:chOff x="2422522" y="4329952"/>
              <a:chExt cx="5626208" cy="184666"/>
            </a:xfrm>
          </p:grpSpPr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0D552D09-9586-4EC2-9332-12E90AB9D00F}"/>
                  </a:ext>
                </a:extLst>
              </p:cNvPr>
              <p:cNvSpPr txBox="1"/>
              <p:nvPr/>
            </p:nvSpPr>
            <p:spPr>
              <a:xfrm>
                <a:off x="242252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83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92F7E8EA-42D9-4801-8730-7E73C24DB3F6}"/>
                  </a:ext>
                </a:extLst>
              </p:cNvPr>
              <p:cNvSpPr txBox="1"/>
              <p:nvPr/>
            </p:nvSpPr>
            <p:spPr>
              <a:xfrm>
                <a:off x="2812701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47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CEDA6B7B-22EB-44D5-B093-D8DEA953242B}"/>
                  </a:ext>
                </a:extLst>
              </p:cNvPr>
              <p:cNvSpPr txBox="1"/>
              <p:nvPr/>
            </p:nvSpPr>
            <p:spPr>
              <a:xfrm>
                <a:off x="3016984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44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E0BFA443-15CA-4CC7-B114-9726CF58B767}"/>
                  </a:ext>
                </a:extLst>
              </p:cNvPr>
              <p:cNvSpPr txBox="1"/>
              <p:nvPr/>
            </p:nvSpPr>
            <p:spPr>
              <a:xfrm>
                <a:off x="319112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BC400C44-C17E-494A-B486-3D45625724BF}"/>
                  </a:ext>
                </a:extLst>
              </p:cNvPr>
              <p:cNvSpPr txBox="1"/>
              <p:nvPr/>
            </p:nvSpPr>
            <p:spPr>
              <a:xfrm>
                <a:off x="338535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39E82D1A-286A-4D42-BB87-BB4263EEE500}"/>
                  </a:ext>
                </a:extLst>
              </p:cNvPr>
              <p:cNvSpPr txBox="1"/>
              <p:nvPr/>
            </p:nvSpPr>
            <p:spPr>
              <a:xfrm>
                <a:off x="3589641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6ABAD938-77FC-4787-852F-643B09CD614A}"/>
                  </a:ext>
                </a:extLst>
              </p:cNvPr>
              <p:cNvSpPr txBox="1"/>
              <p:nvPr/>
            </p:nvSpPr>
            <p:spPr>
              <a:xfrm>
                <a:off x="377885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32BA8545-475F-4128-952A-0C18634667D3}"/>
                  </a:ext>
                </a:extLst>
              </p:cNvPr>
              <p:cNvSpPr txBox="1"/>
              <p:nvPr/>
            </p:nvSpPr>
            <p:spPr>
              <a:xfrm>
                <a:off x="397308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7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597C32AD-D468-4FAF-92E5-8FFB001AE18F}"/>
                  </a:ext>
                </a:extLst>
              </p:cNvPr>
              <p:cNvSpPr txBox="1"/>
              <p:nvPr/>
            </p:nvSpPr>
            <p:spPr>
              <a:xfrm>
                <a:off x="416732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6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6AC47709-9238-451E-9B04-43CC51BEC68E}"/>
                  </a:ext>
                </a:extLst>
              </p:cNvPr>
              <p:cNvSpPr txBox="1"/>
              <p:nvPr/>
            </p:nvSpPr>
            <p:spPr>
              <a:xfrm>
                <a:off x="436155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95CF71DF-062A-4186-86D5-05013C93E2E7}"/>
                  </a:ext>
                </a:extLst>
              </p:cNvPr>
              <p:cNvSpPr txBox="1"/>
              <p:nvPr/>
            </p:nvSpPr>
            <p:spPr>
              <a:xfrm>
                <a:off x="4555792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CC773D6-94A4-4F97-9BC1-FE7D665D6CF4}"/>
                  </a:ext>
                </a:extLst>
              </p:cNvPr>
              <p:cNvSpPr txBox="1"/>
              <p:nvPr/>
            </p:nvSpPr>
            <p:spPr>
              <a:xfrm>
                <a:off x="475504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3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4FE08905-9354-4C2B-9306-A369EA2F077F}"/>
                  </a:ext>
                </a:extLst>
              </p:cNvPr>
              <p:cNvSpPr txBox="1"/>
              <p:nvPr/>
            </p:nvSpPr>
            <p:spPr>
              <a:xfrm>
                <a:off x="4949281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7B1F986E-D514-4A61-B7A1-AE2095325A49}"/>
                  </a:ext>
                </a:extLst>
              </p:cNvPr>
              <p:cNvSpPr txBox="1"/>
              <p:nvPr/>
            </p:nvSpPr>
            <p:spPr>
              <a:xfrm>
                <a:off x="514351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2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C3C1E330-1B7F-4CFE-90A4-AD3472B01666}"/>
                  </a:ext>
                </a:extLst>
              </p:cNvPr>
              <p:cNvSpPr txBox="1"/>
              <p:nvPr/>
            </p:nvSpPr>
            <p:spPr>
              <a:xfrm>
                <a:off x="5347796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B40C8BC4-F757-4C19-A75C-2E0A64FC8AF4}"/>
                  </a:ext>
                </a:extLst>
              </p:cNvPr>
              <p:cNvSpPr txBox="1"/>
              <p:nvPr/>
            </p:nvSpPr>
            <p:spPr>
              <a:xfrm>
                <a:off x="5531983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44FE1957-F8A9-4C79-9784-6E1A3754E48F}"/>
                  </a:ext>
                </a:extLst>
              </p:cNvPr>
              <p:cNvSpPr txBox="1"/>
              <p:nvPr/>
            </p:nvSpPr>
            <p:spPr>
              <a:xfrm>
                <a:off x="572621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B50FDD75-3669-4804-8EFA-8EFB2466CD01}"/>
                  </a:ext>
                </a:extLst>
              </p:cNvPr>
              <p:cNvSpPr txBox="1"/>
              <p:nvPr/>
            </p:nvSpPr>
            <p:spPr>
              <a:xfrm>
                <a:off x="592547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1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43F54890-777D-4732-A3F3-D6616C1F48E2}"/>
                  </a:ext>
                </a:extLst>
              </p:cNvPr>
              <p:cNvSpPr txBox="1"/>
              <p:nvPr/>
            </p:nvSpPr>
            <p:spPr>
              <a:xfrm>
                <a:off x="611468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F654C004-FA0A-4DC5-9170-96124C00EE40}"/>
                  </a:ext>
                </a:extLst>
              </p:cNvPr>
              <p:cNvSpPr txBox="1"/>
              <p:nvPr/>
            </p:nvSpPr>
            <p:spPr>
              <a:xfrm>
                <a:off x="631394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C0474CFB-FA77-4D0F-890A-E96241535B6A}"/>
                  </a:ext>
                </a:extLst>
              </p:cNvPr>
              <p:cNvSpPr txBox="1"/>
              <p:nvPr/>
            </p:nvSpPr>
            <p:spPr>
              <a:xfrm>
                <a:off x="6508177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0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8C95300-BC6B-4650-902A-73C942962295}"/>
                  </a:ext>
                </a:extLst>
              </p:cNvPr>
              <p:cNvSpPr txBox="1"/>
              <p:nvPr/>
            </p:nvSpPr>
            <p:spPr>
              <a:xfrm>
                <a:off x="2616758" y="4329952"/>
                <a:ext cx="296423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79</a:t>
                </a:r>
                <a:endPara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06EA3A82-4262-4821-8F3C-2A7FB3A878BE}"/>
                  </a:ext>
                </a:extLst>
              </p:cNvPr>
              <p:cNvSpPr txBox="1"/>
              <p:nvPr/>
            </p:nvSpPr>
            <p:spPr>
              <a:xfrm>
                <a:off x="6864888" y="4329952"/>
                <a:ext cx="118384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6639D"/>
                    </a:solidFill>
                    <a:effectLst/>
                    <a:uLnTx/>
                    <a:uFillTx/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rPr>
                  <a:t>Physician's choice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56639D"/>
                  </a:solidFill>
                  <a:effectLst/>
                  <a:uLnTx/>
                  <a:uFillTx/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35" name="Table 234">
            <a:extLst>
              <a:ext uri="{FF2B5EF4-FFF2-40B4-BE49-F238E27FC236}">
                <a16:creationId xmlns:a16="http://schemas.microsoft.com/office/drawing/2014/main" id="{D40E3741-6550-4C81-B437-A5954E715AC0}"/>
              </a:ext>
            </a:extLst>
          </p:cNvPr>
          <p:cNvGraphicFramePr>
            <a:graphicFrameLocks noGrp="1"/>
          </p:cNvGraphicFramePr>
          <p:nvPr/>
        </p:nvGraphicFramePr>
        <p:xfrm>
          <a:off x="4630253" y="1042213"/>
          <a:ext cx="4177804" cy="1840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0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7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9138">
                <a:tc>
                  <a:txBody>
                    <a:bodyPr/>
                    <a:lstStyle/>
                    <a:p>
                      <a:pPr algn="r"/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Olaparib (N=162)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Physician's choice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(N=83)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21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Events 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</a:rPr>
                        <a:t> (%)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106 (65.4)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68 (81.9)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21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Median rPFS (months)</a:t>
                      </a: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7.39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3.55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21">
                <a:tc rowSpan="2">
                  <a:txBody>
                    <a:bodyPr/>
                    <a:lstStyle/>
                    <a:p>
                      <a:pPr algn="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Hazard ratio (95% CI)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0.34 (0.25, 0.47)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94">
                <a:tc vMerge="1">
                  <a:txBody>
                    <a:bodyPr/>
                    <a:lstStyle/>
                    <a:p>
                      <a:pPr algn="r"/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i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</a:t>
                      </a:r>
                      <a:r>
                        <a:rPr lang="en-GB" sz="1400" b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&lt;0.0001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8" name="TextBox 237">
            <a:extLst>
              <a:ext uri="{FF2B5EF4-FFF2-40B4-BE49-F238E27FC236}">
                <a16:creationId xmlns:a16="http://schemas.microsoft.com/office/drawing/2014/main" id="{2E56ECC4-6296-421D-AFCF-1E38BEC8ACFA}"/>
              </a:ext>
            </a:extLst>
          </p:cNvPr>
          <p:cNvSpPr txBox="1"/>
          <p:nvPr/>
        </p:nvSpPr>
        <p:spPr>
          <a:xfrm>
            <a:off x="3582657" y="1558208"/>
            <a:ext cx="9893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黑体" panose="02010609060101010101" pitchFamily="49" charset="-122"/>
                <a:cs typeface="+mn-cs"/>
              </a:rPr>
              <a:t>12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rPr>
              <a:t>-mo rate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6E1E50"/>
                </a:solidFill>
                <a:effectLst/>
                <a:uLnTx/>
                <a:uFillTx/>
                <a:latin typeface="Arial Narrow"/>
                <a:ea typeface="黑体" panose="02010609060101010101" pitchFamily="49" charset="-122"/>
                <a:cs typeface="+mn-cs"/>
              </a:rPr>
              <a:t>28.11%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56639D"/>
                </a:solidFill>
                <a:effectLst/>
                <a:uLnTx/>
                <a:uFillTx/>
                <a:latin typeface="Arial Narrow"/>
                <a:ea typeface="黑体" panose="02010609060101010101" pitchFamily="49" charset="-122"/>
                <a:cs typeface="+mn-cs"/>
              </a:rPr>
              <a:t>9.40%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56639D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6A808550-074D-4895-8D68-471B142ACC19}"/>
              </a:ext>
            </a:extLst>
          </p:cNvPr>
          <p:cNvSpPr txBox="1"/>
          <p:nvPr/>
        </p:nvSpPr>
        <p:spPr>
          <a:xfrm>
            <a:off x="2420953" y="1175175"/>
            <a:ext cx="1176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MS PGothic" panose="020B0600070205080204" pitchFamily="34" charset="-128"/>
                <a:cs typeface="+mn-cs"/>
              </a:rPr>
              <a:t>6-mo rate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6E1E50"/>
                </a:solidFill>
                <a:effectLst/>
                <a:uLnTx/>
                <a:uFillTx/>
                <a:latin typeface="Arial Narrow"/>
                <a:ea typeface="黑体" panose="02010609060101010101" pitchFamily="49" charset="-122"/>
                <a:cs typeface="+mn-cs"/>
              </a:rPr>
              <a:t>59.76%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56639D"/>
                </a:solidFill>
                <a:effectLst/>
                <a:uLnTx/>
                <a:uFillTx/>
                <a:latin typeface="Arial Narrow"/>
                <a:ea typeface="黑体" panose="02010609060101010101" pitchFamily="49" charset="-122"/>
                <a:cs typeface="+mn-cs"/>
              </a:rPr>
              <a:t>22.63%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56639D"/>
              </a:solidFill>
              <a:effectLst/>
              <a:uLnTx/>
              <a:uFillTx/>
              <a:latin typeface="Arial Narrow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F3E18047-C7FF-C241-84FF-EE43EA2255E6}"/>
              </a:ext>
            </a:extLst>
          </p:cNvPr>
          <p:cNvSpPr/>
          <p:nvPr/>
        </p:nvSpPr>
        <p:spPr>
          <a:xfrm>
            <a:off x="5894975" y="4797810"/>
            <a:ext cx="32490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Hussain M et al. ESMO 2019;Abstract LBA12_PR.</a:t>
            </a:r>
          </a:p>
        </p:txBody>
      </p:sp>
    </p:spTree>
    <p:extLst>
      <p:ext uri="{BB962C8B-B14F-4D97-AF65-F5344CB8AC3E}">
        <p14:creationId xmlns:p14="http://schemas.microsoft.com/office/powerpoint/2010/main" val="722730785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E322C-03DC-40AF-848F-60C350D08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575" y="124361"/>
            <a:ext cx="8557253" cy="415499"/>
          </a:xfrm>
        </p:spPr>
        <p:txBody>
          <a:bodyPr/>
          <a:lstStyle/>
          <a:p>
            <a:r>
              <a:rPr lang="en-GB" sz="1800" dirty="0"/>
              <a:t>I</a:t>
            </a:r>
            <a:r>
              <a:rPr lang="en-US" sz="1800" dirty="0"/>
              <a:t>nterim* overall survival</a:t>
            </a:r>
            <a:endParaRPr lang="en-GB" sz="1800" dirty="0"/>
          </a:p>
        </p:txBody>
      </p:sp>
      <p:graphicFrame>
        <p:nvGraphicFramePr>
          <p:cNvPr id="241" name="Table 240">
            <a:extLst>
              <a:ext uri="{FF2B5EF4-FFF2-40B4-BE49-F238E27FC236}">
                <a16:creationId xmlns:a16="http://schemas.microsoft.com/office/drawing/2014/main" id="{8D333994-A5AE-47D2-AC87-60EBFB7BA7B0}"/>
              </a:ext>
            </a:extLst>
          </p:cNvPr>
          <p:cNvGraphicFramePr>
            <a:graphicFrameLocks noGrp="1"/>
          </p:cNvGraphicFramePr>
          <p:nvPr/>
        </p:nvGraphicFramePr>
        <p:xfrm>
          <a:off x="442575" y="553396"/>
          <a:ext cx="3830619" cy="102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8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8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2611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accent1"/>
                          </a:solidFill>
                          <a:latin typeface="+mn-lt"/>
                        </a:rPr>
                        <a:t>Cohort A</a:t>
                      </a:r>
                      <a:endParaRPr lang="en-GB" sz="14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Olaparib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(N=162)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Physician's choice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(N=83)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591">
                <a:tc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tx1"/>
                          </a:solidFill>
                        </a:rPr>
                        <a:t>Median OS (months)</a:t>
                      </a: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18.50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15.11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 row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tx1"/>
                          </a:solidFill>
                        </a:rPr>
                        <a:t>Hazard ratio (95% CI)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0.64 (0.43, 0.97)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algn="r"/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i="1" dirty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=0.0173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</a:rPr>
                        <a:t>†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6" name="Rectangle 235">
            <a:extLst>
              <a:ext uri="{FF2B5EF4-FFF2-40B4-BE49-F238E27FC236}">
                <a16:creationId xmlns:a16="http://schemas.microsoft.com/office/drawing/2014/main" id="{873CF9F1-6EF3-4244-86F1-3A84C6423D29}"/>
              </a:ext>
            </a:extLst>
          </p:cNvPr>
          <p:cNvSpPr/>
          <p:nvPr/>
        </p:nvSpPr>
        <p:spPr>
          <a:xfrm>
            <a:off x="211887" y="4416571"/>
            <a:ext cx="8698193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18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b="1" dirty="0">
                <a:solidFill>
                  <a:srgbClr val="1E325F"/>
                </a:solidFill>
                <a:latin typeface="Arial Narrow"/>
                <a:ea typeface="Calibri" panose="020F0502020204030204" pitchFamily="34" charset="0"/>
              </a:rPr>
              <a:t>Of the physician's choice arm patients who progressed, 80.6% in Cohort A and 84.6% in Cohort B crossed over to olaparib</a:t>
            </a:r>
          </a:p>
          <a:p>
            <a:pPr defTabSz="45718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dirty="0">
                <a:solidFill>
                  <a:prstClr val="black"/>
                </a:solidFill>
                <a:latin typeface="Arial Narrow"/>
                <a:ea typeface="Calibri" panose="020F0502020204030204" pitchFamily="34" charset="0"/>
              </a:rPr>
              <a:t>*38% maturity in Cohort A; 41% maturity in Cohort A+B; final analysis planned after ~146 deaths in Cohort A (60% maturity)</a:t>
            </a:r>
          </a:p>
          <a:p>
            <a:pPr defTabSz="45718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baseline="30000" dirty="0">
                <a:solidFill>
                  <a:prstClr val="black"/>
                </a:solidFill>
                <a:latin typeface="Arial Narrow"/>
                <a:ea typeface="Calibri" panose="020F0502020204030204" pitchFamily="34" charset="0"/>
              </a:rPr>
              <a:t>†</a:t>
            </a:r>
            <a:r>
              <a:rPr lang="en-GB" sz="11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 Narrow"/>
              </a:rPr>
              <a:t>Alpha spend at interim was 0.01; statistical significance not reached</a:t>
            </a:r>
            <a:r>
              <a:rPr lang="en-GB" sz="1100" dirty="0">
                <a:solidFill>
                  <a:prstClr val="black"/>
                </a:solidFill>
                <a:latin typeface="Arial Narrow"/>
                <a:ea typeface="Calibri" panose="020F0502020204030204" pitchFamily="34" charset="0"/>
              </a:rPr>
              <a:t> </a:t>
            </a:r>
            <a:endParaRPr lang="en-US" sz="1100" dirty="0">
              <a:solidFill>
                <a:prstClr val="black"/>
              </a:solidFill>
              <a:latin typeface="Arial Narrow"/>
              <a:ea typeface="MS PGothic" panose="020B0600070205080204" pitchFamily="34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B6EE0E6-A922-4A10-9681-500C3263A272}"/>
              </a:ext>
            </a:extLst>
          </p:cNvPr>
          <p:cNvGrpSpPr/>
          <p:nvPr/>
        </p:nvGrpSpPr>
        <p:grpSpPr>
          <a:xfrm>
            <a:off x="312707" y="1653027"/>
            <a:ext cx="4073233" cy="2695766"/>
            <a:chOff x="160628" y="1847210"/>
            <a:chExt cx="4122967" cy="2733430"/>
          </a:xfrm>
        </p:grpSpPr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0A8B49D5-7FB9-432C-AB78-429C7C1BD189}"/>
                </a:ext>
              </a:extLst>
            </p:cNvPr>
            <p:cNvGrpSpPr/>
            <p:nvPr/>
          </p:nvGrpSpPr>
          <p:grpSpPr>
            <a:xfrm>
              <a:off x="167465" y="4286321"/>
              <a:ext cx="4090195" cy="294319"/>
              <a:chOff x="1847043" y="4385131"/>
              <a:chExt cx="5564634" cy="400415"/>
            </a:xfrm>
          </p:grpSpPr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1CDD473C-A9A8-4ACA-AD6F-B9A146131675}"/>
                  </a:ext>
                </a:extLst>
              </p:cNvPr>
              <p:cNvGrpSpPr/>
              <p:nvPr/>
            </p:nvGrpSpPr>
            <p:grpSpPr>
              <a:xfrm>
                <a:off x="1847043" y="4385131"/>
                <a:ext cx="5564634" cy="382118"/>
                <a:chOff x="1847043" y="4375005"/>
                <a:chExt cx="5564634" cy="382118"/>
              </a:xfrm>
            </p:grpSpPr>
            <p:sp>
              <p:nvSpPr>
                <p:cNvPr id="179" name="TextBox 178">
                  <a:extLst>
                    <a:ext uri="{FF2B5EF4-FFF2-40B4-BE49-F238E27FC236}">
                      <a16:creationId xmlns:a16="http://schemas.microsoft.com/office/drawing/2014/main" id="{28DDB6A2-9AB5-4DB8-8F60-C867F7B9D87A}"/>
                    </a:ext>
                  </a:extLst>
                </p:cNvPr>
                <p:cNvSpPr txBox="1"/>
                <p:nvPr/>
              </p:nvSpPr>
              <p:spPr>
                <a:xfrm>
                  <a:off x="2422523" y="4392525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162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ABD997A1-36BD-4B69-ABE1-DA7FEB48AEB5}"/>
                    </a:ext>
                  </a:extLst>
                </p:cNvPr>
                <p:cNvSpPr txBox="1"/>
                <p:nvPr/>
              </p:nvSpPr>
              <p:spPr>
                <a:xfrm>
                  <a:off x="3191123" y="4392516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150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6" name="TextBox 185">
                  <a:extLst>
                    <a:ext uri="{FF2B5EF4-FFF2-40B4-BE49-F238E27FC236}">
                      <a16:creationId xmlns:a16="http://schemas.microsoft.com/office/drawing/2014/main" id="{C132BB0F-CD7B-4801-8B78-8810AFBD81B0}"/>
                    </a:ext>
                  </a:extLst>
                </p:cNvPr>
                <p:cNvSpPr txBox="1"/>
                <p:nvPr/>
              </p:nvSpPr>
              <p:spPr>
                <a:xfrm>
                  <a:off x="3973088" y="4392516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125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TextBox 189">
                  <a:extLst>
                    <a:ext uri="{FF2B5EF4-FFF2-40B4-BE49-F238E27FC236}">
                      <a16:creationId xmlns:a16="http://schemas.microsoft.com/office/drawing/2014/main" id="{88C4B7F2-6664-4B31-AA70-62CB45D7FA04}"/>
                    </a:ext>
                  </a:extLst>
                </p:cNvPr>
                <p:cNvSpPr txBox="1"/>
                <p:nvPr/>
              </p:nvSpPr>
              <p:spPr>
                <a:xfrm>
                  <a:off x="4755042" y="4392516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76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4" name="TextBox 193">
                  <a:extLst>
                    <a:ext uri="{FF2B5EF4-FFF2-40B4-BE49-F238E27FC236}">
                      <a16:creationId xmlns:a16="http://schemas.microsoft.com/office/drawing/2014/main" id="{18DFF0CF-00B3-4A3D-9FC1-3ADD238A9051}"/>
                    </a:ext>
                  </a:extLst>
                </p:cNvPr>
                <p:cNvSpPr txBox="1"/>
                <p:nvPr/>
              </p:nvSpPr>
              <p:spPr>
                <a:xfrm>
                  <a:off x="5531982" y="4392516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46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FB0917BF-3826-43DA-9C33-4BDCE76DE7A4}"/>
                    </a:ext>
                  </a:extLst>
                </p:cNvPr>
                <p:cNvSpPr txBox="1"/>
                <p:nvPr/>
              </p:nvSpPr>
              <p:spPr>
                <a:xfrm>
                  <a:off x="6313945" y="4392516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11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5038C927-1E5F-4E6C-8B9E-4FA2C3BDF139}"/>
                    </a:ext>
                  </a:extLst>
                </p:cNvPr>
                <p:cNvSpPr txBox="1"/>
                <p:nvPr/>
              </p:nvSpPr>
              <p:spPr>
                <a:xfrm>
                  <a:off x="1847043" y="4375005"/>
                  <a:ext cx="546791" cy="38211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defTabSz="457189">
                    <a:defRPr/>
                  </a:pPr>
                  <a:r>
                    <a:rPr lang="en-US" sz="900" b="1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No. at risk</a:t>
                  </a:r>
                  <a:endParaRPr lang="en-GB" sz="900" b="1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4" name="TextBox 343">
                  <a:extLst>
                    <a:ext uri="{FF2B5EF4-FFF2-40B4-BE49-F238E27FC236}">
                      <a16:creationId xmlns:a16="http://schemas.microsoft.com/office/drawing/2014/main" id="{3A858FAB-660B-4F55-9232-681AC0D7EAF1}"/>
                    </a:ext>
                  </a:extLst>
                </p:cNvPr>
                <p:cNvSpPr txBox="1"/>
                <p:nvPr/>
              </p:nvSpPr>
              <p:spPr>
                <a:xfrm>
                  <a:off x="7115254" y="4392516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0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69072469-5C01-4184-9EBE-B2D579CFDFB0}"/>
                  </a:ext>
                </a:extLst>
              </p:cNvPr>
              <p:cNvGrpSpPr/>
              <p:nvPr/>
            </p:nvGrpSpPr>
            <p:grpSpPr>
              <a:xfrm>
                <a:off x="2422522" y="4573253"/>
                <a:ext cx="4989155" cy="212293"/>
                <a:chOff x="2422522" y="4392516"/>
                <a:chExt cx="4989155" cy="212293"/>
              </a:xfrm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0D552D09-9586-4EC2-9332-12E90AB9D00F}"/>
                    </a:ext>
                  </a:extLst>
                </p:cNvPr>
                <p:cNvSpPr txBox="1"/>
                <p:nvPr/>
              </p:nvSpPr>
              <p:spPr>
                <a:xfrm>
                  <a:off x="2422522" y="4392522"/>
                  <a:ext cx="296423" cy="2122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83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6" name="TextBox 205">
                  <a:extLst>
                    <a:ext uri="{FF2B5EF4-FFF2-40B4-BE49-F238E27FC236}">
                      <a16:creationId xmlns:a16="http://schemas.microsoft.com/office/drawing/2014/main" id="{E0BFA443-15CA-4CC7-B114-9726CF58B767}"/>
                    </a:ext>
                  </a:extLst>
                </p:cNvPr>
                <p:cNvSpPr txBox="1"/>
                <p:nvPr/>
              </p:nvSpPr>
              <p:spPr>
                <a:xfrm>
                  <a:off x="3191123" y="4392516"/>
                  <a:ext cx="296423" cy="212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74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0" name="TextBox 209">
                  <a:extLst>
                    <a:ext uri="{FF2B5EF4-FFF2-40B4-BE49-F238E27FC236}">
                      <a16:creationId xmlns:a16="http://schemas.microsoft.com/office/drawing/2014/main" id="{32BA8545-475F-4128-952A-0C18634667D3}"/>
                    </a:ext>
                  </a:extLst>
                </p:cNvPr>
                <p:cNvSpPr txBox="1"/>
                <p:nvPr/>
              </p:nvSpPr>
              <p:spPr>
                <a:xfrm>
                  <a:off x="3973086" y="4392516"/>
                  <a:ext cx="296423" cy="212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54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7CC773D6-94A4-4F97-9BC1-FE7D665D6CF4}"/>
                    </a:ext>
                  </a:extLst>
                </p:cNvPr>
                <p:cNvSpPr txBox="1"/>
                <p:nvPr/>
              </p:nvSpPr>
              <p:spPr>
                <a:xfrm>
                  <a:off x="4755042" y="4392516"/>
                  <a:ext cx="296423" cy="212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34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B40C8BC4-F757-4C19-A75C-2E0A64FC8AF4}"/>
                    </a:ext>
                  </a:extLst>
                </p:cNvPr>
                <p:cNvSpPr txBox="1"/>
                <p:nvPr/>
              </p:nvSpPr>
              <p:spPr>
                <a:xfrm>
                  <a:off x="5531982" y="4392516"/>
                  <a:ext cx="296423" cy="212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18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id="{F654C004-FA0A-4DC5-9170-96124C00EE40}"/>
                    </a:ext>
                  </a:extLst>
                </p:cNvPr>
                <p:cNvSpPr txBox="1"/>
                <p:nvPr/>
              </p:nvSpPr>
              <p:spPr>
                <a:xfrm>
                  <a:off x="6313947" y="4392516"/>
                  <a:ext cx="296423" cy="212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8" name="TextBox 347">
                  <a:extLst>
                    <a:ext uri="{FF2B5EF4-FFF2-40B4-BE49-F238E27FC236}">
                      <a16:creationId xmlns:a16="http://schemas.microsoft.com/office/drawing/2014/main" id="{F45A68F1-CAEB-4470-A800-B96A2FCBF22A}"/>
                    </a:ext>
                  </a:extLst>
                </p:cNvPr>
                <p:cNvSpPr txBox="1"/>
                <p:nvPr/>
              </p:nvSpPr>
              <p:spPr>
                <a:xfrm>
                  <a:off x="7115254" y="4392516"/>
                  <a:ext cx="296423" cy="212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0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34" name="Oval 43">
              <a:extLst>
                <a:ext uri="{FF2B5EF4-FFF2-40B4-BE49-F238E27FC236}">
                  <a16:creationId xmlns:a16="http://schemas.microsoft.com/office/drawing/2014/main" id="{FD4934EF-7AD3-4EC2-A69E-6CAA162DD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049" y="3286121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5" name="Oval 44">
              <a:extLst>
                <a:ext uri="{FF2B5EF4-FFF2-40B4-BE49-F238E27FC236}">
                  <a16:creationId xmlns:a16="http://schemas.microsoft.com/office/drawing/2014/main" id="{004B3915-A4EB-4AA1-B8BF-AD411F516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336" y="3286121"/>
              <a:ext cx="46675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6" name="Oval 45">
              <a:extLst>
                <a:ext uri="{FF2B5EF4-FFF2-40B4-BE49-F238E27FC236}">
                  <a16:creationId xmlns:a16="http://schemas.microsoft.com/office/drawing/2014/main" id="{54FBA987-E2B4-4854-B370-4201C91A2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9475" y="3286121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7" name="Oval 46">
              <a:extLst>
                <a:ext uri="{FF2B5EF4-FFF2-40B4-BE49-F238E27FC236}">
                  <a16:creationId xmlns:a16="http://schemas.microsoft.com/office/drawing/2014/main" id="{A87CD1C9-18FD-49CB-B3F0-6E27779FB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4970" y="3286121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8" name="Oval 47">
              <a:extLst>
                <a:ext uri="{FF2B5EF4-FFF2-40B4-BE49-F238E27FC236}">
                  <a16:creationId xmlns:a16="http://schemas.microsoft.com/office/drawing/2014/main" id="{5362C170-D59C-494D-8CD2-F115D97CE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299" y="3286121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9" name="Oval 48">
              <a:extLst>
                <a:ext uri="{FF2B5EF4-FFF2-40B4-BE49-F238E27FC236}">
                  <a16:creationId xmlns:a16="http://schemas.microsoft.com/office/drawing/2014/main" id="{83A8EA1F-F9EB-4FED-BBAE-CB7EA0E34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460" y="3286121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0" name="Oval 49">
              <a:extLst>
                <a:ext uri="{FF2B5EF4-FFF2-40B4-BE49-F238E27FC236}">
                  <a16:creationId xmlns:a16="http://schemas.microsoft.com/office/drawing/2014/main" id="{D09314E9-CD54-47FB-BE4B-649CBAB5E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5926" y="3134429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1" name="Oval 50">
              <a:extLst>
                <a:ext uri="{FF2B5EF4-FFF2-40B4-BE49-F238E27FC236}">
                  <a16:creationId xmlns:a16="http://schemas.microsoft.com/office/drawing/2014/main" id="{28576060-EAD5-451E-A6D7-213AF65F8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5575" y="3066750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2" name="Oval 51">
              <a:extLst>
                <a:ext uri="{FF2B5EF4-FFF2-40B4-BE49-F238E27FC236}">
                  <a16:creationId xmlns:a16="http://schemas.microsoft.com/office/drawing/2014/main" id="{5D8865FC-E466-4452-A87C-06C3DC80C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5902" y="3066750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3" name="Oval 52">
              <a:extLst>
                <a:ext uri="{FF2B5EF4-FFF2-40B4-BE49-F238E27FC236}">
                  <a16:creationId xmlns:a16="http://schemas.microsoft.com/office/drawing/2014/main" id="{8228F15F-6E15-4540-80EF-89989D684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8224" y="3008407"/>
              <a:ext cx="47842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4" name="Oval 53">
              <a:extLst>
                <a:ext uri="{FF2B5EF4-FFF2-40B4-BE49-F238E27FC236}">
                  <a16:creationId xmlns:a16="http://schemas.microsoft.com/office/drawing/2014/main" id="{A5C5883F-5359-4227-8234-A45A5CC5A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7220" y="3008407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5" name="Oval 54">
              <a:extLst>
                <a:ext uri="{FF2B5EF4-FFF2-40B4-BE49-F238E27FC236}">
                  <a16:creationId xmlns:a16="http://schemas.microsoft.com/office/drawing/2014/main" id="{8C2D923B-2728-4C0B-9D13-F015916A0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6869" y="3008407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6" name="Oval 55">
              <a:extLst>
                <a:ext uri="{FF2B5EF4-FFF2-40B4-BE49-F238E27FC236}">
                  <a16:creationId xmlns:a16="http://schemas.microsoft.com/office/drawing/2014/main" id="{DCE9AC2C-18D8-44B6-B572-0CABB5AA0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3357" y="3008407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7" name="Oval 56">
              <a:extLst>
                <a:ext uri="{FF2B5EF4-FFF2-40B4-BE49-F238E27FC236}">
                  <a16:creationId xmlns:a16="http://schemas.microsoft.com/office/drawing/2014/main" id="{BDC6A976-5110-4CEA-97C0-C35404720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021" y="3008407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8" name="Oval 57">
              <a:extLst>
                <a:ext uri="{FF2B5EF4-FFF2-40B4-BE49-F238E27FC236}">
                  <a16:creationId xmlns:a16="http://schemas.microsoft.com/office/drawing/2014/main" id="{BE5E2650-B0CE-48E1-A57F-1E12797AE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667" y="2969901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49" name="Oval 58">
              <a:extLst>
                <a:ext uri="{FF2B5EF4-FFF2-40B4-BE49-F238E27FC236}">
                  <a16:creationId xmlns:a16="http://schemas.microsoft.com/office/drawing/2014/main" id="{DCAA188F-EE85-463E-BC65-27A1F35B4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3648" y="2931394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0" name="Oval 59">
              <a:extLst>
                <a:ext uri="{FF2B5EF4-FFF2-40B4-BE49-F238E27FC236}">
                  <a16:creationId xmlns:a16="http://schemas.microsoft.com/office/drawing/2014/main" id="{30F32439-38DB-499B-A56A-EA98FDF18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2142" y="2931394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1" name="Oval 60">
              <a:extLst>
                <a:ext uri="{FF2B5EF4-FFF2-40B4-BE49-F238E27FC236}">
                  <a16:creationId xmlns:a16="http://schemas.microsoft.com/office/drawing/2014/main" id="{66C5F4B2-E8C5-49E6-B224-871D9423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3472" y="2931394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2" name="Oval 61">
              <a:extLst>
                <a:ext uri="{FF2B5EF4-FFF2-40B4-BE49-F238E27FC236}">
                  <a16:creationId xmlns:a16="http://schemas.microsoft.com/office/drawing/2014/main" id="{4DE3A0C6-7461-4C3A-81F3-38C2A3E89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30" y="2931394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3" name="Oval 62">
              <a:extLst>
                <a:ext uri="{FF2B5EF4-FFF2-40B4-BE49-F238E27FC236}">
                  <a16:creationId xmlns:a16="http://schemas.microsoft.com/office/drawing/2014/main" id="{F1236497-0A2C-492B-BC2C-E3A1BA90F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0613" y="2866049"/>
              <a:ext cx="47842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4" name="Oval 63">
              <a:extLst>
                <a:ext uri="{FF2B5EF4-FFF2-40B4-BE49-F238E27FC236}">
                  <a16:creationId xmlns:a16="http://schemas.microsoft.com/office/drawing/2014/main" id="{5F698796-B17C-4136-9B75-2FD405576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7276" y="2866049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5" name="Oval 64">
              <a:extLst>
                <a:ext uri="{FF2B5EF4-FFF2-40B4-BE49-F238E27FC236}">
                  <a16:creationId xmlns:a16="http://schemas.microsoft.com/office/drawing/2014/main" id="{708EBA7E-601E-4968-8281-2E6DEC0E3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584" y="2744695"/>
              <a:ext cx="46675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6" name="Oval 65">
              <a:extLst>
                <a:ext uri="{FF2B5EF4-FFF2-40B4-BE49-F238E27FC236}">
                  <a16:creationId xmlns:a16="http://schemas.microsoft.com/office/drawing/2014/main" id="{68527447-883D-4F07-AC85-ABD0D174B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5057" y="263034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7" name="Oval 66">
              <a:extLst>
                <a:ext uri="{FF2B5EF4-FFF2-40B4-BE49-F238E27FC236}">
                  <a16:creationId xmlns:a16="http://schemas.microsoft.com/office/drawing/2014/main" id="{807E86F6-662B-44D7-9231-46F9C9A9E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879" y="2602337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8" name="Oval 67">
              <a:extLst>
                <a:ext uri="{FF2B5EF4-FFF2-40B4-BE49-F238E27FC236}">
                  <a16:creationId xmlns:a16="http://schemas.microsoft.com/office/drawing/2014/main" id="{372AD271-DEAB-464D-A76D-BAD30730A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705" y="2575500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59" name="Oval 68">
              <a:extLst>
                <a:ext uri="{FF2B5EF4-FFF2-40B4-BE49-F238E27FC236}">
                  <a16:creationId xmlns:a16="http://schemas.microsoft.com/office/drawing/2014/main" id="{24519F90-7FA9-4B0E-BDE6-AE923678E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680" y="2494985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0" name="Oval 69">
              <a:extLst>
                <a:ext uri="{FF2B5EF4-FFF2-40B4-BE49-F238E27FC236}">
                  <a16:creationId xmlns:a16="http://schemas.microsoft.com/office/drawing/2014/main" id="{9538AF08-CAE3-48C9-B70E-3D57F577E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4507" y="2469314"/>
              <a:ext cx="47842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1" name="Oval 70">
              <a:extLst>
                <a:ext uri="{FF2B5EF4-FFF2-40B4-BE49-F238E27FC236}">
                  <a16:creationId xmlns:a16="http://schemas.microsoft.com/office/drawing/2014/main" id="{BE30604E-BCD6-4A87-9C0C-1194C9E79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334" y="2447144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2" name="Oval 71">
              <a:extLst>
                <a:ext uri="{FF2B5EF4-FFF2-40B4-BE49-F238E27FC236}">
                  <a16:creationId xmlns:a16="http://schemas.microsoft.com/office/drawing/2014/main" id="{FA1B5DBD-C5D0-498D-A9FC-14236901D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328" y="2447144"/>
              <a:ext cx="47842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3" name="Oval 72">
              <a:extLst>
                <a:ext uri="{FF2B5EF4-FFF2-40B4-BE49-F238E27FC236}">
                  <a16:creationId xmlns:a16="http://schemas.microsoft.com/office/drawing/2014/main" id="{63DDCB83-1752-4E91-AB7A-212E5C966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328" y="2423807"/>
              <a:ext cx="47842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4" name="Oval 73">
              <a:extLst>
                <a:ext uri="{FF2B5EF4-FFF2-40B4-BE49-F238E27FC236}">
                  <a16:creationId xmlns:a16="http://schemas.microsoft.com/office/drawing/2014/main" id="{4A2BCE3E-B042-4B95-BCC6-7A827DA97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824" y="2395802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5" name="Oval 74">
              <a:extLst>
                <a:ext uri="{FF2B5EF4-FFF2-40B4-BE49-F238E27FC236}">
                  <a16:creationId xmlns:a16="http://schemas.microsoft.com/office/drawing/2014/main" id="{C8F78F8B-407E-4AEB-9423-3B4E8E264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837" y="209124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6" name="Oval 75">
              <a:extLst>
                <a:ext uri="{FF2B5EF4-FFF2-40B4-BE49-F238E27FC236}">
                  <a16:creationId xmlns:a16="http://schemas.microsoft.com/office/drawing/2014/main" id="{0DD3365E-DB28-4573-8CFE-1D188766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489" y="2395802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7" name="Oval 76">
              <a:extLst>
                <a:ext uri="{FF2B5EF4-FFF2-40B4-BE49-F238E27FC236}">
                  <a16:creationId xmlns:a16="http://schemas.microsoft.com/office/drawing/2014/main" id="{B2EAFB0E-FB64-4CC2-8C6F-7EF65B88D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0178" y="2494985"/>
              <a:ext cx="47842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8" name="Oval 77">
              <a:extLst>
                <a:ext uri="{FF2B5EF4-FFF2-40B4-BE49-F238E27FC236}">
                  <a16:creationId xmlns:a16="http://schemas.microsoft.com/office/drawing/2014/main" id="{4275A50D-42F3-44D7-8352-F36601B4F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843" y="2494985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69" name="Oval 78">
              <a:extLst>
                <a:ext uri="{FF2B5EF4-FFF2-40B4-BE49-F238E27FC236}">
                  <a16:creationId xmlns:a16="http://schemas.microsoft.com/office/drawing/2014/main" id="{77B62D45-E623-436B-AA26-AC293255A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468" y="2931394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0" name="Oval 79">
              <a:extLst>
                <a:ext uri="{FF2B5EF4-FFF2-40B4-BE49-F238E27FC236}">
                  <a16:creationId xmlns:a16="http://schemas.microsoft.com/office/drawing/2014/main" id="{541740DD-E5F5-4509-A766-C82942CA1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833" y="3286121"/>
              <a:ext cx="47842" cy="49008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1" name="Oval 80">
              <a:extLst>
                <a:ext uri="{FF2B5EF4-FFF2-40B4-BE49-F238E27FC236}">
                  <a16:creationId xmlns:a16="http://schemas.microsoft.com/office/drawing/2014/main" id="{9CFA1E15-B644-42F9-A93B-6D2557756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2733" y="3295456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2" name="Oval 81">
              <a:extLst>
                <a:ext uri="{FF2B5EF4-FFF2-40B4-BE49-F238E27FC236}">
                  <a16:creationId xmlns:a16="http://schemas.microsoft.com/office/drawing/2014/main" id="{313F5D48-77C5-4E29-B37F-8D19DAF4D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220" y="3295456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3" name="Oval 82">
              <a:extLst>
                <a:ext uri="{FF2B5EF4-FFF2-40B4-BE49-F238E27FC236}">
                  <a16:creationId xmlns:a16="http://schemas.microsoft.com/office/drawing/2014/main" id="{E1DC2D19-AF98-42AC-8378-865BBA4B3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538" y="3295456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4" name="Oval 83">
              <a:extLst>
                <a:ext uri="{FF2B5EF4-FFF2-40B4-BE49-F238E27FC236}">
                  <a16:creationId xmlns:a16="http://schemas.microsoft.com/office/drawing/2014/main" id="{3C0A37AF-158D-42FA-8675-DDDB41420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7165" y="3295456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5" name="Oval 84">
              <a:extLst>
                <a:ext uri="{FF2B5EF4-FFF2-40B4-BE49-F238E27FC236}">
                  <a16:creationId xmlns:a16="http://schemas.microsoft.com/office/drawing/2014/main" id="{A6924D42-5413-47FF-A424-4A4A071CC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658" y="3295456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6" name="Oval 85">
              <a:extLst>
                <a:ext uri="{FF2B5EF4-FFF2-40B4-BE49-F238E27FC236}">
                  <a16:creationId xmlns:a16="http://schemas.microsoft.com/office/drawing/2014/main" id="{519EEABD-456C-4DF3-AADF-034C9F258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1983" y="3057415"/>
              <a:ext cx="46675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7" name="Oval 86">
              <a:extLst>
                <a:ext uri="{FF2B5EF4-FFF2-40B4-BE49-F238E27FC236}">
                  <a16:creationId xmlns:a16="http://schemas.microsoft.com/office/drawing/2014/main" id="{F4651360-13EC-4F4D-9B86-A766F9E57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0478" y="305741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8" name="Oval 87">
              <a:extLst>
                <a:ext uri="{FF2B5EF4-FFF2-40B4-BE49-F238E27FC236}">
                  <a16:creationId xmlns:a16="http://schemas.microsoft.com/office/drawing/2014/main" id="{4D4581F4-0F08-4756-97ED-2040A486E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810" y="305741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79" name="Oval 88">
              <a:extLst>
                <a:ext uri="{FF2B5EF4-FFF2-40B4-BE49-F238E27FC236}">
                  <a16:creationId xmlns:a16="http://schemas.microsoft.com/office/drawing/2014/main" id="{0AC1B0BA-ECAD-4050-A681-F8447AAC3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0454" y="305741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0" name="Oval 89">
              <a:extLst>
                <a:ext uri="{FF2B5EF4-FFF2-40B4-BE49-F238E27FC236}">
                  <a16:creationId xmlns:a16="http://schemas.microsoft.com/office/drawing/2014/main" id="{BBBC02FC-1447-4128-B658-5510C7AE5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121" y="305741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1" name="Oval 90">
              <a:extLst>
                <a:ext uri="{FF2B5EF4-FFF2-40B4-BE49-F238E27FC236}">
                  <a16:creationId xmlns:a16="http://schemas.microsoft.com/office/drawing/2014/main" id="{798EA0C5-54F7-4C25-8524-FFCDF1FD2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8949" y="305741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2" name="Oval 91">
              <a:extLst>
                <a:ext uri="{FF2B5EF4-FFF2-40B4-BE49-F238E27FC236}">
                  <a16:creationId xmlns:a16="http://schemas.microsoft.com/office/drawing/2014/main" id="{82D51EEE-DA77-41CA-878A-A218EF579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9100" y="3008407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3" name="Oval 92">
              <a:extLst>
                <a:ext uri="{FF2B5EF4-FFF2-40B4-BE49-F238E27FC236}">
                  <a16:creationId xmlns:a16="http://schemas.microsoft.com/office/drawing/2014/main" id="{E3C417E8-CBA0-41C0-BC0C-F951FE1E8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597" y="295823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4" name="Oval 93">
              <a:extLst>
                <a:ext uri="{FF2B5EF4-FFF2-40B4-BE49-F238E27FC236}">
                  <a16:creationId xmlns:a16="http://schemas.microsoft.com/office/drawing/2014/main" id="{38905964-4275-4F9A-8513-7BCEACF3B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2927" y="295823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5" name="Oval 94">
              <a:extLst>
                <a:ext uri="{FF2B5EF4-FFF2-40B4-BE49-F238E27FC236}">
                  <a16:creationId xmlns:a16="http://schemas.microsoft.com/office/drawing/2014/main" id="{F317EE07-0CDB-44EC-82B0-9450CA610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1923" y="2917391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6" name="Oval 95">
              <a:extLst>
                <a:ext uri="{FF2B5EF4-FFF2-40B4-BE49-F238E27FC236}">
                  <a16:creationId xmlns:a16="http://schemas.microsoft.com/office/drawing/2014/main" id="{3F7FE11A-D144-4A51-BB7E-CF42C7745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244" y="2880052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7" name="Oval 96">
              <a:extLst>
                <a:ext uri="{FF2B5EF4-FFF2-40B4-BE49-F238E27FC236}">
                  <a16:creationId xmlns:a16="http://schemas.microsoft.com/office/drawing/2014/main" id="{1BDBDC52-D0E6-45D5-9696-C6756DB8F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9904" y="28438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8" name="Oval 97">
              <a:extLst>
                <a:ext uri="{FF2B5EF4-FFF2-40B4-BE49-F238E27FC236}">
                  <a16:creationId xmlns:a16="http://schemas.microsoft.com/office/drawing/2014/main" id="{84162B2F-DD61-4C73-9A2A-6A9B469AE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7570" y="2804206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89" name="Oval 98">
              <a:extLst>
                <a:ext uri="{FF2B5EF4-FFF2-40B4-BE49-F238E27FC236}">
                  <a16:creationId xmlns:a16="http://schemas.microsoft.com/office/drawing/2014/main" id="{F1F9DB01-6B06-4E51-A5FC-4BACA41D7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731" y="2770366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0" name="Oval 99">
              <a:extLst>
                <a:ext uri="{FF2B5EF4-FFF2-40B4-BE49-F238E27FC236}">
                  <a16:creationId xmlns:a16="http://schemas.microsoft.com/office/drawing/2014/main" id="{9AB77708-6A6C-4081-95D4-BB59CE3DA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1725" y="2770366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1" name="Oval 100">
              <a:extLst>
                <a:ext uri="{FF2B5EF4-FFF2-40B4-BE49-F238E27FC236}">
                  <a16:creationId xmlns:a16="http://schemas.microsoft.com/office/drawing/2014/main" id="{C5394840-C69C-4716-AEA3-6318A9682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889" y="270852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2" name="Oval 101">
              <a:extLst>
                <a:ext uri="{FF2B5EF4-FFF2-40B4-BE49-F238E27FC236}">
                  <a16:creationId xmlns:a16="http://schemas.microsoft.com/office/drawing/2014/main" id="{75D7C8DF-089B-4F83-B76C-E9F515868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219" y="270852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3" name="Oval 102">
              <a:extLst>
                <a:ext uri="{FF2B5EF4-FFF2-40B4-BE49-F238E27FC236}">
                  <a16:creationId xmlns:a16="http://schemas.microsoft.com/office/drawing/2014/main" id="{69A7263E-1A54-4CEC-A776-7C0FD1A31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714" y="2708522"/>
              <a:ext cx="47842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4" name="Oval 103">
              <a:extLst>
                <a:ext uri="{FF2B5EF4-FFF2-40B4-BE49-F238E27FC236}">
                  <a16:creationId xmlns:a16="http://schemas.microsoft.com/office/drawing/2014/main" id="{88F7FB41-3D87-4DBA-91D9-C74F1AC74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1537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5" name="Oval 104">
              <a:extLst>
                <a:ext uri="{FF2B5EF4-FFF2-40B4-BE49-F238E27FC236}">
                  <a16:creationId xmlns:a16="http://schemas.microsoft.com/office/drawing/2014/main" id="{45172E96-6ABA-4BF8-9219-C1C811A79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531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6" name="Oval 105">
              <a:extLst>
                <a:ext uri="{FF2B5EF4-FFF2-40B4-BE49-F238E27FC236}">
                  <a16:creationId xmlns:a16="http://schemas.microsoft.com/office/drawing/2014/main" id="{70E3D107-554A-4DC4-AFDE-CBCC6EA36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025" y="2653679"/>
              <a:ext cx="47842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7" name="Oval 106">
              <a:extLst>
                <a:ext uri="{FF2B5EF4-FFF2-40B4-BE49-F238E27FC236}">
                  <a16:creationId xmlns:a16="http://schemas.microsoft.com/office/drawing/2014/main" id="{0ECA7D96-61E9-4FFE-B97A-B7B9D7E7C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3357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8" name="Oval 107">
              <a:extLst>
                <a:ext uri="{FF2B5EF4-FFF2-40B4-BE49-F238E27FC236}">
                  <a16:creationId xmlns:a16="http://schemas.microsoft.com/office/drawing/2014/main" id="{61C52F42-B81D-4C7E-8898-13B6E760E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180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99" name="Oval 108">
              <a:extLst>
                <a:ext uri="{FF2B5EF4-FFF2-40B4-BE49-F238E27FC236}">
                  <a16:creationId xmlns:a16="http://schemas.microsoft.com/office/drawing/2014/main" id="{6BA97B93-EBEB-48D4-9757-D88A46FB6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2178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0" name="Oval 109">
              <a:extLst>
                <a:ext uri="{FF2B5EF4-FFF2-40B4-BE49-F238E27FC236}">
                  <a16:creationId xmlns:a16="http://schemas.microsoft.com/office/drawing/2014/main" id="{6CD7A742-EEF0-4383-A745-0F90D6BE1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3508" y="2653679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1" name="Oval 110">
              <a:extLst>
                <a:ext uri="{FF2B5EF4-FFF2-40B4-BE49-F238E27FC236}">
                  <a16:creationId xmlns:a16="http://schemas.microsoft.com/office/drawing/2014/main" id="{5B38F45A-5EA1-4DED-AE4A-28955347B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337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2" name="Oval 111">
              <a:extLst>
                <a:ext uri="{FF2B5EF4-FFF2-40B4-BE49-F238E27FC236}">
                  <a16:creationId xmlns:a16="http://schemas.microsoft.com/office/drawing/2014/main" id="{FA223905-0047-4487-84C0-5DB67A1E0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667" y="265367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3" name="Oval 112">
              <a:extLst>
                <a:ext uri="{FF2B5EF4-FFF2-40B4-BE49-F238E27FC236}">
                  <a16:creationId xmlns:a16="http://schemas.microsoft.com/office/drawing/2014/main" id="{98183879-A7E2-4BE2-83B1-AA0A9F0A1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666" y="2630342"/>
              <a:ext cx="46675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4" name="Oval 113">
              <a:extLst>
                <a:ext uri="{FF2B5EF4-FFF2-40B4-BE49-F238E27FC236}">
                  <a16:creationId xmlns:a16="http://schemas.microsoft.com/office/drawing/2014/main" id="{8B96C3F3-AB3A-4438-91F1-0EBAAE057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489" y="2630342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5" name="Oval 114">
              <a:extLst>
                <a:ext uri="{FF2B5EF4-FFF2-40B4-BE49-F238E27FC236}">
                  <a16:creationId xmlns:a16="http://schemas.microsoft.com/office/drawing/2014/main" id="{E8354AB7-9842-41D4-886D-F1DC9EF47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6985" y="2630342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6" name="Oval 115">
              <a:extLst>
                <a:ext uri="{FF2B5EF4-FFF2-40B4-BE49-F238E27FC236}">
                  <a16:creationId xmlns:a16="http://schemas.microsoft.com/office/drawing/2014/main" id="{E3004937-EF54-4E72-950D-774C4A2D7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80" y="2630342"/>
              <a:ext cx="47842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7" name="Oval 116">
              <a:extLst>
                <a:ext uri="{FF2B5EF4-FFF2-40B4-BE49-F238E27FC236}">
                  <a16:creationId xmlns:a16="http://schemas.microsoft.com/office/drawing/2014/main" id="{269BFF82-64AC-429B-A7A9-620D9DF76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1803" y="2630342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8" name="Oval 117">
              <a:extLst>
                <a:ext uri="{FF2B5EF4-FFF2-40B4-BE49-F238E27FC236}">
                  <a16:creationId xmlns:a16="http://schemas.microsoft.com/office/drawing/2014/main" id="{B8F74056-A113-498F-A9BC-57A3791F7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800" y="2630342"/>
              <a:ext cx="46675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09" name="Oval 118">
              <a:extLst>
                <a:ext uri="{FF2B5EF4-FFF2-40B4-BE49-F238E27FC236}">
                  <a16:creationId xmlns:a16="http://schemas.microsoft.com/office/drawing/2014/main" id="{AFB6F18A-28A1-48E4-9932-5281B191C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626" y="2611672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0" name="Oval 119">
              <a:extLst>
                <a:ext uri="{FF2B5EF4-FFF2-40B4-BE49-F238E27FC236}">
                  <a16:creationId xmlns:a16="http://schemas.microsoft.com/office/drawing/2014/main" id="{F39EFA4F-51F3-43B0-9C37-97ECB772F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624" y="2611672"/>
              <a:ext cx="46675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1" name="Oval 120">
              <a:extLst>
                <a:ext uri="{FF2B5EF4-FFF2-40B4-BE49-F238E27FC236}">
                  <a16:creationId xmlns:a16="http://schemas.microsoft.com/office/drawing/2014/main" id="{72513073-E3BE-4D32-AE9E-4FAF4D719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3787" y="259416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2" name="Oval 121">
              <a:extLst>
                <a:ext uri="{FF2B5EF4-FFF2-40B4-BE49-F238E27FC236}">
                  <a16:creationId xmlns:a16="http://schemas.microsoft.com/office/drawing/2014/main" id="{02AC14F9-C9D5-42D6-A1A6-50AF72273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784" y="2594169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3" name="Oval 122">
              <a:extLst>
                <a:ext uri="{FF2B5EF4-FFF2-40B4-BE49-F238E27FC236}">
                  <a16:creationId xmlns:a16="http://schemas.microsoft.com/office/drawing/2014/main" id="{0189BB4E-9DAD-408E-8B17-16002203E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4113" y="2577833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4" name="Oval 123">
              <a:extLst>
                <a:ext uri="{FF2B5EF4-FFF2-40B4-BE49-F238E27FC236}">
                  <a16:creationId xmlns:a16="http://schemas.microsoft.com/office/drawing/2014/main" id="{2069F1F1-A52E-448A-8FC9-ABA313612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2608" y="2577833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5" name="Oval 124">
              <a:extLst>
                <a:ext uri="{FF2B5EF4-FFF2-40B4-BE49-F238E27FC236}">
                  <a16:creationId xmlns:a16="http://schemas.microsoft.com/office/drawing/2014/main" id="{527C1A0B-0A8A-4624-AC08-E24503519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3098" y="2561497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6" name="Oval 125">
              <a:extLst>
                <a:ext uri="{FF2B5EF4-FFF2-40B4-BE49-F238E27FC236}">
                  <a16:creationId xmlns:a16="http://schemas.microsoft.com/office/drawing/2014/main" id="{E86787DF-71A8-48AD-8682-1622C8D03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4428" y="2561497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7" name="Oval 126">
              <a:extLst>
                <a:ext uri="{FF2B5EF4-FFF2-40B4-BE49-F238E27FC236}">
                  <a16:creationId xmlns:a16="http://schemas.microsoft.com/office/drawing/2014/main" id="{549E8B2C-85AC-4B62-A181-E48B17B32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925" y="2540493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8" name="Oval 127">
              <a:extLst>
                <a:ext uri="{FF2B5EF4-FFF2-40B4-BE49-F238E27FC236}">
                  <a16:creationId xmlns:a16="http://schemas.microsoft.com/office/drawing/2014/main" id="{2E684EDB-D30F-4CF2-A18E-6E52E578D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256" y="2540493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19" name="Oval 128">
              <a:extLst>
                <a:ext uri="{FF2B5EF4-FFF2-40B4-BE49-F238E27FC236}">
                  <a16:creationId xmlns:a16="http://schemas.microsoft.com/office/drawing/2014/main" id="{449E9DA9-E7F8-425A-A94B-569717999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1078" y="2494985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0" name="Oval 129">
              <a:extLst>
                <a:ext uri="{FF2B5EF4-FFF2-40B4-BE49-F238E27FC236}">
                  <a16:creationId xmlns:a16="http://schemas.microsoft.com/office/drawing/2014/main" id="{5DE57276-0754-44E3-865C-4E8F31CDD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903" y="2494985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1" name="Oval 130">
              <a:extLst>
                <a:ext uri="{FF2B5EF4-FFF2-40B4-BE49-F238E27FC236}">
                  <a16:creationId xmlns:a16="http://schemas.microsoft.com/office/drawing/2014/main" id="{731E88F0-C16A-4C58-B96E-420C6FD40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6563" y="2483317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2" name="Oval 131">
              <a:extLst>
                <a:ext uri="{FF2B5EF4-FFF2-40B4-BE49-F238E27FC236}">
                  <a16:creationId xmlns:a16="http://schemas.microsoft.com/office/drawing/2014/main" id="{87C9BF40-38B4-487D-BC16-A1C16090A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2723" y="2466980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3" name="Oval 132">
              <a:extLst>
                <a:ext uri="{FF2B5EF4-FFF2-40B4-BE49-F238E27FC236}">
                  <a16:creationId xmlns:a16="http://schemas.microsoft.com/office/drawing/2014/main" id="{B0D73DCE-4103-4FAD-972C-11F4FB884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5885" y="245181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4" name="Oval 133">
              <a:extLst>
                <a:ext uri="{FF2B5EF4-FFF2-40B4-BE49-F238E27FC236}">
                  <a16:creationId xmlns:a16="http://schemas.microsoft.com/office/drawing/2014/main" id="{D0DFAF8F-A690-4790-8F97-76EFAC145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883" y="243547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5" name="Oval 134">
              <a:extLst>
                <a:ext uri="{FF2B5EF4-FFF2-40B4-BE49-F238E27FC236}">
                  <a16:creationId xmlns:a16="http://schemas.microsoft.com/office/drawing/2014/main" id="{C2714A71-8DF8-4A3A-8ECD-7161603FA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7881" y="2407471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6" name="Oval 135">
              <a:extLst>
                <a:ext uri="{FF2B5EF4-FFF2-40B4-BE49-F238E27FC236}">
                  <a16:creationId xmlns:a16="http://schemas.microsoft.com/office/drawing/2014/main" id="{EFC94CB5-D0FE-4CA1-A9C4-1379B8CF6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8546" y="2407471"/>
              <a:ext cx="455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7" name="Oval 136">
              <a:extLst>
                <a:ext uri="{FF2B5EF4-FFF2-40B4-BE49-F238E27FC236}">
                  <a16:creationId xmlns:a16="http://schemas.microsoft.com/office/drawing/2014/main" id="{F1A3F285-4584-4F14-A1B7-ABB1FEED1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1707" y="2361962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8" name="Oval 137">
              <a:extLst>
                <a:ext uri="{FF2B5EF4-FFF2-40B4-BE49-F238E27FC236}">
                  <a16:creationId xmlns:a16="http://schemas.microsoft.com/office/drawing/2014/main" id="{3FEC76CF-99EE-4862-9738-C52AF989E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372" y="2333958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29" name="Oval 138">
              <a:extLst>
                <a:ext uri="{FF2B5EF4-FFF2-40B4-BE49-F238E27FC236}">
                  <a16:creationId xmlns:a16="http://schemas.microsoft.com/office/drawing/2014/main" id="{32DE3601-6C14-4D88-90EB-D77157566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368" y="2333958"/>
              <a:ext cx="45508" cy="490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0" name="Oval 139">
              <a:extLst>
                <a:ext uri="{FF2B5EF4-FFF2-40B4-BE49-F238E27FC236}">
                  <a16:creationId xmlns:a16="http://schemas.microsoft.com/office/drawing/2014/main" id="{0C9BA549-6971-4D07-A360-742A8A36A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5033" y="2326956"/>
              <a:ext cx="46675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1" name="Oval 140">
              <a:extLst>
                <a:ext uri="{FF2B5EF4-FFF2-40B4-BE49-F238E27FC236}">
                  <a16:creationId xmlns:a16="http://schemas.microsoft.com/office/drawing/2014/main" id="{1866E9E2-7F12-4334-9E8E-E40BC2931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3189" y="2309454"/>
              <a:ext cx="46675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2" name="Oval 141">
              <a:extLst>
                <a:ext uri="{FF2B5EF4-FFF2-40B4-BE49-F238E27FC236}">
                  <a16:creationId xmlns:a16="http://schemas.microsoft.com/office/drawing/2014/main" id="{6FB09077-92E8-4810-9465-44358C363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017" y="2309454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3" name="Oval 142">
              <a:extLst>
                <a:ext uri="{FF2B5EF4-FFF2-40B4-BE49-F238E27FC236}">
                  <a16:creationId xmlns:a16="http://schemas.microsoft.com/office/drawing/2014/main" id="{33E0C2A3-1F28-4B26-AE0E-58D804FAE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012" y="2297785"/>
              <a:ext cx="46675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4" name="Oval 143">
              <a:extLst>
                <a:ext uri="{FF2B5EF4-FFF2-40B4-BE49-F238E27FC236}">
                  <a16:creationId xmlns:a16="http://schemas.microsoft.com/office/drawing/2014/main" id="{A72F433B-3B80-4668-AACF-797254FD1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172" y="2297785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5" name="Oval 144">
              <a:extLst>
                <a:ext uri="{FF2B5EF4-FFF2-40B4-BE49-F238E27FC236}">
                  <a16:creationId xmlns:a16="http://schemas.microsoft.com/office/drawing/2014/main" id="{1931702D-72E4-4863-AC5D-45A3D172C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4169" y="2297785"/>
              <a:ext cx="46675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6" name="Oval 145">
              <a:extLst>
                <a:ext uri="{FF2B5EF4-FFF2-40B4-BE49-F238E27FC236}">
                  <a16:creationId xmlns:a16="http://schemas.microsoft.com/office/drawing/2014/main" id="{1E87F259-06A2-4AF6-9FFD-D9D975226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996" y="2283783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7" name="Oval 146">
              <a:extLst>
                <a:ext uri="{FF2B5EF4-FFF2-40B4-BE49-F238E27FC236}">
                  <a16:creationId xmlns:a16="http://schemas.microsoft.com/office/drawing/2014/main" id="{662EA881-9892-41B6-803D-0E1BF14C3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489" y="2283783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8" name="Oval 147">
              <a:extLst>
                <a:ext uri="{FF2B5EF4-FFF2-40B4-BE49-F238E27FC236}">
                  <a16:creationId xmlns:a16="http://schemas.microsoft.com/office/drawing/2014/main" id="{21914180-AE2E-4C2E-9E5D-C9B044D84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483" y="2283783"/>
              <a:ext cx="490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39" name="Oval 148">
              <a:extLst>
                <a:ext uri="{FF2B5EF4-FFF2-40B4-BE49-F238E27FC236}">
                  <a16:creationId xmlns:a16="http://schemas.microsoft.com/office/drawing/2014/main" id="{04381972-25C4-4F0B-AA6F-617C0FAC1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451" y="2214937"/>
              <a:ext cx="45508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0" name="Oval 149">
              <a:extLst>
                <a:ext uri="{FF2B5EF4-FFF2-40B4-BE49-F238E27FC236}">
                  <a16:creationId xmlns:a16="http://schemas.microsoft.com/office/drawing/2014/main" id="{50F272B0-E55E-4E17-BD7E-74845D04C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2755" y="2203268"/>
              <a:ext cx="49008" cy="46675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1" name="Oval 150">
              <a:extLst>
                <a:ext uri="{FF2B5EF4-FFF2-40B4-BE49-F238E27FC236}">
                  <a16:creationId xmlns:a16="http://schemas.microsoft.com/office/drawing/2014/main" id="{64CE8A5E-FD24-411A-82EF-8F5A6D2A7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227" y="2181098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2" name="Oval 151">
              <a:extLst>
                <a:ext uri="{FF2B5EF4-FFF2-40B4-BE49-F238E27FC236}">
                  <a16:creationId xmlns:a16="http://schemas.microsoft.com/office/drawing/2014/main" id="{29BCC9B3-3107-46EA-8060-AA33D3138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225" y="2181098"/>
              <a:ext cx="46675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3" name="Oval 152">
              <a:extLst>
                <a:ext uri="{FF2B5EF4-FFF2-40B4-BE49-F238E27FC236}">
                  <a16:creationId xmlns:a16="http://schemas.microsoft.com/office/drawing/2014/main" id="{E5BEEC3A-FCA1-4B0E-8102-B1C317183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7701" y="2155427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4" name="Oval 153">
              <a:extLst>
                <a:ext uri="{FF2B5EF4-FFF2-40B4-BE49-F238E27FC236}">
                  <a16:creationId xmlns:a16="http://schemas.microsoft.com/office/drawing/2014/main" id="{E5405E1A-A3DB-4E07-92F8-B0ADA1825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860" y="2155427"/>
              <a:ext cx="45508" cy="45508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5" name="Oval 154">
              <a:extLst>
                <a:ext uri="{FF2B5EF4-FFF2-40B4-BE49-F238E27FC236}">
                  <a16:creationId xmlns:a16="http://schemas.microsoft.com/office/drawing/2014/main" id="{10758A0E-7032-4986-BE3C-82DBB0BCB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000" y="2297785"/>
              <a:ext cx="47842" cy="47842"/>
            </a:xfrm>
            <a:prstGeom prst="ellipse">
              <a:avLst/>
            </a:pr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6" name="Freeform 155">
              <a:extLst>
                <a:ext uri="{FF2B5EF4-FFF2-40B4-BE49-F238E27FC236}">
                  <a16:creationId xmlns:a16="http://schemas.microsoft.com/office/drawing/2014/main" id="{BBCB5B72-A43F-4894-85E1-DEC0417A5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83" y="2114587"/>
              <a:ext cx="3418919" cy="1204207"/>
            </a:xfrm>
            <a:custGeom>
              <a:avLst/>
              <a:gdLst>
                <a:gd name="T0" fmla="*/ 2542 w 2930"/>
                <a:gd name="T1" fmla="*/ 1032 h 1032"/>
                <a:gd name="T2" fmla="*/ 2536 w 2930"/>
                <a:gd name="T3" fmla="*/ 930 h 1032"/>
                <a:gd name="T4" fmla="*/ 2341 w 2930"/>
                <a:gd name="T5" fmla="*/ 829 h 1032"/>
                <a:gd name="T6" fmla="*/ 2271 w 2930"/>
                <a:gd name="T7" fmla="*/ 786 h 1032"/>
                <a:gd name="T8" fmla="*/ 2228 w 2930"/>
                <a:gd name="T9" fmla="*/ 743 h 1032"/>
                <a:gd name="T10" fmla="*/ 2212 w 2930"/>
                <a:gd name="T11" fmla="*/ 707 h 1032"/>
                <a:gd name="T12" fmla="*/ 2151 w 2930"/>
                <a:gd name="T13" fmla="*/ 676 h 1032"/>
                <a:gd name="T14" fmla="*/ 2126 w 2930"/>
                <a:gd name="T15" fmla="*/ 644 h 1032"/>
                <a:gd name="T16" fmla="*/ 2114 w 2930"/>
                <a:gd name="T17" fmla="*/ 609 h 1032"/>
                <a:gd name="T18" fmla="*/ 2057 w 2930"/>
                <a:gd name="T19" fmla="*/ 580 h 1032"/>
                <a:gd name="T20" fmla="*/ 2053 w 2930"/>
                <a:gd name="T21" fmla="*/ 554 h 1032"/>
                <a:gd name="T22" fmla="*/ 1987 w 2930"/>
                <a:gd name="T23" fmla="*/ 528 h 1032"/>
                <a:gd name="T24" fmla="*/ 1979 w 2930"/>
                <a:gd name="T25" fmla="*/ 503 h 1032"/>
                <a:gd name="T26" fmla="*/ 1769 w 2930"/>
                <a:gd name="T27" fmla="*/ 481 h 1032"/>
                <a:gd name="T28" fmla="*/ 1596 w 2930"/>
                <a:gd name="T29" fmla="*/ 464 h 1032"/>
                <a:gd name="T30" fmla="*/ 1547 w 2930"/>
                <a:gd name="T31" fmla="*/ 446 h 1032"/>
                <a:gd name="T32" fmla="*/ 1518 w 2930"/>
                <a:gd name="T33" fmla="*/ 430 h 1032"/>
                <a:gd name="T34" fmla="*/ 1439 w 2930"/>
                <a:gd name="T35" fmla="*/ 414 h 1032"/>
                <a:gd name="T36" fmla="*/ 1398 w 2930"/>
                <a:gd name="T37" fmla="*/ 401 h 1032"/>
                <a:gd name="T38" fmla="*/ 1365 w 2930"/>
                <a:gd name="T39" fmla="*/ 387 h 1032"/>
                <a:gd name="T40" fmla="*/ 1349 w 2930"/>
                <a:gd name="T41" fmla="*/ 375 h 1032"/>
                <a:gd name="T42" fmla="*/ 1343 w 2930"/>
                <a:gd name="T43" fmla="*/ 359 h 1032"/>
                <a:gd name="T44" fmla="*/ 1253 w 2930"/>
                <a:gd name="T45" fmla="*/ 346 h 1032"/>
                <a:gd name="T46" fmla="*/ 1247 w 2930"/>
                <a:gd name="T47" fmla="*/ 332 h 1032"/>
                <a:gd name="T48" fmla="*/ 1208 w 2930"/>
                <a:gd name="T49" fmla="*/ 322 h 1032"/>
                <a:gd name="T50" fmla="*/ 1190 w 2930"/>
                <a:gd name="T51" fmla="*/ 308 h 1032"/>
                <a:gd name="T52" fmla="*/ 1180 w 2930"/>
                <a:gd name="T53" fmla="*/ 296 h 1032"/>
                <a:gd name="T54" fmla="*/ 1165 w 2930"/>
                <a:gd name="T55" fmla="*/ 271 h 1032"/>
                <a:gd name="T56" fmla="*/ 1143 w 2930"/>
                <a:gd name="T57" fmla="*/ 243 h 1032"/>
                <a:gd name="T58" fmla="*/ 1141 w 2930"/>
                <a:gd name="T59" fmla="*/ 232 h 1032"/>
                <a:gd name="T60" fmla="*/ 1102 w 2930"/>
                <a:gd name="T61" fmla="*/ 210 h 1032"/>
                <a:gd name="T62" fmla="*/ 1098 w 2930"/>
                <a:gd name="T63" fmla="*/ 198 h 1032"/>
                <a:gd name="T64" fmla="*/ 1022 w 2930"/>
                <a:gd name="T65" fmla="*/ 186 h 1032"/>
                <a:gd name="T66" fmla="*/ 926 w 2930"/>
                <a:gd name="T67" fmla="*/ 177 h 1032"/>
                <a:gd name="T68" fmla="*/ 818 w 2930"/>
                <a:gd name="T69" fmla="*/ 165 h 1032"/>
                <a:gd name="T70" fmla="*/ 773 w 2930"/>
                <a:gd name="T71" fmla="*/ 157 h 1032"/>
                <a:gd name="T72" fmla="*/ 769 w 2930"/>
                <a:gd name="T73" fmla="*/ 145 h 1032"/>
                <a:gd name="T74" fmla="*/ 735 w 2930"/>
                <a:gd name="T75" fmla="*/ 137 h 1032"/>
                <a:gd name="T76" fmla="*/ 722 w 2930"/>
                <a:gd name="T77" fmla="*/ 127 h 1032"/>
                <a:gd name="T78" fmla="*/ 714 w 2930"/>
                <a:gd name="T79" fmla="*/ 114 h 1032"/>
                <a:gd name="T80" fmla="*/ 665 w 2930"/>
                <a:gd name="T81" fmla="*/ 106 h 1032"/>
                <a:gd name="T82" fmla="*/ 514 w 2930"/>
                <a:gd name="T83" fmla="*/ 98 h 1032"/>
                <a:gd name="T84" fmla="*/ 510 w 2930"/>
                <a:gd name="T85" fmla="*/ 84 h 1032"/>
                <a:gd name="T86" fmla="*/ 331 w 2930"/>
                <a:gd name="T87" fmla="*/ 76 h 1032"/>
                <a:gd name="T88" fmla="*/ 290 w 2930"/>
                <a:gd name="T89" fmla="*/ 68 h 1032"/>
                <a:gd name="T90" fmla="*/ 198 w 2930"/>
                <a:gd name="T91" fmla="*/ 57 h 1032"/>
                <a:gd name="T92" fmla="*/ 176 w 2930"/>
                <a:gd name="T93" fmla="*/ 47 h 1032"/>
                <a:gd name="T94" fmla="*/ 88 w 2930"/>
                <a:gd name="T95" fmla="*/ 39 h 1032"/>
                <a:gd name="T96" fmla="*/ 70 w 2930"/>
                <a:gd name="T97" fmla="*/ 29 h 1032"/>
                <a:gd name="T98" fmla="*/ 61 w 2930"/>
                <a:gd name="T99" fmla="*/ 17 h 1032"/>
                <a:gd name="T100" fmla="*/ 45 w 2930"/>
                <a:gd name="T101" fmla="*/ 7 h 1032"/>
                <a:gd name="T102" fmla="*/ 0 w 2930"/>
                <a:gd name="T103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30" h="1032">
                  <a:moveTo>
                    <a:pt x="2930" y="1032"/>
                  </a:moveTo>
                  <a:lnTo>
                    <a:pt x="2542" y="1032"/>
                  </a:lnTo>
                  <a:lnTo>
                    <a:pt x="2542" y="930"/>
                  </a:lnTo>
                  <a:lnTo>
                    <a:pt x="2536" y="930"/>
                  </a:lnTo>
                  <a:lnTo>
                    <a:pt x="2536" y="829"/>
                  </a:lnTo>
                  <a:lnTo>
                    <a:pt x="2341" y="829"/>
                  </a:lnTo>
                  <a:lnTo>
                    <a:pt x="2341" y="786"/>
                  </a:lnTo>
                  <a:lnTo>
                    <a:pt x="2271" y="786"/>
                  </a:lnTo>
                  <a:lnTo>
                    <a:pt x="2271" y="743"/>
                  </a:lnTo>
                  <a:lnTo>
                    <a:pt x="2228" y="743"/>
                  </a:lnTo>
                  <a:lnTo>
                    <a:pt x="2228" y="707"/>
                  </a:lnTo>
                  <a:lnTo>
                    <a:pt x="2212" y="707"/>
                  </a:lnTo>
                  <a:lnTo>
                    <a:pt x="2212" y="676"/>
                  </a:lnTo>
                  <a:lnTo>
                    <a:pt x="2151" y="676"/>
                  </a:lnTo>
                  <a:lnTo>
                    <a:pt x="2151" y="644"/>
                  </a:lnTo>
                  <a:lnTo>
                    <a:pt x="2126" y="644"/>
                  </a:lnTo>
                  <a:lnTo>
                    <a:pt x="2126" y="609"/>
                  </a:lnTo>
                  <a:lnTo>
                    <a:pt x="2114" y="609"/>
                  </a:lnTo>
                  <a:lnTo>
                    <a:pt x="2114" y="580"/>
                  </a:lnTo>
                  <a:lnTo>
                    <a:pt x="2057" y="580"/>
                  </a:lnTo>
                  <a:lnTo>
                    <a:pt x="2057" y="554"/>
                  </a:lnTo>
                  <a:lnTo>
                    <a:pt x="2053" y="554"/>
                  </a:lnTo>
                  <a:lnTo>
                    <a:pt x="2053" y="528"/>
                  </a:lnTo>
                  <a:lnTo>
                    <a:pt x="1987" y="528"/>
                  </a:lnTo>
                  <a:lnTo>
                    <a:pt x="1987" y="503"/>
                  </a:lnTo>
                  <a:lnTo>
                    <a:pt x="1979" y="503"/>
                  </a:lnTo>
                  <a:lnTo>
                    <a:pt x="1979" y="481"/>
                  </a:lnTo>
                  <a:lnTo>
                    <a:pt x="1769" y="481"/>
                  </a:lnTo>
                  <a:lnTo>
                    <a:pt x="1769" y="464"/>
                  </a:lnTo>
                  <a:lnTo>
                    <a:pt x="1596" y="464"/>
                  </a:lnTo>
                  <a:lnTo>
                    <a:pt x="1596" y="446"/>
                  </a:lnTo>
                  <a:lnTo>
                    <a:pt x="1547" y="446"/>
                  </a:lnTo>
                  <a:lnTo>
                    <a:pt x="1547" y="430"/>
                  </a:lnTo>
                  <a:lnTo>
                    <a:pt x="1518" y="430"/>
                  </a:lnTo>
                  <a:lnTo>
                    <a:pt x="1518" y="414"/>
                  </a:lnTo>
                  <a:lnTo>
                    <a:pt x="1439" y="414"/>
                  </a:lnTo>
                  <a:lnTo>
                    <a:pt x="1439" y="401"/>
                  </a:lnTo>
                  <a:lnTo>
                    <a:pt x="1398" y="401"/>
                  </a:lnTo>
                  <a:lnTo>
                    <a:pt x="1398" y="387"/>
                  </a:lnTo>
                  <a:lnTo>
                    <a:pt x="1365" y="387"/>
                  </a:lnTo>
                  <a:lnTo>
                    <a:pt x="1365" y="375"/>
                  </a:lnTo>
                  <a:lnTo>
                    <a:pt x="1349" y="375"/>
                  </a:lnTo>
                  <a:lnTo>
                    <a:pt x="1349" y="359"/>
                  </a:lnTo>
                  <a:lnTo>
                    <a:pt x="1343" y="359"/>
                  </a:lnTo>
                  <a:lnTo>
                    <a:pt x="1343" y="346"/>
                  </a:lnTo>
                  <a:lnTo>
                    <a:pt x="1253" y="346"/>
                  </a:lnTo>
                  <a:lnTo>
                    <a:pt x="1253" y="332"/>
                  </a:lnTo>
                  <a:lnTo>
                    <a:pt x="1247" y="332"/>
                  </a:lnTo>
                  <a:lnTo>
                    <a:pt x="1247" y="322"/>
                  </a:lnTo>
                  <a:lnTo>
                    <a:pt x="1208" y="322"/>
                  </a:lnTo>
                  <a:lnTo>
                    <a:pt x="1208" y="308"/>
                  </a:lnTo>
                  <a:lnTo>
                    <a:pt x="1190" y="308"/>
                  </a:lnTo>
                  <a:lnTo>
                    <a:pt x="1190" y="296"/>
                  </a:lnTo>
                  <a:lnTo>
                    <a:pt x="1180" y="296"/>
                  </a:lnTo>
                  <a:lnTo>
                    <a:pt x="1180" y="271"/>
                  </a:lnTo>
                  <a:lnTo>
                    <a:pt x="1165" y="271"/>
                  </a:lnTo>
                  <a:lnTo>
                    <a:pt x="1165" y="243"/>
                  </a:lnTo>
                  <a:lnTo>
                    <a:pt x="1143" y="243"/>
                  </a:lnTo>
                  <a:lnTo>
                    <a:pt x="1143" y="232"/>
                  </a:lnTo>
                  <a:lnTo>
                    <a:pt x="1141" y="232"/>
                  </a:lnTo>
                  <a:lnTo>
                    <a:pt x="1141" y="210"/>
                  </a:lnTo>
                  <a:lnTo>
                    <a:pt x="1102" y="210"/>
                  </a:lnTo>
                  <a:lnTo>
                    <a:pt x="1102" y="198"/>
                  </a:lnTo>
                  <a:lnTo>
                    <a:pt x="1098" y="198"/>
                  </a:lnTo>
                  <a:lnTo>
                    <a:pt x="1098" y="186"/>
                  </a:lnTo>
                  <a:lnTo>
                    <a:pt x="1022" y="186"/>
                  </a:lnTo>
                  <a:lnTo>
                    <a:pt x="1022" y="177"/>
                  </a:lnTo>
                  <a:lnTo>
                    <a:pt x="926" y="177"/>
                  </a:lnTo>
                  <a:lnTo>
                    <a:pt x="926" y="165"/>
                  </a:lnTo>
                  <a:lnTo>
                    <a:pt x="818" y="165"/>
                  </a:lnTo>
                  <a:lnTo>
                    <a:pt x="818" y="157"/>
                  </a:lnTo>
                  <a:lnTo>
                    <a:pt x="773" y="157"/>
                  </a:lnTo>
                  <a:lnTo>
                    <a:pt x="773" y="145"/>
                  </a:lnTo>
                  <a:lnTo>
                    <a:pt x="769" y="145"/>
                  </a:lnTo>
                  <a:lnTo>
                    <a:pt x="769" y="137"/>
                  </a:lnTo>
                  <a:lnTo>
                    <a:pt x="735" y="137"/>
                  </a:lnTo>
                  <a:lnTo>
                    <a:pt x="735" y="127"/>
                  </a:lnTo>
                  <a:lnTo>
                    <a:pt x="722" y="127"/>
                  </a:lnTo>
                  <a:lnTo>
                    <a:pt x="722" y="114"/>
                  </a:lnTo>
                  <a:lnTo>
                    <a:pt x="714" y="114"/>
                  </a:lnTo>
                  <a:lnTo>
                    <a:pt x="714" y="106"/>
                  </a:lnTo>
                  <a:lnTo>
                    <a:pt x="665" y="106"/>
                  </a:lnTo>
                  <a:lnTo>
                    <a:pt x="665" y="98"/>
                  </a:lnTo>
                  <a:lnTo>
                    <a:pt x="514" y="98"/>
                  </a:lnTo>
                  <a:lnTo>
                    <a:pt x="514" y="84"/>
                  </a:lnTo>
                  <a:lnTo>
                    <a:pt x="510" y="84"/>
                  </a:lnTo>
                  <a:lnTo>
                    <a:pt x="510" y="76"/>
                  </a:lnTo>
                  <a:lnTo>
                    <a:pt x="331" y="76"/>
                  </a:lnTo>
                  <a:lnTo>
                    <a:pt x="331" y="68"/>
                  </a:lnTo>
                  <a:lnTo>
                    <a:pt x="290" y="68"/>
                  </a:lnTo>
                  <a:lnTo>
                    <a:pt x="290" y="57"/>
                  </a:lnTo>
                  <a:lnTo>
                    <a:pt x="198" y="57"/>
                  </a:lnTo>
                  <a:lnTo>
                    <a:pt x="198" y="47"/>
                  </a:lnTo>
                  <a:lnTo>
                    <a:pt x="176" y="47"/>
                  </a:lnTo>
                  <a:lnTo>
                    <a:pt x="176" y="39"/>
                  </a:lnTo>
                  <a:lnTo>
                    <a:pt x="88" y="39"/>
                  </a:lnTo>
                  <a:lnTo>
                    <a:pt x="88" y="29"/>
                  </a:lnTo>
                  <a:lnTo>
                    <a:pt x="70" y="29"/>
                  </a:lnTo>
                  <a:lnTo>
                    <a:pt x="70" y="17"/>
                  </a:lnTo>
                  <a:lnTo>
                    <a:pt x="61" y="17"/>
                  </a:lnTo>
                  <a:lnTo>
                    <a:pt x="61" y="7"/>
                  </a:lnTo>
                  <a:lnTo>
                    <a:pt x="45" y="7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7" name="Freeform 5">
              <a:extLst>
                <a:ext uri="{FF2B5EF4-FFF2-40B4-BE49-F238E27FC236}">
                  <a16:creationId xmlns:a16="http://schemas.microsoft.com/office/drawing/2014/main" id="{3C1847AE-22B5-47E5-A138-A26566174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149" y="2114586"/>
              <a:ext cx="3583445" cy="1791142"/>
            </a:xfrm>
            <a:custGeom>
              <a:avLst/>
              <a:gdLst>
                <a:gd name="T0" fmla="*/ 0 w 2575"/>
                <a:gd name="T1" fmla="*/ 0 h 1537"/>
                <a:gd name="T2" fmla="*/ 0 w 2575"/>
                <a:gd name="T3" fmla="*/ 1537 h 1537"/>
                <a:gd name="T4" fmla="*/ 2575 w 2575"/>
                <a:gd name="T5" fmla="*/ 1537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5" h="1537">
                  <a:moveTo>
                    <a:pt x="0" y="0"/>
                  </a:moveTo>
                  <a:lnTo>
                    <a:pt x="0" y="1537"/>
                  </a:lnTo>
                  <a:lnTo>
                    <a:pt x="2575" y="1537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48" name="Line 6">
              <a:extLst>
                <a:ext uri="{FF2B5EF4-FFF2-40B4-BE49-F238E27FC236}">
                  <a16:creationId xmlns:a16="http://schemas.microsoft.com/office/drawing/2014/main" id="{ED880DB1-EB18-42DC-BD1C-E34CA9018C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37" y="2114587"/>
              <a:ext cx="665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50" name="Line 8">
              <a:extLst>
                <a:ext uri="{FF2B5EF4-FFF2-40B4-BE49-F238E27FC236}">
                  <a16:creationId xmlns:a16="http://schemas.microsoft.com/office/drawing/2014/main" id="{69AEE5D9-C255-4430-9460-F33C441AD5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37" y="2473982"/>
              <a:ext cx="665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52" name="Line 10">
              <a:extLst>
                <a:ext uri="{FF2B5EF4-FFF2-40B4-BE49-F238E27FC236}">
                  <a16:creationId xmlns:a16="http://schemas.microsoft.com/office/drawing/2014/main" id="{412BAE3E-82A3-485A-AE25-6C9457EFB4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37" y="2831043"/>
              <a:ext cx="665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54" name="Line 12">
              <a:extLst>
                <a:ext uri="{FF2B5EF4-FFF2-40B4-BE49-F238E27FC236}">
                  <a16:creationId xmlns:a16="http://schemas.microsoft.com/office/drawing/2014/main" id="{941A5211-C244-4706-9E97-F9ECB1AF0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37" y="3188105"/>
              <a:ext cx="665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56" name="Line 14">
              <a:extLst>
                <a:ext uri="{FF2B5EF4-FFF2-40B4-BE49-F238E27FC236}">
                  <a16:creationId xmlns:a16="http://schemas.microsoft.com/office/drawing/2014/main" id="{9D956D51-CF99-4AD1-8853-92C6470865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37" y="3546333"/>
              <a:ext cx="66512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58" name="Line 16">
              <a:extLst>
                <a:ext uri="{FF2B5EF4-FFF2-40B4-BE49-F238E27FC236}">
                  <a16:creationId xmlns:a16="http://schemas.microsoft.com/office/drawing/2014/main" id="{4E1C7591-13FF-454D-8929-901EEF01A1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37" y="3905728"/>
              <a:ext cx="66512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59" name="Line 39">
              <a:extLst>
                <a:ext uri="{FF2B5EF4-FFF2-40B4-BE49-F238E27FC236}">
                  <a16:creationId xmlns:a16="http://schemas.microsoft.com/office/drawing/2014/main" id="{D9F72375-BB3C-406E-A129-89DDEA439B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0689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61" name="Line 41">
              <a:extLst>
                <a:ext uri="{FF2B5EF4-FFF2-40B4-BE49-F238E27FC236}">
                  <a16:creationId xmlns:a16="http://schemas.microsoft.com/office/drawing/2014/main" id="{AD4D0266-63A4-4B12-A565-D26C4F33B2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0072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62" name="Freeform 156">
              <a:extLst>
                <a:ext uri="{FF2B5EF4-FFF2-40B4-BE49-F238E27FC236}">
                  <a16:creationId xmlns:a16="http://schemas.microsoft.com/office/drawing/2014/main" id="{A3E5D6BD-707A-4EE5-B75B-394B17FF4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83" y="2114587"/>
              <a:ext cx="3324404" cy="1194872"/>
            </a:xfrm>
            <a:custGeom>
              <a:avLst/>
              <a:gdLst>
                <a:gd name="T0" fmla="*/ 2343 w 2849"/>
                <a:gd name="T1" fmla="*/ 1024 h 1024"/>
                <a:gd name="T2" fmla="*/ 2322 w 2849"/>
                <a:gd name="T3" fmla="*/ 955 h 1024"/>
                <a:gd name="T4" fmla="*/ 2202 w 2849"/>
                <a:gd name="T5" fmla="*/ 892 h 1024"/>
                <a:gd name="T6" fmla="*/ 2059 w 2849"/>
                <a:gd name="T7" fmla="*/ 835 h 1024"/>
                <a:gd name="T8" fmla="*/ 1859 w 2849"/>
                <a:gd name="T9" fmla="*/ 786 h 1024"/>
                <a:gd name="T10" fmla="*/ 1753 w 2849"/>
                <a:gd name="T11" fmla="*/ 753 h 1024"/>
                <a:gd name="T12" fmla="*/ 1539 w 2849"/>
                <a:gd name="T13" fmla="*/ 719 h 1024"/>
                <a:gd name="T14" fmla="*/ 1506 w 2849"/>
                <a:gd name="T15" fmla="*/ 694 h 1024"/>
                <a:gd name="T16" fmla="*/ 1469 w 2849"/>
                <a:gd name="T17" fmla="*/ 662 h 1024"/>
                <a:gd name="T18" fmla="*/ 1439 w 2849"/>
                <a:gd name="T19" fmla="*/ 637 h 1024"/>
                <a:gd name="T20" fmla="*/ 1400 w 2849"/>
                <a:gd name="T21" fmla="*/ 615 h 1024"/>
                <a:gd name="T22" fmla="*/ 1394 w 2849"/>
                <a:gd name="T23" fmla="*/ 585 h 1024"/>
                <a:gd name="T24" fmla="*/ 1318 w 2849"/>
                <a:gd name="T25" fmla="*/ 560 h 1024"/>
                <a:gd name="T26" fmla="*/ 1284 w 2849"/>
                <a:gd name="T27" fmla="*/ 513 h 1024"/>
                <a:gd name="T28" fmla="*/ 1280 w 2849"/>
                <a:gd name="T29" fmla="*/ 485 h 1024"/>
                <a:gd name="T30" fmla="*/ 1206 w 2849"/>
                <a:gd name="T31" fmla="*/ 462 h 1024"/>
                <a:gd name="T32" fmla="*/ 1169 w 2849"/>
                <a:gd name="T33" fmla="*/ 440 h 1024"/>
                <a:gd name="T34" fmla="*/ 1110 w 2849"/>
                <a:gd name="T35" fmla="*/ 418 h 1024"/>
                <a:gd name="T36" fmla="*/ 1086 w 2849"/>
                <a:gd name="T37" fmla="*/ 393 h 1024"/>
                <a:gd name="T38" fmla="*/ 1016 w 2849"/>
                <a:gd name="T39" fmla="*/ 369 h 1024"/>
                <a:gd name="T40" fmla="*/ 978 w 2849"/>
                <a:gd name="T41" fmla="*/ 346 h 1024"/>
                <a:gd name="T42" fmla="*/ 961 w 2849"/>
                <a:gd name="T43" fmla="*/ 322 h 1024"/>
                <a:gd name="T44" fmla="*/ 916 w 2849"/>
                <a:gd name="T45" fmla="*/ 302 h 1024"/>
                <a:gd name="T46" fmla="*/ 884 w 2849"/>
                <a:gd name="T47" fmla="*/ 265 h 1024"/>
                <a:gd name="T48" fmla="*/ 674 w 2849"/>
                <a:gd name="T49" fmla="*/ 245 h 1024"/>
                <a:gd name="T50" fmla="*/ 667 w 2849"/>
                <a:gd name="T51" fmla="*/ 208 h 1024"/>
                <a:gd name="T52" fmla="*/ 598 w 2849"/>
                <a:gd name="T53" fmla="*/ 188 h 1024"/>
                <a:gd name="T54" fmla="*/ 567 w 2849"/>
                <a:gd name="T55" fmla="*/ 167 h 1024"/>
                <a:gd name="T56" fmla="*/ 465 w 2849"/>
                <a:gd name="T57" fmla="*/ 151 h 1024"/>
                <a:gd name="T58" fmla="*/ 371 w 2849"/>
                <a:gd name="T59" fmla="*/ 112 h 1024"/>
                <a:gd name="T60" fmla="*/ 347 w 2849"/>
                <a:gd name="T61" fmla="*/ 90 h 1024"/>
                <a:gd name="T62" fmla="*/ 290 w 2849"/>
                <a:gd name="T63" fmla="*/ 74 h 1024"/>
                <a:gd name="T64" fmla="*/ 253 w 2849"/>
                <a:gd name="T65" fmla="*/ 57 h 1024"/>
                <a:gd name="T66" fmla="*/ 157 w 2849"/>
                <a:gd name="T67" fmla="*/ 39 h 1024"/>
                <a:gd name="T68" fmla="*/ 141 w 2849"/>
                <a:gd name="T69" fmla="*/ 15 h 1024"/>
                <a:gd name="T70" fmla="*/ 0 w 2849"/>
                <a:gd name="T71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49" h="1024">
                  <a:moveTo>
                    <a:pt x="2849" y="1024"/>
                  </a:moveTo>
                  <a:lnTo>
                    <a:pt x="2343" y="1024"/>
                  </a:lnTo>
                  <a:lnTo>
                    <a:pt x="2343" y="955"/>
                  </a:lnTo>
                  <a:lnTo>
                    <a:pt x="2322" y="955"/>
                  </a:lnTo>
                  <a:lnTo>
                    <a:pt x="2322" y="892"/>
                  </a:lnTo>
                  <a:lnTo>
                    <a:pt x="2202" y="892"/>
                  </a:lnTo>
                  <a:lnTo>
                    <a:pt x="2202" y="835"/>
                  </a:lnTo>
                  <a:lnTo>
                    <a:pt x="2059" y="835"/>
                  </a:lnTo>
                  <a:lnTo>
                    <a:pt x="2059" y="786"/>
                  </a:lnTo>
                  <a:lnTo>
                    <a:pt x="1859" y="786"/>
                  </a:lnTo>
                  <a:lnTo>
                    <a:pt x="1859" y="753"/>
                  </a:lnTo>
                  <a:lnTo>
                    <a:pt x="1753" y="753"/>
                  </a:lnTo>
                  <a:lnTo>
                    <a:pt x="1753" y="719"/>
                  </a:lnTo>
                  <a:lnTo>
                    <a:pt x="1539" y="719"/>
                  </a:lnTo>
                  <a:lnTo>
                    <a:pt x="1539" y="694"/>
                  </a:lnTo>
                  <a:lnTo>
                    <a:pt x="1506" y="694"/>
                  </a:lnTo>
                  <a:lnTo>
                    <a:pt x="1506" y="662"/>
                  </a:lnTo>
                  <a:lnTo>
                    <a:pt x="1469" y="662"/>
                  </a:lnTo>
                  <a:lnTo>
                    <a:pt x="1469" y="637"/>
                  </a:lnTo>
                  <a:lnTo>
                    <a:pt x="1439" y="637"/>
                  </a:lnTo>
                  <a:lnTo>
                    <a:pt x="1439" y="615"/>
                  </a:lnTo>
                  <a:lnTo>
                    <a:pt x="1400" y="615"/>
                  </a:lnTo>
                  <a:lnTo>
                    <a:pt x="1400" y="585"/>
                  </a:lnTo>
                  <a:lnTo>
                    <a:pt x="1394" y="585"/>
                  </a:lnTo>
                  <a:lnTo>
                    <a:pt x="1394" y="560"/>
                  </a:lnTo>
                  <a:lnTo>
                    <a:pt x="1318" y="560"/>
                  </a:lnTo>
                  <a:lnTo>
                    <a:pt x="1318" y="513"/>
                  </a:lnTo>
                  <a:lnTo>
                    <a:pt x="1284" y="513"/>
                  </a:lnTo>
                  <a:lnTo>
                    <a:pt x="1284" y="485"/>
                  </a:lnTo>
                  <a:lnTo>
                    <a:pt x="1280" y="485"/>
                  </a:lnTo>
                  <a:lnTo>
                    <a:pt x="1280" y="462"/>
                  </a:lnTo>
                  <a:lnTo>
                    <a:pt x="1206" y="462"/>
                  </a:lnTo>
                  <a:lnTo>
                    <a:pt x="1206" y="440"/>
                  </a:lnTo>
                  <a:lnTo>
                    <a:pt x="1169" y="440"/>
                  </a:lnTo>
                  <a:lnTo>
                    <a:pt x="1169" y="418"/>
                  </a:lnTo>
                  <a:lnTo>
                    <a:pt x="1110" y="418"/>
                  </a:lnTo>
                  <a:lnTo>
                    <a:pt x="1110" y="393"/>
                  </a:lnTo>
                  <a:lnTo>
                    <a:pt x="1086" y="393"/>
                  </a:lnTo>
                  <a:lnTo>
                    <a:pt x="1086" y="369"/>
                  </a:lnTo>
                  <a:lnTo>
                    <a:pt x="1016" y="369"/>
                  </a:lnTo>
                  <a:lnTo>
                    <a:pt x="1016" y="346"/>
                  </a:lnTo>
                  <a:lnTo>
                    <a:pt x="978" y="346"/>
                  </a:lnTo>
                  <a:lnTo>
                    <a:pt x="978" y="322"/>
                  </a:lnTo>
                  <a:lnTo>
                    <a:pt x="961" y="322"/>
                  </a:lnTo>
                  <a:lnTo>
                    <a:pt x="961" y="302"/>
                  </a:lnTo>
                  <a:lnTo>
                    <a:pt x="916" y="302"/>
                  </a:lnTo>
                  <a:lnTo>
                    <a:pt x="916" y="265"/>
                  </a:lnTo>
                  <a:lnTo>
                    <a:pt x="884" y="265"/>
                  </a:lnTo>
                  <a:lnTo>
                    <a:pt x="884" y="245"/>
                  </a:lnTo>
                  <a:lnTo>
                    <a:pt x="674" y="245"/>
                  </a:lnTo>
                  <a:lnTo>
                    <a:pt x="674" y="208"/>
                  </a:lnTo>
                  <a:lnTo>
                    <a:pt x="667" y="208"/>
                  </a:lnTo>
                  <a:lnTo>
                    <a:pt x="667" y="188"/>
                  </a:lnTo>
                  <a:lnTo>
                    <a:pt x="598" y="188"/>
                  </a:lnTo>
                  <a:lnTo>
                    <a:pt x="598" y="167"/>
                  </a:lnTo>
                  <a:lnTo>
                    <a:pt x="567" y="167"/>
                  </a:lnTo>
                  <a:lnTo>
                    <a:pt x="567" y="151"/>
                  </a:lnTo>
                  <a:lnTo>
                    <a:pt x="465" y="151"/>
                  </a:lnTo>
                  <a:lnTo>
                    <a:pt x="465" y="112"/>
                  </a:lnTo>
                  <a:lnTo>
                    <a:pt x="371" y="112"/>
                  </a:lnTo>
                  <a:lnTo>
                    <a:pt x="371" y="90"/>
                  </a:lnTo>
                  <a:lnTo>
                    <a:pt x="347" y="90"/>
                  </a:lnTo>
                  <a:lnTo>
                    <a:pt x="347" y="74"/>
                  </a:lnTo>
                  <a:lnTo>
                    <a:pt x="290" y="74"/>
                  </a:lnTo>
                  <a:lnTo>
                    <a:pt x="290" y="57"/>
                  </a:lnTo>
                  <a:lnTo>
                    <a:pt x="253" y="57"/>
                  </a:lnTo>
                  <a:lnTo>
                    <a:pt x="253" y="39"/>
                  </a:lnTo>
                  <a:lnTo>
                    <a:pt x="157" y="39"/>
                  </a:lnTo>
                  <a:lnTo>
                    <a:pt x="157" y="15"/>
                  </a:lnTo>
                  <a:lnTo>
                    <a:pt x="141" y="15"/>
                  </a:ln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63" name="Line 17">
              <a:extLst>
                <a:ext uri="{FF2B5EF4-FFF2-40B4-BE49-F238E27FC236}">
                  <a16:creationId xmlns:a16="http://schemas.microsoft.com/office/drawing/2014/main" id="{0799B644-9647-433C-B19A-F5D7193BC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149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65" name="Line 19">
              <a:extLst>
                <a:ext uri="{FF2B5EF4-FFF2-40B4-BE49-F238E27FC236}">
                  <a16:creationId xmlns:a16="http://schemas.microsoft.com/office/drawing/2014/main" id="{66FD3C23-3678-4070-93F7-6725E58398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6031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67" name="Line 21">
              <a:extLst>
                <a:ext uri="{FF2B5EF4-FFF2-40B4-BE49-F238E27FC236}">
                  <a16:creationId xmlns:a16="http://schemas.microsoft.com/office/drawing/2014/main" id="{EF5B2E3B-4851-4F86-8EF4-725DA3F899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1914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69" name="Line 23">
              <a:extLst>
                <a:ext uri="{FF2B5EF4-FFF2-40B4-BE49-F238E27FC236}">
                  <a16:creationId xmlns:a16="http://schemas.microsoft.com/office/drawing/2014/main" id="{443C8C34-58F3-45F4-9CD9-1636AE1123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7796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71" name="Line 25">
              <a:extLst>
                <a:ext uri="{FF2B5EF4-FFF2-40B4-BE49-F238E27FC236}">
                  <a16:creationId xmlns:a16="http://schemas.microsoft.com/office/drawing/2014/main" id="{D2B9AADB-77CD-46F3-B3CC-D4F0D00085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3679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73" name="Line 27">
              <a:extLst>
                <a:ext uri="{FF2B5EF4-FFF2-40B4-BE49-F238E27FC236}">
                  <a16:creationId xmlns:a16="http://schemas.microsoft.com/office/drawing/2014/main" id="{AE45E36E-F40D-43B8-B162-7E8753D16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9561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75" name="Line 29">
              <a:extLst>
                <a:ext uri="{FF2B5EF4-FFF2-40B4-BE49-F238E27FC236}">
                  <a16:creationId xmlns:a16="http://schemas.microsoft.com/office/drawing/2014/main" id="{4A6D8978-C37E-4F12-881D-9E810EB92F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5443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77" name="Line 31">
              <a:extLst>
                <a:ext uri="{FF2B5EF4-FFF2-40B4-BE49-F238E27FC236}">
                  <a16:creationId xmlns:a16="http://schemas.microsoft.com/office/drawing/2014/main" id="{22F6B37C-B4A6-4D4C-A2FA-C934F1BD1F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1325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79" name="Line 33">
              <a:extLst>
                <a:ext uri="{FF2B5EF4-FFF2-40B4-BE49-F238E27FC236}">
                  <a16:creationId xmlns:a16="http://schemas.microsoft.com/office/drawing/2014/main" id="{DB542C42-C16C-4932-946D-7953AE144C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7208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81" name="Line 35">
              <a:extLst>
                <a:ext uri="{FF2B5EF4-FFF2-40B4-BE49-F238E27FC236}">
                  <a16:creationId xmlns:a16="http://schemas.microsoft.com/office/drawing/2014/main" id="{EF52819B-8D83-48E7-B5F3-938CB707ED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090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83" name="Line 37">
              <a:extLst>
                <a:ext uri="{FF2B5EF4-FFF2-40B4-BE49-F238E27FC236}">
                  <a16:creationId xmlns:a16="http://schemas.microsoft.com/office/drawing/2014/main" id="{78615189-10F4-4023-8864-96893EE33E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8973" y="3905728"/>
              <a:ext cx="0" cy="66512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685" name="TextBox 684">
              <a:extLst>
                <a:ext uri="{FF2B5EF4-FFF2-40B4-BE49-F238E27FC236}">
                  <a16:creationId xmlns:a16="http://schemas.microsoft.com/office/drawing/2014/main" id="{42DF2BF2-502B-4248-BFC7-A7152F649AF2}"/>
                </a:ext>
              </a:extLst>
            </p:cNvPr>
            <p:cNvSpPr txBox="1"/>
            <p:nvPr/>
          </p:nvSpPr>
          <p:spPr>
            <a:xfrm>
              <a:off x="372642" y="3826355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0.0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88" name="TextBox 687">
              <a:extLst>
                <a:ext uri="{FF2B5EF4-FFF2-40B4-BE49-F238E27FC236}">
                  <a16:creationId xmlns:a16="http://schemas.microsoft.com/office/drawing/2014/main" id="{8C025377-D142-437B-A579-4D740B054475}"/>
                </a:ext>
              </a:extLst>
            </p:cNvPr>
            <p:cNvSpPr txBox="1"/>
            <p:nvPr/>
          </p:nvSpPr>
          <p:spPr>
            <a:xfrm>
              <a:off x="372642" y="2754714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0.6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90" name="TextBox 689">
              <a:extLst>
                <a:ext uri="{FF2B5EF4-FFF2-40B4-BE49-F238E27FC236}">
                  <a16:creationId xmlns:a16="http://schemas.microsoft.com/office/drawing/2014/main" id="{BE2FFE4D-C0E3-43E7-9067-E0DB66B423E6}"/>
                </a:ext>
              </a:extLst>
            </p:cNvPr>
            <p:cNvSpPr txBox="1"/>
            <p:nvPr/>
          </p:nvSpPr>
          <p:spPr>
            <a:xfrm>
              <a:off x="372642" y="3111927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0.4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92" name="TextBox 691">
              <a:extLst>
                <a:ext uri="{FF2B5EF4-FFF2-40B4-BE49-F238E27FC236}">
                  <a16:creationId xmlns:a16="http://schemas.microsoft.com/office/drawing/2014/main" id="{109C582F-F126-4A26-A9FA-67379D9E3C4B}"/>
                </a:ext>
              </a:extLst>
            </p:cNvPr>
            <p:cNvSpPr txBox="1"/>
            <p:nvPr/>
          </p:nvSpPr>
          <p:spPr>
            <a:xfrm>
              <a:off x="372642" y="346914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0.2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93" name="TextBox 692">
              <a:extLst>
                <a:ext uri="{FF2B5EF4-FFF2-40B4-BE49-F238E27FC236}">
                  <a16:creationId xmlns:a16="http://schemas.microsoft.com/office/drawing/2014/main" id="{B49B9AB2-7DAD-4279-85CC-573E558FB3F8}"/>
                </a:ext>
              </a:extLst>
            </p:cNvPr>
            <p:cNvSpPr txBox="1"/>
            <p:nvPr/>
          </p:nvSpPr>
          <p:spPr>
            <a:xfrm>
              <a:off x="372642" y="2040288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1.0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95" name="TextBox 694">
              <a:extLst>
                <a:ext uri="{FF2B5EF4-FFF2-40B4-BE49-F238E27FC236}">
                  <a16:creationId xmlns:a16="http://schemas.microsoft.com/office/drawing/2014/main" id="{A6A7DA13-87E3-4DEC-9B71-06AF0193E7FA}"/>
                </a:ext>
              </a:extLst>
            </p:cNvPr>
            <p:cNvSpPr txBox="1"/>
            <p:nvPr/>
          </p:nvSpPr>
          <p:spPr>
            <a:xfrm>
              <a:off x="372642" y="2397499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0.8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96" name="TextBox 695">
              <a:extLst>
                <a:ext uri="{FF2B5EF4-FFF2-40B4-BE49-F238E27FC236}">
                  <a16:creationId xmlns:a16="http://schemas.microsoft.com/office/drawing/2014/main" id="{D4ED3F71-317F-4D98-8561-3EA74B44B398}"/>
                </a:ext>
              </a:extLst>
            </p:cNvPr>
            <p:cNvSpPr txBox="1"/>
            <p:nvPr/>
          </p:nvSpPr>
          <p:spPr>
            <a:xfrm>
              <a:off x="702482" y="4089979"/>
              <a:ext cx="3581113" cy="1638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50" b="1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Time from randomization (months)</a:t>
              </a:r>
              <a:endParaRPr lang="en-GB" sz="1050" b="1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97" name="TextBox 696">
              <a:extLst>
                <a:ext uri="{FF2B5EF4-FFF2-40B4-BE49-F238E27FC236}">
                  <a16:creationId xmlns:a16="http://schemas.microsoft.com/office/drawing/2014/main" id="{7FED1076-4522-416E-8FC2-432FDCC23558}"/>
                </a:ext>
              </a:extLst>
            </p:cNvPr>
            <p:cNvSpPr txBox="1"/>
            <p:nvPr/>
          </p:nvSpPr>
          <p:spPr>
            <a:xfrm rot="16200000">
              <a:off x="-641481" y="2916701"/>
              <a:ext cx="1791140" cy="186921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 defTabSz="457189">
                <a:defRPr/>
              </a:pPr>
              <a:r>
                <a:rPr lang="en-US" sz="1200" b="1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Probability of overall survival</a:t>
              </a:r>
              <a:endParaRPr lang="en-GB" sz="1200" b="1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698" name="Straight Connector 697">
              <a:extLst>
                <a:ext uri="{FF2B5EF4-FFF2-40B4-BE49-F238E27FC236}">
                  <a16:creationId xmlns:a16="http://schemas.microsoft.com/office/drawing/2014/main" id="{28B2BCCA-A9BB-4C3C-AED2-BFEA2CD272E5}"/>
                </a:ext>
              </a:extLst>
            </p:cNvPr>
            <p:cNvCxnSpPr>
              <a:cxnSpLocks/>
            </p:cNvCxnSpPr>
            <p:nvPr/>
          </p:nvCxnSpPr>
          <p:spPr>
            <a:xfrm>
              <a:off x="684407" y="3013715"/>
              <a:ext cx="3075267" cy="0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99" name="Straight Connector 698">
              <a:extLst>
                <a:ext uri="{FF2B5EF4-FFF2-40B4-BE49-F238E27FC236}">
                  <a16:creationId xmlns:a16="http://schemas.microsoft.com/office/drawing/2014/main" id="{40C58F0B-DD07-482F-BEB5-8150722D39CC}"/>
                </a:ext>
              </a:extLst>
            </p:cNvPr>
            <p:cNvCxnSpPr>
              <a:cxnSpLocks/>
            </p:cNvCxnSpPr>
            <p:nvPr/>
          </p:nvCxnSpPr>
          <p:spPr>
            <a:xfrm>
              <a:off x="3271800" y="2831043"/>
              <a:ext cx="0" cy="1079683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700" name="Straight Connector 699">
              <a:extLst>
                <a:ext uri="{FF2B5EF4-FFF2-40B4-BE49-F238E27FC236}">
                  <a16:creationId xmlns:a16="http://schemas.microsoft.com/office/drawing/2014/main" id="{6507C5CD-3AE0-4932-8849-A5DC32B101F5}"/>
                </a:ext>
              </a:extLst>
            </p:cNvPr>
            <p:cNvCxnSpPr>
              <a:cxnSpLocks/>
            </p:cNvCxnSpPr>
            <p:nvPr/>
          </p:nvCxnSpPr>
          <p:spPr>
            <a:xfrm>
              <a:off x="2412994" y="2502073"/>
              <a:ext cx="0" cy="1383711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701" name="Straight Connector 700">
              <a:extLst>
                <a:ext uri="{FF2B5EF4-FFF2-40B4-BE49-F238E27FC236}">
                  <a16:creationId xmlns:a16="http://schemas.microsoft.com/office/drawing/2014/main" id="{AF837E58-2B7B-41F7-8141-3105283055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4770" y="2160648"/>
              <a:ext cx="0" cy="1752144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702" name="TextBox 701">
              <a:extLst>
                <a:ext uri="{FF2B5EF4-FFF2-40B4-BE49-F238E27FC236}">
                  <a16:creationId xmlns:a16="http://schemas.microsoft.com/office/drawing/2014/main" id="{267E66A8-6EDA-433A-8EB1-1D9F2F3B4B87}"/>
                </a:ext>
              </a:extLst>
            </p:cNvPr>
            <p:cNvSpPr txBox="1"/>
            <p:nvPr/>
          </p:nvSpPr>
          <p:spPr>
            <a:xfrm>
              <a:off x="2345960" y="1987118"/>
              <a:ext cx="885122" cy="60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defRPr/>
              </a:pPr>
              <a:r>
                <a:rPr lang="en-US" altLang="zh-CN" sz="1100" b="1" dirty="0">
                  <a:solidFill>
                    <a:srgbClr val="000000"/>
                  </a:solidFill>
                  <a:latin typeface="Arial Narrow"/>
                  <a:ea typeface="黑体" panose="02010609060101010101" pitchFamily="49" charset="-122"/>
                </a:rPr>
                <a:t>12</a:t>
              </a:r>
              <a:r>
                <a:rPr lang="en-US" sz="1100" b="1" dirty="0">
                  <a:solidFill>
                    <a:srgbClr val="000000"/>
                  </a:solidFill>
                  <a:latin typeface="Arial Narrow"/>
                  <a:ea typeface="MS PGothic" panose="020B0600070205080204" pitchFamily="34" charset="-128"/>
                </a:rPr>
                <a:t>-mo rate 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6E1E50"/>
                  </a:solidFill>
                  <a:latin typeface="Arial Narrow"/>
                  <a:ea typeface="黑体" panose="02010609060101010101" pitchFamily="49" charset="-122"/>
                </a:rPr>
                <a:t>73.07%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56639D"/>
                  </a:solidFill>
                  <a:latin typeface="Arial Narrow"/>
                  <a:ea typeface="黑体" panose="02010609060101010101" pitchFamily="49" charset="-122"/>
                </a:rPr>
                <a:t>56.94%</a:t>
              </a:r>
              <a:endParaRPr lang="en-US" sz="1100" b="1" dirty="0">
                <a:solidFill>
                  <a:srgbClr val="56639D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03" name="TextBox 702">
              <a:extLst>
                <a:ext uri="{FF2B5EF4-FFF2-40B4-BE49-F238E27FC236}">
                  <a16:creationId xmlns:a16="http://schemas.microsoft.com/office/drawing/2014/main" id="{ABEA8D37-F5E7-48C9-ABC3-BE89049807C1}"/>
                </a:ext>
              </a:extLst>
            </p:cNvPr>
            <p:cNvSpPr txBox="1"/>
            <p:nvPr/>
          </p:nvSpPr>
          <p:spPr>
            <a:xfrm>
              <a:off x="941429" y="1847210"/>
              <a:ext cx="2026958" cy="436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defRPr/>
              </a:pPr>
              <a:r>
                <a:rPr lang="en-US" sz="1100" b="1" dirty="0">
                  <a:solidFill>
                    <a:srgbClr val="000000"/>
                  </a:solidFill>
                  <a:latin typeface="Arial Narrow"/>
                  <a:ea typeface="MS PGothic" panose="020B0600070205080204" pitchFamily="34" charset="-128"/>
                </a:rPr>
                <a:t>6-mo rate  </a:t>
              </a:r>
              <a:r>
                <a:rPr lang="en-US" altLang="zh-CN" sz="1100" b="1" dirty="0">
                  <a:solidFill>
                    <a:srgbClr val="6E1E50"/>
                  </a:solidFill>
                  <a:latin typeface="Arial Narrow"/>
                  <a:ea typeface="黑体" panose="02010609060101010101" pitchFamily="49" charset="-122"/>
                </a:rPr>
                <a:t>91.20%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7D8232"/>
                  </a:solidFill>
                  <a:latin typeface="Arial Narrow"/>
                  <a:ea typeface="黑体" panose="02010609060101010101" pitchFamily="49" charset="-122"/>
                </a:rPr>
                <a:t>	   </a:t>
              </a:r>
              <a:r>
                <a:rPr lang="en-US" altLang="zh-CN" sz="1100" b="1" dirty="0">
                  <a:solidFill>
                    <a:srgbClr val="56639D"/>
                  </a:solidFill>
                  <a:latin typeface="Arial Narrow"/>
                  <a:ea typeface="黑体" panose="02010609060101010101" pitchFamily="49" charset="-122"/>
                </a:rPr>
                <a:t>84.15%</a:t>
              </a:r>
              <a:endParaRPr lang="en-US" sz="1100" b="1" dirty="0">
                <a:solidFill>
                  <a:srgbClr val="56639D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04" name="TextBox 703">
              <a:extLst>
                <a:ext uri="{FF2B5EF4-FFF2-40B4-BE49-F238E27FC236}">
                  <a16:creationId xmlns:a16="http://schemas.microsoft.com/office/drawing/2014/main" id="{D1BEF1B2-1E74-4C87-A74F-635461521D34}"/>
                </a:ext>
              </a:extLst>
            </p:cNvPr>
            <p:cNvSpPr txBox="1"/>
            <p:nvPr/>
          </p:nvSpPr>
          <p:spPr>
            <a:xfrm>
              <a:off x="3205092" y="2343334"/>
              <a:ext cx="962704" cy="60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defRPr/>
              </a:pPr>
              <a:r>
                <a:rPr lang="en-US" altLang="zh-CN" sz="1100" b="1" dirty="0">
                  <a:solidFill>
                    <a:srgbClr val="000000"/>
                  </a:solidFill>
                  <a:latin typeface="Arial Narrow"/>
                  <a:ea typeface="黑体" panose="02010609060101010101" pitchFamily="49" charset="-122"/>
                </a:rPr>
                <a:t>18</a:t>
              </a:r>
              <a:r>
                <a:rPr lang="en-US" sz="1100" b="1" dirty="0">
                  <a:solidFill>
                    <a:srgbClr val="000000"/>
                  </a:solidFill>
                  <a:latin typeface="Arial Narrow"/>
                  <a:ea typeface="MS PGothic" panose="020B0600070205080204" pitchFamily="34" charset="-128"/>
                </a:rPr>
                <a:t>-mo rate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6E1E50"/>
                  </a:solidFill>
                  <a:latin typeface="Arial Narrow"/>
                  <a:ea typeface="黑体" panose="02010609060101010101" pitchFamily="49" charset="-122"/>
                </a:rPr>
                <a:t>56.30%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56639D"/>
                  </a:solidFill>
                  <a:latin typeface="Arial Narrow"/>
                  <a:ea typeface="黑体" panose="02010609060101010101" pitchFamily="49" charset="-122"/>
                </a:rPr>
                <a:t>42.13%</a:t>
              </a:r>
              <a:endParaRPr lang="en-US" sz="1100" b="1" dirty="0">
                <a:solidFill>
                  <a:srgbClr val="56639D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05" name="TextBox 704">
              <a:extLst>
                <a:ext uri="{FF2B5EF4-FFF2-40B4-BE49-F238E27FC236}">
                  <a16:creationId xmlns:a16="http://schemas.microsoft.com/office/drawing/2014/main" id="{8D57CD8C-8D65-4137-862B-30D7522DAE1F}"/>
                </a:ext>
              </a:extLst>
            </p:cNvPr>
            <p:cNvSpPr txBox="1"/>
            <p:nvPr/>
          </p:nvSpPr>
          <p:spPr>
            <a:xfrm>
              <a:off x="590461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06" name="TextBox 705">
              <a:extLst>
                <a:ext uri="{FF2B5EF4-FFF2-40B4-BE49-F238E27FC236}">
                  <a16:creationId xmlns:a16="http://schemas.microsoft.com/office/drawing/2014/main" id="{62A133F7-27BD-4007-9967-ABA22E1FE33A}"/>
                </a:ext>
              </a:extLst>
            </p:cNvPr>
            <p:cNvSpPr txBox="1"/>
            <p:nvPr/>
          </p:nvSpPr>
          <p:spPr>
            <a:xfrm>
              <a:off x="877256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08" name="TextBox 707">
              <a:extLst>
                <a:ext uri="{FF2B5EF4-FFF2-40B4-BE49-F238E27FC236}">
                  <a16:creationId xmlns:a16="http://schemas.microsoft.com/office/drawing/2014/main" id="{3D262857-4E5E-4548-96A2-F3405AEFE3F2}"/>
                </a:ext>
              </a:extLst>
            </p:cNvPr>
            <p:cNvSpPr txBox="1"/>
            <p:nvPr/>
          </p:nvSpPr>
          <p:spPr>
            <a:xfrm>
              <a:off x="1155409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10" name="TextBox 709">
              <a:extLst>
                <a:ext uri="{FF2B5EF4-FFF2-40B4-BE49-F238E27FC236}">
                  <a16:creationId xmlns:a16="http://schemas.microsoft.com/office/drawing/2014/main" id="{C4546BAB-850D-4A0F-9D51-835EC57EA246}"/>
                </a:ext>
              </a:extLst>
            </p:cNvPr>
            <p:cNvSpPr txBox="1"/>
            <p:nvPr/>
          </p:nvSpPr>
          <p:spPr>
            <a:xfrm>
              <a:off x="1448333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6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12" name="TextBox 711">
              <a:extLst>
                <a:ext uri="{FF2B5EF4-FFF2-40B4-BE49-F238E27FC236}">
                  <a16:creationId xmlns:a16="http://schemas.microsoft.com/office/drawing/2014/main" id="{628F0123-2CCC-4EE2-8A06-D6347128AA78}"/>
                </a:ext>
              </a:extLst>
            </p:cNvPr>
            <p:cNvSpPr txBox="1"/>
            <p:nvPr/>
          </p:nvSpPr>
          <p:spPr>
            <a:xfrm>
              <a:off x="1730179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8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14" name="TextBox 713">
              <a:extLst>
                <a:ext uri="{FF2B5EF4-FFF2-40B4-BE49-F238E27FC236}">
                  <a16:creationId xmlns:a16="http://schemas.microsoft.com/office/drawing/2014/main" id="{00137404-C2AC-43AA-B327-F3E9CE289E74}"/>
                </a:ext>
              </a:extLst>
            </p:cNvPr>
            <p:cNvSpPr txBox="1"/>
            <p:nvPr/>
          </p:nvSpPr>
          <p:spPr>
            <a:xfrm>
              <a:off x="2015714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16" name="TextBox 715">
              <a:extLst>
                <a:ext uri="{FF2B5EF4-FFF2-40B4-BE49-F238E27FC236}">
                  <a16:creationId xmlns:a16="http://schemas.microsoft.com/office/drawing/2014/main" id="{D628AF7E-03F4-41A5-8213-E9C93CFE2F5E}"/>
                </a:ext>
              </a:extLst>
            </p:cNvPr>
            <p:cNvSpPr txBox="1"/>
            <p:nvPr/>
          </p:nvSpPr>
          <p:spPr>
            <a:xfrm>
              <a:off x="2304943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18" name="TextBox 717">
              <a:extLst>
                <a:ext uri="{FF2B5EF4-FFF2-40B4-BE49-F238E27FC236}">
                  <a16:creationId xmlns:a16="http://schemas.microsoft.com/office/drawing/2014/main" id="{17EB0905-79EE-49C2-BACF-F344DEF827DA}"/>
                </a:ext>
              </a:extLst>
            </p:cNvPr>
            <p:cNvSpPr txBox="1"/>
            <p:nvPr/>
          </p:nvSpPr>
          <p:spPr>
            <a:xfrm>
              <a:off x="2590482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20" name="TextBox 719">
              <a:extLst>
                <a:ext uri="{FF2B5EF4-FFF2-40B4-BE49-F238E27FC236}">
                  <a16:creationId xmlns:a16="http://schemas.microsoft.com/office/drawing/2014/main" id="{314B87D1-DA82-423B-BCED-EC766BD9F169}"/>
                </a:ext>
              </a:extLst>
            </p:cNvPr>
            <p:cNvSpPr txBox="1"/>
            <p:nvPr/>
          </p:nvSpPr>
          <p:spPr>
            <a:xfrm>
              <a:off x="2876021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16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22" name="TextBox 721">
              <a:extLst>
                <a:ext uri="{FF2B5EF4-FFF2-40B4-BE49-F238E27FC236}">
                  <a16:creationId xmlns:a16="http://schemas.microsoft.com/office/drawing/2014/main" id="{F22B2F21-6EC2-432A-A815-139B3587BEF2}"/>
                </a:ext>
              </a:extLst>
            </p:cNvPr>
            <p:cNvSpPr txBox="1"/>
            <p:nvPr/>
          </p:nvSpPr>
          <p:spPr>
            <a:xfrm>
              <a:off x="3165252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18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24" name="TextBox 723">
              <a:extLst>
                <a:ext uri="{FF2B5EF4-FFF2-40B4-BE49-F238E27FC236}">
                  <a16:creationId xmlns:a16="http://schemas.microsoft.com/office/drawing/2014/main" id="{A0A1A361-7579-46D3-AB5B-0BD3D8121A68}"/>
                </a:ext>
              </a:extLst>
            </p:cNvPr>
            <p:cNvSpPr txBox="1"/>
            <p:nvPr/>
          </p:nvSpPr>
          <p:spPr>
            <a:xfrm>
              <a:off x="3450792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27" name="TextBox 726">
              <a:extLst>
                <a:ext uri="{FF2B5EF4-FFF2-40B4-BE49-F238E27FC236}">
                  <a16:creationId xmlns:a16="http://schemas.microsoft.com/office/drawing/2014/main" id="{D805924F-F07F-493D-BE3C-F7F8127B5C40}"/>
                </a:ext>
              </a:extLst>
            </p:cNvPr>
            <p:cNvSpPr txBox="1"/>
            <p:nvPr/>
          </p:nvSpPr>
          <p:spPr>
            <a:xfrm>
              <a:off x="3741714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729" name="TextBox 728">
              <a:extLst>
                <a:ext uri="{FF2B5EF4-FFF2-40B4-BE49-F238E27FC236}">
                  <a16:creationId xmlns:a16="http://schemas.microsoft.com/office/drawing/2014/main" id="{F75DEC25-9E8D-4220-A683-F3D4759020CF}"/>
                </a:ext>
              </a:extLst>
            </p:cNvPr>
            <p:cNvSpPr txBox="1"/>
            <p:nvPr/>
          </p:nvSpPr>
          <p:spPr>
            <a:xfrm>
              <a:off x="4031428" y="3972461"/>
              <a:ext cx="217881" cy="15603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D46DC6A-EDDB-499D-AD9D-DCAD89ACA11A}"/>
              </a:ext>
            </a:extLst>
          </p:cNvPr>
          <p:cNvGrpSpPr/>
          <p:nvPr/>
        </p:nvGrpSpPr>
        <p:grpSpPr>
          <a:xfrm>
            <a:off x="4634191" y="1631481"/>
            <a:ext cx="4186639" cy="2798580"/>
            <a:chOff x="4628938" y="1862669"/>
            <a:chExt cx="4186639" cy="2798580"/>
          </a:xfrm>
        </p:grpSpPr>
        <p:grpSp>
          <p:nvGrpSpPr>
            <p:cNvPr id="515" name="Group 514">
              <a:extLst>
                <a:ext uri="{FF2B5EF4-FFF2-40B4-BE49-F238E27FC236}">
                  <a16:creationId xmlns:a16="http://schemas.microsoft.com/office/drawing/2014/main" id="{CAF46E33-EC86-4E32-99A6-701C6D87EDCC}"/>
                </a:ext>
              </a:extLst>
            </p:cNvPr>
            <p:cNvGrpSpPr/>
            <p:nvPr/>
          </p:nvGrpSpPr>
          <p:grpSpPr>
            <a:xfrm>
              <a:off x="4628938" y="4285163"/>
              <a:ext cx="4186639" cy="376086"/>
              <a:chOff x="2422522" y="4401126"/>
              <a:chExt cx="5699845" cy="512021"/>
            </a:xfrm>
          </p:grpSpPr>
          <p:grpSp>
            <p:nvGrpSpPr>
              <p:cNvPr id="947" name="Group 946">
                <a:extLst>
                  <a:ext uri="{FF2B5EF4-FFF2-40B4-BE49-F238E27FC236}">
                    <a16:creationId xmlns:a16="http://schemas.microsoft.com/office/drawing/2014/main" id="{C9D5EF33-B6DD-4464-8F66-87345BDC29A0}"/>
                  </a:ext>
                </a:extLst>
              </p:cNvPr>
              <p:cNvGrpSpPr/>
              <p:nvPr/>
            </p:nvGrpSpPr>
            <p:grpSpPr>
              <a:xfrm>
                <a:off x="2422522" y="4401126"/>
                <a:ext cx="5695059" cy="220482"/>
                <a:chOff x="2422522" y="4391000"/>
                <a:chExt cx="5695059" cy="220482"/>
              </a:xfrm>
            </p:grpSpPr>
            <p:sp>
              <p:nvSpPr>
                <p:cNvPr id="963" name="TextBox 962">
                  <a:extLst>
                    <a:ext uri="{FF2B5EF4-FFF2-40B4-BE49-F238E27FC236}">
                      <a16:creationId xmlns:a16="http://schemas.microsoft.com/office/drawing/2014/main" id="{CEC6554C-E933-47AB-AF24-A262C387EAA2}"/>
                    </a:ext>
                  </a:extLst>
                </p:cNvPr>
                <p:cNvSpPr txBox="1"/>
                <p:nvPr/>
              </p:nvSpPr>
              <p:spPr>
                <a:xfrm>
                  <a:off x="2422522" y="4401971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256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5" name="TextBox 964">
                  <a:extLst>
                    <a:ext uri="{FF2B5EF4-FFF2-40B4-BE49-F238E27FC236}">
                      <a16:creationId xmlns:a16="http://schemas.microsoft.com/office/drawing/2014/main" id="{3FBF4C30-9289-48ED-9BBA-AE1C6D518BD0}"/>
                    </a:ext>
                  </a:extLst>
                </p:cNvPr>
                <p:cNvSpPr txBox="1"/>
                <p:nvPr/>
              </p:nvSpPr>
              <p:spPr>
                <a:xfrm>
                  <a:off x="3191125" y="4401971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240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7" name="TextBox 966">
                  <a:extLst>
                    <a:ext uri="{FF2B5EF4-FFF2-40B4-BE49-F238E27FC236}">
                      <a16:creationId xmlns:a16="http://schemas.microsoft.com/office/drawing/2014/main" id="{9725ABE5-B14B-4482-A800-8AA515FFBA41}"/>
                    </a:ext>
                  </a:extLst>
                </p:cNvPr>
                <p:cNvSpPr txBox="1"/>
                <p:nvPr/>
              </p:nvSpPr>
              <p:spPr>
                <a:xfrm>
                  <a:off x="3973087" y="4401971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187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9" name="TextBox 968">
                  <a:extLst>
                    <a:ext uri="{FF2B5EF4-FFF2-40B4-BE49-F238E27FC236}">
                      <a16:creationId xmlns:a16="http://schemas.microsoft.com/office/drawing/2014/main" id="{24A8E9C9-6690-4C60-BEC1-FB7BDEE0F94F}"/>
                    </a:ext>
                  </a:extLst>
                </p:cNvPr>
                <p:cNvSpPr txBox="1"/>
                <p:nvPr/>
              </p:nvSpPr>
              <p:spPr>
                <a:xfrm>
                  <a:off x="4755040" y="4401971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106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1" name="TextBox 970">
                  <a:extLst>
                    <a:ext uri="{FF2B5EF4-FFF2-40B4-BE49-F238E27FC236}">
                      <a16:creationId xmlns:a16="http://schemas.microsoft.com/office/drawing/2014/main" id="{7B911EAB-7845-4EB4-A5A3-0B6FA3F43E34}"/>
                    </a:ext>
                  </a:extLst>
                </p:cNvPr>
                <p:cNvSpPr txBox="1"/>
                <p:nvPr/>
              </p:nvSpPr>
              <p:spPr>
                <a:xfrm>
                  <a:off x="5531984" y="4401971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58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3" name="TextBox 972">
                  <a:extLst>
                    <a:ext uri="{FF2B5EF4-FFF2-40B4-BE49-F238E27FC236}">
                      <a16:creationId xmlns:a16="http://schemas.microsoft.com/office/drawing/2014/main" id="{03909B16-8AF1-448C-8183-E5C5C4581D41}"/>
                    </a:ext>
                  </a:extLst>
                </p:cNvPr>
                <p:cNvSpPr txBox="1"/>
                <p:nvPr/>
              </p:nvSpPr>
              <p:spPr>
                <a:xfrm>
                  <a:off x="6313945" y="4401971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17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4" name="TextBox 973">
                  <a:extLst>
                    <a:ext uri="{FF2B5EF4-FFF2-40B4-BE49-F238E27FC236}">
                      <a16:creationId xmlns:a16="http://schemas.microsoft.com/office/drawing/2014/main" id="{0993C077-D760-429D-80EE-669CFA7E169C}"/>
                    </a:ext>
                  </a:extLst>
                </p:cNvPr>
                <p:cNvSpPr txBox="1"/>
                <p:nvPr/>
              </p:nvSpPr>
              <p:spPr>
                <a:xfrm>
                  <a:off x="6832470" y="4391000"/>
                  <a:ext cx="1285111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r" defTabSz="457189">
                    <a:defRPr/>
                  </a:pPr>
                  <a:r>
                    <a:rPr lang="en-US" sz="1000" b="1" dirty="0">
                      <a:solidFill>
                        <a:srgbClr val="6E1E50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Olaparib</a:t>
                  </a:r>
                  <a:endParaRPr lang="en-GB" sz="1000" b="1" dirty="0">
                    <a:solidFill>
                      <a:srgbClr val="6E1E50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7" name="TextBox 976">
                  <a:extLst>
                    <a:ext uri="{FF2B5EF4-FFF2-40B4-BE49-F238E27FC236}">
                      <a16:creationId xmlns:a16="http://schemas.microsoft.com/office/drawing/2014/main" id="{DCE649BA-285C-471E-8218-2B9743D10FA0}"/>
                    </a:ext>
                  </a:extLst>
                </p:cNvPr>
                <p:cNvSpPr txBox="1"/>
                <p:nvPr/>
              </p:nvSpPr>
              <p:spPr>
                <a:xfrm>
                  <a:off x="7115254" y="4401971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48" name="Group 947">
                <a:extLst>
                  <a:ext uri="{FF2B5EF4-FFF2-40B4-BE49-F238E27FC236}">
                    <a16:creationId xmlns:a16="http://schemas.microsoft.com/office/drawing/2014/main" id="{AB5ECD8A-0C84-4C8D-B37E-387FC69BF26B}"/>
                  </a:ext>
                </a:extLst>
              </p:cNvPr>
              <p:cNvGrpSpPr/>
              <p:nvPr/>
            </p:nvGrpSpPr>
            <p:grpSpPr>
              <a:xfrm>
                <a:off x="2422522" y="4582706"/>
                <a:ext cx="5699845" cy="330441"/>
                <a:chOff x="2422522" y="4401969"/>
                <a:chExt cx="5699845" cy="330441"/>
              </a:xfrm>
            </p:grpSpPr>
            <p:sp>
              <p:nvSpPr>
                <p:cNvPr id="949" name="TextBox 948">
                  <a:extLst>
                    <a:ext uri="{FF2B5EF4-FFF2-40B4-BE49-F238E27FC236}">
                      <a16:creationId xmlns:a16="http://schemas.microsoft.com/office/drawing/2014/main" id="{A3CC5EEB-2719-4E66-849A-4925E672F8DB}"/>
                    </a:ext>
                  </a:extLst>
                </p:cNvPr>
                <p:cNvSpPr txBox="1"/>
                <p:nvPr/>
              </p:nvSpPr>
              <p:spPr>
                <a:xfrm>
                  <a:off x="2422522" y="4401969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131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1" name="TextBox 950">
                  <a:extLst>
                    <a:ext uri="{FF2B5EF4-FFF2-40B4-BE49-F238E27FC236}">
                      <a16:creationId xmlns:a16="http://schemas.microsoft.com/office/drawing/2014/main" id="{93404608-013F-458D-BD5C-DFAAAF70D4B7}"/>
                    </a:ext>
                  </a:extLst>
                </p:cNvPr>
                <p:cNvSpPr txBox="1"/>
                <p:nvPr/>
              </p:nvSpPr>
              <p:spPr>
                <a:xfrm>
                  <a:off x="3191123" y="4401969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115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3" name="TextBox 952">
                  <a:extLst>
                    <a:ext uri="{FF2B5EF4-FFF2-40B4-BE49-F238E27FC236}">
                      <a16:creationId xmlns:a16="http://schemas.microsoft.com/office/drawing/2014/main" id="{A43B0BDC-798D-49AF-B3A7-B9D9ABC22BB3}"/>
                    </a:ext>
                  </a:extLst>
                </p:cNvPr>
                <p:cNvSpPr txBox="1"/>
                <p:nvPr/>
              </p:nvSpPr>
              <p:spPr>
                <a:xfrm>
                  <a:off x="3973087" y="4401969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79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5" name="TextBox 954">
                  <a:extLst>
                    <a:ext uri="{FF2B5EF4-FFF2-40B4-BE49-F238E27FC236}">
                      <a16:creationId xmlns:a16="http://schemas.microsoft.com/office/drawing/2014/main" id="{BE5F292B-82C7-4D96-84DE-9AFC5761AC55}"/>
                    </a:ext>
                  </a:extLst>
                </p:cNvPr>
                <p:cNvSpPr txBox="1"/>
                <p:nvPr/>
              </p:nvSpPr>
              <p:spPr>
                <a:xfrm>
                  <a:off x="4755043" y="4401969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46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7" name="TextBox 956">
                  <a:extLst>
                    <a:ext uri="{FF2B5EF4-FFF2-40B4-BE49-F238E27FC236}">
                      <a16:creationId xmlns:a16="http://schemas.microsoft.com/office/drawing/2014/main" id="{0DE8564F-75C2-447A-A07A-0E6178CF6B18}"/>
                    </a:ext>
                  </a:extLst>
                </p:cNvPr>
                <p:cNvSpPr txBox="1"/>
                <p:nvPr/>
              </p:nvSpPr>
              <p:spPr>
                <a:xfrm>
                  <a:off x="5531983" y="4401969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25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9" name="TextBox 958">
                  <a:extLst>
                    <a:ext uri="{FF2B5EF4-FFF2-40B4-BE49-F238E27FC236}">
                      <a16:creationId xmlns:a16="http://schemas.microsoft.com/office/drawing/2014/main" id="{0EE06B6A-6762-44A8-9515-33DD397F45AE}"/>
                    </a:ext>
                  </a:extLst>
                </p:cNvPr>
                <p:cNvSpPr txBox="1"/>
                <p:nvPr/>
              </p:nvSpPr>
              <p:spPr>
                <a:xfrm>
                  <a:off x="6313949" y="4401969"/>
                  <a:ext cx="296423" cy="2095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6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0" name="TextBox 959">
                  <a:extLst>
                    <a:ext uri="{FF2B5EF4-FFF2-40B4-BE49-F238E27FC236}">
                      <a16:creationId xmlns:a16="http://schemas.microsoft.com/office/drawing/2014/main" id="{F5E7C8B8-79AE-42F1-A2C4-E04E9C54B1E0}"/>
                    </a:ext>
                  </a:extLst>
                </p:cNvPr>
                <p:cNvSpPr txBox="1"/>
                <p:nvPr/>
              </p:nvSpPr>
              <p:spPr>
                <a:xfrm>
                  <a:off x="7315829" y="4449396"/>
                  <a:ext cx="806538" cy="28301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r" defTabSz="457189">
                    <a:lnSpc>
                      <a:spcPts val="800"/>
                    </a:lnSpc>
                    <a:defRPr/>
                  </a:pPr>
                  <a:r>
                    <a:rPr lang="en-US" sz="1000" b="1" dirty="0">
                      <a:solidFill>
                        <a:srgbClr val="56639D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Physician’s</a:t>
                  </a:r>
                  <a:r>
                    <a:rPr lang="en-US" sz="1000" b="1" dirty="0">
                      <a:solidFill>
                        <a:srgbClr val="7D8232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 </a:t>
                  </a:r>
                  <a:r>
                    <a:rPr lang="en-US" sz="1000" b="1" dirty="0">
                      <a:solidFill>
                        <a:srgbClr val="56639D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choice</a:t>
                  </a:r>
                  <a:endParaRPr lang="en-GB" sz="1000" b="1" dirty="0">
                    <a:solidFill>
                      <a:srgbClr val="56639D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2" name="TextBox 961">
                  <a:extLst>
                    <a:ext uri="{FF2B5EF4-FFF2-40B4-BE49-F238E27FC236}">
                      <a16:creationId xmlns:a16="http://schemas.microsoft.com/office/drawing/2014/main" id="{1678B298-9F86-4517-B9DF-F6E0AB1318F4}"/>
                    </a:ext>
                  </a:extLst>
                </p:cNvPr>
                <p:cNvSpPr txBox="1"/>
                <p:nvPr/>
              </p:nvSpPr>
              <p:spPr>
                <a:xfrm>
                  <a:off x="7115254" y="4401973"/>
                  <a:ext cx="296423" cy="20951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 algn="ctr" defTabSz="457189">
                    <a:defRPr/>
                  </a:pPr>
                  <a:r>
                    <a:rPr lang="en-US" sz="1000" dirty="0">
                      <a:solidFill>
                        <a:prstClr val="black"/>
                      </a:solidFill>
                      <a:latin typeface="Arial Narrow"/>
                      <a:ea typeface="MS PGothic" panose="020B0600070205080204" pitchFamily="34" charset="-128"/>
                      <a:cs typeface="Arial" panose="020B0604020202020204" pitchFamily="34" charset="0"/>
                    </a:rPr>
                    <a:t>0</a:t>
                  </a:r>
                  <a:endParaRPr lang="en-GB" sz="1000" dirty="0">
                    <a:solidFill>
                      <a:prstClr val="black"/>
                    </a:solidFill>
                    <a:latin typeface="Arial Narrow"/>
                    <a:ea typeface="MS PGothic" panose="020B0600070205080204" pitchFamily="34" charset="-128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16" name="Freeform 5">
              <a:extLst>
                <a:ext uri="{FF2B5EF4-FFF2-40B4-BE49-F238E27FC236}">
                  <a16:creationId xmlns:a16="http://schemas.microsoft.com/office/drawing/2014/main" id="{7FC39B43-4AFB-4729-965E-C5BBF6DBB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750" y="2112675"/>
              <a:ext cx="204639" cy="36251"/>
            </a:xfrm>
            <a:custGeom>
              <a:avLst/>
              <a:gdLst>
                <a:gd name="T0" fmla="*/ 0 w 175"/>
                <a:gd name="T1" fmla="*/ 0 h 31"/>
                <a:gd name="T2" fmla="*/ 84 w 175"/>
                <a:gd name="T3" fmla="*/ 0 h 31"/>
                <a:gd name="T4" fmla="*/ 84 w 175"/>
                <a:gd name="T5" fmla="*/ 12 h 31"/>
                <a:gd name="T6" fmla="*/ 128 w 175"/>
                <a:gd name="T7" fmla="*/ 12 h 31"/>
                <a:gd name="T8" fmla="*/ 128 w 175"/>
                <a:gd name="T9" fmla="*/ 21 h 31"/>
                <a:gd name="T10" fmla="*/ 145 w 175"/>
                <a:gd name="T11" fmla="*/ 21 h 31"/>
                <a:gd name="T12" fmla="*/ 145 w 175"/>
                <a:gd name="T13" fmla="*/ 31 h 31"/>
                <a:gd name="T14" fmla="*/ 175 w 175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31">
                  <a:moveTo>
                    <a:pt x="0" y="0"/>
                  </a:moveTo>
                  <a:lnTo>
                    <a:pt x="84" y="0"/>
                  </a:lnTo>
                  <a:lnTo>
                    <a:pt x="84" y="12"/>
                  </a:lnTo>
                  <a:lnTo>
                    <a:pt x="128" y="12"/>
                  </a:lnTo>
                  <a:lnTo>
                    <a:pt x="128" y="21"/>
                  </a:lnTo>
                  <a:lnTo>
                    <a:pt x="145" y="21"/>
                  </a:lnTo>
                  <a:lnTo>
                    <a:pt x="145" y="31"/>
                  </a:lnTo>
                  <a:lnTo>
                    <a:pt x="175" y="31"/>
                  </a:lnTo>
                </a:path>
              </a:pathLst>
            </a:cu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17" name="Freeform 6">
              <a:extLst>
                <a:ext uri="{FF2B5EF4-FFF2-40B4-BE49-F238E27FC236}">
                  <a16:creationId xmlns:a16="http://schemas.microsoft.com/office/drawing/2014/main" id="{328D502D-2F77-4F4E-8986-06D35FA91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388" y="2148926"/>
              <a:ext cx="2149285" cy="943674"/>
            </a:xfrm>
            <a:custGeom>
              <a:avLst/>
              <a:gdLst>
                <a:gd name="T0" fmla="*/ 0 w 1838"/>
                <a:gd name="T1" fmla="*/ 4 h 807"/>
                <a:gd name="T2" fmla="*/ 90 w 1838"/>
                <a:gd name="T3" fmla="*/ 16 h 807"/>
                <a:gd name="T4" fmla="*/ 100 w 1838"/>
                <a:gd name="T5" fmla="*/ 22 h 807"/>
                <a:gd name="T6" fmla="*/ 137 w 1838"/>
                <a:gd name="T7" fmla="*/ 34 h 807"/>
                <a:gd name="T8" fmla="*/ 159 w 1838"/>
                <a:gd name="T9" fmla="*/ 46 h 807"/>
                <a:gd name="T10" fmla="*/ 189 w 1838"/>
                <a:gd name="T11" fmla="*/ 65 h 807"/>
                <a:gd name="T12" fmla="*/ 206 w 1838"/>
                <a:gd name="T13" fmla="*/ 97 h 807"/>
                <a:gd name="T14" fmla="*/ 271 w 1838"/>
                <a:gd name="T15" fmla="*/ 97 h 807"/>
                <a:gd name="T16" fmla="*/ 289 w 1838"/>
                <a:gd name="T17" fmla="*/ 119 h 807"/>
                <a:gd name="T18" fmla="*/ 293 w 1838"/>
                <a:gd name="T19" fmla="*/ 134 h 807"/>
                <a:gd name="T20" fmla="*/ 391 w 1838"/>
                <a:gd name="T21" fmla="*/ 142 h 807"/>
                <a:gd name="T22" fmla="*/ 417 w 1838"/>
                <a:gd name="T23" fmla="*/ 164 h 807"/>
                <a:gd name="T24" fmla="*/ 489 w 1838"/>
                <a:gd name="T25" fmla="*/ 188 h 807"/>
                <a:gd name="T26" fmla="*/ 501 w 1838"/>
                <a:gd name="T27" fmla="*/ 217 h 807"/>
                <a:gd name="T28" fmla="*/ 537 w 1838"/>
                <a:gd name="T29" fmla="*/ 223 h 807"/>
                <a:gd name="T30" fmla="*/ 566 w 1838"/>
                <a:gd name="T31" fmla="*/ 239 h 807"/>
                <a:gd name="T32" fmla="*/ 676 w 1838"/>
                <a:gd name="T33" fmla="*/ 251 h 807"/>
                <a:gd name="T34" fmla="*/ 696 w 1838"/>
                <a:gd name="T35" fmla="*/ 263 h 807"/>
                <a:gd name="T36" fmla="*/ 715 w 1838"/>
                <a:gd name="T37" fmla="*/ 272 h 807"/>
                <a:gd name="T38" fmla="*/ 733 w 1838"/>
                <a:gd name="T39" fmla="*/ 282 h 807"/>
                <a:gd name="T40" fmla="*/ 753 w 1838"/>
                <a:gd name="T41" fmla="*/ 300 h 807"/>
                <a:gd name="T42" fmla="*/ 769 w 1838"/>
                <a:gd name="T43" fmla="*/ 312 h 807"/>
                <a:gd name="T44" fmla="*/ 784 w 1838"/>
                <a:gd name="T45" fmla="*/ 324 h 807"/>
                <a:gd name="T46" fmla="*/ 800 w 1838"/>
                <a:gd name="T47" fmla="*/ 339 h 807"/>
                <a:gd name="T48" fmla="*/ 810 w 1838"/>
                <a:gd name="T49" fmla="*/ 361 h 807"/>
                <a:gd name="T50" fmla="*/ 833 w 1838"/>
                <a:gd name="T51" fmla="*/ 371 h 807"/>
                <a:gd name="T52" fmla="*/ 849 w 1838"/>
                <a:gd name="T53" fmla="*/ 383 h 807"/>
                <a:gd name="T54" fmla="*/ 855 w 1838"/>
                <a:gd name="T55" fmla="*/ 397 h 807"/>
                <a:gd name="T56" fmla="*/ 894 w 1838"/>
                <a:gd name="T57" fmla="*/ 409 h 807"/>
                <a:gd name="T58" fmla="*/ 916 w 1838"/>
                <a:gd name="T59" fmla="*/ 428 h 807"/>
                <a:gd name="T60" fmla="*/ 944 w 1838"/>
                <a:gd name="T61" fmla="*/ 448 h 807"/>
                <a:gd name="T62" fmla="*/ 979 w 1838"/>
                <a:gd name="T63" fmla="*/ 458 h 807"/>
                <a:gd name="T64" fmla="*/ 1014 w 1838"/>
                <a:gd name="T65" fmla="*/ 479 h 807"/>
                <a:gd name="T66" fmla="*/ 1030 w 1838"/>
                <a:gd name="T67" fmla="*/ 487 h 807"/>
                <a:gd name="T68" fmla="*/ 1105 w 1838"/>
                <a:gd name="T69" fmla="*/ 499 h 807"/>
                <a:gd name="T70" fmla="*/ 1134 w 1838"/>
                <a:gd name="T71" fmla="*/ 543 h 807"/>
                <a:gd name="T72" fmla="*/ 1140 w 1838"/>
                <a:gd name="T73" fmla="*/ 554 h 807"/>
                <a:gd name="T74" fmla="*/ 1172 w 1838"/>
                <a:gd name="T75" fmla="*/ 574 h 807"/>
                <a:gd name="T76" fmla="*/ 1219 w 1838"/>
                <a:gd name="T77" fmla="*/ 592 h 807"/>
                <a:gd name="T78" fmla="*/ 1235 w 1838"/>
                <a:gd name="T79" fmla="*/ 629 h 807"/>
                <a:gd name="T80" fmla="*/ 1264 w 1838"/>
                <a:gd name="T81" fmla="*/ 639 h 807"/>
                <a:gd name="T82" fmla="*/ 1292 w 1838"/>
                <a:gd name="T83" fmla="*/ 679 h 807"/>
                <a:gd name="T84" fmla="*/ 1329 w 1838"/>
                <a:gd name="T85" fmla="*/ 696 h 807"/>
                <a:gd name="T86" fmla="*/ 1356 w 1838"/>
                <a:gd name="T87" fmla="*/ 710 h 807"/>
                <a:gd name="T88" fmla="*/ 1573 w 1838"/>
                <a:gd name="T89" fmla="*/ 734 h 807"/>
                <a:gd name="T90" fmla="*/ 1665 w 1838"/>
                <a:gd name="T91" fmla="*/ 752 h 807"/>
                <a:gd name="T92" fmla="*/ 1787 w 1838"/>
                <a:gd name="T93" fmla="*/ 769 h 807"/>
                <a:gd name="T94" fmla="*/ 1807 w 1838"/>
                <a:gd name="T95" fmla="*/ 783 h 807"/>
                <a:gd name="T96" fmla="*/ 1838 w 1838"/>
                <a:gd name="T9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38" h="807">
                  <a:moveTo>
                    <a:pt x="0" y="0"/>
                  </a:moveTo>
                  <a:lnTo>
                    <a:pt x="0" y="4"/>
                  </a:lnTo>
                  <a:lnTo>
                    <a:pt x="90" y="4"/>
                  </a:lnTo>
                  <a:lnTo>
                    <a:pt x="90" y="16"/>
                  </a:lnTo>
                  <a:lnTo>
                    <a:pt x="100" y="16"/>
                  </a:lnTo>
                  <a:lnTo>
                    <a:pt x="100" y="22"/>
                  </a:lnTo>
                  <a:lnTo>
                    <a:pt x="137" y="22"/>
                  </a:lnTo>
                  <a:lnTo>
                    <a:pt x="137" y="34"/>
                  </a:lnTo>
                  <a:lnTo>
                    <a:pt x="159" y="34"/>
                  </a:lnTo>
                  <a:lnTo>
                    <a:pt x="159" y="46"/>
                  </a:lnTo>
                  <a:lnTo>
                    <a:pt x="189" y="46"/>
                  </a:lnTo>
                  <a:lnTo>
                    <a:pt x="189" y="65"/>
                  </a:lnTo>
                  <a:lnTo>
                    <a:pt x="206" y="65"/>
                  </a:lnTo>
                  <a:lnTo>
                    <a:pt x="206" y="97"/>
                  </a:lnTo>
                  <a:lnTo>
                    <a:pt x="240" y="97"/>
                  </a:lnTo>
                  <a:lnTo>
                    <a:pt x="271" y="97"/>
                  </a:lnTo>
                  <a:lnTo>
                    <a:pt x="271" y="119"/>
                  </a:lnTo>
                  <a:lnTo>
                    <a:pt x="289" y="119"/>
                  </a:lnTo>
                  <a:lnTo>
                    <a:pt x="289" y="134"/>
                  </a:lnTo>
                  <a:lnTo>
                    <a:pt x="293" y="134"/>
                  </a:lnTo>
                  <a:lnTo>
                    <a:pt x="293" y="142"/>
                  </a:lnTo>
                  <a:lnTo>
                    <a:pt x="391" y="142"/>
                  </a:lnTo>
                  <a:lnTo>
                    <a:pt x="391" y="164"/>
                  </a:lnTo>
                  <a:lnTo>
                    <a:pt x="417" y="164"/>
                  </a:lnTo>
                  <a:lnTo>
                    <a:pt x="417" y="188"/>
                  </a:lnTo>
                  <a:lnTo>
                    <a:pt x="489" y="188"/>
                  </a:lnTo>
                  <a:lnTo>
                    <a:pt x="489" y="217"/>
                  </a:lnTo>
                  <a:lnTo>
                    <a:pt x="501" y="217"/>
                  </a:lnTo>
                  <a:lnTo>
                    <a:pt x="501" y="223"/>
                  </a:lnTo>
                  <a:lnTo>
                    <a:pt x="537" y="223"/>
                  </a:lnTo>
                  <a:lnTo>
                    <a:pt x="537" y="239"/>
                  </a:lnTo>
                  <a:lnTo>
                    <a:pt x="566" y="239"/>
                  </a:lnTo>
                  <a:lnTo>
                    <a:pt x="566" y="251"/>
                  </a:lnTo>
                  <a:lnTo>
                    <a:pt x="676" y="251"/>
                  </a:lnTo>
                  <a:lnTo>
                    <a:pt x="676" y="263"/>
                  </a:lnTo>
                  <a:lnTo>
                    <a:pt x="696" y="263"/>
                  </a:lnTo>
                  <a:lnTo>
                    <a:pt x="696" y="272"/>
                  </a:lnTo>
                  <a:lnTo>
                    <a:pt x="715" y="272"/>
                  </a:lnTo>
                  <a:lnTo>
                    <a:pt x="715" y="282"/>
                  </a:lnTo>
                  <a:lnTo>
                    <a:pt x="733" y="282"/>
                  </a:lnTo>
                  <a:lnTo>
                    <a:pt x="733" y="300"/>
                  </a:lnTo>
                  <a:lnTo>
                    <a:pt x="753" y="300"/>
                  </a:lnTo>
                  <a:lnTo>
                    <a:pt x="753" y="312"/>
                  </a:lnTo>
                  <a:lnTo>
                    <a:pt x="769" y="312"/>
                  </a:lnTo>
                  <a:lnTo>
                    <a:pt x="769" y="324"/>
                  </a:lnTo>
                  <a:lnTo>
                    <a:pt x="784" y="324"/>
                  </a:lnTo>
                  <a:lnTo>
                    <a:pt x="784" y="339"/>
                  </a:lnTo>
                  <a:lnTo>
                    <a:pt x="800" y="339"/>
                  </a:lnTo>
                  <a:lnTo>
                    <a:pt x="800" y="361"/>
                  </a:lnTo>
                  <a:lnTo>
                    <a:pt x="810" y="361"/>
                  </a:lnTo>
                  <a:lnTo>
                    <a:pt x="810" y="371"/>
                  </a:lnTo>
                  <a:lnTo>
                    <a:pt x="833" y="371"/>
                  </a:lnTo>
                  <a:lnTo>
                    <a:pt x="833" y="383"/>
                  </a:lnTo>
                  <a:lnTo>
                    <a:pt x="849" y="383"/>
                  </a:lnTo>
                  <a:lnTo>
                    <a:pt x="849" y="397"/>
                  </a:lnTo>
                  <a:lnTo>
                    <a:pt x="855" y="397"/>
                  </a:lnTo>
                  <a:lnTo>
                    <a:pt x="855" y="409"/>
                  </a:lnTo>
                  <a:lnTo>
                    <a:pt x="894" y="409"/>
                  </a:lnTo>
                  <a:lnTo>
                    <a:pt x="894" y="428"/>
                  </a:lnTo>
                  <a:lnTo>
                    <a:pt x="916" y="428"/>
                  </a:lnTo>
                  <a:lnTo>
                    <a:pt x="916" y="448"/>
                  </a:lnTo>
                  <a:lnTo>
                    <a:pt x="944" y="448"/>
                  </a:lnTo>
                  <a:lnTo>
                    <a:pt x="944" y="458"/>
                  </a:lnTo>
                  <a:lnTo>
                    <a:pt x="979" y="458"/>
                  </a:lnTo>
                  <a:lnTo>
                    <a:pt x="979" y="479"/>
                  </a:lnTo>
                  <a:lnTo>
                    <a:pt x="1014" y="479"/>
                  </a:lnTo>
                  <a:lnTo>
                    <a:pt x="1014" y="487"/>
                  </a:lnTo>
                  <a:lnTo>
                    <a:pt x="1030" y="487"/>
                  </a:lnTo>
                  <a:lnTo>
                    <a:pt x="1030" y="499"/>
                  </a:lnTo>
                  <a:lnTo>
                    <a:pt x="1105" y="499"/>
                  </a:lnTo>
                  <a:lnTo>
                    <a:pt x="1105" y="543"/>
                  </a:lnTo>
                  <a:lnTo>
                    <a:pt x="1134" y="543"/>
                  </a:lnTo>
                  <a:lnTo>
                    <a:pt x="1134" y="554"/>
                  </a:lnTo>
                  <a:lnTo>
                    <a:pt x="1140" y="554"/>
                  </a:lnTo>
                  <a:lnTo>
                    <a:pt x="1140" y="574"/>
                  </a:lnTo>
                  <a:lnTo>
                    <a:pt x="1172" y="574"/>
                  </a:lnTo>
                  <a:lnTo>
                    <a:pt x="1172" y="592"/>
                  </a:lnTo>
                  <a:lnTo>
                    <a:pt x="1219" y="592"/>
                  </a:lnTo>
                  <a:lnTo>
                    <a:pt x="1219" y="629"/>
                  </a:lnTo>
                  <a:lnTo>
                    <a:pt x="1235" y="629"/>
                  </a:lnTo>
                  <a:lnTo>
                    <a:pt x="1235" y="639"/>
                  </a:lnTo>
                  <a:lnTo>
                    <a:pt x="1264" y="639"/>
                  </a:lnTo>
                  <a:lnTo>
                    <a:pt x="1264" y="679"/>
                  </a:lnTo>
                  <a:lnTo>
                    <a:pt x="1292" y="679"/>
                  </a:lnTo>
                  <a:lnTo>
                    <a:pt x="1292" y="696"/>
                  </a:lnTo>
                  <a:lnTo>
                    <a:pt x="1329" y="696"/>
                  </a:lnTo>
                  <a:lnTo>
                    <a:pt x="1329" y="710"/>
                  </a:lnTo>
                  <a:lnTo>
                    <a:pt x="1356" y="710"/>
                  </a:lnTo>
                  <a:lnTo>
                    <a:pt x="1356" y="734"/>
                  </a:lnTo>
                  <a:lnTo>
                    <a:pt x="1573" y="734"/>
                  </a:lnTo>
                  <a:lnTo>
                    <a:pt x="1573" y="752"/>
                  </a:lnTo>
                  <a:lnTo>
                    <a:pt x="1665" y="752"/>
                  </a:lnTo>
                  <a:lnTo>
                    <a:pt x="1665" y="769"/>
                  </a:lnTo>
                  <a:lnTo>
                    <a:pt x="1787" y="769"/>
                  </a:lnTo>
                  <a:lnTo>
                    <a:pt x="1787" y="783"/>
                  </a:lnTo>
                  <a:lnTo>
                    <a:pt x="1807" y="783"/>
                  </a:lnTo>
                  <a:lnTo>
                    <a:pt x="1807" y="807"/>
                  </a:lnTo>
                  <a:lnTo>
                    <a:pt x="1838" y="807"/>
                  </a:lnTo>
                </a:path>
              </a:pathLst>
            </a:cu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18" name="Freeform 7">
              <a:extLst>
                <a:ext uri="{FF2B5EF4-FFF2-40B4-BE49-F238E27FC236}">
                  <a16:creationId xmlns:a16="http://schemas.microsoft.com/office/drawing/2014/main" id="{AD7CF217-C54B-4E03-A4D8-5EC38CED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1011" y="3092599"/>
              <a:ext cx="385889" cy="311050"/>
            </a:xfrm>
            <a:custGeom>
              <a:avLst/>
              <a:gdLst>
                <a:gd name="T0" fmla="*/ 0 w 330"/>
                <a:gd name="T1" fmla="*/ 0 h 266"/>
                <a:gd name="T2" fmla="*/ 35 w 330"/>
                <a:gd name="T3" fmla="*/ 0 h 266"/>
                <a:gd name="T4" fmla="*/ 35 w 330"/>
                <a:gd name="T5" fmla="*/ 10 h 266"/>
                <a:gd name="T6" fmla="*/ 43 w 330"/>
                <a:gd name="T7" fmla="*/ 10 h 266"/>
                <a:gd name="T8" fmla="*/ 43 w 330"/>
                <a:gd name="T9" fmla="*/ 29 h 266"/>
                <a:gd name="T10" fmla="*/ 79 w 330"/>
                <a:gd name="T11" fmla="*/ 29 h 266"/>
                <a:gd name="T12" fmla="*/ 79 w 330"/>
                <a:gd name="T13" fmla="*/ 91 h 266"/>
                <a:gd name="T14" fmla="*/ 96 w 330"/>
                <a:gd name="T15" fmla="*/ 91 h 266"/>
                <a:gd name="T16" fmla="*/ 96 w 330"/>
                <a:gd name="T17" fmla="*/ 100 h 266"/>
                <a:gd name="T18" fmla="*/ 191 w 330"/>
                <a:gd name="T19" fmla="*/ 100 h 266"/>
                <a:gd name="T20" fmla="*/ 191 w 330"/>
                <a:gd name="T21" fmla="*/ 154 h 266"/>
                <a:gd name="T22" fmla="*/ 307 w 330"/>
                <a:gd name="T23" fmla="*/ 154 h 266"/>
                <a:gd name="T24" fmla="*/ 307 w 330"/>
                <a:gd name="T25" fmla="*/ 209 h 266"/>
                <a:gd name="T26" fmla="*/ 330 w 330"/>
                <a:gd name="T27" fmla="*/ 209 h 266"/>
                <a:gd name="T28" fmla="*/ 330 w 330"/>
                <a:gd name="T29" fmla="*/ 260 h 266"/>
                <a:gd name="T30" fmla="*/ 330 w 330"/>
                <a:gd name="T31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0" h="266">
                  <a:moveTo>
                    <a:pt x="0" y="0"/>
                  </a:moveTo>
                  <a:lnTo>
                    <a:pt x="35" y="0"/>
                  </a:lnTo>
                  <a:lnTo>
                    <a:pt x="35" y="10"/>
                  </a:lnTo>
                  <a:lnTo>
                    <a:pt x="43" y="10"/>
                  </a:lnTo>
                  <a:lnTo>
                    <a:pt x="43" y="29"/>
                  </a:lnTo>
                  <a:lnTo>
                    <a:pt x="79" y="29"/>
                  </a:lnTo>
                  <a:lnTo>
                    <a:pt x="79" y="91"/>
                  </a:lnTo>
                  <a:lnTo>
                    <a:pt x="96" y="91"/>
                  </a:lnTo>
                  <a:lnTo>
                    <a:pt x="96" y="100"/>
                  </a:lnTo>
                  <a:lnTo>
                    <a:pt x="191" y="100"/>
                  </a:lnTo>
                  <a:lnTo>
                    <a:pt x="191" y="154"/>
                  </a:lnTo>
                  <a:lnTo>
                    <a:pt x="307" y="154"/>
                  </a:lnTo>
                  <a:lnTo>
                    <a:pt x="307" y="209"/>
                  </a:lnTo>
                  <a:lnTo>
                    <a:pt x="330" y="209"/>
                  </a:lnTo>
                  <a:lnTo>
                    <a:pt x="330" y="260"/>
                  </a:lnTo>
                  <a:lnTo>
                    <a:pt x="330" y="266"/>
                  </a:lnTo>
                </a:path>
              </a:pathLst>
            </a:cu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19" name="Line 8">
              <a:extLst>
                <a:ext uri="{FF2B5EF4-FFF2-40B4-BE49-F238E27FC236}">
                  <a16:creationId xmlns:a16="http://schemas.microsoft.com/office/drawing/2014/main" id="{26E816FA-F080-4117-BAD9-BE9EEA9CA8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76901" y="3396633"/>
              <a:ext cx="589358" cy="0"/>
            </a:xfrm>
            <a:prstGeom prst="lin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0" name="Freeform 9">
              <a:extLst>
                <a:ext uri="{FF2B5EF4-FFF2-40B4-BE49-F238E27FC236}">
                  <a16:creationId xmlns:a16="http://schemas.microsoft.com/office/drawing/2014/main" id="{A9BA5A3B-9E09-4942-A7BA-D469909D5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089" y="2115014"/>
              <a:ext cx="3464816" cy="1274603"/>
            </a:xfrm>
            <a:custGeom>
              <a:avLst/>
              <a:gdLst>
                <a:gd name="T0" fmla="*/ 39 w 2963"/>
                <a:gd name="T1" fmla="*/ 8 h 1090"/>
                <a:gd name="T2" fmla="*/ 67 w 2963"/>
                <a:gd name="T3" fmla="*/ 16 h 1090"/>
                <a:gd name="T4" fmla="*/ 173 w 2963"/>
                <a:gd name="T5" fmla="*/ 29 h 1090"/>
                <a:gd name="T6" fmla="*/ 285 w 2963"/>
                <a:gd name="T7" fmla="*/ 41 h 1090"/>
                <a:gd name="T8" fmla="*/ 360 w 2963"/>
                <a:gd name="T9" fmla="*/ 59 h 1090"/>
                <a:gd name="T10" fmla="*/ 464 w 2963"/>
                <a:gd name="T11" fmla="*/ 77 h 1090"/>
                <a:gd name="T12" fmla="*/ 509 w 2963"/>
                <a:gd name="T13" fmla="*/ 90 h 1090"/>
                <a:gd name="T14" fmla="*/ 656 w 2963"/>
                <a:gd name="T15" fmla="*/ 94 h 1090"/>
                <a:gd name="T16" fmla="*/ 708 w 2963"/>
                <a:gd name="T17" fmla="*/ 106 h 1090"/>
                <a:gd name="T18" fmla="*/ 733 w 2963"/>
                <a:gd name="T19" fmla="*/ 118 h 1090"/>
                <a:gd name="T20" fmla="*/ 765 w 2963"/>
                <a:gd name="T21" fmla="*/ 130 h 1090"/>
                <a:gd name="T22" fmla="*/ 780 w 2963"/>
                <a:gd name="T23" fmla="*/ 144 h 1090"/>
                <a:gd name="T24" fmla="*/ 814 w 2963"/>
                <a:gd name="T25" fmla="*/ 156 h 1090"/>
                <a:gd name="T26" fmla="*/ 926 w 2963"/>
                <a:gd name="T27" fmla="*/ 169 h 1090"/>
                <a:gd name="T28" fmla="*/ 938 w 2963"/>
                <a:gd name="T29" fmla="*/ 191 h 1090"/>
                <a:gd name="T30" fmla="*/ 951 w 2963"/>
                <a:gd name="T31" fmla="*/ 203 h 1090"/>
                <a:gd name="T32" fmla="*/ 965 w 2963"/>
                <a:gd name="T33" fmla="*/ 211 h 1090"/>
                <a:gd name="T34" fmla="*/ 977 w 2963"/>
                <a:gd name="T35" fmla="*/ 223 h 1090"/>
                <a:gd name="T36" fmla="*/ 991 w 2963"/>
                <a:gd name="T37" fmla="*/ 242 h 1090"/>
                <a:gd name="T38" fmla="*/ 1024 w 2963"/>
                <a:gd name="T39" fmla="*/ 254 h 1090"/>
                <a:gd name="T40" fmla="*/ 1083 w 2963"/>
                <a:gd name="T41" fmla="*/ 258 h 1090"/>
                <a:gd name="T42" fmla="*/ 1105 w 2963"/>
                <a:gd name="T43" fmla="*/ 272 h 1090"/>
                <a:gd name="T44" fmla="*/ 1134 w 2963"/>
                <a:gd name="T45" fmla="*/ 284 h 1090"/>
                <a:gd name="T46" fmla="*/ 1138 w 2963"/>
                <a:gd name="T47" fmla="*/ 317 h 1090"/>
                <a:gd name="T48" fmla="*/ 1158 w 2963"/>
                <a:gd name="T49" fmla="*/ 331 h 1090"/>
                <a:gd name="T50" fmla="*/ 1170 w 2963"/>
                <a:gd name="T51" fmla="*/ 349 h 1090"/>
                <a:gd name="T52" fmla="*/ 1176 w 2963"/>
                <a:gd name="T53" fmla="*/ 374 h 1090"/>
                <a:gd name="T54" fmla="*/ 1185 w 2963"/>
                <a:gd name="T55" fmla="*/ 388 h 1090"/>
                <a:gd name="T56" fmla="*/ 1203 w 2963"/>
                <a:gd name="T57" fmla="*/ 408 h 1090"/>
                <a:gd name="T58" fmla="*/ 1219 w 2963"/>
                <a:gd name="T59" fmla="*/ 420 h 1090"/>
                <a:gd name="T60" fmla="*/ 1250 w 2963"/>
                <a:gd name="T61" fmla="*/ 434 h 1090"/>
                <a:gd name="T62" fmla="*/ 1309 w 2963"/>
                <a:gd name="T63" fmla="*/ 447 h 1090"/>
                <a:gd name="T64" fmla="*/ 1341 w 2963"/>
                <a:gd name="T65" fmla="*/ 471 h 1090"/>
                <a:gd name="T66" fmla="*/ 1368 w 2963"/>
                <a:gd name="T67" fmla="*/ 487 h 1090"/>
                <a:gd name="T68" fmla="*/ 1400 w 2963"/>
                <a:gd name="T69" fmla="*/ 495 h 1090"/>
                <a:gd name="T70" fmla="*/ 1453 w 2963"/>
                <a:gd name="T71" fmla="*/ 510 h 1090"/>
                <a:gd name="T72" fmla="*/ 1508 w 2963"/>
                <a:gd name="T73" fmla="*/ 524 h 1090"/>
                <a:gd name="T74" fmla="*/ 1527 w 2963"/>
                <a:gd name="T75" fmla="*/ 538 h 1090"/>
                <a:gd name="T76" fmla="*/ 1551 w 2963"/>
                <a:gd name="T77" fmla="*/ 558 h 1090"/>
                <a:gd name="T78" fmla="*/ 1748 w 2963"/>
                <a:gd name="T79" fmla="*/ 574 h 1090"/>
                <a:gd name="T80" fmla="*/ 1765 w 2963"/>
                <a:gd name="T81" fmla="*/ 597 h 1090"/>
                <a:gd name="T82" fmla="*/ 1785 w 2963"/>
                <a:gd name="T83" fmla="*/ 615 h 1090"/>
                <a:gd name="T84" fmla="*/ 1940 w 2963"/>
                <a:gd name="T85" fmla="*/ 625 h 1090"/>
                <a:gd name="T86" fmla="*/ 1972 w 2963"/>
                <a:gd name="T87" fmla="*/ 656 h 1090"/>
                <a:gd name="T88" fmla="*/ 2052 w 2963"/>
                <a:gd name="T89" fmla="*/ 686 h 1090"/>
                <a:gd name="T90" fmla="*/ 2109 w 2963"/>
                <a:gd name="T91" fmla="*/ 719 h 1090"/>
                <a:gd name="T92" fmla="*/ 2151 w 2963"/>
                <a:gd name="T93" fmla="*/ 761 h 1090"/>
                <a:gd name="T94" fmla="*/ 2225 w 2963"/>
                <a:gd name="T95" fmla="*/ 802 h 1090"/>
                <a:gd name="T96" fmla="*/ 2343 w 2963"/>
                <a:gd name="T97" fmla="*/ 854 h 1090"/>
                <a:gd name="T98" fmla="*/ 2540 w 2963"/>
                <a:gd name="T99" fmla="*/ 944 h 1090"/>
                <a:gd name="T100" fmla="*/ 2963 w 2963"/>
                <a:gd name="T101" fmla="*/ 109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63" h="1090">
                  <a:moveTo>
                    <a:pt x="0" y="0"/>
                  </a:moveTo>
                  <a:lnTo>
                    <a:pt x="33" y="0"/>
                  </a:lnTo>
                  <a:lnTo>
                    <a:pt x="33" y="8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51" y="10"/>
                  </a:lnTo>
                  <a:lnTo>
                    <a:pt x="51" y="16"/>
                  </a:lnTo>
                  <a:lnTo>
                    <a:pt x="67" y="16"/>
                  </a:lnTo>
                  <a:lnTo>
                    <a:pt x="67" y="23"/>
                  </a:lnTo>
                  <a:lnTo>
                    <a:pt x="84" y="23"/>
                  </a:lnTo>
                  <a:lnTo>
                    <a:pt x="84" y="29"/>
                  </a:lnTo>
                  <a:lnTo>
                    <a:pt x="173" y="29"/>
                  </a:lnTo>
                  <a:lnTo>
                    <a:pt x="173" y="33"/>
                  </a:lnTo>
                  <a:lnTo>
                    <a:pt x="190" y="33"/>
                  </a:lnTo>
                  <a:lnTo>
                    <a:pt x="190" y="41"/>
                  </a:lnTo>
                  <a:lnTo>
                    <a:pt x="285" y="41"/>
                  </a:lnTo>
                  <a:lnTo>
                    <a:pt x="328" y="41"/>
                  </a:lnTo>
                  <a:lnTo>
                    <a:pt x="328" y="51"/>
                  </a:lnTo>
                  <a:lnTo>
                    <a:pt x="360" y="51"/>
                  </a:lnTo>
                  <a:lnTo>
                    <a:pt x="360" y="59"/>
                  </a:lnTo>
                  <a:lnTo>
                    <a:pt x="397" y="59"/>
                  </a:lnTo>
                  <a:lnTo>
                    <a:pt x="397" y="71"/>
                  </a:lnTo>
                  <a:lnTo>
                    <a:pt x="464" y="71"/>
                  </a:lnTo>
                  <a:lnTo>
                    <a:pt x="464" y="77"/>
                  </a:lnTo>
                  <a:lnTo>
                    <a:pt x="503" y="77"/>
                  </a:lnTo>
                  <a:lnTo>
                    <a:pt x="503" y="85"/>
                  </a:lnTo>
                  <a:lnTo>
                    <a:pt x="509" y="85"/>
                  </a:lnTo>
                  <a:lnTo>
                    <a:pt x="509" y="90"/>
                  </a:lnTo>
                  <a:lnTo>
                    <a:pt x="594" y="90"/>
                  </a:lnTo>
                  <a:lnTo>
                    <a:pt x="596" y="90"/>
                  </a:lnTo>
                  <a:lnTo>
                    <a:pt x="596" y="94"/>
                  </a:lnTo>
                  <a:lnTo>
                    <a:pt x="656" y="94"/>
                  </a:lnTo>
                  <a:lnTo>
                    <a:pt x="656" y="104"/>
                  </a:lnTo>
                  <a:lnTo>
                    <a:pt x="662" y="104"/>
                  </a:lnTo>
                  <a:lnTo>
                    <a:pt x="662" y="106"/>
                  </a:lnTo>
                  <a:lnTo>
                    <a:pt x="708" y="106"/>
                  </a:lnTo>
                  <a:lnTo>
                    <a:pt x="708" y="114"/>
                  </a:lnTo>
                  <a:lnTo>
                    <a:pt x="715" y="114"/>
                  </a:lnTo>
                  <a:lnTo>
                    <a:pt x="715" y="118"/>
                  </a:lnTo>
                  <a:lnTo>
                    <a:pt x="733" y="118"/>
                  </a:lnTo>
                  <a:lnTo>
                    <a:pt x="733" y="124"/>
                  </a:lnTo>
                  <a:lnTo>
                    <a:pt x="745" y="124"/>
                  </a:lnTo>
                  <a:lnTo>
                    <a:pt x="745" y="130"/>
                  </a:lnTo>
                  <a:lnTo>
                    <a:pt x="765" y="130"/>
                  </a:lnTo>
                  <a:lnTo>
                    <a:pt x="765" y="138"/>
                  </a:lnTo>
                  <a:lnTo>
                    <a:pt x="772" y="138"/>
                  </a:lnTo>
                  <a:lnTo>
                    <a:pt x="772" y="144"/>
                  </a:lnTo>
                  <a:lnTo>
                    <a:pt x="780" y="144"/>
                  </a:lnTo>
                  <a:lnTo>
                    <a:pt x="780" y="150"/>
                  </a:lnTo>
                  <a:lnTo>
                    <a:pt x="800" y="150"/>
                  </a:lnTo>
                  <a:lnTo>
                    <a:pt x="800" y="156"/>
                  </a:lnTo>
                  <a:lnTo>
                    <a:pt x="814" y="156"/>
                  </a:lnTo>
                  <a:lnTo>
                    <a:pt x="814" y="163"/>
                  </a:lnTo>
                  <a:lnTo>
                    <a:pt x="861" y="163"/>
                  </a:lnTo>
                  <a:lnTo>
                    <a:pt x="861" y="169"/>
                  </a:lnTo>
                  <a:lnTo>
                    <a:pt x="926" y="169"/>
                  </a:lnTo>
                  <a:lnTo>
                    <a:pt x="926" y="185"/>
                  </a:lnTo>
                  <a:lnTo>
                    <a:pt x="934" y="185"/>
                  </a:lnTo>
                  <a:lnTo>
                    <a:pt x="934" y="191"/>
                  </a:lnTo>
                  <a:lnTo>
                    <a:pt x="938" y="191"/>
                  </a:lnTo>
                  <a:lnTo>
                    <a:pt x="938" y="195"/>
                  </a:lnTo>
                  <a:lnTo>
                    <a:pt x="947" y="195"/>
                  </a:lnTo>
                  <a:lnTo>
                    <a:pt x="951" y="195"/>
                  </a:lnTo>
                  <a:lnTo>
                    <a:pt x="951" y="203"/>
                  </a:lnTo>
                  <a:lnTo>
                    <a:pt x="961" y="203"/>
                  </a:lnTo>
                  <a:lnTo>
                    <a:pt x="961" y="209"/>
                  </a:lnTo>
                  <a:lnTo>
                    <a:pt x="965" y="209"/>
                  </a:lnTo>
                  <a:lnTo>
                    <a:pt x="965" y="211"/>
                  </a:lnTo>
                  <a:lnTo>
                    <a:pt x="965" y="215"/>
                  </a:lnTo>
                  <a:lnTo>
                    <a:pt x="969" y="215"/>
                  </a:lnTo>
                  <a:lnTo>
                    <a:pt x="977" y="215"/>
                  </a:lnTo>
                  <a:lnTo>
                    <a:pt x="977" y="223"/>
                  </a:lnTo>
                  <a:lnTo>
                    <a:pt x="985" y="223"/>
                  </a:lnTo>
                  <a:lnTo>
                    <a:pt x="985" y="232"/>
                  </a:lnTo>
                  <a:lnTo>
                    <a:pt x="991" y="232"/>
                  </a:lnTo>
                  <a:lnTo>
                    <a:pt x="991" y="242"/>
                  </a:lnTo>
                  <a:lnTo>
                    <a:pt x="1004" y="242"/>
                  </a:lnTo>
                  <a:lnTo>
                    <a:pt x="1004" y="248"/>
                  </a:lnTo>
                  <a:lnTo>
                    <a:pt x="1024" y="248"/>
                  </a:lnTo>
                  <a:lnTo>
                    <a:pt x="1024" y="254"/>
                  </a:lnTo>
                  <a:lnTo>
                    <a:pt x="1042" y="254"/>
                  </a:lnTo>
                  <a:lnTo>
                    <a:pt x="1060" y="254"/>
                  </a:lnTo>
                  <a:lnTo>
                    <a:pt x="1060" y="258"/>
                  </a:lnTo>
                  <a:lnTo>
                    <a:pt x="1083" y="258"/>
                  </a:lnTo>
                  <a:lnTo>
                    <a:pt x="1083" y="266"/>
                  </a:lnTo>
                  <a:lnTo>
                    <a:pt x="1097" y="266"/>
                  </a:lnTo>
                  <a:lnTo>
                    <a:pt x="1097" y="272"/>
                  </a:lnTo>
                  <a:lnTo>
                    <a:pt x="1105" y="272"/>
                  </a:lnTo>
                  <a:lnTo>
                    <a:pt x="1105" y="278"/>
                  </a:lnTo>
                  <a:lnTo>
                    <a:pt x="1115" y="278"/>
                  </a:lnTo>
                  <a:lnTo>
                    <a:pt x="1115" y="284"/>
                  </a:lnTo>
                  <a:lnTo>
                    <a:pt x="1134" y="284"/>
                  </a:lnTo>
                  <a:lnTo>
                    <a:pt x="1134" y="297"/>
                  </a:lnTo>
                  <a:lnTo>
                    <a:pt x="1138" y="297"/>
                  </a:lnTo>
                  <a:lnTo>
                    <a:pt x="1138" y="307"/>
                  </a:lnTo>
                  <a:lnTo>
                    <a:pt x="1138" y="317"/>
                  </a:lnTo>
                  <a:lnTo>
                    <a:pt x="1146" y="317"/>
                  </a:lnTo>
                  <a:lnTo>
                    <a:pt x="1146" y="323"/>
                  </a:lnTo>
                  <a:lnTo>
                    <a:pt x="1158" y="323"/>
                  </a:lnTo>
                  <a:lnTo>
                    <a:pt x="1158" y="331"/>
                  </a:lnTo>
                  <a:lnTo>
                    <a:pt x="1158" y="339"/>
                  </a:lnTo>
                  <a:lnTo>
                    <a:pt x="1162" y="339"/>
                  </a:lnTo>
                  <a:lnTo>
                    <a:pt x="1162" y="349"/>
                  </a:lnTo>
                  <a:lnTo>
                    <a:pt x="1170" y="349"/>
                  </a:lnTo>
                  <a:lnTo>
                    <a:pt x="1170" y="355"/>
                  </a:lnTo>
                  <a:lnTo>
                    <a:pt x="1176" y="355"/>
                  </a:lnTo>
                  <a:lnTo>
                    <a:pt x="1176" y="365"/>
                  </a:lnTo>
                  <a:lnTo>
                    <a:pt x="1176" y="374"/>
                  </a:lnTo>
                  <a:lnTo>
                    <a:pt x="1179" y="374"/>
                  </a:lnTo>
                  <a:lnTo>
                    <a:pt x="1179" y="380"/>
                  </a:lnTo>
                  <a:lnTo>
                    <a:pt x="1185" y="380"/>
                  </a:lnTo>
                  <a:lnTo>
                    <a:pt x="1185" y="388"/>
                  </a:lnTo>
                  <a:lnTo>
                    <a:pt x="1189" y="388"/>
                  </a:lnTo>
                  <a:lnTo>
                    <a:pt x="1189" y="402"/>
                  </a:lnTo>
                  <a:lnTo>
                    <a:pt x="1203" y="402"/>
                  </a:lnTo>
                  <a:lnTo>
                    <a:pt x="1203" y="408"/>
                  </a:lnTo>
                  <a:lnTo>
                    <a:pt x="1209" y="408"/>
                  </a:lnTo>
                  <a:lnTo>
                    <a:pt x="1209" y="414"/>
                  </a:lnTo>
                  <a:lnTo>
                    <a:pt x="1219" y="414"/>
                  </a:lnTo>
                  <a:lnTo>
                    <a:pt x="1219" y="420"/>
                  </a:lnTo>
                  <a:lnTo>
                    <a:pt x="1244" y="420"/>
                  </a:lnTo>
                  <a:lnTo>
                    <a:pt x="1244" y="426"/>
                  </a:lnTo>
                  <a:lnTo>
                    <a:pt x="1250" y="426"/>
                  </a:lnTo>
                  <a:lnTo>
                    <a:pt x="1250" y="434"/>
                  </a:lnTo>
                  <a:lnTo>
                    <a:pt x="1278" y="434"/>
                  </a:lnTo>
                  <a:lnTo>
                    <a:pt x="1278" y="441"/>
                  </a:lnTo>
                  <a:lnTo>
                    <a:pt x="1309" y="441"/>
                  </a:lnTo>
                  <a:lnTo>
                    <a:pt x="1309" y="447"/>
                  </a:lnTo>
                  <a:lnTo>
                    <a:pt x="1323" y="447"/>
                  </a:lnTo>
                  <a:lnTo>
                    <a:pt x="1323" y="453"/>
                  </a:lnTo>
                  <a:lnTo>
                    <a:pt x="1341" y="453"/>
                  </a:lnTo>
                  <a:lnTo>
                    <a:pt x="1341" y="471"/>
                  </a:lnTo>
                  <a:lnTo>
                    <a:pt x="1362" y="471"/>
                  </a:lnTo>
                  <a:lnTo>
                    <a:pt x="1362" y="479"/>
                  </a:lnTo>
                  <a:lnTo>
                    <a:pt x="1368" y="479"/>
                  </a:lnTo>
                  <a:lnTo>
                    <a:pt x="1368" y="487"/>
                  </a:lnTo>
                  <a:lnTo>
                    <a:pt x="1380" y="487"/>
                  </a:lnTo>
                  <a:lnTo>
                    <a:pt x="1392" y="487"/>
                  </a:lnTo>
                  <a:lnTo>
                    <a:pt x="1392" y="495"/>
                  </a:lnTo>
                  <a:lnTo>
                    <a:pt x="1400" y="495"/>
                  </a:lnTo>
                  <a:lnTo>
                    <a:pt x="1400" y="507"/>
                  </a:lnTo>
                  <a:lnTo>
                    <a:pt x="1429" y="507"/>
                  </a:lnTo>
                  <a:lnTo>
                    <a:pt x="1429" y="510"/>
                  </a:lnTo>
                  <a:lnTo>
                    <a:pt x="1453" y="510"/>
                  </a:lnTo>
                  <a:lnTo>
                    <a:pt x="1453" y="520"/>
                  </a:lnTo>
                  <a:lnTo>
                    <a:pt x="1461" y="520"/>
                  </a:lnTo>
                  <a:lnTo>
                    <a:pt x="1461" y="524"/>
                  </a:lnTo>
                  <a:lnTo>
                    <a:pt x="1508" y="524"/>
                  </a:lnTo>
                  <a:lnTo>
                    <a:pt x="1514" y="524"/>
                  </a:lnTo>
                  <a:lnTo>
                    <a:pt x="1514" y="530"/>
                  </a:lnTo>
                  <a:lnTo>
                    <a:pt x="1527" y="530"/>
                  </a:lnTo>
                  <a:lnTo>
                    <a:pt x="1527" y="538"/>
                  </a:lnTo>
                  <a:lnTo>
                    <a:pt x="1541" y="538"/>
                  </a:lnTo>
                  <a:lnTo>
                    <a:pt x="1541" y="546"/>
                  </a:lnTo>
                  <a:lnTo>
                    <a:pt x="1551" y="546"/>
                  </a:lnTo>
                  <a:lnTo>
                    <a:pt x="1551" y="558"/>
                  </a:lnTo>
                  <a:lnTo>
                    <a:pt x="1598" y="558"/>
                  </a:lnTo>
                  <a:lnTo>
                    <a:pt x="1598" y="562"/>
                  </a:lnTo>
                  <a:lnTo>
                    <a:pt x="1748" y="562"/>
                  </a:lnTo>
                  <a:lnTo>
                    <a:pt x="1748" y="574"/>
                  </a:lnTo>
                  <a:lnTo>
                    <a:pt x="1761" y="574"/>
                  </a:lnTo>
                  <a:lnTo>
                    <a:pt x="1761" y="587"/>
                  </a:lnTo>
                  <a:lnTo>
                    <a:pt x="1765" y="587"/>
                  </a:lnTo>
                  <a:lnTo>
                    <a:pt x="1765" y="597"/>
                  </a:lnTo>
                  <a:lnTo>
                    <a:pt x="1773" y="597"/>
                  </a:lnTo>
                  <a:lnTo>
                    <a:pt x="1773" y="603"/>
                  </a:lnTo>
                  <a:lnTo>
                    <a:pt x="1785" y="603"/>
                  </a:lnTo>
                  <a:lnTo>
                    <a:pt x="1785" y="615"/>
                  </a:lnTo>
                  <a:lnTo>
                    <a:pt x="1799" y="615"/>
                  </a:lnTo>
                  <a:lnTo>
                    <a:pt x="1799" y="625"/>
                  </a:lnTo>
                  <a:lnTo>
                    <a:pt x="1848" y="625"/>
                  </a:lnTo>
                  <a:lnTo>
                    <a:pt x="1940" y="625"/>
                  </a:lnTo>
                  <a:lnTo>
                    <a:pt x="1940" y="641"/>
                  </a:lnTo>
                  <a:lnTo>
                    <a:pt x="1942" y="641"/>
                  </a:lnTo>
                  <a:lnTo>
                    <a:pt x="1942" y="656"/>
                  </a:lnTo>
                  <a:lnTo>
                    <a:pt x="1972" y="656"/>
                  </a:lnTo>
                  <a:lnTo>
                    <a:pt x="1972" y="668"/>
                  </a:lnTo>
                  <a:lnTo>
                    <a:pt x="1988" y="668"/>
                  </a:lnTo>
                  <a:lnTo>
                    <a:pt x="1988" y="686"/>
                  </a:lnTo>
                  <a:lnTo>
                    <a:pt x="2052" y="686"/>
                  </a:lnTo>
                  <a:lnTo>
                    <a:pt x="2052" y="704"/>
                  </a:lnTo>
                  <a:lnTo>
                    <a:pt x="2058" y="704"/>
                  </a:lnTo>
                  <a:lnTo>
                    <a:pt x="2058" y="719"/>
                  </a:lnTo>
                  <a:lnTo>
                    <a:pt x="2109" y="719"/>
                  </a:lnTo>
                  <a:lnTo>
                    <a:pt x="2109" y="739"/>
                  </a:lnTo>
                  <a:lnTo>
                    <a:pt x="2125" y="739"/>
                  </a:lnTo>
                  <a:lnTo>
                    <a:pt x="2125" y="761"/>
                  </a:lnTo>
                  <a:lnTo>
                    <a:pt x="2151" y="761"/>
                  </a:lnTo>
                  <a:lnTo>
                    <a:pt x="2151" y="783"/>
                  </a:lnTo>
                  <a:lnTo>
                    <a:pt x="2210" y="783"/>
                  </a:lnTo>
                  <a:lnTo>
                    <a:pt x="2210" y="802"/>
                  </a:lnTo>
                  <a:lnTo>
                    <a:pt x="2225" y="802"/>
                  </a:lnTo>
                  <a:lnTo>
                    <a:pt x="2225" y="824"/>
                  </a:lnTo>
                  <a:lnTo>
                    <a:pt x="2263" y="824"/>
                  </a:lnTo>
                  <a:lnTo>
                    <a:pt x="2263" y="854"/>
                  </a:lnTo>
                  <a:lnTo>
                    <a:pt x="2343" y="854"/>
                  </a:lnTo>
                  <a:lnTo>
                    <a:pt x="2343" y="883"/>
                  </a:lnTo>
                  <a:lnTo>
                    <a:pt x="2536" y="883"/>
                  </a:lnTo>
                  <a:lnTo>
                    <a:pt x="2536" y="944"/>
                  </a:lnTo>
                  <a:lnTo>
                    <a:pt x="2540" y="944"/>
                  </a:lnTo>
                  <a:lnTo>
                    <a:pt x="2540" y="1001"/>
                  </a:lnTo>
                  <a:lnTo>
                    <a:pt x="2617" y="1001"/>
                  </a:lnTo>
                  <a:lnTo>
                    <a:pt x="2617" y="1090"/>
                  </a:lnTo>
                  <a:lnTo>
                    <a:pt x="2963" y="1090"/>
                  </a:lnTo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1" name="Freeform 10">
              <a:extLst>
                <a:ext uri="{FF2B5EF4-FFF2-40B4-BE49-F238E27FC236}">
                  <a16:creationId xmlns:a16="http://schemas.microsoft.com/office/drawing/2014/main" id="{4CE5DDAC-BAB9-424E-A3D0-78373A483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619" y="3119495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1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2" name="Freeform 11">
              <a:extLst>
                <a:ext uri="{FF2B5EF4-FFF2-40B4-BE49-F238E27FC236}">
                  <a16:creationId xmlns:a16="http://schemas.microsoft.com/office/drawing/2014/main" id="{10221A9D-CC3D-4AA3-9FFA-709AB8E77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40" y="3119495"/>
              <a:ext cx="49114" cy="49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1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3" name="Freeform 12">
              <a:extLst>
                <a:ext uri="{FF2B5EF4-FFF2-40B4-BE49-F238E27FC236}">
                  <a16:creationId xmlns:a16="http://schemas.microsoft.com/office/drawing/2014/main" id="{79BDD3B2-C5B0-40D7-B4C2-D533A00F0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7667" y="3119495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4" name="Freeform 13">
              <a:extLst>
                <a:ext uri="{FF2B5EF4-FFF2-40B4-BE49-F238E27FC236}">
                  <a16:creationId xmlns:a16="http://schemas.microsoft.com/office/drawing/2014/main" id="{5B8441C1-B293-440F-A0BD-E175AE8EF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965" y="3087921"/>
              <a:ext cx="47944" cy="47944"/>
            </a:xfrm>
            <a:custGeom>
              <a:avLst/>
              <a:gdLst>
                <a:gd name="T0" fmla="*/ 21 w 21"/>
                <a:gd name="T1" fmla="*/ 9 h 21"/>
                <a:gd name="T2" fmla="*/ 11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6"/>
                    <a:pt x="1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5" name="Freeform 14">
              <a:extLst>
                <a:ext uri="{FF2B5EF4-FFF2-40B4-BE49-F238E27FC236}">
                  <a16:creationId xmlns:a16="http://schemas.microsoft.com/office/drawing/2014/main" id="{73A6FBDB-D167-4CB1-8C36-1AE2E10A7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626" y="3055179"/>
              <a:ext cx="4794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5"/>
                    <a:pt x="4" y="1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6" name="Freeform 15">
              <a:extLst>
                <a:ext uri="{FF2B5EF4-FFF2-40B4-BE49-F238E27FC236}">
                  <a16:creationId xmlns:a16="http://schemas.microsoft.com/office/drawing/2014/main" id="{1A9009C0-51F6-4A63-AF1F-F88F0A83F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1255" y="3055179"/>
              <a:ext cx="4911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5"/>
                    <a:pt x="4" y="1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7" name="Freeform 16">
              <a:extLst>
                <a:ext uri="{FF2B5EF4-FFF2-40B4-BE49-F238E27FC236}">
                  <a16:creationId xmlns:a16="http://schemas.microsoft.com/office/drawing/2014/main" id="{1282CB9F-D1D6-4463-B31D-19458E3A6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715" y="3055179"/>
              <a:ext cx="47944" cy="49113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5"/>
                    <a:pt x="5" y="1"/>
                    <a:pt x="10" y="0"/>
                  </a:cubicBezTo>
                  <a:cubicBezTo>
                    <a:pt x="16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8" name="Freeform 17">
              <a:extLst>
                <a:ext uri="{FF2B5EF4-FFF2-40B4-BE49-F238E27FC236}">
                  <a16:creationId xmlns:a16="http://schemas.microsoft.com/office/drawing/2014/main" id="{E3241D55-FAE1-483D-AD17-1B673F39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344" y="3025946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6" y="20"/>
                    <a:pt x="11" y="21"/>
                  </a:cubicBezTo>
                  <a:cubicBezTo>
                    <a:pt x="5" y="21"/>
                    <a:pt x="0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29" name="Freeform 18">
              <a:extLst>
                <a:ext uri="{FF2B5EF4-FFF2-40B4-BE49-F238E27FC236}">
                  <a16:creationId xmlns:a16="http://schemas.microsoft.com/office/drawing/2014/main" id="{86515DA3-6FEA-4A49-B924-FA13D3D98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045" y="3002559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6" y="20"/>
                    <a:pt x="11" y="21"/>
                  </a:cubicBezTo>
                  <a:cubicBezTo>
                    <a:pt x="5" y="21"/>
                    <a:pt x="0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0" name="Freeform 19">
              <a:extLst>
                <a:ext uri="{FF2B5EF4-FFF2-40B4-BE49-F238E27FC236}">
                  <a16:creationId xmlns:a16="http://schemas.microsoft.com/office/drawing/2014/main" id="{6B06C69C-2137-4713-A609-F9E9D9032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4319" y="3002559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5" y="1"/>
                    <a:pt x="10" y="1"/>
                  </a:cubicBezTo>
                  <a:cubicBezTo>
                    <a:pt x="16" y="0"/>
                    <a:pt x="21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1" name="Freeform 20">
              <a:extLst>
                <a:ext uri="{FF2B5EF4-FFF2-40B4-BE49-F238E27FC236}">
                  <a16:creationId xmlns:a16="http://schemas.microsoft.com/office/drawing/2014/main" id="{1BA5E8E4-9BD4-4162-B2A1-E0303F315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2747" y="2976833"/>
              <a:ext cx="4794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2" name="Freeform 21">
              <a:extLst>
                <a:ext uri="{FF2B5EF4-FFF2-40B4-BE49-F238E27FC236}">
                  <a16:creationId xmlns:a16="http://schemas.microsoft.com/office/drawing/2014/main" id="{768AC29F-7B4D-4B46-9EB6-B0D568806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730" y="2955785"/>
              <a:ext cx="47944" cy="49113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5"/>
                    <a:pt x="4" y="1"/>
                    <a:pt x="10" y="0"/>
                  </a:cubicBezTo>
                  <a:cubicBezTo>
                    <a:pt x="16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533" name="Freeform 22">
              <a:extLst>
                <a:ext uri="{FF2B5EF4-FFF2-40B4-BE49-F238E27FC236}">
                  <a16:creationId xmlns:a16="http://schemas.microsoft.com/office/drawing/2014/main" id="{5863BEE3-004D-477E-BF5F-FB1106F0D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650" y="2931228"/>
              <a:ext cx="4911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0" name="Freeform 23">
              <a:extLst>
                <a:ext uri="{FF2B5EF4-FFF2-40B4-BE49-F238E27FC236}">
                  <a16:creationId xmlns:a16="http://schemas.microsoft.com/office/drawing/2014/main" id="{411FE3FA-B017-442A-880C-4D2357C71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4399" y="2931228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1" name="Freeform 24">
              <a:extLst>
                <a:ext uri="{FF2B5EF4-FFF2-40B4-BE49-F238E27FC236}">
                  <a16:creationId xmlns:a16="http://schemas.microsoft.com/office/drawing/2014/main" id="{92CF56EA-518F-43DD-9BB8-646CE0702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367" y="2889130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5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2" name="Freeform 25">
              <a:extLst>
                <a:ext uri="{FF2B5EF4-FFF2-40B4-BE49-F238E27FC236}">
                  <a16:creationId xmlns:a16="http://schemas.microsoft.com/office/drawing/2014/main" id="{F9C19F38-F7E8-4452-BA65-9DCAD1951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02" y="2889130"/>
              <a:ext cx="4911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5" y="1"/>
                    <a:pt x="10" y="1"/>
                  </a:cubicBezTo>
                  <a:cubicBezTo>
                    <a:pt x="16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3" name="Freeform 26">
              <a:extLst>
                <a:ext uri="{FF2B5EF4-FFF2-40B4-BE49-F238E27FC236}">
                  <a16:creationId xmlns:a16="http://schemas.microsoft.com/office/drawing/2014/main" id="{49DF2F69-863F-4469-99E3-760D70069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7101" y="2889130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4" name="Freeform 27">
              <a:extLst>
                <a:ext uri="{FF2B5EF4-FFF2-40B4-BE49-F238E27FC236}">
                  <a16:creationId xmlns:a16="http://schemas.microsoft.com/office/drawing/2014/main" id="{874381FE-A3BD-4828-9D20-D992D77BF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5" y="2889130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5" name="Freeform 28">
              <a:extLst>
                <a:ext uri="{FF2B5EF4-FFF2-40B4-BE49-F238E27FC236}">
                  <a16:creationId xmlns:a16="http://schemas.microsoft.com/office/drawing/2014/main" id="{FDBB9FDC-BD6B-41B8-AE38-B416CAF25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6697" y="2889130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6" name="Freeform 29">
              <a:extLst>
                <a:ext uri="{FF2B5EF4-FFF2-40B4-BE49-F238E27FC236}">
                  <a16:creationId xmlns:a16="http://schemas.microsoft.com/office/drawing/2014/main" id="{E26EF1FB-9096-4A96-998A-1F9D6841F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0446" y="2850542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7" name="Freeform 30">
              <a:extLst>
                <a:ext uri="{FF2B5EF4-FFF2-40B4-BE49-F238E27FC236}">
                  <a16:creationId xmlns:a16="http://schemas.microsoft.com/office/drawing/2014/main" id="{A97B2823-BAE9-4F00-895D-91D09F570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5366" y="2815461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8" name="Freeform 31">
              <a:extLst>
                <a:ext uri="{FF2B5EF4-FFF2-40B4-BE49-F238E27FC236}">
                  <a16:creationId xmlns:a16="http://schemas.microsoft.com/office/drawing/2014/main" id="{F9BE144C-A90F-4CE1-A89F-C6EABC0DD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77" y="2815461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7" y="20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39" name="Freeform 32">
              <a:extLst>
                <a:ext uri="{FF2B5EF4-FFF2-40B4-BE49-F238E27FC236}">
                  <a16:creationId xmlns:a16="http://schemas.microsoft.com/office/drawing/2014/main" id="{AE6CD737-8FA9-414E-8FB1-B407C4211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019" y="2815461"/>
              <a:ext cx="4911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5" y="1"/>
                    <a:pt x="10" y="1"/>
                  </a:cubicBezTo>
                  <a:cubicBezTo>
                    <a:pt x="16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0" name="Freeform 33">
              <a:extLst>
                <a:ext uri="{FF2B5EF4-FFF2-40B4-BE49-F238E27FC236}">
                  <a16:creationId xmlns:a16="http://schemas.microsoft.com/office/drawing/2014/main" id="{0949E977-E365-446F-9F7E-CBAA2E64E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0648" y="2815461"/>
              <a:ext cx="4911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6" y="20"/>
                    <a:pt x="11" y="21"/>
                  </a:cubicBezTo>
                  <a:cubicBezTo>
                    <a:pt x="5" y="21"/>
                    <a:pt x="0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1" name="Freeform 34">
              <a:extLst>
                <a:ext uri="{FF2B5EF4-FFF2-40B4-BE49-F238E27FC236}">
                  <a16:creationId xmlns:a16="http://schemas.microsoft.com/office/drawing/2014/main" id="{38311099-DB58-4349-8B20-E1ED99A0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769" y="2815461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5" y="1"/>
                    <a:pt x="10" y="1"/>
                  </a:cubicBezTo>
                  <a:cubicBezTo>
                    <a:pt x="16" y="0"/>
                    <a:pt x="21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2" name="Freeform 35">
              <a:extLst>
                <a:ext uri="{FF2B5EF4-FFF2-40B4-BE49-F238E27FC236}">
                  <a16:creationId xmlns:a16="http://schemas.microsoft.com/office/drawing/2014/main" id="{874FD140-B7F0-4338-A8DC-9B1127C4C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737" y="2815461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1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3" name="Freeform 36">
              <a:extLst>
                <a:ext uri="{FF2B5EF4-FFF2-40B4-BE49-F238E27FC236}">
                  <a16:creationId xmlns:a16="http://schemas.microsoft.com/office/drawing/2014/main" id="{5FAF3B0F-37C8-4403-BBFD-64A2A407A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2825" y="2801429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7" y="20"/>
                    <a:pt x="11" y="21"/>
                  </a:cubicBezTo>
                  <a:cubicBezTo>
                    <a:pt x="5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5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4" name="Freeform 37">
              <a:extLst>
                <a:ext uri="{FF2B5EF4-FFF2-40B4-BE49-F238E27FC236}">
                  <a16:creationId xmlns:a16="http://schemas.microsoft.com/office/drawing/2014/main" id="{52892BA8-3FD1-4E94-B895-1113A402E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793" y="2788565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5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5" name="Freeform 38">
              <a:extLst>
                <a:ext uri="{FF2B5EF4-FFF2-40B4-BE49-F238E27FC236}">
                  <a16:creationId xmlns:a16="http://schemas.microsoft.com/office/drawing/2014/main" id="{F649EB1E-7AF9-4826-B9FD-CAC1AEFB2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438" y="2760501"/>
              <a:ext cx="47944" cy="47944"/>
            </a:xfrm>
            <a:custGeom>
              <a:avLst/>
              <a:gdLst>
                <a:gd name="T0" fmla="*/ 21 w 21"/>
                <a:gd name="T1" fmla="*/ 9 h 21"/>
                <a:gd name="T2" fmla="*/ 11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5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6" name="Freeform 39">
              <a:extLst>
                <a:ext uri="{FF2B5EF4-FFF2-40B4-BE49-F238E27FC236}">
                  <a16:creationId xmlns:a16="http://schemas.microsoft.com/office/drawing/2014/main" id="{7EBC3151-6645-4900-8AD1-BFC57A20E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018" y="2746469"/>
              <a:ext cx="4911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7" name="Freeform 40">
              <a:extLst>
                <a:ext uri="{FF2B5EF4-FFF2-40B4-BE49-F238E27FC236}">
                  <a16:creationId xmlns:a16="http://schemas.microsoft.com/office/drawing/2014/main" id="{635D3B93-F3F8-43A6-B00B-61921C767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9800" y="2746469"/>
              <a:ext cx="4794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8" name="Freeform 41">
              <a:extLst>
                <a:ext uri="{FF2B5EF4-FFF2-40B4-BE49-F238E27FC236}">
                  <a16:creationId xmlns:a16="http://schemas.microsoft.com/office/drawing/2014/main" id="{A0C61740-B242-430D-992C-3F0A1FEBC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735" y="2746469"/>
              <a:ext cx="4794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49" name="Freeform 42">
              <a:extLst>
                <a:ext uri="{FF2B5EF4-FFF2-40B4-BE49-F238E27FC236}">
                  <a16:creationId xmlns:a16="http://schemas.microsoft.com/office/drawing/2014/main" id="{50564D34-B985-429A-A911-7C60D7744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3026" y="2746469"/>
              <a:ext cx="4911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0" name="Freeform 43">
              <a:extLst>
                <a:ext uri="{FF2B5EF4-FFF2-40B4-BE49-F238E27FC236}">
                  <a16:creationId xmlns:a16="http://schemas.microsoft.com/office/drawing/2014/main" id="{DC447E16-32F4-4EFB-BDB0-0CD5FAFF2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760" y="2746469"/>
              <a:ext cx="47944" cy="47944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5" y="1"/>
                    <a:pt x="10" y="0"/>
                  </a:cubicBezTo>
                  <a:cubicBezTo>
                    <a:pt x="16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1" name="Freeform 44">
              <a:extLst>
                <a:ext uri="{FF2B5EF4-FFF2-40B4-BE49-F238E27FC236}">
                  <a16:creationId xmlns:a16="http://schemas.microsoft.com/office/drawing/2014/main" id="{B03BFC46-3B5C-4089-9152-BFBA093BE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050" y="2746469"/>
              <a:ext cx="49114" cy="47944"/>
            </a:xfrm>
            <a:custGeom>
              <a:avLst/>
              <a:gdLst>
                <a:gd name="T0" fmla="*/ 21 w 21"/>
                <a:gd name="T1" fmla="*/ 9 h 21"/>
                <a:gd name="T2" fmla="*/ 11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2" name="Freeform 45">
              <a:extLst>
                <a:ext uri="{FF2B5EF4-FFF2-40B4-BE49-F238E27FC236}">
                  <a16:creationId xmlns:a16="http://schemas.microsoft.com/office/drawing/2014/main" id="{69AD063A-C540-4C1C-A53C-DD2B3D440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509" y="2746469"/>
              <a:ext cx="4794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3" name="Freeform 46">
              <a:extLst>
                <a:ext uri="{FF2B5EF4-FFF2-40B4-BE49-F238E27FC236}">
                  <a16:creationId xmlns:a16="http://schemas.microsoft.com/office/drawing/2014/main" id="{DFA8557F-10AC-42DA-BD81-072C0A113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396" y="2734775"/>
              <a:ext cx="49114" cy="49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4" name="Freeform 47">
              <a:extLst>
                <a:ext uri="{FF2B5EF4-FFF2-40B4-BE49-F238E27FC236}">
                  <a16:creationId xmlns:a16="http://schemas.microsoft.com/office/drawing/2014/main" id="{AAF0DE6E-F787-43D6-AF7E-4A94BE6C2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702" y="2734775"/>
              <a:ext cx="4911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5" name="Freeform 48">
              <a:extLst>
                <a:ext uri="{FF2B5EF4-FFF2-40B4-BE49-F238E27FC236}">
                  <a16:creationId xmlns:a16="http://schemas.microsoft.com/office/drawing/2014/main" id="{69C337BE-AD3D-46E7-A273-E90EA7AC3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485" y="2720743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1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5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6" name="Freeform 49">
              <a:extLst>
                <a:ext uri="{FF2B5EF4-FFF2-40B4-BE49-F238E27FC236}">
                  <a16:creationId xmlns:a16="http://schemas.microsoft.com/office/drawing/2014/main" id="{8E13A492-ACAB-40D9-8B60-8FEA960D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5808" y="2711387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7" name="Freeform 50">
              <a:extLst>
                <a:ext uri="{FF2B5EF4-FFF2-40B4-BE49-F238E27FC236}">
                  <a16:creationId xmlns:a16="http://schemas.microsoft.com/office/drawing/2014/main" id="{A3FB2828-CAC0-4814-8155-5385B7F81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404" y="2703203"/>
              <a:ext cx="49114" cy="47944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8" name="Freeform 51">
              <a:extLst>
                <a:ext uri="{FF2B5EF4-FFF2-40B4-BE49-F238E27FC236}">
                  <a16:creationId xmlns:a16="http://schemas.microsoft.com/office/drawing/2014/main" id="{067C67B5-ADD4-476F-982C-0AD11F83A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153" y="2703203"/>
              <a:ext cx="47944" cy="45605"/>
            </a:xfrm>
            <a:custGeom>
              <a:avLst/>
              <a:gdLst>
                <a:gd name="T0" fmla="*/ 20 w 21"/>
                <a:gd name="T1" fmla="*/ 9 h 20"/>
                <a:gd name="T2" fmla="*/ 11 w 21"/>
                <a:gd name="T3" fmla="*/ 20 h 20"/>
                <a:gd name="T4" fmla="*/ 0 w 21"/>
                <a:gd name="T5" fmla="*/ 11 h 20"/>
                <a:gd name="T6" fmla="*/ 10 w 21"/>
                <a:gd name="T7" fmla="*/ 0 h 20"/>
                <a:gd name="T8" fmla="*/ 20 w 21"/>
                <a:gd name="T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0"/>
                    <a:pt x="1" y="16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59" name="Freeform 52">
              <a:extLst>
                <a:ext uri="{FF2B5EF4-FFF2-40B4-BE49-F238E27FC236}">
                  <a16:creationId xmlns:a16="http://schemas.microsoft.com/office/drawing/2014/main" id="{AE5A57DD-02BC-474C-943F-D49181C4C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7460" y="2703203"/>
              <a:ext cx="47944" cy="45605"/>
            </a:xfrm>
            <a:custGeom>
              <a:avLst/>
              <a:gdLst>
                <a:gd name="T0" fmla="*/ 21 w 21"/>
                <a:gd name="T1" fmla="*/ 9 h 20"/>
                <a:gd name="T2" fmla="*/ 12 w 21"/>
                <a:gd name="T3" fmla="*/ 20 h 20"/>
                <a:gd name="T4" fmla="*/ 1 w 21"/>
                <a:gd name="T5" fmla="*/ 11 h 20"/>
                <a:gd name="T6" fmla="*/ 10 w 21"/>
                <a:gd name="T7" fmla="*/ 0 h 20"/>
                <a:gd name="T8" fmla="*/ 21 w 21"/>
                <a:gd name="T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0"/>
                    <a:pt x="1" y="16"/>
                    <a:pt x="1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0" name="Freeform 53">
              <a:extLst>
                <a:ext uri="{FF2B5EF4-FFF2-40B4-BE49-F238E27FC236}">
                  <a16:creationId xmlns:a16="http://schemas.microsoft.com/office/drawing/2014/main" id="{044E1943-1680-43B3-A0DD-382235BB0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1855" y="2677477"/>
              <a:ext cx="4794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5" y="21"/>
                    <a:pt x="1" y="17"/>
                    <a:pt x="0" y="11"/>
                  </a:cubicBezTo>
                  <a:cubicBezTo>
                    <a:pt x="0" y="5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1" name="Freeform 54">
              <a:extLst>
                <a:ext uri="{FF2B5EF4-FFF2-40B4-BE49-F238E27FC236}">
                  <a16:creationId xmlns:a16="http://schemas.microsoft.com/office/drawing/2014/main" id="{581095F5-D891-4862-BC22-BC20ADC01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823" y="2677477"/>
              <a:ext cx="47944" cy="47944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5"/>
                    <a:pt x="5" y="1"/>
                    <a:pt x="10" y="0"/>
                  </a:cubicBezTo>
                  <a:cubicBezTo>
                    <a:pt x="16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2" name="Freeform 55">
              <a:extLst>
                <a:ext uri="{FF2B5EF4-FFF2-40B4-BE49-F238E27FC236}">
                  <a16:creationId xmlns:a16="http://schemas.microsoft.com/office/drawing/2014/main" id="{AF35DC04-3E08-4359-84A1-117CE7979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2097" y="2656428"/>
              <a:ext cx="4911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6" y="20"/>
                    <a:pt x="11" y="20"/>
                  </a:cubicBezTo>
                  <a:cubicBezTo>
                    <a:pt x="5" y="21"/>
                    <a:pt x="0" y="17"/>
                    <a:pt x="0" y="11"/>
                  </a:cubicBezTo>
                  <a:cubicBezTo>
                    <a:pt x="0" y="5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3" name="Freeform 56">
              <a:extLst>
                <a:ext uri="{FF2B5EF4-FFF2-40B4-BE49-F238E27FC236}">
                  <a16:creationId xmlns:a16="http://schemas.microsoft.com/office/drawing/2014/main" id="{B4D85267-956E-4A31-950E-D07073443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065" y="2656428"/>
              <a:ext cx="49114" cy="49113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5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4" name="Freeform 57">
              <a:extLst>
                <a:ext uri="{FF2B5EF4-FFF2-40B4-BE49-F238E27FC236}">
                  <a16:creationId xmlns:a16="http://schemas.microsoft.com/office/drawing/2014/main" id="{07765B5B-E729-4F78-8655-D08417329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63" y="2647073"/>
              <a:ext cx="4794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5" name="Freeform 58">
              <a:extLst>
                <a:ext uri="{FF2B5EF4-FFF2-40B4-BE49-F238E27FC236}">
                  <a16:creationId xmlns:a16="http://schemas.microsoft.com/office/drawing/2014/main" id="{3EB4BEB7-A8F1-43EA-9679-18EED86CD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089" y="2615500"/>
              <a:ext cx="49114" cy="47944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6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6" name="Freeform 59">
              <a:extLst>
                <a:ext uri="{FF2B5EF4-FFF2-40B4-BE49-F238E27FC236}">
                  <a16:creationId xmlns:a16="http://schemas.microsoft.com/office/drawing/2014/main" id="{6F310E1A-A6EA-4B79-A808-47FFE9132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072" y="2606145"/>
              <a:ext cx="4911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7" name="Freeform 60">
              <a:extLst>
                <a:ext uri="{FF2B5EF4-FFF2-40B4-BE49-F238E27FC236}">
                  <a16:creationId xmlns:a16="http://schemas.microsoft.com/office/drawing/2014/main" id="{D8F89BB0-E361-4BE4-9702-08EDF5043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468" y="2603806"/>
              <a:ext cx="47944" cy="47944"/>
            </a:xfrm>
            <a:custGeom>
              <a:avLst/>
              <a:gdLst>
                <a:gd name="T0" fmla="*/ 21 w 21"/>
                <a:gd name="T1" fmla="*/ 9 h 21"/>
                <a:gd name="T2" fmla="*/ 11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8" name="Freeform 61">
              <a:extLst>
                <a:ext uri="{FF2B5EF4-FFF2-40B4-BE49-F238E27FC236}">
                  <a16:creationId xmlns:a16="http://schemas.microsoft.com/office/drawing/2014/main" id="{3CAE66E3-C1AF-464D-B6B1-04A18B12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78" y="2585097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69" name="Freeform 62">
              <a:extLst>
                <a:ext uri="{FF2B5EF4-FFF2-40B4-BE49-F238E27FC236}">
                  <a16:creationId xmlns:a16="http://schemas.microsoft.com/office/drawing/2014/main" id="{4E5C11D8-E41A-498B-BFCD-59DAB2145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7" y="2578081"/>
              <a:ext cx="4911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5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0" name="Freeform 63">
              <a:extLst>
                <a:ext uri="{FF2B5EF4-FFF2-40B4-BE49-F238E27FC236}">
                  <a16:creationId xmlns:a16="http://schemas.microsoft.com/office/drawing/2014/main" id="{308DAB32-BC76-4480-8D74-4D971D351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02" y="2559371"/>
              <a:ext cx="4794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6"/>
                    <a:pt x="0" y="11"/>
                  </a:cubicBezTo>
                  <a:cubicBezTo>
                    <a:pt x="0" y="5"/>
                    <a:pt x="4" y="1"/>
                    <a:pt x="10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1" name="Freeform 64">
              <a:extLst>
                <a:ext uri="{FF2B5EF4-FFF2-40B4-BE49-F238E27FC236}">
                  <a16:creationId xmlns:a16="http://schemas.microsoft.com/office/drawing/2014/main" id="{6B20CCB5-3F90-4A57-9DCB-18A361108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870" y="2530137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6" y="20"/>
                    <a:pt x="11" y="20"/>
                  </a:cubicBezTo>
                  <a:cubicBezTo>
                    <a:pt x="5" y="21"/>
                    <a:pt x="0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2" name="Freeform 65">
              <a:extLst>
                <a:ext uri="{FF2B5EF4-FFF2-40B4-BE49-F238E27FC236}">
                  <a16:creationId xmlns:a16="http://schemas.microsoft.com/office/drawing/2014/main" id="{07417BDF-EA08-490B-BA04-4B57CFCEA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176" y="2502073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3" name="Freeform 66">
              <a:extLst>
                <a:ext uri="{FF2B5EF4-FFF2-40B4-BE49-F238E27FC236}">
                  <a16:creationId xmlns:a16="http://schemas.microsoft.com/office/drawing/2014/main" id="{61A6134A-4BB0-4999-97FC-E6338FF47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160" y="2490379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1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5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4" name="Freeform 67">
              <a:extLst>
                <a:ext uri="{FF2B5EF4-FFF2-40B4-BE49-F238E27FC236}">
                  <a16:creationId xmlns:a16="http://schemas.microsoft.com/office/drawing/2014/main" id="{D02215C4-0DBF-4E7C-8737-CFAA0F3C2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603" y="2462314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6" y="20"/>
                    <a:pt x="11" y="21"/>
                  </a:cubicBezTo>
                  <a:cubicBezTo>
                    <a:pt x="5" y="21"/>
                    <a:pt x="1" y="17"/>
                    <a:pt x="0" y="11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5" name="Freeform 68">
              <a:extLst>
                <a:ext uri="{FF2B5EF4-FFF2-40B4-BE49-F238E27FC236}">
                  <a16:creationId xmlns:a16="http://schemas.microsoft.com/office/drawing/2014/main" id="{4D0BACCD-6884-45FE-BB84-FD33CB5F7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8587" y="2444774"/>
              <a:ext cx="47944" cy="45605"/>
            </a:xfrm>
            <a:custGeom>
              <a:avLst/>
              <a:gdLst>
                <a:gd name="T0" fmla="*/ 20 w 21"/>
                <a:gd name="T1" fmla="*/ 9 h 20"/>
                <a:gd name="T2" fmla="*/ 11 w 21"/>
                <a:gd name="T3" fmla="*/ 20 h 20"/>
                <a:gd name="T4" fmla="*/ 0 w 21"/>
                <a:gd name="T5" fmla="*/ 11 h 20"/>
                <a:gd name="T6" fmla="*/ 9 w 21"/>
                <a:gd name="T7" fmla="*/ 0 h 20"/>
                <a:gd name="T8" fmla="*/ 20 w 21"/>
                <a:gd name="T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0"/>
                    <a:pt x="1" y="16"/>
                    <a:pt x="0" y="11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6" name="Freeform 69">
              <a:extLst>
                <a:ext uri="{FF2B5EF4-FFF2-40B4-BE49-F238E27FC236}">
                  <a16:creationId xmlns:a16="http://schemas.microsoft.com/office/drawing/2014/main" id="{E5FC1414-33BF-491E-A5CE-07041ED3A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571" y="2419047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6" y="20"/>
                    <a:pt x="11" y="21"/>
                  </a:cubicBezTo>
                  <a:cubicBezTo>
                    <a:pt x="5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7" name="Freeform 70">
              <a:extLst>
                <a:ext uri="{FF2B5EF4-FFF2-40B4-BE49-F238E27FC236}">
                  <a16:creationId xmlns:a16="http://schemas.microsoft.com/office/drawing/2014/main" id="{ACAE68DC-4FEE-4F07-8B2B-1353344A3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523" y="2419047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8" name="Freeform 71">
              <a:extLst>
                <a:ext uri="{FF2B5EF4-FFF2-40B4-BE49-F238E27FC236}">
                  <a16:creationId xmlns:a16="http://schemas.microsoft.com/office/drawing/2014/main" id="{1C886E0F-A950-4D91-A298-1A5302031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6490" y="2402676"/>
              <a:ext cx="49114" cy="49113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79" name="Freeform 72">
              <a:extLst>
                <a:ext uri="{FF2B5EF4-FFF2-40B4-BE49-F238E27FC236}">
                  <a16:creationId xmlns:a16="http://schemas.microsoft.com/office/drawing/2014/main" id="{18B17CFE-0156-4972-9FF2-7BE86B4CD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240" y="2388644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7" y="21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5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0" name="Freeform 73">
              <a:extLst>
                <a:ext uri="{FF2B5EF4-FFF2-40B4-BE49-F238E27FC236}">
                  <a16:creationId xmlns:a16="http://schemas.microsoft.com/office/drawing/2014/main" id="{6DF3936C-F943-4111-9C2B-16C354F41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515" y="2383967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1" name="Freeform 74">
              <a:extLst>
                <a:ext uri="{FF2B5EF4-FFF2-40B4-BE49-F238E27FC236}">
                  <a16:creationId xmlns:a16="http://schemas.microsoft.com/office/drawing/2014/main" id="{4ADEF63D-089F-487A-AF06-C7B8C13C9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280" y="2383967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2" name="Freeform 75">
              <a:extLst>
                <a:ext uri="{FF2B5EF4-FFF2-40B4-BE49-F238E27FC236}">
                  <a16:creationId xmlns:a16="http://schemas.microsoft.com/office/drawing/2014/main" id="{7B996CCE-771B-41E4-962B-619A88857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860" y="2366427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2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5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3" name="Freeform 76">
              <a:extLst>
                <a:ext uri="{FF2B5EF4-FFF2-40B4-BE49-F238E27FC236}">
                  <a16:creationId xmlns:a16="http://schemas.microsoft.com/office/drawing/2014/main" id="{F7C4A049-EBEF-4880-910D-A8806ADA9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134" y="2340701"/>
              <a:ext cx="4911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7" y="20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5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4" name="Freeform 77">
              <a:extLst>
                <a:ext uri="{FF2B5EF4-FFF2-40B4-BE49-F238E27FC236}">
                  <a16:creationId xmlns:a16="http://schemas.microsoft.com/office/drawing/2014/main" id="{3DBB7C02-CF0B-449E-B6B4-A90ACAB4D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223" y="2317314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0"/>
                    <a:pt x="11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5" name="Freeform 78">
              <a:extLst>
                <a:ext uri="{FF2B5EF4-FFF2-40B4-BE49-F238E27FC236}">
                  <a16:creationId xmlns:a16="http://schemas.microsoft.com/office/drawing/2014/main" id="{BCCAB509-1CD4-4CE9-BD2E-A41178D5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481" y="2285741"/>
              <a:ext cx="4911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6" name="Freeform 79">
              <a:extLst>
                <a:ext uri="{FF2B5EF4-FFF2-40B4-BE49-F238E27FC236}">
                  <a16:creationId xmlns:a16="http://schemas.microsoft.com/office/drawing/2014/main" id="{2C8220E9-22A0-4C9C-B4AA-B9A798B82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553" y="2285741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1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5" y="1"/>
                    <a:pt x="10" y="1"/>
                  </a:cubicBezTo>
                  <a:cubicBezTo>
                    <a:pt x="16" y="0"/>
                    <a:pt x="21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7" name="Freeform 80">
              <a:extLst>
                <a:ext uri="{FF2B5EF4-FFF2-40B4-BE49-F238E27FC236}">
                  <a16:creationId xmlns:a16="http://schemas.microsoft.com/office/drawing/2014/main" id="{FFF9D891-6145-48B4-9703-622D9C705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642" y="2276386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6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8" name="Freeform 81">
              <a:extLst>
                <a:ext uri="{FF2B5EF4-FFF2-40B4-BE49-F238E27FC236}">
                  <a16:creationId xmlns:a16="http://schemas.microsoft.com/office/drawing/2014/main" id="{77146259-D344-4D3D-A869-1B637D3B8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972" y="2262354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2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6"/>
                    <a:pt x="17" y="21"/>
                    <a:pt x="11" y="21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5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89" name="Freeform 82">
              <a:extLst>
                <a:ext uri="{FF2B5EF4-FFF2-40B4-BE49-F238E27FC236}">
                  <a16:creationId xmlns:a16="http://schemas.microsoft.com/office/drawing/2014/main" id="{DEBD0317-4A88-4E50-9352-DDAAB8BCD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206" y="2212072"/>
              <a:ext cx="49114" cy="45605"/>
            </a:xfrm>
            <a:custGeom>
              <a:avLst/>
              <a:gdLst>
                <a:gd name="T0" fmla="*/ 20 w 21"/>
                <a:gd name="T1" fmla="*/ 9 h 20"/>
                <a:gd name="T2" fmla="*/ 11 w 21"/>
                <a:gd name="T3" fmla="*/ 20 h 20"/>
                <a:gd name="T4" fmla="*/ 0 w 21"/>
                <a:gd name="T5" fmla="*/ 11 h 20"/>
                <a:gd name="T6" fmla="*/ 9 w 21"/>
                <a:gd name="T7" fmla="*/ 0 h 20"/>
                <a:gd name="T8" fmla="*/ 20 w 21"/>
                <a:gd name="T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0" y="9"/>
                  </a:moveTo>
                  <a:cubicBezTo>
                    <a:pt x="21" y="15"/>
                    <a:pt x="16" y="20"/>
                    <a:pt x="11" y="20"/>
                  </a:cubicBezTo>
                  <a:cubicBezTo>
                    <a:pt x="5" y="20"/>
                    <a:pt x="1" y="16"/>
                    <a:pt x="0" y="11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0" name="Freeform 83">
              <a:extLst>
                <a:ext uri="{FF2B5EF4-FFF2-40B4-BE49-F238E27FC236}">
                  <a16:creationId xmlns:a16="http://schemas.microsoft.com/office/drawing/2014/main" id="{7DE89C54-43A4-4060-8B70-C24FC4B85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5560" y="2191022"/>
              <a:ext cx="4911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2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6"/>
                    <a:pt x="17" y="20"/>
                    <a:pt x="11" y="21"/>
                  </a:cubicBezTo>
                  <a:cubicBezTo>
                    <a:pt x="6" y="21"/>
                    <a:pt x="1" y="17"/>
                    <a:pt x="0" y="12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5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1" name="Freeform 84">
              <a:extLst>
                <a:ext uri="{FF2B5EF4-FFF2-40B4-BE49-F238E27FC236}">
                  <a16:creationId xmlns:a16="http://schemas.microsoft.com/office/drawing/2014/main" id="{059D43AC-220E-4DE8-B324-D5AF11737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971" y="2191022"/>
              <a:ext cx="45605" cy="47944"/>
            </a:xfrm>
            <a:custGeom>
              <a:avLst/>
              <a:gdLst>
                <a:gd name="T0" fmla="*/ 20 w 20"/>
                <a:gd name="T1" fmla="*/ 10 h 21"/>
                <a:gd name="T2" fmla="*/ 11 w 20"/>
                <a:gd name="T3" fmla="*/ 21 h 21"/>
                <a:gd name="T4" fmla="*/ 0 w 20"/>
                <a:gd name="T5" fmla="*/ 12 h 21"/>
                <a:gd name="T6" fmla="*/ 9 w 20"/>
                <a:gd name="T7" fmla="*/ 1 h 21"/>
                <a:gd name="T8" fmla="*/ 20 w 20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20" y="10"/>
                  </a:moveTo>
                  <a:cubicBezTo>
                    <a:pt x="20" y="16"/>
                    <a:pt x="16" y="20"/>
                    <a:pt x="11" y="21"/>
                  </a:cubicBezTo>
                  <a:cubicBezTo>
                    <a:pt x="5" y="21"/>
                    <a:pt x="0" y="17"/>
                    <a:pt x="0" y="12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5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2" name="Freeform 85">
              <a:extLst>
                <a:ext uri="{FF2B5EF4-FFF2-40B4-BE49-F238E27FC236}">
                  <a16:creationId xmlns:a16="http://schemas.microsoft.com/office/drawing/2014/main" id="{3D9AF563-66FC-4480-823B-C3ECBD15C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2615" y="2169974"/>
              <a:ext cx="47944" cy="47944"/>
            </a:xfrm>
            <a:custGeom>
              <a:avLst/>
              <a:gdLst>
                <a:gd name="T0" fmla="*/ 20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3" name="Freeform 86">
              <a:extLst>
                <a:ext uri="{FF2B5EF4-FFF2-40B4-BE49-F238E27FC236}">
                  <a16:creationId xmlns:a16="http://schemas.microsoft.com/office/drawing/2014/main" id="{D44E6FF4-830D-4982-8143-5B18AF65E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244" y="2153603"/>
              <a:ext cx="49114" cy="49113"/>
            </a:xfrm>
            <a:custGeom>
              <a:avLst/>
              <a:gdLst>
                <a:gd name="T0" fmla="*/ 21 w 21"/>
                <a:gd name="T1" fmla="*/ 9 h 21"/>
                <a:gd name="T2" fmla="*/ 11 w 21"/>
                <a:gd name="T3" fmla="*/ 20 h 21"/>
                <a:gd name="T4" fmla="*/ 0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4" name="Freeform 87">
              <a:extLst>
                <a:ext uri="{FF2B5EF4-FFF2-40B4-BE49-F238E27FC236}">
                  <a16:creationId xmlns:a16="http://schemas.microsoft.com/office/drawing/2014/main" id="{34894521-4AB6-4843-B023-6FEAF500C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752" y="2133724"/>
              <a:ext cx="47944" cy="47944"/>
            </a:xfrm>
            <a:custGeom>
              <a:avLst/>
              <a:gdLst>
                <a:gd name="T0" fmla="*/ 21 w 21"/>
                <a:gd name="T1" fmla="*/ 10 h 21"/>
                <a:gd name="T2" fmla="*/ 11 w 21"/>
                <a:gd name="T3" fmla="*/ 21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5" name="Freeform 88">
              <a:extLst>
                <a:ext uri="{FF2B5EF4-FFF2-40B4-BE49-F238E27FC236}">
                  <a16:creationId xmlns:a16="http://schemas.microsoft.com/office/drawing/2014/main" id="{08308FFB-CFCE-47D1-BC18-4DFD081C1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1494" y="2746469"/>
              <a:ext cx="47944" cy="47944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1 h 21"/>
                <a:gd name="T6" fmla="*/ 10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7" y="20"/>
                    <a:pt x="12" y="20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6" name="Freeform 89">
              <a:extLst>
                <a:ext uri="{FF2B5EF4-FFF2-40B4-BE49-F238E27FC236}">
                  <a16:creationId xmlns:a16="http://schemas.microsoft.com/office/drawing/2014/main" id="{A6204F21-7C61-481D-A6AF-3CCFA70DD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3313" y="3119495"/>
              <a:ext cx="4794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7" name="Freeform 90">
              <a:extLst>
                <a:ext uri="{FF2B5EF4-FFF2-40B4-BE49-F238E27FC236}">
                  <a16:creationId xmlns:a16="http://schemas.microsoft.com/office/drawing/2014/main" id="{5B7BEE8F-F313-476C-AC8E-1ED5A91DE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0208" y="3119495"/>
              <a:ext cx="4911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10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10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8" name="Freeform 91">
              <a:extLst>
                <a:ext uri="{FF2B5EF4-FFF2-40B4-BE49-F238E27FC236}">
                  <a16:creationId xmlns:a16="http://schemas.microsoft.com/office/drawing/2014/main" id="{E5FCD8C8-75D3-4F43-AA5B-948E951E2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901" y="3119495"/>
              <a:ext cx="49114" cy="49113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1 h 21"/>
                <a:gd name="T4" fmla="*/ 0 w 21"/>
                <a:gd name="T5" fmla="*/ 11 h 21"/>
                <a:gd name="T6" fmla="*/ 9 w 21"/>
                <a:gd name="T7" fmla="*/ 1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1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799" name="Freeform 92">
              <a:extLst>
                <a:ext uri="{FF2B5EF4-FFF2-40B4-BE49-F238E27FC236}">
                  <a16:creationId xmlns:a16="http://schemas.microsoft.com/office/drawing/2014/main" id="{06B0EAE9-1F17-42C0-8B8A-C2E2362A5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2305" y="3119495"/>
              <a:ext cx="47944" cy="49113"/>
            </a:xfrm>
            <a:custGeom>
              <a:avLst/>
              <a:gdLst>
                <a:gd name="T0" fmla="*/ 21 w 21"/>
                <a:gd name="T1" fmla="*/ 10 h 21"/>
                <a:gd name="T2" fmla="*/ 12 w 21"/>
                <a:gd name="T3" fmla="*/ 21 h 21"/>
                <a:gd name="T4" fmla="*/ 1 w 21"/>
                <a:gd name="T5" fmla="*/ 11 h 21"/>
                <a:gd name="T6" fmla="*/ 10 w 21"/>
                <a:gd name="T7" fmla="*/ 1 h 21"/>
                <a:gd name="T8" fmla="*/ 21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10"/>
                  </a:moveTo>
                  <a:cubicBezTo>
                    <a:pt x="21" y="15"/>
                    <a:pt x="17" y="20"/>
                    <a:pt x="12" y="21"/>
                  </a:cubicBezTo>
                  <a:cubicBezTo>
                    <a:pt x="6" y="21"/>
                    <a:pt x="1" y="17"/>
                    <a:pt x="1" y="11"/>
                  </a:cubicBezTo>
                  <a:cubicBezTo>
                    <a:pt x="0" y="6"/>
                    <a:pt x="5" y="1"/>
                    <a:pt x="10" y="1"/>
                  </a:cubicBezTo>
                  <a:cubicBezTo>
                    <a:pt x="16" y="0"/>
                    <a:pt x="21" y="4"/>
                    <a:pt x="21" y="10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0" name="Freeform 93">
              <a:extLst>
                <a:ext uri="{FF2B5EF4-FFF2-40B4-BE49-F238E27FC236}">
                  <a16:creationId xmlns:a16="http://schemas.microsoft.com/office/drawing/2014/main" id="{14C9D8A6-5E7F-46DF-B57B-7BADFCA2F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587" y="3258648"/>
              <a:ext cx="50283" cy="52622"/>
            </a:xfrm>
            <a:custGeom>
              <a:avLst/>
              <a:gdLst>
                <a:gd name="T0" fmla="*/ 21 w 22"/>
                <a:gd name="T1" fmla="*/ 15 h 23"/>
                <a:gd name="T2" fmla="*/ 8 w 22"/>
                <a:gd name="T3" fmla="*/ 21 h 23"/>
                <a:gd name="T4" fmla="*/ 1 w 22"/>
                <a:gd name="T5" fmla="*/ 9 h 23"/>
                <a:gd name="T6" fmla="*/ 14 w 22"/>
                <a:gd name="T7" fmla="*/ 2 h 23"/>
                <a:gd name="T8" fmla="*/ 21 w 22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1" y="15"/>
                  </a:moveTo>
                  <a:cubicBezTo>
                    <a:pt x="19" y="20"/>
                    <a:pt x="13" y="23"/>
                    <a:pt x="8" y="21"/>
                  </a:cubicBezTo>
                  <a:cubicBezTo>
                    <a:pt x="3" y="20"/>
                    <a:pt x="0" y="14"/>
                    <a:pt x="1" y="9"/>
                  </a:cubicBezTo>
                  <a:cubicBezTo>
                    <a:pt x="3" y="3"/>
                    <a:pt x="9" y="0"/>
                    <a:pt x="14" y="2"/>
                  </a:cubicBezTo>
                  <a:cubicBezTo>
                    <a:pt x="19" y="4"/>
                    <a:pt x="22" y="9"/>
                    <a:pt x="21" y="15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1" name="Freeform 94">
              <a:extLst>
                <a:ext uri="{FF2B5EF4-FFF2-40B4-BE49-F238E27FC236}">
                  <a16:creationId xmlns:a16="http://schemas.microsoft.com/office/drawing/2014/main" id="{773FB494-6F5A-4EDE-BDD6-79F9825E7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6620" y="3258648"/>
              <a:ext cx="50283" cy="52622"/>
            </a:xfrm>
            <a:custGeom>
              <a:avLst/>
              <a:gdLst>
                <a:gd name="T0" fmla="*/ 20 w 22"/>
                <a:gd name="T1" fmla="*/ 15 h 23"/>
                <a:gd name="T2" fmla="*/ 8 w 22"/>
                <a:gd name="T3" fmla="*/ 21 h 23"/>
                <a:gd name="T4" fmla="*/ 1 w 22"/>
                <a:gd name="T5" fmla="*/ 9 h 23"/>
                <a:gd name="T6" fmla="*/ 14 w 22"/>
                <a:gd name="T7" fmla="*/ 2 h 23"/>
                <a:gd name="T8" fmla="*/ 20 w 22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0" y="15"/>
                  </a:moveTo>
                  <a:cubicBezTo>
                    <a:pt x="19" y="20"/>
                    <a:pt x="13" y="23"/>
                    <a:pt x="8" y="21"/>
                  </a:cubicBezTo>
                  <a:cubicBezTo>
                    <a:pt x="2" y="20"/>
                    <a:pt x="0" y="14"/>
                    <a:pt x="1" y="9"/>
                  </a:cubicBezTo>
                  <a:cubicBezTo>
                    <a:pt x="3" y="3"/>
                    <a:pt x="8" y="0"/>
                    <a:pt x="14" y="2"/>
                  </a:cubicBezTo>
                  <a:cubicBezTo>
                    <a:pt x="19" y="4"/>
                    <a:pt x="22" y="9"/>
                    <a:pt x="20" y="15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2" name="Freeform 95">
              <a:extLst>
                <a:ext uri="{FF2B5EF4-FFF2-40B4-BE49-F238E27FC236}">
                  <a16:creationId xmlns:a16="http://schemas.microsoft.com/office/drawing/2014/main" id="{2E8C51B0-CB4E-4581-A454-987F0B55C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330" y="3258648"/>
              <a:ext cx="52622" cy="52622"/>
            </a:xfrm>
            <a:custGeom>
              <a:avLst/>
              <a:gdLst>
                <a:gd name="T0" fmla="*/ 21 w 23"/>
                <a:gd name="T1" fmla="*/ 15 h 23"/>
                <a:gd name="T2" fmla="*/ 8 w 23"/>
                <a:gd name="T3" fmla="*/ 21 h 23"/>
                <a:gd name="T4" fmla="*/ 2 w 23"/>
                <a:gd name="T5" fmla="*/ 9 h 23"/>
                <a:gd name="T6" fmla="*/ 14 w 23"/>
                <a:gd name="T7" fmla="*/ 2 h 23"/>
                <a:gd name="T8" fmla="*/ 21 w 23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15"/>
                  </a:moveTo>
                  <a:cubicBezTo>
                    <a:pt x="19" y="20"/>
                    <a:pt x="14" y="23"/>
                    <a:pt x="8" y="21"/>
                  </a:cubicBezTo>
                  <a:cubicBezTo>
                    <a:pt x="3" y="20"/>
                    <a:pt x="0" y="14"/>
                    <a:pt x="2" y="9"/>
                  </a:cubicBezTo>
                  <a:cubicBezTo>
                    <a:pt x="3" y="3"/>
                    <a:pt x="9" y="0"/>
                    <a:pt x="14" y="2"/>
                  </a:cubicBezTo>
                  <a:cubicBezTo>
                    <a:pt x="20" y="4"/>
                    <a:pt x="23" y="9"/>
                    <a:pt x="21" y="15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3" name="Freeform 96">
              <a:extLst>
                <a:ext uri="{FF2B5EF4-FFF2-40B4-BE49-F238E27FC236}">
                  <a16:creationId xmlns:a16="http://schemas.microsoft.com/office/drawing/2014/main" id="{1F6B99CB-285A-41D3-8958-24BC32FD5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1541" y="3365060"/>
              <a:ext cx="50283" cy="50283"/>
            </a:xfrm>
            <a:custGeom>
              <a:avLst/>
              <a:gdLst>
                <a:gd name="T0" fmla="*/ 21 w 22"/>
                <a:gd name="T1" fmla="*/ 14 h 22"/>
                <a:gd name="T2" fmla="*/ 8 w 22"/>
                <a:gd name="T3" fmla="*/ 21 h 22"/>
                <a:gd name="T4" fmla="*/ 1 w 22"/>
                <a:gd name="T5" fmla="*/ 8 h 22"/>
                <a:gd name="T6" fmla="*/ 14 w 22"/>
                <a:gd name="T7" fmla="*/ 2 h 22"/>
                <a:gd name="T8" fmla="*/ 21 w 22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1" y="14"/>
                  </a:moveTo>
                  <a:cubicBezTo>
                    <a:pt x="19" y="20"/>
                    <a:pt x="13" y="22"/>
                    <a:pt x="8" y="21"/>
                  </a:cubicBezTo>
                  <a:cubicBezTo>
                    <a:pt x="3" y="19"/>
                    <a:pt x="0" y="14"/>
                    <a:pt x="1" y="8"/>
                  </a:cubicBezTo>
                  <a:cubicBezTo>
                    <a:pt x="3" y="3"/>
                    <a:pt x="9" y="0"/>
                    <a:pt x="14" y="2"/>
                  </a:cubicBezTo>
                  <a:cubicBezTo>
                    <a:pt x="19" y="3"/>
                    <a:pt x="22" y="9"/>
                    <a:pt x="21" y="14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4" name="Freeform 97">
              <a:extLst>
                <a:ext uri="{FF2B5EF4-FFF2-40B4-BE49-F238E27FC236}">
                  <a16:creationId xmlns:a16="http://schemas.microsoft.com/office/drawing/2014/main" id="{E7954475-600F-4303-B371-467F00BBA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259" y="3365060"/>
              <a:ext cx="52622" cy="50283"/>
            </a:xfrm>
            <a:custGeom>
              <a:avLst/>
              <a:gdLst>
                <a:gd name="T0" fmla="*/ 21 w 23"/>
                <a:gd name="T1" fmla="*/ 14 h 22"/>
                <a:gd name="T2" fmla="*/ 8 w 23"/>
                <a:gd name="T3" fmla="*/ 21 h 22"/>
                <a:gd name="T4" fmla="*/ 2 w 23"/>
                <a:gd name="T5" fmla="*/ 8 h 22"/>
                <a:gd name="T6" fmla="*/ 14 w 23"/>
                <a:gd name="T7" fmla="*/ 2 h 22"/>
                <a:gd name="T8" fmla="*/ 21 w 23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21" y="14"/>
                  </a:moveTo>
                  <a:cubicBezTo>
                    <a:pt x="19" y="20"/>
                    <a:pt x="14" y="22"/>
                    <a:pt x="8" y="21"/>
                  </a:cubicBezTo>
                  <a:cubicBezTo>
                    <a:pt x="3" y="19"/>
                    <a:pt x="0" y="14"/>
                    <a:pt x="2" y="8"/>
                  </a:cubicBezTo>
                  <a:cubicBezTo>
                    <a:pt x="3" y="3"/>
                    <a:pt x="9" y="0"/>
                    <a:pt x="14" y="2"/>
                  </a:cubicBezTo>
                  <a:cubicBezTo>
                    <a:pt x="20" y="3"/>
                    <a:pt x="23" y="9"/>
                    <a:pt x="21" y="14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5" name="Freeform 98">
              <a:extLst>
                <a:ext uri="{FF2B5EF4-FFF2-40B4-BE49-F238E27FC236}">
                  <a16:creationId xmlns:a16="http://schemas.microsoft.com/office/drawing/2014/main" id="{0BB6641D-F80C-4336-883C-A659F6821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9526" y="3365060"/>
              <a:ext cx="52622" cy="50283"/>
            </a:xfrm>
            <a:custGeom>
              <a:avLst/>
              <a:gdLst>
                <a:gd name="T0" fmla="*/ 21 w 23"/>
                <a:gd name="T1" fmla="*/ 14 h 22"/>
                <a:gd name="T2" fmla="*/ 9 w 23"/>
                <a:gd name="T3" fmla="*/ 21 h 22"/>
                <a:gd name="T4" fmla="*/ 2 w 23"/>
                <a:gd name="T5" fmla="*/ 8 h 22"/>
                <a:gd name="T6" fmla="*/ 15 w 23"/>
                <a:gd name="T7" fmla="*/ 2 h 22"/>
                <a:gd name="T8" fmla="*/ 21 w 23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21" y="14"/>
                  </a:moveTo>
                  <a:cubicBezTo>
                    <a:pt x="20" y="20"/>
                    <a:pt x="14" y="22"/>
                    <a:pt x="9" y="21"/>
                  </a:cubicBezTo>
                  <a:cubicBezTo>
                    <a:pt x="3" y="19"/>
                    <a:pt x="0" y="14"/>
                    <a:pt x="2" y="8"/>
                  </a:cubicBezTo>
                  <a:cubicBezTo>
                    <a:pt x="4" y="3"/>
                    <a:pt x="9" y="0"/>
                    <a:pt x="15" y="2"/>
                  </a:cubicBezTo>
                  <a:cubicBezTo>
                    <a:pt x="20" y="3"/>
                    <a:pt x="23" y="9"/>
                    <a:pt x="21" y="14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6" name="Freeform 99">
              <a:extLst>
                <a:ext uri="{FF2B5EF4-FFF2-40B4-BE49-F238E27FC236}">
                  <a16:creationId xmlns:a16="http://schemas.microsoft.com/office/drawing/2014/main" id="{DAC815CB-9C96-4D12-9E04-5E2CB4580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517" y="3365060"/>
              <a:ext cx="50283" cy="50283"/>
            </a:xfrm>
            <a:custGeom>
              <a:avLst/>
              <a:gdLst>
                <a:gd name="T0" fmla="*/ 21 w 22"/>
                <a:gd name="T1" fmla="*/ 14 h 22"/>
                <a:gd name="T2" fmla="*/ 8 w 22"/>
                <a:gd name="T3" fmla="*/ 21 h 22"/>
                <a:gd name="T4" fmla="*/ 1 w 22"/>
                <a:gd name="T5" fmla="*/ 8 h 22"/>
                <a:gd name="T6" fmla="*/ 14 w 22"/>
                <a:gd name="T7" fmla="*/ 2 h 22"/>
                <a:gd name="T8" fmla="*/ 21 w 22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1" y="14"/>
                  </a:moveTo>
                  <a:cubicBezTo>
                    <a:pt x="19" y="20"/>
                    <a:pt x="13" y="22"/>
                    <a:pt x="8" y="21"/>
                  </a:cubicBezTo>
                  <a:cubicBezTo>
                    <a:pt x="3" y="19"/>
                    <a:pt x="0" y="14"/>
                    <a:pt x="1" y="8"/>
                  </a:cubicBezTo>
                  <a:cubicBezTo>
                    <a:pt x="3" y="3"/>
                    <a:pt x="9" y="0"/>
                    <a:pt x="14" y="2"/>
                  </a:cubicBezTo>
                  <a:cubicBezTo>
                    <a:pt x="19" y="3"/>
                    <a:pt x="22" y="9"/>
                    <a:pt x="21" y="14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7" name="Freeform 100">
              <a:extLst>
                <a:ext uri="{FF2B5EF4-FFF2-40B4-BE49-F238E27FC236}">
                  <a16:creationId xmlns:a16="http://schemas.microsoft.com/office/drawing/2014/main" id="{5A3254E5-189A-4103-9CBD-C0CA1D721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5251" y="3365060"/>
              <a:ext cx="50283" cy="50283"/>
            </a:xfrm>
            <a:custGeom>
              <a:avLst/>
              <a:gdLst>
                <a:gd name="T0" fmla="*/ 20 w 22"/>
                <a:gd name="T1" fmla="*/ 14 h 22"/>
                <a:gd name="T2" fmla="*/ 8 w 22"/>
                <a:gd name="T3" fmla="*/ 21 h 22"/>
                <a:gd name="T4" fmla="*/ 1 w 22"/>
                <a:gd name="T5" fmla="*/ 8 h 22"/>
                <a:gd name="T6" fmla="*/ 14 w 22"/>
                <a:gd name="T7" fmla="*/ 2 h 22"/>
                <a:gd name="T8" fmla="*/ 20 w 22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0" y="14"/>
                  </a:moveTo>
                  <a:cubicBezTo>
                    <a:pt x="19" y="20"/>
                    <a:pt x="13" y="22"/>
                    <a:pt x="8" y="21"/>
                  </a:cubicBezTo>
                  <a:cubicBezTo>
                    <a:pt x="2" y="19"/>
                    <a:pt x="0" y="14"/>
                    <a:pt x="1" y="8"/>
                  </a:cubicBezTo>
                  <a:cubicBezTo>
                    <a:pt x="3" y="3"/>
                    <a:pt x="8" y="0"/>
                    <a:pt x="14" y="2"/>
                  </a:cubicBezTo>
                  <a:cubicBezTo>
                    <a:pt x="19" y="3"/>
                    <a:pt x="22" y="9"/>
                    <a:pt x="20" y="14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8" name="Oval 101">
              <a:extLst>
                <a:ext uri="{FF2B5EF4-FFF2-40B4-BE49-F238E27FC236}">
                  <a16:creationId xmlns:a16="http://schemas.microsoft.com/office/drawing/2014/main" id="{5C1A8B76-F1DF-4C05-861B-CFD072221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4964" y="3189656"/>
              <a:ext cx="46774" cy="45605"/>
            </a:xfrm>
            <a:prstGeom prst="ellips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09" name="Oval 102">
              <a:extLst>
                <a:ext uri="{FF2B5EF4-FFF2-40B4-BE49-F238E27FC236}">
                  <a16:creationId xmlns:a16="http://schemas.microsoft.com/office/drawing/2014/main" id="{151CA471-2DA3-4844-BE90-A7877CD4B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6658" y="3189656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0" name="Oval 103">
              <a:extLst>
                <a:ext uri="{FF2B5EF4-FFF2-40B4-BE49-F238E27FC236}">
                  <a16:creationId xmlns:a16="http://schemas.microsoft.com/office/drawing/2014/main" id="{30F23895-6064-413B-A15F-E5FB28FE8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2989" y="3149898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1" name="Oval 104">
              <a:extLst>
                <a:ext uri="{FF2B5EF4-FFF2-40B4-BE49-F238E27FC236}">
                  <a16:creationId xmlns:a16="http://schemas.microsoft.com/office/drawing/2014/main" id="{80CB35C9-BD54-4128-8046-83665C9C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7383" y="3069212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2" name="Oval 105">
              <a:extLst>
                <a:ext uri="{FF2B5EF4-FFF2-40B4-BE49-F238E27FC236}">
                  <a16:creationId xmlns:a16="http://schemas.microsoft.com/office/drawing/2014/main" id="{0CCF7836-6CC4-462C-A63E-58A1DCC51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8673" y="3069212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3" name="Oval 106">
              <a:extLst>
                <a:ext uri="{FF2B5EF4-FFF2-40B4-BE49-F238E27FC236}">
                  <a16:creationId xmlns:a16="http://schemas.microsoft.com/office/drawing/2014/main" id="{4E918B47-0DD8-4B1A-A688-02E895F5D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7987" y="3032962"/>
              <a:ext cx="46774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4" name="Oval 107">
              <a:extLst>
                <a:ext uri="{FF2B5EF4-FFF2-40B4-BE49-F238E27FC236}">
                  <a16:creationId xmlns:a16="http://schemas.microsoft.com/office/drawing/2014/main" id="{F35B964F-F48F-4D6D-B6C7-8303729E3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8108" y="3032962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5" name="Oval 108">
              <a:extLst>
                <a:ext uri="{FF2B5EF4-FFF2-40B4-BE49-F238E27FC236}">
                  <a16:creationId xmlns:a16="http://schemas.microsoft.com/office/drawing/2014/main" id="{F0C7FCEE-C341-471A-91CF-17F84EF83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2100" y="3032962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6" name="Oval 109">
              <a:extLst>
                <a:ext uri="{FF2B5EF4-FFF2-40B4-BE49-F238E27FC236}">
                  <a16:creationId xmlns:a16="http://schemas.microsoft.com/office/drawing/2014/main" id="{B674B485-5F55-4141-9BC7-05DBE4565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0406" y="3032962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7" name="Oval 110">
              <a:extLst>
                <a:ext uri="{FF2B5EF4-FFF2-40B4-BE49-F238E27FC236}">
                  <a16:creationId xmlns:a16="http://schemas.microsoft.com/office/drawing/2014/main" id="{9EE4B02B-0858-49CF-82F2-09A845E25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3753" y="3000220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8" name="Oval 111">
              <a:extLst>
                <a:ext uri="{FF2B5EF4-FFF2-40B4-BE49-F238E27FC236}">
                  <a16:creationId xmlns:a16="http://schemas.microsoft.com/office/drawing/2014/main" id="{EEEEDDF8-9A72-484E-93F9-BEEF0A99B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471" y="3000220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19" name="Oval 112">
              <a:extLst>
                <a:ext uri="{FF2B5EF4-FFF2-40B4-BE49-F238E27FC236}">
                  <a16:creationId xmlns:a16="http://schemas.microsoft.com/office/drawing/2014/main" id="{03FA6910-B00C-4D90-B4AF-CC89FA209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3026" y="2976833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0" name="Oval 113">
              <a:extLst>
                <a:ext uri="{FF2B5EF4-FFF2-40B4-BE49-F238E27FC236}">
                  <a16:creationId xmlns:a16="http://schemas.microsoft.com/office/drawing/2014/main" id="{C85EC65F-303D-49F7-836A-DF595E1E2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4840" y="2976833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1" name="Oval 114">
              <a:extLst>
                <a:ext uri="{FF2B5EF4-FFF2-40B4-BE49-F238E27FC236}">
                  <a16:creationId xmlns:a16="http://schemas.microsoft.com/office/drawing/2014/main" id="{1CC9ADD6-F69E-4335-94F8-78A309880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3792" y="2976833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2" name="Oval 115">
              <a:extLst>
                <a:ext uri="{FF2B5EF4-FFF2-40B4-BE49-F238E27FC236}">
                  <a16:creationId xmlns:a16="http://schemas.microsoft.com/office/drawing/2014/main" id="{487E52BD-2137-464A-8F3A-1D70504B3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5082" y="2976833"/>
              <a:ext cx="4794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3" name="Oval 116">
              <a:extLst>
                <a:ext uri="{FF2B5EF4-FFF2-40B4-BE49-F238E27FC236}">
                  <a16:creationId xmlns:a16="http://schemas.microsoft.com/office/drawing/2014/main" id="{C2732CB8-FBDC-4353-9A83-27910BFED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1695" y="2976833"/>
              <a:ext cx="4911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4" name="Oval 117">
              <a:extLst>
                <a:ext uri="{FF2B5EF4-FFF2-40B4-BE49-F238E27FC236}">
                  <a16:creationId xmlns:a16="http://schemas.microsoft.com/office/drawing/2014/main" id="{330AEBDA-2B27-406B-9B94-ACC1613CF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0122" y="2976833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5" name="Oval 118">
              <a:extLst>
                <a:ext uri="{FF2B5EF4-FFF2-40B4-BE49-F238E27FC236}">
                  <a16:creationId xmlns:a16="http://schemas.microsoft.com/office/drawing/2014/main" id="{16C740F2-DB88-45A9-B985-5E64B8711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0727" y="2933566"/>
              <a:ext cx="46774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6" name="Oval 119">
              <a:extLst>
                <a:ext uri="{FF2B5EF4-FFF2-40B4-BE49-F238E27FC236}">
                  <a16:creationId xmlns:a16="http://schemas.microsoft.com/office/drawing/2014/main" id="{76E545B3-4BE9-4286-B15D-41BA7FC2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0848" y="2933566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7" name="Oval 120">
              <a:extLst>
                <a:ext uri="{FF2B5EF4-FFF2-40B4-BE49-F238E27FC236}">
                  <a16:creationId xmlns:a16="http://schemas.microsoft.com/office/drawing/2014/main" id="{662CD681-A621-4FD6-8B44-7F9E775EA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524" y="2810784"/>
              <a:ext cx="45605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8" name="Oval 121">
              <a:extLst>
                <a:ext uri="{FF2B5EF4-FFF2-40B4-BE49-F238E27FC236}">
                  <a16:creationId xmlns:a16="http://schemas.microsoft.com/office/drawing/2014/main" id="{C3A6DB9A-E318-4EFE-B5CB-71FC68F71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8830" y="2810784"/>
              <a:ext cx="45605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29" name="Oval 122">
              <a:extLst>
                <a:ext uri="{FF2B5EF4-FFF2-40B4-BE49-F238E27FC236}">
                  <a16:creationId xmlns:a16="http://schemas.microsoft.com/office/drawing/2014/main" id="{FF7A3FA7-2220-49C6-B117-54FB2D053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2136" y="2711387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0" name="Oval 123">
              <a:extLst>
                <a:ext uri="{FF2B5EF4-FFF2-40B4-BE49-F238E27FC236}">
                  <a16:creationId xmlns:a16="http://schemas.microsoft.com/office/drawing/2014/main" id="{CDDF7CCD-31F7-473F-879A-0A884208F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2902" y="2693848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1" name="Oval 124">
              <a:extLst>
                <a:ext uri="{FF2B5EF4-FFF2-40B4-BE49-F238E27FC236}">
                  <a16:creationId xmlns:a16="http://schemas.microsoft.com/office/drawing/2014/main" id="{DA2B9E55-70D0-4E9F-BC16-338CDCB3C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160" y="2675138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2" name="Oval 125">
              <a:extLst>
                <a:ext uri="{FF2B5EF4-FFF2-40B4-BE49-F238E27FC236}">
                  <a16:creationId xmlns:a16="http://schemas.microsoft.com/office/drawing/2014/main" id="{5E5D2CCD-EF46-4CCA-9820-90BC7C193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4838" y="2675138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3" name="Oval 126">
              <a:extLst>
                <a:ext uri="{FF2B5EF4-FFF2-40B4-BE49-F238E27FC236}">
                  <a16:creationId xmlns:a16="http://schemas.microsoft.com/office/drawing/2014/main" id="{BE4E7AEE-07FB-4290-99E9-B92EF27FA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4555" y="2656428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4" name="Oval 127">
              <a:extLst>
                <a:ext uri="{FF2B5EF4-FFF2-40B4-BE49-F238E27FC236}">
                  <a16:creationId xmlns:a16="http://schemas.microsoft.com/office/drawing/2014/main" id="{AA56F2F9-FB33-40CE-BEBE-5F73CF004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1934" y="2617839"/>
              <a:ext cx="45605" cy="4794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5" name="Oval 128">
              <a:extLst>
                <a:ext uri="{FF2B5EF4-FFF2-40B4-BE49-F238E27FC236}">
                  <a16:creationId xmlns:a16="http://schemas.microsoft.com/office/drawing/2014/main" id="{9FDCB6B5-098D-4D19-9401-28F72BFD5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5280" y="2585097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6" name="Oval 129">
              <a:extLst>
                <a:ext uri="{FF2B5EF4-FFF2-40B4-BE49-F238E27FC236}">
                  <a16:creationId xmlns:a16="http://schemas.microsoft.com/office/drawing/2014/main" id="{FF96B5C1-9862-47F6-8854-6642873F0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9554" y="2568726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7" name="Oval 130">
              <a:extLst>
                <a:ext uri="{FF2B5EF4-FFF2-40B4-BE49-F238E27FC236}">
                  <a16:creationId xmlns:a16="http://schemas.microsoft.com/office/drawing/2014/main" id="{824F8A30-EAC7-4416-AF37-8AFADC784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3183" y="2550016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8" name="Oval 131">
              <a:extLst>
                <a:ext uri="{FF2B5EF4-FFF2-40B4-BE49-F238E27FC236}">
                  <a16:creationId xmlns:a16="http://schemas.microsoft.com/office/drawing/2014/main" id="{0C8CAB4A-1B7D-4534-87E0-762AEDBF8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8505" y="2545339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39" name="Oval 132">
              <a:extLst>
                <a:ext uri="{FF2B5EF4-FFF2-40B4-BE49-F238E27FC236}">
                  <a16:creationId xmlns:a16="http://schemas.microsoft.com/office/drawing/2014/main" id="{56190FC8-3D9C-44FA-B65B-EDD4CFF66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2134" y="2534815"/>
              <a:ext cx="46774" cy="4794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0" name="Oval 133">
              <a:extLst>
                <a:ext uri="{FF2B5EF4-FFF2-40B4-BE49-F238E27FC236}">
                  <a16:creationId xmlns:a16="http://schemas.microsoft.com/office/drawing/2014/main" id="{6DC025BD-D908-4A6A-8E83-215F75BAA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901" y="2499734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1" name="Oval 134">
              <a:extLst>
                <a:ext uri="{FF2B5EF4-FFF2-40B4-BE49-F238E27FC236}">
                  <a16:creationId xmlns:a16="http://schemas.microsoft.com/office/drawing/2014/main" id="{89E022A9-DC8A-41BF-9E95-438520F8A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191" y="2466992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2" name="Oval 135">
              <a:extLst>
                <a:ext uri="{FF2B5EF4-FFF2-40B4-BE49-F238E27FC236}">
                  <a16:creationId xmlns:a16="http://schemas.microsoft.com/office/drawing/2014/main" id="{DE219AF8-5543-4EFA-A7BD-3F9AE8C79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5481" y="2466992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3" name="Oval 136">
              <a:extLst>
                <a:ext uri="{FF2B5EF4-FFF2-40B4-BE49-F238E27FC236}">
                  <a16:creationId xmlns:a16="http://schemas.microsoft.com/office/drawing/2014/main" id="{CA5F1C20-C8A0-428D-BE94-49243FFE7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6892" y="2442435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4" name="Oval 137">
              <a:extLst>
                <a:ext uri="{FF2B5EF4-FFF2-40B4-BE49-F238E27FC236}">
                  <a16:creationId xmlns:a16="http://schemas.microsoft.com/office/drawing/2014/main" id="{6051FFC7-05A9-4476-B68E-A7F139DA9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2981" y="2421386"/>
              <a:ext cx="47944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5" name="Oval 138">
              <a:extLst>
                <a:ext uri="{FF2B5EF4-FFF2-40B4-BE49-F238E27FC236}">
                  <a16:creationId xmlns:a16="http://schemas.microsoft.com/office/drawing/2014/main" id="{E7FFF3E7-5AB6-4D07-A560-7F4D30A75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221" y="2314975"/>
              <a:ext cx="46774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6" name="Oval 139">
              <a:extLst>
                <a:ext uri="{FF2B5EF4-FFF2-40B4-BE49-F238E27FC236}">
                  <a16:creationId xmlns:a16="http://schemas.microsoft.com/office/drawing/2014/main" id="{102243A8-B75A-452B-B348-1DC01BE01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2655" y="2137232"/>
              <a:ext cx="45605" cy="4677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7" name="Oval 140">
              <a:extLst>
                <a:ext uri="{FF2B5EF4-FFF2-40B4-BE49-F238E27FC236}">
                  <a16:creationId xmlns:a16="http://schemas.microsoft.com/office/drawing/2014/main" id="{306CFFE1-7614-443B-8F61-CBB635699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9348" y="2110337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8" name="Oval 141">
              <a:extLst>
                <a:ext uri="{FF2B5EF4-FFF2-40B4-BE49-F238E27FC236}">
                  <a16:creationId xmlns:a16="http://schemas.microsoft.com/office/drawing/2014/main" id="{0FBFB615-53CA-40D1-BA79-013341189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5481" y="2458806"/>
              <a:ext cx="46774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49" name="Oval 142">
              <a:extLst>
                <a:ext uri="{FF2B5EF4-FFF2-40B4-BE49-F238E27FC236}">
                  <a16:creationId xmlns:a16="http://schemas.microsoft.com/office/drawing/2014/main" id="{8931A7BF-ABEB-4AA0-9C8C-D01912E33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8793" y="3000220"/>
              <a:ext cx="45605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0" name="Oval 143">
              <a:extLst>
                <a:ext uri="{FF2B5EF4-FFF2-40B4-BE49-F238E27FC236}">
                  <a16:creationId xmlns:a16="http://schemas.microsoft.com/office/drawing/2014/main" id="{F8C6537F-F63E-4B9A-8DB4-5006813FE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6376" y="3189656"/>
              <a:ext cx="47944" cy="45605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1" name="Oval 144">
              <a:extLst>
                <a:ext uri="{FF2B5EF4-FFF2-40B4-BE49-F238E27FC236}">
                  <a16:creationId xmlns:a16="http://schemas.microsoft.com/office/drawing/2014/main" id="{BEB2D34B-E7E1-4BF4-968D-A4198CBC3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3715" y="3249293"/>
              <a:ext cx="45605" cy="47944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2" name="Oval 145">
              <a:extLst>
                <a:ext uri="{FF2B5EF4-FFF2-40B4-BE49-F238E27FC236}">
                  <a16:creationId xmlns:a16="http://schemas.microsoft.com/office/drawing/2014/main" id="{ED4C0E7D-F777-4162-B605-FDC437502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4320" y="3373245"/>
              <a:ext cx="45605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3" name="Oval 146">
              <a:extLst>
                <a:ext uri="{FF2B5EF4-FFF2-40B4-BE49-F238E27FC236}">
                  <a16:creationId xmlns:a16="http://schemas.microsoft.com/office/drawing/2014/main" id="{D87215B8-64B1-484E-A0CF-0AF406268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0571" y="3373245"/>
              <a:ext cx="46774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4" name="Oval 147">
              <a:extLst>
                <a:ext uri="{FF2B5EF4-FFF2-40B4-BE49-F238E27FC236}">
                  <a16:creationId xmlns:a16="http://schemas.microsoft.com/office/drawing/2014/main" id="{994D4BC8-0895-4F79-9F8E-DF42ACD60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0974" y="3373245"/>
              <a:ext cx="45605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5" name="Oval 148">
              <a:extLst>
                <a:ext uri="{FF2B5EF4-FFF2-40B4-BE49-F238E27FC236}">
                  <a16:creationId xmlns:a16="http://schemas.microsoft.com/office/drawing/2014/main" id="{34936A3F-61F9-4DDB-BC3D-794B1930B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4361" y="3373245"/>
              <a:ext cx="45605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6" name="Oval 149">
              <a:extLst>
                <a:ext uri="{FF2B5EF4-FFF2-40B4-BE49-F238E27FC236}">
                  <a16:creationId xmlns:a16="http://schemas.microsoft.com/office/drawing/2014/main" id="{08298587-0B13-4AA8-B808-05DC5A94C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0531" y="3373245"/>
              <a:ext cx="46774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7" name="Oval 150">
              <a:extLst>
                <a:ext uri="{FF2B5EF4-FFF2-40B4-BE49-F238E27FC236}">
                  <a16:creationId xmlns:a16="http://schemas.microsoft.com/office/drawing/2014/main" id="{07A75723-E528-4C67-80EB-E46AA72C2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564" y="3373245"/>
              <a:ext cx="46774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8" name="Oval 151">
              <a:extLst>
                <a:ext uri="{FF2B5EF4-FFF2-40B4-BE49-F238E27FC236}">
                  <a16:creationId xmlns:a16="http://schemas.microsoft.com/office/drawing/2014/main" id="{DC3432EB-F70E-41BA-8917-92864CD71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2872" y="3373245"/>
              <a:ext cx="45605" cy="49113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59" name="Line 152">
              <a:extLst>
                <a:ext uri="{FF2B5EF4-FFF2-40B4-BE49-F238E27FC236}">
                  <a16:creationId xmlns:a16="http://schemas.microsoft.com/office/drawing/2014/main" id="{8AA7755F-FB8B-4223-8E16-BCFA71964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4358" y="3344012"/>
              <a:ext cx="0" cy="0"/>
            </a:xfrm>
            <a:prstGeom prst="line">
              <a:avLst/>
            </a:prstGeom>
            <a:noFill/>
            <a:ln w="12700" cap="flat">
              <a:solidFill>
                <a:srgbClr val="D3453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grpSp>
          <p:nvGrpSpPr>
            <p:cNvPr id="870" name="Group 869">
              <a:extLst>
                <a:ext uri="{FF2B5EF4-FFF2-40B4-BE49-F238E27FC236}">
                  <a16:creationId xmlns:a16="http://schemas.microsoft.com/office/drawing/2014/main" id="{4038F410-E244-44DE-85DC-315B1010FAF5}"/>
                </a:ext>
              </a:extLst>
            </p:cNvPr>
            <p:cNvGrpSpPr/>
            <p:nvPr/>
          </p:nvGrpSpPr>
          <p:grpSpPr>
            <a:xfrm>
              <a:off x="4691918" y="2112889"/>
              <a:ext cx="3647391" cy="1856345"/>
              <a:chOff x="2481263" y="1290638"/>
              <a:chExt cx="4965697" cy="2527301"/>
            </a:xfrm>
          </p:grpSpPr>
          <p:sp>
            <p:nvSpPr>
              <p:cNvPr id="913" name="Freeform 5">
                <a:extLst>
                  <a:ext uri="{FF2B5EF4-FFF2-40B4-BE49-F238E27FC236}">
                    <a16:creationId xmlns:a16="http://schemas.microsoft.com/office/drawing/2014/main" id="{7F33A90F-F2CF-445A-A21D-698CEAE70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751" y="1293531"/>
                <a:ext cx="4875209" cy="2433920"/>
              </a:xfrm>
              <a:custGeom>
                <a:avLst/>
                <a:gdLst>
                  <a:gd name="T0" fmla="*/ 0 w 2575"/>
                  <a:gd name="T1" fmla="*/ 0 h 1537"/>
                  <a:gd name="T2" fmla="*/ 0 w 2575"/>
                  <a:gd name="T3" fmla="*/ 1537 h 1537"/>
                  <a:gd name="T4" fmla="*/ 2575 w 2575"/>
                  <a:gd name="T5" fmla="*/ 1537 h 1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75" h="1537">
                    <a:moveTo>
                      <a:pt x="0" y="0"/>
                    </a:moveTo>
                    <a:lnTo>
                      <a:pt x="0" y="1537"/>
                    </a:lnTo>
                    <a:lnTo>
                      <a:pt x="2575" y="1537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14" name="Line 6">
                <a:extLst>
                  <a:ext uri="{FF2B5EF4-FFF2-40B4-BE49-F238E27FC236}">
                    <a16:creationId xmlns:a16="http://schemas.microsoft.com/office/drawing/2014/main" id="{EB98710C-A8F1-4C62-9F78-B3C217BE33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1263" y="1290638"/>
                <a:ext cx="90488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16" name="Line 8">
                <a:extLst>
                  <a:ext uri="{FF2B5EF4-FFF2-40B4-BE49-F238E27FC236}">
                    <a16:creationId xmlns:a16="http://schemas.microsoft.com/office/drawing/2014/main" id="{3722677A-257F-4477-A89E-E78C7C0D9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1263" y="1779588"/>
                <a:ext cx="90488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18" name="Line 10">
                <a:extLst>
                  <a:ext uri="{FF2B5EF4-FFF2-40B4-BE49-F238E27FC236}">
                    <a16:creationId xmlns:a16="http://schemas.microsoft.com/office/drawing/2014/main" id="{199C8973-1E30-4347-B69F-B62373D384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1263" y="2265363"/>
                <a:ext cx="90488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20" name="Line 12">
                <a:extLst>
                  <a:ext uri="{FF2B5EF4-FFF2-40B4-BE49-F238E27FC236}">
                    <a16:creationId xmlns:a16="http://schemas.microsoft.com/office/drawing/2014/main" id="{802F5E50-6AA6-47A1-AF14-4BF770842D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1263" y="2751138"/>
                <a:ext cx="90488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22" name="Line 14">
                <a:extLst>
                  <a:ext uri="{FF2B5EF4-FFF2-40B4-BE49-F238E27FC236}">
                    <a16:creationId xmlns:a16="http://schemas.microsoft.com/office/drawing/2014/main" id="{C4880C56-4CEF-45B1-A763-C6D8843F53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1263" y="3238501"/>
                <a:ext cx="90488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24" name="Line 16">
                <a:extLst>
                  <a:ext uri="{FF2B5EF4-FFF2-40B4-BE49-F238E27FC236}">
                    <a16:creationId xmlns:a16="http://schemas.microsoft.com/office/drawing/2014/main" id="{EBA82709-2884-45D7-ADE7-2EB5F4737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1263" y="3727451"/>
                <a:ext cx="90488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25" name="Line 17">
                <a:extLst>
                  <a:ext uri="{FF2B5EF4-FFF2-40B4-BE49-F238E27FC236}">
                    <a16:creationId xmlns:a16="http://schemas.microsoft.com/office/drawing/2014/main" id="{62C211E2-7C7D-435D-87B5-8CDBAC054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71751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27" name="Line 19">
                <a:extLst>
                  <a:ext uri="{FF2B5EF4-FFF2-40B4-BE49-F238E27FC236}">
                    <a16:creationId xmlns:a16="http://schemas.microsoft.com/office/drawing/2014/main" id="{7236ACF0-5D9D-4824-A89F-7AD19152AD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60688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29" name="Line 21">
                <a:extLst>
                  <a:ext uri="{FF2B5EF4-FFF2-40B4-BE49-F238E27FC236}">
                    <a16:creationId xmlns:a16="http://schemas.microsoft.com/office/drawing/2014/main" id="{0EE9F039-ACAB-4FA4-8D0E-C193FF1A7B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9626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31" name="Line 23">
                <a:extLst>
                  <a:ext uri="{FF2B5EF4-FFF2-40B4-BE49-F238E27FC236}">
                    <a16:creationId xmlns:a16="http://schemas.microsoft.com/office/drawing/2014/main" id="{E4B32F9F-009E-412D-B97A-6866B929C7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8563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33" name="Line 25">
                <a:extLst>
                  <a:ext uri="{FF2B5EF4-FFF2-40B4-BE49-F238E27FC236}">
                    <a16:creationId xmlns:a16="http://schemas.microsoft.com/office/drawing/2014/main" id="{86597F14-6122-4A8B-82B1-72329691B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7501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35" name="Line 27">
                <a:extLst>
                  <a:ext uri="{FF2B5EF4-FFF2-40B4-BE49-F238E27FC236}">
                    <a16:creationId xmlns:a16="http://schemas.microsoft.com/office/drawing/2014/main" id="{24B42D00-E1E2-49EA-B741-2665C839F5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6438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37" name="Line 29">
                <a:extLst>
                  <a:ext uri="{FF2B5EF4-FFF2-40B4-BE49-F238E27FC236}">
                    <a16:creationId xmlns:a16="http://schemas.microsoft.com/office/drawing/2014/main" id="{9BDB0952-DCEE-44C4-A096-59C594CE2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5376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39" name="Line 31">
                <a:extLst>
                  <a:ext uri="{FF2B5EF4-FFF2-40B4-BE49-F238E27FC236}">
                    <a16:creationId xmlns:a16="http://schemas.microsoft.com/office/drawing/2014/main" id="{9F47EC57-E8F5-400D-9125-BFA3BA2D04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94313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41" name="Line 33">
                <a:extLst>
                  <a:ext uri="{FF2B5EF4-FFF2-40B4-BE49-F238E27FC236}">
                    <a16:creationId xmlns:a16="http://schemas.microsoft.com/office/drawing/2014/main" id="{8F00966E-726E-41F2-93FE-8BBD2B8D98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83251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43" name="Line 35">
                <a:extLst>
                  <a:ext uri="{FF2B5EF4-FFF2-40B4-BE49-F238E27FC236}">
                    <a16:creationId xmlns:a16="http://schemas.microsoft.com/office/drawing/2014/main" id="{396CB179-AAFE-4B0F-8D9E-6EAD8242AC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72188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  <p:sp>
            <p:nvSpPr>
              <p:cNvPr id="945" name="Line 37">
                <a:extLst>
                  <a:ext uri="{FF2B5EF4-FFF2-40B4-BE49-F238E27FC236}">
                    <a16:creationId xmlns:a16="http://schemas.microsoft.com/office/drawing/2014/main" id="{68078B98-69FE-4AAA-ABD1-5B759D67A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61126" y="3727451"/>
                <a:ext cx="0" cy="9048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871" name="TextBox 870">
              <a:extLst>
                <a:ext uri="{FF2B5EF4-FFF2-40B4-BE49-F238E27FC236}">
                  <a16:creationId xmlns:a16="http://schemas.microsoft.com/office/drawing/2014/main" id="{4DA20C5E-11BC-4D4F-ACB9-90A3038F7E55}"/>
                </a:ext>
              </a:extLst>
            </p:cNvPr>
            <p:cNvSpPr txBox="1"/>
            <p:nvPr/>
          </p:nvSpPr>
          <p:spPr>
            <a:xfrm>
              <a:off x="4648772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72" name="TextBox 871">
              <a:extLst>
                <a:ext uri="{FF2B5EF4-FFF2-40B4-BE49-F238E27FC236}">
                  <a16:creationId xmlns:a16="http://schemas.microsoft.com/office/drawing/2014/main" id="{C0453D90-8720-4A3F-AE20-856A83FABA2D}"/>
                </a:ext>
              </a:extLst>
            </p:cNvPr>
            <p:cNvSpPr txBox="1"/>
            <p:nvPr/>
          </p:nvSpPr>
          <p:spPr>
            <a:xfrm>
              <a:off x="4935365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74" name="TextBox 873">
              <a:extLst>
                <a:ext uri="{FF2B5EF4-FFF2-40B4-BE49-F238E27FC236}">
                  <a16:creationId xmlns:a16="http://schemas.microsoft.com/office/drawing/2014/main" id="{3DD714F5-47A0-45F2-BA89-D6179407618F}"/>
                </a:ext>
              </a:extLst>
            </p:cNvPr>
            <p:cNvSpPr txBox="1"/>
            <p:nvPr/>
          </p:nvSpPr>
          <p:spPr>
            <a:xfrm>
              <a:off x="5213323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76" name="TextBox 875">
              <a:extLst>
                <a:ext uri="{FF2B5EF4-FFF2-40B4-BE49-F238E27FC236}">
                  <a16:creationId xmlns:a16="http://schemas.microsoft.com/office/drawing/2014/main" id="{B6491146-035E-4A46-A6E8-C780FC3DDFCB}"/>
                </a:ext>
              </a:extLst>
            </p:cNvPr>
            <p:cNvSpPr txBox="1"/>
            <p:nvPr/>
          </p:nvSpPr>
          <p:spPr>
            <a:xfrm>
              <a:off x="5506041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6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78" name="TextBox 877">
              <a:extLst>
                <a:ext uri="{FF2B5EF4-FFF2-40B4-BE49-F238E27FC236}">
                  <a16:creationId xmlns:a16="http://schemas.microsoft.com/office/drawing/2014/main" id="{E7498F66-0CE5-42C5-B1AE-8DA1FEB0D084}"/>
                </a:ext>
              </a:extLst>
            </p:cNvPr>
            <p:cNvSpPr txBox="1"/>
            <p:nvPr/>
          </p:nvSpPr>
          <p:spPr>
            <a:xfrm>
              <a:off x="5787689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8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80" name="TextBox 879">
              <a:extLst>
                <a:ext uri="{FF2B5EF4-FFF2-40B4-BE49-F238E27FC236}">
                  <a16:creationId xmlns:a16="http://schemas.microsoft.com/office/drawing/2014/main" id="{74240F67-2A3F-4F41-8503-B4D1002D5A2B}"/>
                </a:ext>
              </a:extLst>
            </p:cNvPr>
            <p:cNvSpPr txBox="1"/>
            <p:nvPr/>
          </p:nvSpPr>
          <p:spPr>
            <a:xfrm>
              <a:off x="6073024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82" name="TextBox 881">
              <a:extLst>
                <a:ext uri="{FF2B5EF4-FFF2-40B4-BE49-F238E27FC236}">
                  <a16:creationId xmlns:a16="http://schemas.microsoft.com/office/drawing/2014/main" id="{97D88FD6-F34E-4A85-8425-2CA459864158}"/>
                </a:ext>
              </a:extLst>
            </p:cNvPr>
            <p:cNvSpPr txBox="1"/>
            <p:nvPr/>
          </p:nvSpPr>
          <p:spPr>
            <a:xfrm>
              <a:off x="6362049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84" name="TextBox 883">
              <a:extLst>
                <a:ext uri="{FF2B5EF4-FFF2-40B4-BE49-F238E27FC236}">
                  <a16:creationId xmlns:a16="http://schemas.microsoft.com/office/drawing/2014/main" id="{9080FC40-5DBE-4C65-A727-A44C90B141A7}"/>
                </a:ext>
              </a:extLst>
            </p:cNvPr>
            <p:cNvSpPr txBox="1"/>
            <p:nvPr/>
          </p:nvSpPr>
          <p:spPr>
            <a:xfrm>
              <a:off x="6647387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86" name="TextBox 885">
              <a:extLst>
                <a:ext uri="{FF2B5EF4-FFF2-40B4-BE49-F238E27FC236}">
                  <a16:creationId xmlns:a16="http://schemas.microsoft.com/office/drawing/2014/main" id="{4991FA98-F1B1-4739-85D1-0DF703EE229F}"/>
                </a:ext>
              </a:extLst>
            </p:cNvPr>
            <p:cNvSpPr txBox="1"/>
            <p:nvPr/>
          </p:nvSpPr>
          <p:spPr>
            <a:xfrm>
              <a:off x="6932725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16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88" name="TextBox 887">
              <a:extLst>
                <a:ext uri="{FF2B5EF4-FFF2-40B4-BE49-F238E27FC236}">
                  <a16:creationId xmlns:a16="http://schemas.microsoft.com/office/drawing/2014/main" id="{7D8F4785-FC08-4B4A-B375-3A4EDCCF039D}"/>
                </a:ext>
              </a:extLst>
            </p:cNvPr>
            <p:cNvSpPr txBox="1"/>
            <p:nvPr/>
          </p:nvSpPr>
          <p:spPr>
            <a:xfrm>
              <a:off x="7221753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18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90" name="TextBox 889">
              <a:extLst>
                <a:ext uri="{FF2B5EF4-FFF2-40B4-BE49-F238E27FC236}">
                  <a16:creationId xmlns:a16="http://schemas.microsoft.com/office/drawing/2014/main" id="{C24DC967-8B70-46C6-A581-47220F535EAD}"/>
                </a:ext>
              </a:extLst>
            </p:cNvPr>
            <p:cNvSpPr txBox="1"/>
            <p:nvPr/>
          </p:nvSpPr>
          <p:spPr>
            <a:xfrm>
              <a:off x="7507091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20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904" name="TextBox 903">
              <a:extLst>
                <a:ext uri="{FF2B5EF4-FFF2-40B4-BE49-F238E27FC236}">
                  <a16:creationId xmlns:a16="http://schemas.microsoft.com/office/drawing/2014/main" id="{18310980-35E1-45C2-8BBB-5082A1BC41C9}"/>
                </a:ext>
              </a:extLst>
            </p:cNvPr>
            <p:cNvSpPr txBox="1"/>
            <p:nvPr/>
          </p:nvSpPr>
          <p:spPr>
            <a:xfrm>
              <a:off x="4760716" y="4089979"/>
              <a:ext cx="3578595" cy="16158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50" b="1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Time from randomization (months)</a:t>
              </a:r>
              <a:endParaRPr lang="en-GB" sz="1050" b="1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905" name="Line 39">
              <a:extLst>
                <a:ext uri="{FF2B5EF4-FFF2-40B4-BE49-F238E27FC236}">
                  <a16:creationId xmlns:a16="http://schemas.microsoft.com/office/drawing/2014/main" id="{49337730-86F1-4999-A890-3461F29F6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6708" y="3905101"/>
              <a:ext cx="0" cy="6646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907" name="Line 41">
              <a:extLst>
                <a:ext uri="{FF2B5EF4-FFF2-40B4-BE49-F238E27FC236}">
                  <a16:creationId xmlns:a16="http://schemas.microsoft.com/office/drawing/2014/main" id="{D5979223-B4A7-422E-8024-B281DEAB30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95888" y="3905101"/>
              <a:ext cx="0" cy="6646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909" name="TextBox 908">
              <a:extLst>
                <a:ext uri="{FF2B5EF4-FFF2-40B4-BE49-F238E27FC236}">
                  <a16:creationId xmlns:a16="http://schemas.microsoft.com/office/drawing/2014/main" id="{C73BBE86-3008-4FF3-B5F4-CBD2F1127866}"/>
                </a:ext>
              </a:extLst>
            </p:cNvPr>
            <p:cNvSpPr txBox="1"/>
            <p:nvPr/>
          </p:nvSpPr>
          <p:spPr>
            <a:xfrm>
              <a:off x="7797809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22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911" name="TextBox 910">
              <a:extLst>
                <a:ext uri="{FF2B5EF4-FFF2-40B4-BE49-F238E27FC236}">
                  <a16:creationId xmlns:a16="http://schemas.microsoft.com/office/drawing/2014/main" id="{0301F7BF-EA32-4286-8E9D-EE1F1BB8D9BF}"/>
                </a:ext>
              </a:extLst>
            </p:cNvPr>
            <p:cNvSpPr txBox="1"/>
            <p:nvPr/>
          </p:nvSpPr>
          <p:spPr>
            <a:xfrm>
              <a:off x="8087319" y="3969455"/>
              <a:ext cx="217728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457189">
                <a:defRPr/>
              </a:pPr>
              <a:r>
                <a:rPr lang="en-US" sz="1000" dirty="0">
                  <a:solidFill>
                    <a:prstClr val="black"/>
                  </a:solidFill>
                  <a:latin typeface="Arial Narrow"/>
                  <a:ea typeface="MS PGothic" panose="020B0600070205080204" pitchFamily="34" charset="-128"/>
                  <a:cs typeface="Arial" panose="020B0604020202020204" pitchFamily="34" charset="0"/>
                </a:rPr>
                <a:t>24</a:t>
              </a:r>
              <a:endParaRPr lang="en-GB" sz="10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cxnSp>
          <p:nvCxnSpPr>
            <p:cNvPr id="862" name="Straight Connector 861">
              <a:extLst>
                <a:ext uri="{FF2B5EF4-FFF2-40B4-BE49-F238E27FC236}">
                  <a16:creationId xmlns:a16="http://schemas.microsoft.com/office/drawing/2014/main" id="{77815324-7AFC-47E9-9B1C-8C3E1A61BC20}"/>
                </a:ext>
              </a:extLst>
            </p:cNvPr>
            <p:cNvCxnSpPr>
              <a:cxnSpLocks/>
            </p:cNvCxnSpPr>
            <p:nvPr/>
          </p:nvCxnSpPr>
          <p:spPr>
            <a:xfrm>
              <a:off x="4739941" y="3019199"/>
              <a:ext cx="3073105" cy="0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63" name="Straight Connector 862">
              <a:extLst>
                <a:ext uri="{FF2B5EF4-FFF2-40B4-BE49-F238E27FC236}">
                  <a16:creationId xmlns:a16="http://schemas.microsoft.com/office/drawing/2014/main" id="{FA11947C-929A-4C4C-A4BB-9D2D66C81B5F}"/>
                </a:ext>
              </a:extLst>
            </p:cNvPr>
            <p:cNvCxnSpPr>
              <a:cxnSpLocks/>
            </p:cNvCxnSpPr>
            <p:nvPr/>
          </p:nvCxnSpPr>
          <p:spPr>
            <a:xfrm>
              <a:off x="7325515" y="2910760"/>
              <a:ext cx="0" cy="1004819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64" name="Straight Connector 863">
              <a:extLst>
                <a:ext uri="{FF2B5EF4-FFF2-40B4-BE49-F238E27FC236}">
                  <a16:creationId xmlns:a16="http://schemas.microsoft.com/office/drawing/2014/main" id="{A337C1B0-D2C7-4F2F-986E-3C237B25F3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60489" y="2594966"/>
              <a:ext cx="0" cy="1295688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65" name="Straight Connector 864">
              <a:extLst>
                <a:ext uri="{FF2B5EF4-FFF2-40B4-BE49-F238E27FC236}">
                  <a16:creationId xmlns:a16="http://schemas.microsoft.com/office/drawing/2014/main" id="{DC012B26-35F7-4FCA-B353-E7BB4CCF3A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6516" y="2181737"/>
              <a:ext cx="0" cy="1728000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66" name="TextBox 865">
              <a:extLst>
                <a:ext uri="{FF2B5EF4-FFF2-40B4-BE49-F238E27FC236}">
                  <a16:creationId xmlns:a16="http://schemas.microsoft.com/office/drawing/2014/main" id="{2680E392-D291-4033-BB74-62622B0AF1FA}"/>
                </a:ext>
              </a:extLst>
            </p:cNvPr>
            <p:cNvSpPr txBox="1"/>
            <p:nvPr/>
          </p:nvSpPr>
          <p:spPr>
            <a:xfrm>
              <a:off x="6474445" y="2145593"/>
              <a:ext cx="78069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defRPr/>
              </a:pPr>
              <a:r>
                <a:rPr lang="en-US" altLang="zh-CN" sz="1100" b="1" dirty="0">
                  <a:solidFill>
                    <a:srgbClr val="000000"/>
                  </a:solidFill>
                  <a:latin typeface="Arial Narrow"/>
                  <a:ea typeface="黑体" panose="02010609060101010101" pitchFamily="49" charset="-122"/>
                </a:rPr>
                <a:t>12</a:t>
              </a:r>
              <a:r>
                <a:rPr lang="en-US" sz="1100" b="1" dirty="0">
                  <a:solidFill>
                    <a:srgbClr val="000000"/>
                  </a:solidFill>
                  <a:latin typeface="Arial Narrow"/>
                  <a:ea typeface="MS PGothic" panose="020B0600070205080204" pitchFamily="34" charset="-128"/>
                </a:rPr>
                <a:t>-mo rate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6E1E50"/>
                  </a:solidFill>
                  <a:latin typeface="Arial Narrow"/>
                  <a:ea typeface="黑体" panose="02010609060101010101" pitchFamily="49" charset="-122"/>
                </a:rPr>
                <a:t>66.06%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56639D"/>
                  </a:solidFill>
                  <a:latin typeface="Arial Narrow"/>
                  <a:ea typeface="黑体" panose="02010609060101010101" pitchFamily="49" charset="-122"/>
                </a:rPr>
                <a:t>52.97%</a:t>
              </a:r>
              <a:endParaRPr lang="en-US" sz="1100" b="1" dirty="0">
                <a:solidFill>
                  <a:srgbClr val="56639D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67" name="TextBox 866">
              <a:extLst>
                <a:ext uri="{FF2B5EF4-FFF2-40B4-BE49-F238E27FC236}">
                  <a16:creationId xmlns:a16="http://schemas.microsoft.com/office/drawing/2014/main" id="{36C7EDFC-AB15-4548-9FBA-154D75681C6C}"/>
                </a:ext>
              </a:extLst>
            </p:cNvPr>
            <p:cNvSpPr txBox="1"/>
            <p:nvPr/>
          </p:nvSpPr>
          <p:spPr>
            <a:xfrm>
              <a:off x="5080014" y="1862669"/>
              <a:ext cx="15043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defRPr/>
              </a:pPr>
              <a:r>
                <a:rPr lang="en-US" sz="1100" b="1" dirty="0">
                  <a:solidFill>
                    <a:srgbClr val="000000"/>
                  </a:solidFill>
                  <a:latin typeface="Arial Narrow"/>
                  <a:ea typeface="MS PGothic" panose="020B0600070205080204" pitchFamily="34" charset="-128"/>
                </a:rPr>
                <a:t>6-mo rate </a:t>
              </a:r>
              <a:r>
                <a:rPr lang="en-US" altLang="zh-CN" sz="1100" b="1" dirty="0">
                  <a:solidFill>
                    <a:srgbClr val="6E1E50"/>
                  </a:solidFill>
                  <a:latin typeface="Arial Narrow"/>
                  <a:ea typeface="黑体" panose="02010609060101010101" pitchFamily="49" charset="-122"/>
                </a:rPr>
                <a:t>92.07%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7D8232"/>
                  </a:solidFill>
                  <a:latin typeface="Arial Narrow"/>
                  <a:ea typeface="黑体" panose="02010609060101010101" pitchFamily="49" charset="-122"/>
                </a:rPr>
                <a:t>	   </a:t>
              </a:r>
              <a:r>
                <a:rPr lang="en-US" altLang="zh-CN" sz="1100" b="1" dirty="0">
                  <a:solidFill>
                    <a:srgbClr val="56639D"/>
                  </a:solidFill>
                  <a:latin typeface="Arial Narrow"/>
                  <a:ea typeface="黑体" panose="02010609060101010101" pitchFamily="49" charset="-122"/>
                </a:rPr>
                <a:t>82.92%</a:t>
              </a:r>
              <a:endParaRPr lang="en-US" sz="1100" b="1" dirty="0">
                <a:solidFill>
                  <a:srgbClr val="56639D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68" name="TextBox 867">
              <a:extLst>
                <a:ext uri="{FF2B5EF4-FFF2-40B4-BE49-F238E27FC236}">
                  <a16:creationId xmlns:a16="http://schemas.microsoft.com/office/drawing/2014/main" id="{225084A4-FB60-4ADF-BF28-60B494361AB2}"/>
                </a:ext>
              </a:extLst>
            </p:cNvPr>
            <p:cNvSpPr txBox="1"/>
            <p:nvPr/>
          </p:nvSpPr>
          <p:spPr>
            <a:xfrm>
              <a:off x="7264493" y="2431577"/>
              <a:ext cx="95151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defRPr/>
              </a:pPr>
              <a:r>
                <a:rPr lang="en-US" altLang="zh-CN" sz="1100" b="1" dirty="0">
                  <a:solidFill>
                    <a:srgbClr val="000000"/>
                  </a:solidFill>
                  <a:latin typeface="Arial Narrow"/>
                  <a:ea typeface="黑体" panose="02010609060101010101" pitchFamily="49" charset="-122"/>
                </a:rPr>
                <a:t>18</a:t>
              </a:r>
              <a:r>
                <a:rPr lang="en-US" sz="1100" b="1" dirty="0">
                  <a:solidFill>
                    <a:srgbClr val="000000"/>
                  </a:solidFill>
                  <a:latin typeface="Arial Narrow"/>
                  <a:ea typeface="MS PGothic" panose="020B0600070205080204" pitchFamily="34" charset="-128"/>
                </a:rPr>
                <a:t>-mo rate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6E1E50"/>
                  </a:solidFill>
                  <a:latin typeface="Arial Narrow"/>
                  <a:ea typeface="黑体" panose="02010609060101010101" pitchFamily="49" charset="-122"/>
                </a:rPr>
                <a:t>49.18%</a:t>
              </a:r>
            </a:p>
            <a:p>
              <a:pPr defTabSz="457189">
                <a:defRPr/>
              </a:pPr>
              <a:r>
                <a:rPr lang="en-US" altLang="zh-CN" sz="1100" b="1" dirty="0">
                  <a:solidFill>
                    <a:srgbClr val="56639D"/>
                  </a:solidFill>
                  <a:latin typeface="Arial Narrow"/>
                  <a:ea typeface="黑体" panose="02010609060101010101" pitchFamily="49" charset="-122"/>
                </a:rPr>
                <a:t>35.61%</a:t>
              </a:r>
              <a:endParaRPr lang="en-US" sz="1100" b="1" dirty="0">
                <a:solidFill>
                  <a:srgbClr val="56639D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  <p:sp>
          <p:nvSpPr>
            <p:cNvPr id="869" name="Freeform 65">
              <a:extLst>
                <a:ext uri="{FF2B5EF4-FFF2-40B4-BE49-F238E27FC236}">
                  <a16:creationId xmlns:a16="http://schemas.microsoft.com/office/drawing/2014/main" id="{1B5BA409-567F-45B5-A622-D02A7915A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263" y="2502073"/>
              <a:ext cx="47944" cy="47944"/>
            </a:xfrm>
            <a:custGeom>
              <a:avLst/>
              <a:gdLst>
                <a:gd name="T0" fmla="*/ 20 w 21"/>
                <a:gd name="T1" fmla="*/ 10 h 21"/>
                <a:gd name="T2" fmla="*/ 11 w 21"/>
                <a:gd name="T3" fmla="*/ 20 h 21"/>
                <a:gd name="T4" fmla="*/ 0 w 21"/>
                <a:gd name="T5" fmla="*/ 11 h 21"/>
                <a:gd name="T6" fmla="*/ 9 w 21"/>
                <a:gd name="T7" fmla="*/ 0 h 21"/>
                <a:gd name="T8" fmla="*/ 20 w 21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0"/>
                  </a:moveTo>
                  <a:cubicBezTo>
                    <a:pt x="21" y="15"/>
                    <a:pt x="17" y="20"/>
                    <a:pt x="11" y="20"/>
                  </a:cubicBezTo>
                  <a:cubicBezTo>
                    <a:pt x="6" y="21"/>
                    <a:pt x="1" y="17"/>
                    <a:pt x="0" y="11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tx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600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endParaRPr>
            </a:p>
          </p:txBody>
        </p:sp>
      </p:grpSp>
      <p:graphicFrame>
        <p:nvGraphicFramePr>
          <p:cNvPr id="978" name="Table 977">
            <a:extLst>
              <a:ext uri="{FF2B5EF4-FFF2-40B4-BE49-F238E27FC236}">
                <a16:creationId xmlns:a16="http://schemas.microsoft.com/office/drawing/2014/main" id="{28987726-06AC-43A3-B647-7EA9FE275971}"/>
              </a:ext>
            </a:extLst>
          </p:cNvPr>
          <p:cNvGraphicFramePr>
            <a:graphicFrameLocks noGrp="1"/>
          </p:cNvGraphicFramePr>
          <p:nvPr/>
        </p:nvGraphicFramePr>
        <p:xfrm>
          <a:off x="4686300" y="553592"/>
          <a:ext cx="3711334" cy="102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9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9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2611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accent1"/>
                          </a:solidFill>
                          <a:latin typeface="+mn-lt"/>
                        </a:rPr>
                        <a:t>Cohort A+B</a:t>
                      </a:r>
                      <a:endParaRPr lang="en-GB" sz="14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Olaparib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(N=256)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Physician's choice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(N=131)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591">
                <a:tc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tx1"/>
                          </a:solidFill>
                        </a:rPr>
                        <a:t>Median OS (months)</a:t>
                      </a: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17.51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14.26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 row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tx1"/>
                          </a:solidFill>
                        </a:rPr>
                        <a:t>Hazard ratio (95% CI)</a:t>
                      </a:r>
                    </a:p>
                  </a:txBody>
                  <a:tcPr marL="82571" marR="82571" marT="41285" marB="41285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0.67 (0.49, 0.93)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algn="r"/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82571" marR="82571" marT="41285" marB="41285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i="1" dirty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=0.0063 (nominal)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54488712-08F8-4E3F-A18A-87EE4B64AA93}"/>
              </a:ext>
            </a:extLst>
          </p:cNvPr>
          <p:cNvSpPr/>
          <p:nvPr/>
        </p:nvSpPr>
        <p:spPr>
          <a:xfrm>
            <a:off x="5127455" y="53123"/>
            <a:ext cx="13258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br>
              <a:rPr lang="en-GB" sz="1400" b="1" dirty="0">
                <a:solidFill>
                  <a:prstClr val="black"/>
                </a:solidFill>
                <a:latin typeface="Arial Narrow"/>
                <a:ea typeface="MS PGothic" panose="020B0600070205080204" pitchFamily="34" charset="-128"/>
              </a:rPr>
            </a:br>
            <a:endParaRPr lang="en-US" sz="1400" b="1" dirty="0">
              <a:solidFill>
                <a:prstClr val="black"/>
              </a:solidFill>
              <a:latin typeface="Arial Narrow"/>
              <a:ea typeface="MS PGothic" panose="020B0600070205080204" pitchFamily="34" charset="-128"/>
            </a:endParaRP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A105E78C-4B77-46B0-8DF1-AC7D87BC0783}"/>
              </a:ext>
            </a:extLst>
          </p:cNvPr>
          <p:cNvSpPr txBox="1"/>
          <p:nvPr/>
        </p:nvSpPr>
        <p:spPr>
          <a:xfrm>
            <a:off x="823519" y="3385352"/>
            <a:ext cx="165301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GB" sz="1200" b="1" dirty="0">
                <a:solidFill>
                  <a:prstClr val="white"/>
                </a:solidFill>
                <a:highlight>
                  <a:srgbClr val="1E325F"/>
                </a:highlight>
                <a:latin typeface="Arial Narrow"/>
                <a:ea typeface="MS PGothic" panose="020B0600070205080204" pitchFamily="34" charset="-128"/>
              </a:rPr>
              <a:t>Key secondary endpoint</a:t>
            </a:r>
            <a:endParaRPr lang="en-US" sz="1200" b="1" dirty="0">
              <a:solidFill>
                <a:prstClr val="white"/>
              </a:solidFill>
              <a:highlight>
                <a:srgbClr val="1E325F"/>
              </a:highlight>
              <a:latin typeface="Arial Narrow"/>
              <a:ea typeface="MS PGothic" panose="020B0600070205080204" pitchFamily="34" charset="-128"/>
            </a:endParaRPr>
          </a:p>
        </p:txBody>
      </p:sp>
      <p:sp>
        <p:nvSpPr>
          <p:cNvPr id="400" name="Rectangle 399">
            <a:extLst>
              <a:ext uri="{FF2B5EF4-FFF2-40B4-BE49-F238E27FC236}">
                <a16:creationId xmlns:a16="http://schemas.microsoft.com/office/drawing/2014/main" id="{25DBCD34-E826-B44F-884C-EFF15CE20800}"/>
              </a:ext>
            </a:extLst>
          </p:cNvPr>
          <p:cNvSpPr/>
          <p:nvPr/>
        </p:nvSpPr>
        <p:spPr>
          <a:xfrm>
            <a:off x="5894975" y="4797810"/>
            <a:ext cx="32490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Hussain M et al. ESMO 2019;Abstract LBA12_PR.</a:t>
            </a:r>
          </a:p>
        </p:txBody>
      </p:sp>
    </p:spTree>
    <p:extLst>
      <p:ext uri="{BB962C8B-B14F-4D97-AF65-F5344CB8AC3E}">
        <p14:creationId xmlns:p14="http://schemas.microsoft.com/office/powerpoint/2010/main" val="1337489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3D0F9-325D-3F46-9D8D-891246D0F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E8B10-1BAE-1940-A55D-51E56DB276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B0234-A1B2-3D41-BADB-345C84593F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0C41E3-A72F-D74B-B72F-BA47E665B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" y="0"/>
            <a:ext cx="9134547" cy="50101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7037951-93DD-CF47-9A54-D1519106F35C}"/>
              </a:ext>
            </a:extLst>
          </p:cNvPr>
          <p:cNvSpPr/>
          <p:nvPr/>
        </p:nvSpPr>
        <p:spPr>
          <a:xfrm>
            <a:off x="5890248" y="4851112"/>
            <a:ext cx="32490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Hussain M et al. ESMO 2019;Abstract LBA12_PR.</a:t>
            </a:r>
          </a:p>
        </p:txBody>
      </p:sp>
    </p:spTree>
    <p:extLst>
      <p:ext uri="{BB962C8B-B14F-4D97-AF65-F5344CB8AC3E}">
        <p14:creationId xmlns:p14="http://schemas.microsoft.com/office/powerpoint/2010/main" val="212506589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3247" y="178596"/>
            <a:ext cx="8154333" cy="827485"/>
          </a:xfrm>
        </p:spPr>
        <p:txBody>
          <a:bodyPr/>
          <a:lstStyle/>
          <a:p>
            <a:r>
              <a:rPr lang="en-GB" altLang="en-US" dirty="0" err="1"/>
              <a:t>PROfound</a:t>
            </a:r>
            <a:r>
              <a:rPr lang="en-GB" altLang="en-US" dirty="0"/>
              <a:t>: </a:t>
            </a:r>
            <a:r>
              <a:rPr lang="en-GB" altLang="en-US" sz="2625" dirty="0"/>
              <a:t>Summary by Cohort </a:t>
            </a:r>
            <a:endParaRPr lang="en-US" altLang="en-US" sz="2625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4717338"/>
            <a:ext cx="600789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1050" dirty="0">
                <a:solidFill>
                  <a:schemeClr val="tx1"/>
                </a:solidFill>
              </a:rPr>
              <a:t>Hussain M, et al. ESMO 2019; </a:t>
            </a:r>
            <a:r>
              <a:rPr lang="en-US" altLang="en-US" sz="1050" i="1" dirty="0">
                <a:solidFill>
                  <a:schemeClr val="tx1"/>
                </a:solidFill>
              </a:rPr>
              <a:t>Ann </a:t>
            </a:r>
            <a:r>
              <a:rPr lang="en-US" altLang="en-US" sz="1050" i="1" dirty="0" err="1">
                <a:solidFill>
                  <a:schemeClr val="tx1"/>
                </a:solidFill>
              </a:rPr>
              <a:t>Oncol</a:t>
            </a:r>
            <a:r>
              <a:rPr lang="en-US" altLang="en-US" sz="1050" i="1" dirty="0">
                <a:solidFill>
                  <a:schemeClr val="tx1"/>
                </a:solidFill>
              </a:rPr>
              <a:t> </a:t>
            </a:r>
            <a:r>
              <a:rPr lang="en-US" altLang="en-US" sz="1050" dirty="0">
                <a:solidFill>
                  <a:schemeClr val="tx1"/>
                </a:solidFill>
              </a:rPr>
              <a:t>30(</a:t>
            </a:r>
            <a:r>
              <a:rPr lang="en-US" altLang="en-US" sz="1050" dirty="0" err="1">
                <a:solidFill>
                  <a:schemeClr val="tx1"/>
                </a:solidFill>
              </a:rPr>
              <a:t>suppl</a:t>
            </a:r>
            <a:r>
              <a:rPr lang="en-US" altLang="en-US" sz="1050" dirty="0">
                <a:solidFill>
                  <a:schemeClr val="tx1"/>
                </a:solidFill>
              </a:rPr>
              <a:t> 5): v851-v934.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40816" y="1338662"/>
            <a:ext cx="8070488" cy="2941078"/>
            <a:chOff x="978043" y="1361546"/>
            <a:chExt cx="9901623" cy="360838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b="62513"/>
            <a:stretch/>
          </p:blipFill>
          <p:spPr>
            <a:xfrm>
              <a:off x="978043" y="1361546"/>
              <a:ext cx="9901623" cy="169492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t="55277" b="2215"/>
            <a:stretch/>
          </p:blipFill>
          <p:spPr>
            <a:xfrm>
              <a:off x="978043" y="3047996"/>
              <a:ext cx="9901623" cy="19219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0247617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ABDA7-5E72-3B44-9B96-2E40FDAFD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844" y="262890"/>
            <a:ext cx="8765651" cy="504000"/>
          </a:xfrm>
        </p:spPr>
        <p:txBody>
          <a:bodyPr/>
          <a:lstStyle/>
          <a:p>
            <a:r>
              <a:rPr lang="en-US" sz="1600" dirty="0">
                <a:solidFill>
                  <a:schemeClr val="bg1"/>
                </a:solidFill>
                <a:highlight>
                  <a:srgbClr val="1E325F"/>
                </a:highlight>
                <a:latin typeface="+mn-lt"/>
                <a:ea typeface="MS PGothic" pitchFamily="34" charset="-128"/>
              </a:rPr>
              <a:t>Exploratory analyses</a:t>
            </a:r>
            <a:br>
              <a:rPr lang="en-US" sz="1600" dirty="0">
                <a:solidFill>
                  <a:schemeClr val="bg1"/>
                </a:solidFill>
                <a:highlight>
                  <a:srgbClr val="1E325F"/>
                </a:highlight>
                <a:latin typeface="+mn-lt"/>
                <a:ea typeface="MS PGothic" pitchFamily="34" charset="-128"/>
              </a:rPr>
            </a:br>
            <a:r>
              <a:rPr lang="en-GB" sz="1800" dirty="0">
                <a:solidFill>
                  <a:prstClr val="black"/>
                </a:solidFill>
                <a:latin typeface="Arial Narrow"/>
                <a:ea typeface="MS PGothic" pitchFamily="34" charset="-128"/>
              </a:rPr>
              <a:t>GENE-BY-GENE rPFS</a:t>
            </a:r>
            <a:endParaRPr lang="en-US" sz="1800" dirty="0">
              <a:solidFill>
                <a:prstClr val="black"/>
              </a:solidFill>
              <a:latin typeface="Arial Narrow"/>
              <a:ea typeface="MS PGothic" pitchFamily="34" charset="-128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383C6976-3E9D-7E43-97A1-B5A535DAAE78}"/>
              </a:ext>
            </a:extLst>
          </p:cNvPr>
          <p:cNvSpPr txBox="1">
            <a:spLocks/>
          </p:cNvSpPr>
          <p:nvPr/>
        </p:nvSpPr>
        <p:spPr>
          <a:xfrm>
            <a:off x="241695" y="989988"/>
            <a:ext cx="3934940" cy="2441008"/>
          </a:xfrm>
          <a:prstGeom prst="rect">
            <a:avLst/>
          </a:prstGeom>
        </p:spPr>
        <p:txBody>
          <a:bodyPr/>
          <a:lstStyle>
            <a:lvl1pPr marL="239994" indent="-239994" algn="l" defTabSz="457189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19982" indent="-239994" algn="l" defTabSz="457189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Char char="–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67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30379" indent="-2399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83037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4572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n-GB" sz="1800" dirty="0">
                <a:latin typeface="Arial Narrow"/>
                <a:ea typeface="MS PGothic" pitchFamily="34" charset="-128"/>
              </a:rPr>
              <a:t>7/15 genes had alteration frequencies too low for descriptive statistics (&lt;5 patients)</a:t>
            </a:r>
          </a:p>
          <a:p>
            <a:pPr marL="285750" indent="-285750" defTabSz="4572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n-GB" sz="1800" dirty="0">
                <a:latin typeface="Arial Narrow"/>
                <a:ea typeface="MS PGothic" pitchFamily="34" charset="-128"/>
              </a:rPr>
              <a:t>97% of patients were randomized based on alterations in 8/15 single genes</a:t>
            </a:r>
          </a:p>
          <a:p>
            <a:pPr marL="285750" indent="-285750" defTabSz="4572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n-US" sz="1800" dirty="0">
                <a:latin typeface="Arial Narrow"/>
                <a:ea typeface="MS PGothic" pitchFamily="34" charset="-128"/>
              </a:rPr>
              <a:t>There is evidence of clinical activity of olaparib in patients with alterations in genes other than </a:t>
            </a:r>
            <a:r>
              <a:rPr lang="en-US" sz="1800" i="1" dirty="0">
                <a:latin typeface="Arial Narrow"/>
                <a:ea typeface="MS PGothic" pitchFamily="34" charset="-128"/>
              </a:rPr>
              <a:t>BRCA1 </a:t>
            </a:r>
            <a:r>
              <a:rPr lang="en-US" sz="1800" dirty="0">
                <a:latin typeface="Arial Narrow"/>
                <a:ea typeface="MS PGothic" pitchFamily="34" charset="-128"/>
              </a:rPr>
              <a:t>or </a:t>
            </a:r>
            <a:r>
              <a:rPr lang="en-US" sz="1800" i="1" dirty="0">
                <a:latin typeface="Arial Narrow"/>
                <a:ea typeface="MS PGothic" pitchFamily="34" charset="-128"/>
              </a:rPr>
              <a:t>BRCA2</a:t>
            </a:r>
            <a:endParaRPr lang="en-US" dirty="0">
              <a:latin typeface="Arial Narrow"/>
              <a:ea typeface="MS PGothic" pitchFamily="34" charset="-128"/>
            </a:endParaRPr>
          </a:p>
          <a:p>
            <a:pPr marL="285750" indent="-285750" defTabSz="4572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n-US" sz="1800" dirty="0">
                <a:latin typeface="Arial Narrow"/>
                <a:ea typeface="MS PGothic" pitchFamily="34" charset="-128"/>
              </a:rPr>
              <a:t>Gene-level analysis is complex and exploratory, and comparisons may be confounded by multiple factors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CD6C24-602C-40AC-902F-7263A9819979}"/>
              </a:ext>
            </a:extLst>
          </p:cNvPr>
          <p:cNvSpPr txBox="1"/>
          <p:nvPr/>
        </p:nvSpPr>
        <p:spPr>
          <a:xfrm>
            <a:off x="2005533" y="4711496"/>
            <a:ext cx="6916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0" u="none" strike="noStrike" kern="1200" baseline="0" dirty="0">
                <a:latin typeface="Arial Narrow"/>
                <a:ea typeface="+mn-ea"/>
                <a:cs typeface="Arial Narrow"/>
              </a:rPr>
              <a:t>NR, not reached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3EDA0A0-4BF6-46FE-AA24-4495D6C19F2D}"/>
              </a:ext>
            </a:extLst>
          </p:cNvPr>
          <p:cNvGrpSpPr/>
          <p:nvPr/>
        </p:nvGrpSpPr>
        <p:grpSpPr>
          <a:xfrm>
            <a:off x="4184866" y="1110628"/>
            <a:ext cx="4801984" cy="3097584"/>
            <a:chOff x="4135628" y="1413774"/>
            <a:chExt cx="4801984" cy="309758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E84A674-ED25-4E50-A3E7-24902636E4F6}"/>
                </a:ext>
              </a:extLst>
            </p:cNvPr>
            <p:cNvGrpSpPr/>
            <p:nvPr/>
          </p:nvGrpSpPr>
          <p:grpSpPr>
            <a:xfrm>
              <a:off x="4135628" y="1413774"/>
              <a:ext cx="4801984" cy="3097584"/>
              <a:chOff x="4135628" y="1322338"/>
              <a:chExt cx="4801984" cy="3097584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DD9C439E-E7A4-4D3A-AD4F-19FEF4DFBFFB}"/>
                  </a:ext>
                </a:extLst>
              </p:cNvPr>
              <p:cNvGrpSpPr/>
              <p:nvPr/>
            </p:nvGrpSpPr>
            <p:grpSpPr>
              <a:xfrm>
                <a:off x="4135628" y="1322338"/>
                <a:ext cx="4305584" cy="3097584"/>
                <a:chOff x="4540577" y="1378916"/>
                <a:chExt cx="4305584" cy="3097584"/>
              </a:xfrm>
            </p:grpSpPr>
            <p:graphicFrame>
              <p:nvGraphicFramePr>
                <p:cNvPr id="15" name="Chart 14">
                  <a:extLst>
                    <a:ext uri="{FF2B5EF4-FFF2-40B4-BE49-F238E27FC236}">
                      <a16:creationId xmlns:a16="http://schemas.microsoft.com/office/drawing/2014/main" id="{9C1CF19E-8E3D-4F7A-9B22-847BAA9E1F47}"/>
                    </a:ext>
                  </a:extLst>
                </p:cNvPr>
                <p:cNvGraphicFramePr/>
                <p:nvPr/>
              </p:nvGraphicFramePr>
              <p:xfrm>
                <a:off x="4811943" y="1392182"/>
                <a:ext cx="4034218" cy="308431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474061FC-2793-453F-97D9-35414BD346E6}"/>
                    </a:ext>
                  </a:extLst>
                </p:cNvPr>
                <p:cNvSpPr txBox="1"/>
                <p:nvPr/>
              </p:nvSpPr>
              <p:spPr>
                <a:xfrm>
                  <a:off x="5520026" y="1378916"/>
                  <a:ext cx="19773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dirty="0">
                      <a:latin typeface="Arial Narrow"/>
                      <a:ea typeface="+mn-ea"/>
                      <a:cs typeface="Arial Narrow"/>
                    </a:rPr>
                    <a:t>n=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292AD70-22F2-48BE-9792-6F19446DFC66}"/>
                    </a:ext>
                  </a:extLst>
                </p:cNvPr>
                <p:cNvSpPr txBox="1"/>
                <p:nvPr/>
              </p:nvSpPr>
              <p:spPr>
                <a:xfrm>
                  <a:off x="5521629" y="1539433"/>
                  <a:ext cx="194531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81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BEF1B83-C7F8-4282-AA2D-6E72F0F15A71}"/>
                    </a:ext>
                  </a:extLst>
                </p:cNvPr>
                <p:cNvSpPr txBox="1"/>
                <p:nvPr/>
              </p:nvSpPr>
              <p:spPr>
                <a:xfrm>
                  <a:off x="5521629" y="1658075"/>
                  <a:ext cx="194531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47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DF17D34-099A-40E3-9A01-BAF2684C76DC}"/>
                    </a:ext>
                  </a:extLst>
                </p:cNvPr>
                <p:cNvSpPr txBox="1"/>
                <p:nvPr/>
              </p:nvSpPr>
              <p:spPr>
                <a:xfrm>
                  <a:off x="5521629" y="1872155"/>
                  <a:ext cx="194531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61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6702F73-1DCF-4F34-8E2F-C85CC29CED1F}"/>
                    </a:ext>
                  </a:extLst>
                </p:cNvPr>
                <p:cNvSpPr txBox="1"/>
                <p:nvPr/>
              </p:nvSpPr>
              <p:spPr>
                <a:xfrm>
                  <a:off x="5521629" y="1990798"/>
                  <a:ext cx="194531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28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A3DB1210-F4CD-4ECE-9AB9-02F96C5C6BA8}"/>
                    </a:ext>
                  </a:extLst>
                </p:cNvPr>
                <p:cNvSpPr txBox="1"/>
                <p:nvPr/>
              </p:nvSpPr>
              <p:spPr>
                <a:xfrm>
                  <a:off x="5521629" y="2163994"/>
                  <a:ext cx="194531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62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2000247C-50AB-409A-A6F0-41C2414412AE}"/>
                    </a:ext>
                  </a:extLst>
                </p:cNvPr>
                <p:cNvSpPr txBox="1"/>
                <p:nvPr/>
              </p:nvSpPr>
              <p:spPr>
                <a:xfrm>
                  <a:off x="5521629" y="2282637"/>
                  <a:ext cx="194531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24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62C9399-60E9-4E83-A854-04A2C7AC74B2}"/>
                    </a:ext>
                  </a:extLst>
                </p:cNvPr>
                <p:cNvSpPr txBox="1"/>
                <p:nvPr/>
              </p:nvSpPr>
              <p:spPr>
                <a:xfrm>
                  <a:off x="5552086" y="2478780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8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4D3A0541-95BD-4E58-9013-A6C78EF211A8}"/>
                    </a:ext>
                  </a:extLst>
                </p:cNvPr>
                <p:cNvSpPr txBox="1"/>
                <p:nvPr/>
              </p:nvSpPr>
              <p:spPr>
                <a:xfrm>
                  <a:off x="5552086" y="2597422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5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703AF938-680B-4CEE-AFB5-DA5A5765E950}"/>
                    </a:ext>
                  </a:extLst>
                </p:cNvPr>
                <p:cNvSpPr txBox="1"/>
                <p:nvPr/>
              </p:nvSpPr>
              <p:spPr>
                <a:xfrm>
                  <a:off x="5552086" y="2780156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7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4EBA404C-3067-4193-8A38-5263F550D549}"/>
                    </a:ext>
                  </a:extLst>
                </p:cNvPr>
                <p:cNvSpPr txBox="1"/>
                <p:nvPr/>
              </p:nvSpPr>
              <p:spPr>
                <a:xfrm>
                  <a:off x="5552086" y="2898799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5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432D7FCB-2E15-4081-ACCE-D21D07C50B1E}"/>
                    </a:ext>
                  </a:extLst>
                </p:cNvPr>
                <p:cNvSpPr txBox="1"/>
                <p:nvPr/>
              </p:nvSpPr>
              <p:spPr>
                <a:xfrm>
                  <a:off x="5552086" y="3102622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6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D71126D1-A954-4FD8-8BCE-E47472237C5F}"/>
                    </a:ext>
                  </a:extLst>
                </p:cNvPr>
                <p:cNvSpPr txBox="1"/>
                <p:nvPr/>
              </p:nvSpPr>
              <p:spPr>
                <a:xfrm>
                  <a:off x="5552086" y="3221265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4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76282789-E319-4364-B975-95F6885A4D7E}"/>
                    </a:ext>
                  </a:extLst>
                </p:cNvPr>
                <p:cNvSpPr txBox="1"/>
                <p:nvPr/>
              </p:nvSpPr>
              <p:spPr>
                <a:xfrm>
                  <a:off x="5552086" y="3393579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4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179E64A-6F0D-43B7-A2ED-A0180E915D8C}"/>
                    </a:ext>
                  </a:extLst>
                </p:cNvPr>
                <p:cNvSpPr txBox="1"/>
                <p:nvPr/>
              </p:nvSpPr>
              <p:spPr>
                <a:xfrm>
                  <a:off x="5552086" y="3512222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1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E2466D3C-8560-4298-8E20-551B91EC9D53}"/>
                    </a:ext>
                  </a:extLst>
                </p:cNvPr>
                <p:cNvSpPr txBox="1"/>
                <p:nvPr/>
              </p:nvSpPr>
              <p:spPr>
                <a:xfrm>
                  <a:off x="5552086" y="3722219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3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6D69BC7B-A5DA-4009-A4F9-E6CA5E82BAC8}"/>
                    </a:ext>
                  </a:extLst>
                </p:cNvPr>
                <p:cNvSpPr txBox="1"/>
                <p:nvPr/>
              </p:nvSpPr>
              <p:spPr>
                <a:xfrm>
                  <a:off x="5552086" y="3840862"/>
                  <a:ext cx="13361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2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162D797D-E565-4340-929B-6E4B248DC602}"/>
                    </a:ext>
                  </a:extLst>
                </p:cNvPr>
                <p:cNvSpPr txBox="1"/>
                <p:nvPr/>
              </p:nvSpPr>
              <p:spPr>
                <a:xfrm>
                  <a:off x="5671319" y="3221265"/>
                  <a:ext cx="233003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marL="0" marR="0" indent="0" algn="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05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NR</a:t>
                  </a:r>
                  <a:endParaRPr lang="en-US" sz="105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1E67595B-892B-482E-B1E7-D28E98E58420}"/>
                    </a:ext>
                  </a:extLst>
                </p:cNvPr>
                <p:cNvCxnSpPr/>
                <p:nvPr/>
              </p:nvCxnSpPr>
              <p:spPr>
                <a:xfrm flipV="1">
                  <a:off x="4817971" y="1539433"/>
                  <a:ext cx="0" cy="243012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81476A4-79D8-44B5-906A-6765D3BAB943}"/>
                    </a:ext>
                  </a:extLst>
                </p:cNvPr>
                <p:cNvSpPr txBox="1"/>
                <p:nvPr/>
              </p:nvSpPr>
              <p:spPr>
                <a:xfrm>
                  <a:off x="4540577" y="3314816"/>
                  <a:ext cx="369332" cy="688650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pPr marL="0" marR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GB" sz="1200" i="0" u="none" strike="noStrike" kern="1200" baseline="0" dirty="0">
                      <a:latin typeface="Arial Narrow"/>
                      <a:ea typeface="+mn-ea"/>
                      <a:cs typeface="Arial Narrow"/>
                    </a:rPr>
                    <a:t>Frequency</a:t>
                  </a:r>
                  <a:endParaRPr lang="en-US" sz="1200" i="0" u="none" strike="noStrike" kern="1200" baseline="0" dirty="0">
                    <a:latin typeface="Arial Narrow"/>
                    <a:ea typeface="+mn-ea"/>
                    <a:cs typeface="Arial Narrow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73F4B04-3645-42EA-95F1-B60AFD86D89A}"/>
                  </a:ext>
                </a:extLst>
              </p:cNvPr>
              <p:cNvSpPr/>
              <p:nvPr/>
            </p:nvSpPr>
            <p:spPr>
              <a:xfrm>
                <a:off x="8013202" y="1440577"/>
                <a:ext cx="892232" cy="230832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r>
                  <a:rPr lang="en-US" sz="900" dirty="0">
                    <a:latin typeface="+mn-lt"/>
                  </a:rPr>
                  <a:t>10.84 (</a:t>
                </a:r>
                <a:r>
                  <a:rPr lang="en-GB" sz="900" dirty="0">
                    <a:latin typeface="+mn-lt"/>
                  </a:rPr>
                  <a:t>9.17, 13.08)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5A20F8B-EBA9-4E81-B26F-C11C84E5B48B}"/>
                  </a:ext>
                </a:extLst>
              </p:cNvPr>
              <p:cNvSpPr/>
              <p:nvPr/>
            </p:nvSpPr>
            <p:spPr>
              <a:xfrm>
                <a:off x="6166351" y="1585092"/>
                <a:ext cx="786434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n-lt"/>
                  </a:rPr>
                  <a:t>3.48 </a:t>
                </a:r>
                <a:r>
                  <a:rPr lang="en-GB" sz="900" dirty="0">
                    <a:latin typeface="+mn-lt"/>
                  </a:rPr>
                  <a:t>(1.74, 3.65)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2E2A9ED-582D-4B73-900A-46A3FEC047D9}"/>
                  </a:ext>
                </a:extLst>
              </p:cNvPr>
              <p:cNvSpPr/>
              <p:nvPr/>
            </p:nvSpPr>
            <p:spPr>
              <a:xfrm>
                <a:off x="6572329" y="1777358"/>
                <a:ext cx="786434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5.09 (3.61, 5.52)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8152016-4EAD-4B38-A58B-301E08625227}"/>
                  </a:ext>
                </a:extLst>
              </p:cNvPr>
              <p:cNvSpPr/>
              <p:nvPr/>
            </p:nvSpPr>
            <p:spPr>
              <a:xfrm>
                <a:off x="5847812" y="1895564"/>
                <a:ext cx="786434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2.20 (1.71, 4.83)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BAFB3B8-C366-4D1A-AC60-B07A3835713A}"/>
                  </a:ext>
                </a:extLst>
              </p:cNvPr>
              <p:cNvSpPr/>
              <p:nvPr/>
            </p:nvSpPr>
            <p:spPr>
              <a:xfrm>
                <a:off x="5810004" y="2391460"/>
                <a:ext cx="812081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n-lt"/>
                  </a:rPr>
                  <a:t>2.07 (</a:t>
                </a:r>
                <a:r>
                  <a:rPr lang="en-GB" sz="900" dirty="0">
                    <a:latin typeface="+mn-lt"/>
                  </a:rPr>
                  <a:t>1.38, 5.52)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150BBA5-202D-49F6-8F8A-DB7851BFF84B}"/>
                  </a:ext>
                </a:extLst>
              </p:cNvPr>
              <p:cNvSpPr/>
              <p:nvPr/>
            </p:nvSpPr>
            <p:spPr>
              <a:xfrm>
                <a:off x="5752789" y="2513653"/>
                <a:ext cx="812081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n-lt"/>
                  </a:rPr>
                  <a:t>1.84 (</a:t>
                </a:r>
                <a:r>
                  <a:rPr lang="en-GB" sz="900" dirty="0">
                    <a:latin typeface="+mn-lt"/>
                  </a:rPr>
                  <a:t>1.71, 3.71)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DAC53B4-1568-4EE2-B374-77920EB12511}"/>
                  </a:ext>
                </a:extLst>
              </p:cNvPr>
              <p:cNvSpPr/>
              <p:nvPr/>
            </p:nvSpPr>
            <p:spPr>
              <a:xfrm>
                <a:off x="6693809" y="2698427"/>
                <a:ext cx="864980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5.59 (1.64, 11.99)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B77ED0C-F967-4F05-89A9-7ECE958CF06A}"/>
                  </a:ext>
                </a:extLst>
              </p:cNvPr>
              <p:cNvSpPr/>
              <p:nvPr/>
            </p:nvSpPr>
            <p:spPr>
              <a:xfrm>
                <a:off x="6135125" y="2816633"/>
                <a:ext cx="765594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3.35 (1.38, NR)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84C455E-7DF3-4F30-BA2A-8B4F19DECBB9}"/>
                  </a:ext>
                </a:extLst>
              </p:cNvPr>
              <p:cNvSpPr/>
              <p:nvPr/>
            </p:nvSpPr>
            <p:spPr>
              <a:xfrm>
                <a:off x="5971645" y="3013900"/>
                <a:ext cx="812081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2.69 (1.77, 3.91)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CC2F323-FB57-4699-A7FD-644198DA70BC}"/>
                  </a:ext>
                </a:extLst>
              </p:cNvPr>
              <p:cNvSpPr/>
              <p:nvPr/>
            </p:nvSpPr>
            <p:spPr>
              <a:xfrm>
                <a:off x="8019733" y="3314594"/>
                <a:ext cx="917879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10.89 (1.61, 14.75)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753496F-9293-4B18-AB5E-53E312780F2D}"/>
                  </a:ext>
                </a:extLst>
              </p:cNvPr>
              <p:cNvSpPr/>
              <p:nvPr/>
            </p:nvSpPr>
            <p:spPr>
              <a:xfrm>
                <a:off x="5733320" y="3437056"/>
                <a:ext cx="276679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1.77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2AC3F52-5D5C-4357-A448-3AA4BAC08657}"/>
                  </a:ext>
                </a:extLst>
              </p:cNvPr>
              <p:cNvSpPr/>
              <p:nvPr/>
            </p:nvSpPr>
            <p:spPr>
              <a:xfrm>
                <a:off x="7099054" y="3624235"/>
                <a:ext cx="812081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7.20 (3.71, 7.39)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C417469-A7DB-4CF8-B780-FDD43DA638AE}"/>
                  </a:ext>
                </a:extLst>
              </p:cNvPr>
              <p:cNvSpPr/>
              <p:nvPr/>
            </p:nvSpPr>
            <p:spPr>
              <a:xfrm>
                <a:off x="5898487" y="3753688"/>
                <a:ext cx="786434" cy="207749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pPr lvl="0" algn="ctr" defTabSz="914400" eaLnBrk="1" fontAlgn="auto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900" dirty="0">
                    <a:latin typeface="+mn-lt"/>
                  </a:rPr>
                  <a:t>2.41 (1.81, 3.02)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F658ECC-1077-488D-8FBB-1E39B57B54BB}"/>
                  </a:ext>
                </a:extLst>
              </p:cNvPr>
              <p:cNvSpPr/>
              <p:nvPr/>
            </p:nvSpPr>
            <p:spPr>
              <a:xfrm>
                <a:off x="6642477" y="2061844"/>
                <a:ext cx="812082" cy="230832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r>
                  <a:rPr lang="en-GB" sz="900" dirty="0">
                    <a:latin typeface="+mn-lt"/>
                  </a:rPr>
                  <a:t>5.36 (3.61, 6.21)</a:t>
                </a:r>
                <a:endParaRPr lang="en-US" sz="900" dirty="0">
                  <a:latin typeface="+mn-lt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8017F28-367B-445E-9089-B9F33B12EB18}"/>
                  </a:ext>
                </a:extLst>
              </p:cNvPr>
              <p:cNvSpPr/>
              <p:nvPr/>
            </p:nvSpPr>
            <p:spPr>
              <a:xfrm>
                <a:off x="6471917" y="2191370"/>
                <a:ext cx="812082" cy="230832"/>
              </a:xfrm>
              <a:prstGeom prst="rect">
                <a:avLst/>
              </a:prstGeom>
            </p:spPr>
            <p:txBody>
              <a:bodyPr wrap="none" lIns="0">
                <a:spAutoFit/>
              </a:bodyPr>
              <a:lstStyle/>
              <a:p>
                <a:r>
                  <a:rPr lang="en-GB" sz="900">
                    <a:latin typeface="+mn-lt"/>
                  </a:rPr>
                  <a:t>4.70 </a:t>
                </a:r>
                <a:r>
                  <a:rPr lang="en-GB" sz="900" dirty="0">
                    <a:latin typeface="+mn-lt"/>
                  </a:rPr>
                  <a:t>(1.84, 7.26)</a:t>
                </a:r>
                <a:endParaRPr lang="en-US" sz="900" dirty="0">
                  <a:latin typeface="+mn-lt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A87C126-AC89-470A-8F0D-790EE6F5DA21}"/>
                </a:ext>
              </a:extLst>
            </p:cNvPr>
            <p:cNvGrpSpPr/>
            <p:nvPr/>
          </p:nvGrpSpPr>
          <p:grpSpPr>
            <a:xfrm>
              <a:off x="5271234" y="4026374"/>
              <a:ext cx="2893940" cy="200823"/>
              <a:chOff x="5271234" y="4026374"/>
              <a:chExt cx="2893940" cy="200823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1A408A0-BF2B-44E5-97AD-E32D8A2AF18B}"/>
                  </a:ext>
                </a:extLst>
              </p:cNvPr>
              <p:cNvSpPr txBox="1"/>
              <p:nvPr/>
            </p:nvSpPr>
            <p:spPr>
              <a:xfrm>
                <a:off x="5271234" y="4027142"/>
                <a:ext cx="2781531" cy="200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tlCol="0">
                <a:spAutoFit/>
              </a:bodyPr>
              <a:lstStyle/>
              <a:p>
                <a:pPr marL="0" marR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000" i="0" u="none" strike="noStrike" kern="1200" baseline="0" dirty="0">
                    <a:latin typeface="Arial Narrow"/>
                    <a:ea typeface="+mn-ea"/>
                    <a:cs typeface="Arial Narrow"/>
                  </a:rPr>
                  <a:t>0	 2 	  4	   6	    8               10</a:t>
                </a:r>
                <a:endParaRPr lang="en-US" sz="1000" i="0" u="none" strike="noStrike" kern="1200" baseline="0" dirty="0">
                  <a:latin typeface="Arial Narrow"/>
                  <a:ea typeface="+mn-ea"/>
                  <a:cs typeface="Arial Narrow"/>
                </a:endParaRP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5B58FFC-31F4-41AC-A247-A234431765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80754" y="4026374"/>
                <a:ext cx="2884420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0113C4-821B-427B-9F72-D6186114ACE8}"/>
              </a:ext>
            </a:extLst>
          </p:cNvPr>
          <p:cNvGrpSpPr/>
          <p:nvPr/>
        </p:nvGrpSpPr>
        <p:grpSpPr>
          <a:xfrm>
            <a:off x="4472798" y="4060204"/>
            <a:ext cx="4297538" cy="596419"/>
            <a:chOff x="4462260" y="3875689"/>
            <a:chExt cx="4297538" cy="5964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788D53-92DD-45E8-A76A-C90CE002A6E5}"/>
                </a:ext>
              </a:extLst>
            </p:cNvPr>
            <p:cNvSpPr txBox="1"/>
            <p:nvPr/>
          </p:nvSpPr>
          <p:spPr>
            <a:xfrm>
              <a:off x="4462260" y="3875689"/>
              <a:ext cx="4297538" cy="5964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i="0" u="none" strike="noStrike" kern="1200" baseline="0" dirty="0">
                <a:latin typeface="Arial Narrow"/>
                <a:ea typeface="+mn-ea"/>
                <a:cs typeface="Arial Narrow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AD7494-3412-47C2-A4FF-3A982FB2F7EA}"/>
                </a:ext>
              </a:extLst>
            </p:cNvPr>
            <p:cNvSpPr/>
            <p:nvPr/>
          </p:nvSpPr>
          <p:spPr>
            <a:xfrm>
              <a:off x="5315608" y="4160968"/>
              <a:ext cx="238306" cy="207960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 anchor="ctr">
              <a:spAutoFit/>
            </a:bodyPr>
            <a:lstStyle/>
            <a:p>
              <a:pPr algn="l"/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3439CD2-D4B8-4CAB-A9B5-9D3D27DCF021}"/>
                </a:ext>
              </a:extLst>
            </p:cNvPr>
            <p:cNvSpPr/>
            <p:nvPr/>
          </p:nvSpPr>
          <p:spPr>
            <a:xfrm>
              <a:off x="6776478" y="4160968"/>
              <a:ext cx="238306" cy="20796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l"/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E548212-9F36-488F-890E-91FBB740328B}"/>
                </a:ext>
              </a:extLst>
            </p:cNvPr>
            <p:cNvSpPr txBox="1"/>
            <p:nvPr/>
          </p:nvSpPr>
          <p:spPr>
            <a:xfrm>
              <a:off x="5499648" y="4124733"/>
              <a:ext cx="1299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i="0" u="none" strike="noStrike" kern="1200" baseline="0" dirty="0">
                  <a:latin typeface="Arial Narrow"/>
                  <a:ea typeface="+mn-ea"/>
                  <a:cs typeface="Arial Narrow"/>
                </a:rPr>
                <a:t>Olaparib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6890D49-1BB7-4A41-A74C-119FB5F7E7F9}"/>
                </a:ext>
              </a:extLst>
            </p:cNvPr>
            <p:cNvSpPr txBox="1"/>
            <p:nvPr/>
          </p:nvSpPr>
          <p:spPr>
            <a:xfrm>
              <a:off x="6976281" y="4124733"/>
              <a:ext cx="1568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i="0" u="none" strike="noStrike" kern="1200" baseline="0" dirty="0">
                  <a:latin typeface="Arial Narrow"/>
                  <a:ea typeface="+mn-ea"/>
                  <a:cs typeface="Arial Narrow"/>
                </a:rPr>
                <a:t>Physician’s choice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C71FED5B-AD77-48E1-9E99-57ECD75EAD51}"/>
              </a:ext>
            </a:extLst>
          </p:cNvPr>
          <p:cNvSpPr/>
          <p:nvPr/>
        </p:nvSpPr>
        <p:spPr>
          <a:xfrm>
            <a:off x="5092382" y="3900930"/>
            <a:ext cx="304345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Median rPFS (95% CI)</a:t>
            </a:r>
            <a:endParaRPr lang="en-US" sz="1200" dirty="0">
              <a:latin typeface="+mn-lt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6EC7A84-4D80-FD40-8A41-748792C7E24C}"/>
              </a:ext>
            </a:extLst>
          </p:cNvPr>
          <p:cNvSpPr/>
          <p:nvPr/>
        </p:nvSpPr>
        <p:spPr>
          <a:xfrm>
            <a:off x="5894975" y="4797810"/>
            <a:ext cx="324902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/>
              <a:t>Hussain M et al. ESMO 2019;Abstract LBA12_PR.</a:t>
            </a:r>
          </a:p>
        </p:txBody>
      </p:sp>
    </p:spTree>
    <p:extLst>
      <p:ext uri="{BB962C8B-B14F-4D97-AF65-F5344CB8AC3E}">
        <p14:creationId xmlns:p14="http://schemas.microsoft.com/office/powerpoint/2010/main" val="126725152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CB4AC-F23D-AA45-9BC2-A53D4934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Phase III trials evaluating the role of PARP inhibitors in patients with </a:t>
            </a:r>
            <a:r>
              <a:rPr lang="en-US" dirty="0" err="1"/>
              <a:t>mPC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CD1F5AC-28F2-034B-BC20-14A5A1EC9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677138"/>
              </p:ext>
            </p:extLst>
          </p:nvPr>
        </p:nvGraphicFramePr>
        <p:xfrm>
          <a:off x="457320" y="1205018"/>
          <a:ext cx="8284589" cy="3228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541">
                  <a:extLst>
                    <a:ext uri="{9D8B030D-6E8A-4147-A177-3AD203B41FA5}">
                      <a16:colId xmlns:a16="http://schemas.microsoft.com/office/drawing/2014/main" val="2757917939"/>
                    </a:ext>
                  </a:extLst>
                </a:gridCol>
                <a:gridCol w="3344238">
                  <a:extLst>
                    <a:ext uri="{9D8B030D-6E8A-4147-A177-3AD203B41FA5}">
                      <a16:colId xmlns:a16="http://schemas.microsoft.com/office/drawing/2014/main" val="3438003624"/>
                    </a:ext>
                  </a:extLst>
                </a:gridCol>
                <a:gridCol w="2404153">
                  <a:extLst>
                    <a:ext uri="{9D8B030D-6E8A-4147-A177-3AD203B41FA5}">
                      <a16:colId xmlns:a16="http://schemas.microsoft.com/office/drawing/2014/main" val="4049409035"/>
                    </a:ext>
                  </a:extLst>
                </a:gridCol>
                <a:gridCol w="1448657">
                  <a:extLst>
                    <a:ext uri="{9D8B030D-6E8A-4147-A177-3AD203B41FA5}">
                      <a16:colId xmlns:a16="http://schemas.microsoft.com/office/drawing/2014/main" val="3742472653"/>
                    </a:ext>
                  </a:extLst>
                </a:gridCol>
              </a:tblGrid>
              <a:tr h="325576">
                <a:tc>
                  <a:txBody>
                    <a:bodyPr/>
                    <a:lstStyle/>
                    <a:p>
                      <a:r>
                        <a:rPr lang="en-US" sz="1200" dirty="0"/>
                        <a:t>Trial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4E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Setting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4E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Arms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4E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Primary Endpoint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4E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64733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PROpel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Progressive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mCRPC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First line (may have received prior docetaxel for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mHSPC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Olaparib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+ abiraterone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Placebo + abiraterone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rPFS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(radiographic PFS)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538003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KEYLYNK-010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mCRPC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Progression after enzalutamide or abiraterone (not both) and prior docetaxel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Olaparib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+ pembrolizumab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Enzalutamide or abiraterone/prednisone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Overall survival,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rPFS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6980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TRITON3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mCRPC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and HRD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Progression on AR-targeted therapy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Rucaparib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Physician’s choice (docetaxel or abiraterone or enzalutamide)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rPFS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955245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TALAPRO-2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mCRPC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No prior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taxane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or novel hormonal therapy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Talazoparib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+ enzalutamide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Placebo + enzalutamide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rPFS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, safety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700690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MAGNITUDE</a:t>
                      </a:r>
                    </a:p>
                    <a:p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mPC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Cohort 1: positive for DNA-repair gene defects (DRD); Cohort 2: not positive for DRD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Niraparib + abiraterone + prednisone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Abiraterone + prednisone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rPFS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60020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20CAC99-ECC5-A441-A76B-3D83556CAF3D}"/>
              </a:ext>
            </a:extLst>
          </p:cNvPr>
          <p:cNvSpPr/>
          <p:nvPr/>
        </p:nvSpPr>
        <p:spPr>
          <a:xfrm>
            <a:off x="228600" y="4564590"/>
            <a:ext cx="1981200" cy="445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l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0190E6-3ABA-1D47-B3A1-DB3CF5E8309C}"/>
              </a:ext>
            </a:extLst>
          </p:cNvPr>
          <p:cNvSpPr txBox="1"/>
          <p:nvPr/>
        </p:nvSpPr>
        <p:spPr>
          <a:xfrm>
            <a:off x="207403" y="4594652"/>
            <a:ext cx="87079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Clark NW, et al. ASCO 2019;abstract TPS340. Chowdhury S, et al. ESMO 2018;abstract 795PD. Ryan CJ, et al. ASCO 2019;abstract TPS5087.</a:t>
            </a:r>
          </a:p>
          <a:p>
            <a:r>
              <a:rPr lang="en-US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Agarwal N, et al. ASCO 2019;abstract TPS5092.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Yu EY ASCO GU 2020;abstract TPS256;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www.clinicaltrials.gov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629604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38275"/>
            <a:ext cx="7772400" cy="2266950"/>
          </a:xfrm>
        </p:spPr>
        <p:txBody>
          <a:bodyPr/>
          <a:lstStyle/>
          <a:p>
            <a:r>
              <a:rPr lang="en-US" sz="3600" b="1" dirty="0"/>
              <a:t>Combinations including </a:t>
            </a:r>
            <a:br>
              <a:rPr lang="en-US" sz="3600" b="1" dirty="0"/>
            </a:br>
            <a:r>
              <a:rPr lang="en-US" sz="3600" b="1" dirty="0"/>
              <a:t>AR inhibition and immunotherapy </a:t>
            </a:r>
            <a:br>
              <a:rPr lang="en-US" sz="3600" b="1" dirty="0"/>
            </a:br>
            <a:r>
              <a:rPr lang="en-US" sz="3600" b="1" dirty="0"/>
              <a:t>are being actively explored</a:t>
            </a:r>
            <a:br>
              <a:rPr lang="en-US" sz="3600" b="1" dirty="0"/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26313690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581150"/>
            <a:ext cx="6858000" cy="22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937" y="3943350"/>
            <a:ext cx="16481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9658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28EAF-4040-4010-BA93-157DB37FB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85750"/>
            <a:ext cx="7772400" cy="609600"/>
          </a:xfrm>
        </p:spPr>
        <p:txBody>
          <a:bodyPr/>
          <a:lstStyle/>
          <a:p>
            <a:r>
              <a:rPr lang="en-CA" sz="3600" b="1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E79AB-B2CA-46E9-A476-8AE306358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047750"/>
            <a:ext cx="7772400" cy="386715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990"/>
              </a:spcBef>
            </a:pPr>
            <a:r>
              <a:rPr lang="en-CA" dirty="0"/>
              <a:t>DNA repair gene defects, both inherited and somatic, are common in metastatic prostate cancer </a:t>
            </a:r>
          </a:p>
          <a:p>
            <a:pPr>
              <a:spcBef>
                <a:spcPts val="990"/>
              </a:spcBef>
            </a:pPr>
            <a:r>
              <a:rPr lang="en-CA" dirty="0"/>
              <a:t>PARP inhibitors as monotherapy have high levels of anti-tumor activity in mCRPC patients with identified alterations in BRCA2 and selected other DNA repair genes</a:t>
            </a:r>
          </a:p>
          <a:p>
            <a:pPr lvl="1">
              <a:spcBef>
                <a:spcPts val="990"/>
              </a:spcBef>
            </a:pPr>
            <a:r>
              <a:rPr lang="en-CA" dirty="0"/>
              <a:t>Optimal predictive biomarkers remain to be defined</a:t>
            </a:r>
          </a:p>
          <a:p>
            <a:pPr lvl="2">
              <a:spcBef>
                <a:spcPts val="990"/>
              </a:spcBef>
            </a:pPr>
            <a:r>
              <a:rPr lang="en-CA" dirty="0"/>
              <a:t>Tissue, assays, genes, mono-/bi-allelic, mutational signatures</a:t>
            </a:r>
          </a:p>
          <a:p>
            <a:pPr>
              <a:spcBef>
                <a:spcPts val="990"/>
              </a:spcBef>
            </a:pPr>
            <a:r>
              <a:rPr lang="en-CA" dirty="0"/>
              <a:t>Combinations of PARP inhibitors with AR pathway inhibitors and </a:t>
            </a:r>
            <a:r>
              <a:rPr lang="en-CA"/>
              <a:t>immune checkpoint </a:t>
            </a:r>
            <a:r>
              <a:rPr lang="en-CA" dirty="0"/>
              <a:t>inhibitors </a:t>
            </a:r>
            <a:r>
              <a:rPr lang="en-CA"/>
              <a:t>are under way </a:t>
            </a:r>
            <a:r>
              <a:rPr lang="en-CA" dirty="0"/>
              <a:t>in unselected and selected patients</a:t>
            </a:r>
          </a:p>
          <a:p>
            <a:pPr>
              <a:spcBef>
                <a:spcPts val="990"/>
              </a:spcBef>
            </a:pPr>
            <a:r>
              <a:rPr lang="en-CA" dirty="0"/>
              <a:t>Pivotal trials suggest FDA approvals in 2020</a:t>
            </a:r>
          </a:p>
        </p:txBody>
      </p:sp>
    </p:spTree>
    <p:extLst>
      <p:ext uri="{BB962C8B-B14F-4D97-AF65-F5344CB8AC3E}">
        <p14:creationId xmlns:p14="http://schemas.microsoft.com/office/powerpoint/2010/main" val="3992050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2101455" y="1124189"/>
            <a:ext cx="4782740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68578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kumimoji="1" lang="de-DE" altLang="en-US" sz="1350" b="1">
                <a:solidFill>
                  <a:srgbClr val="0033AB"/>
                </a:solidFill>
                <a:latin typeface="Arial" panose="020B0604020202020204" pitchFamily="34" charset="0"/>
              </a:rPr>
            </a:br>
            <a:endParaRPr kumimoji="1" lang="de-DE" altLang="en-US" sz="1350" b="1">
              <a:solidFill>
                <a:srgbClr val="0033AB"/>
              </a:solidFill>
              <a:latin typeface="Arial" panose="020B0604020202020204" pitchFamily="34" charset="0"/>
            </a:endParaRPr>
          </a:p>
        </p:txBody>
      </p:sp>
      <p:sp>
        <p:nvSpPr>
          <p:cNvPr id="67587" name="Titel 6"/>
          <p:cNvSpPr>
            <a:spLocks noGrp="1"/>
          </p:cNvSpPr>
          <p:nvPr>
            <p:ph type="title"/>
          </p:nvPr>
        </p:nvSpPr>
        <p:spPr>
          <a:xfrm>
            <a:off x="0" y="19409"/>
            <a:ext cx="9144000" cy="857250"/>
          </a:xfrm>
        </p:spPr>
        <p:txBody>
          <a:bodyPr/>
          <a:lstStyle/>
          <a:p>
            <a:r>
              <a:rPr lang="en-US" altLang="en-US" sz="3600" b="1" dirty="0"/>
              <a:t>Targeting DNA damage repair pathways </a:t>
            </a:r>
            <a:endParaRPr lang="de-DE" altLang="en-US" sz="3600" b="1" dirty="0"/>
          </a:p>
        </p:txBody>
      </p:sp>
      <p:sp>
        <p:nvSpPr>
          <p:cNvPr id="67590" name="Textfeld 9"/>
          <p:cNvSpPr txBox="1">
            <a:spLocks noChangeArrowheads="1"/>
          </p:cNvSpPr>
          <p:nvPr/>
        </p:nvSpPr>
        <p:spPr bwMode="gray">
          <a:xfrm>
            <a:off x="1257300" y="4572001"/>
            <a:ext cx="6457950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685783" eaLnBrk="0" fontAlgn="base" hangingPunct="0">
              <a:spcBef>
                <a:spcPts val="169"/>
              </a:spcBef>
              <a:spcAft>
                <a:spcPts val="169"/>
              </a:spcAft>
              <a:buClr>
                <a:srgbClr val="52328F"/>
              </a:buClr>
              <a:buNone/>
            </a:pPr>
            <a:endParaRPr lang="en-US" altLang="en-US" sz="1500" dirty="0">
              <a:solidFill>
                <a:srgbClr val="FFFFFF"/>
              </a:solidFill>
            </a:endParaRPr>
          </a:p>
          <a:p>
            <a:pPr algn="ctr" defTabSz="685783" eaLnBrk="0" fontAlgn="base" hangingPunct="0">
              <a:spcBef>
                <a:spcPts val="169"/>
              </a:spcBef>
              <a:spcAft>
                <a:spcPts val="169"/>
              </a:spcAft>
              <a:buClr>
                <a:srgbClr val="52328F"/>
              </a:buClr>
              <a:buNone/>
            </a:pPr>
            <a:r>
              <a:rPr lang="en-US" altLang="en-US" sz="1500" dirty="0">
                <a:solidFill>
                  <a:srgbClr val="FFFFFF"/>
                </a:solidFill>
              </a:rPr>
              <a:t>O’Connor, Molecular Cell 60, November 19, 2015</a:t>
            </a:r>
            <a:endParaRPr lang="en-US" altLang="en-US" sz="15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2FBCCB-DDFC-8742-A114-C42C1DC3F35C}"/>
              </a:ext>
            </a:extLst>
          </p:cNvPr>
          <p:cNvGrpSpPr/>
          <p:nvPr/>
        </p:nvGrpSpPr>
        <p:grpSpPr>
          <a:xfrm>
            <a:off x="1295400" y="883802"/>
            <a:ext cx="6781802" cy="3897988"/>
            <a:chOff x="1727200" y="1178402"/>
            <a:chExt cx="9042402" cy="5197317"/>
          </a:xfrm>
        </p:grpSpPr>
        <p:pic>
          <p:nvPicPr>
            <p:cNvPr id="67588" name="Grafik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7200" y="1178402"/>
              <a:ext cx="8839200" cy="5197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Donut 17"/>
            <p:cNvSpPr/>
            <p:nvPr/>
          </p:nvSpPr>
          <p:spPr bwMode="auto">
            <a:xfrm>
              <a:off x="3505200" y="3637281"/>
              <a:ext cx="1016000" cy="844551"/>
            </a:xfrm>
            <a:prstGeom prst="donut">
              <a:avLst>
                <a:gd name="adj" fmla="val 12405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7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20" name="Donut 19"/>
            <p:cNvSpPr/>
            <p:nvPr/>
          </p:nvSpPr>
          <p:spPr bwMode="auto">
            <a:xfrm>
              <a:off x="6400800" y="3484880"/>
              <a:ext cx="1168401" cy="1066800"/>
            </a:xfrm>
            <a:prstGeom prst="donut">
              <a:avLst>
                <a:gd name="adj" fmla="val 1728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7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" name="Donut 11"/>
            <p:cNvSpPr/>
            <p:nvPr/>
          </p:nvSpPr>
          <p:spPr bwMode="auto">
            <a:xfrm>
              <a:off x="4953000" y="3637281"/>
              <a:ext cx="914400" cy="844551"/>
            </a:xfrm>
            <a:prstGeom prst="donut">
              <a:avLst>
                <a:gd name="adj" fmla="val 13218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7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40801" y="3434080"/>
              <a:ext cx="1828801" cy="132080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5CDC367-9965-3944-9306-7146BA4083B5}"/>
                </a:ext>
              </a:extLst>
            </p:cNvPr>
            <p:cNvSpPr/>
            <p:nvPr/>
          </p:nvSpPr>
          <p:spPr bwMode="auto">
            <a:xfrm>
              <a:off x="1727200" y="1181394"/>
              <a:ext cx="228600" cy="13947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27595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5"/>
          <p:cNvSpPr txBox="1">
            <a:spLocks noChangeArrowheads="1"/>
          </p:cNvSpPr>
          <p:nvPr/>
        </p:nvSpPr>
        <p:spPr bwMode="auto">
          <a:xfrm>
            <a:off x="1485900" y="209550"/>
            <a:ext cx="61722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500">
              <a:solidFill>
                <a:srgbClr val="FFFF00"/>
              </a:solidFill>
            </a:endParaRP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57300"/>
          </a:xfrm>
        </p:spPr>
        <p:txBody>
          <a:bodyPr/>
          <a:lstStyle/>
          <a:p>
            <a:r>
              <a:rPr lang="en-US" altLang="en-US" sz="3600" b="1" dirty="0"/>
              <a:t>Challenges: mCRPC is a </a:t>
            </a:r>
            <a:br>
              <a:rPr lang="en-US" altLang="en-US" sz="3600" b="1" dirty="0"/>
            </a:br>
            <a:r>
              <a:rPr lang="en-US" altLang="en-US" sz="3600" b="1" dirty="0"/>
              <a:t>heterogeneous group of diseases</a:t>
            </a:r>
          </a:p>
        </p:txBody>
      </p:sp>
      <p:sp>
        <p:nvSpPr>
          <p:cNvPr id="43012" name="TextBox 1"/>
          <p:cNvSpPr txBox="1">
            <a:spLocks noChangeArrowheads="1"/>
          </p:cNvSpPr>
          <p:nvPr/>
        </p:nvSpPr>
        <p:spPr bwMode="auto">
          <a:xfrm>
            <a:off x="1143000" y="4912519"/>
            <a:ext cx="68580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50" b="1">
                <a:solidFill>
                  <a:srgbClr val="FFFFFF"/>
                </a:solidFill>
                <a:latin typeface="Arial" panose="020B0604020202020204" pitchFamily="34" charset="0"/>
              </a:rPr>
              <a:t>Robinson et al. Cell 161:1215, 2015</a:t>
            </a:r>
            <a:endParaRPr lang="en-US" altLang="en-US" sz="9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4301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1259681"/>
            <a:ext cx="577215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Rectangular Callout 1"/>
          <p:cNvSpPr>
            <a:spLocks noChangeArrowheads="1"/>
          </p:cNvSpPr>
          <p:nvPr/>
        </p:nvSpPr>
        <p:spPr bwMode="auto">
          <a:xfrm>
            <a:off x="7029450" y="2571750"/>
            <a:ext cx="914400" cy="1143000"/>
          </a:xfrm>
          <a:prstGeom prst="wedgeRectCallout">
            <a:avLst>
              <a:gd name="adj1" fmla="val -138120"/>
              <a:gd name="adj2" fmla="val -94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DNA repair defects ~20%</a:t>
            </a:r>
          </a:p>
        </p:txBody>
      </p:sp>
    </p:spTree>
    <p:extLst>
      <p:ext uri="{BB962C8B-B14F-4D97-AF65-F5344CB8AC3E}">
        <p14:creationId xmlns:p14="http://schemas.microsoft.com/office/powerpoint/2010/main" val="152607530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350"/>
            <a:ext cx="9144000" cy="914400"/>
          </a:xfrm>
        </p:spPr>
        <p:txBody>
          <a:bodyPr>
            <a:noAutofit/>
          </a:bodyPr>
          <a:lstStyle/>
          <a:p>
            <a:r>
              <a:rPr lang="en-CA" sz="2800" b="1" dirty="0"/>
              <a:t>PARP Inhibition and Synthetic Lethality in Homologous Recombination Repair Deficient Cells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00151"/>
            <a:ext cx="4130316" cy="3394472"/>
          </a:xfrm>
        </p:spPr>
        <p:txBody>
          <a:bodyPr>
            <a:noAutofit/>
          </a:bodyPr>
          <a:lstStyle/>
          <a:p>
            <a:pPr marL="182563" indent="-182563"/>
            <a:r>
              <a:rPr lang="en-CA" sz="1800" dirty="0"/>
              <a:t>PARP plays a key role in ssDNA repair </a:t>
            </a:r>
          </a:p>
          <a:p>
            <a:pPr marL="582613" lvl="1" indent="-182563"/>
            <a:r>
              <a:rPr lang="en-CA" sz="1800" dirty="0"/>
              <a:t>Binds to sites of DNA damage and serves as a platform to recruit DNA repair proteins </a:t>
            </a:r>
          </a:p>
          <a:p>
            <a:pPr marL="582613" lvl="1" indent="-182563"/>
            <a:r>
              <a:rPr lang="en-CA" sz="1800" dirty="0"/>
              <a:t>Adds poly(ADP-ribose) units to target proteins (</a:t>
            </a:r>
            <a:r>
              <a:rPr lang="en-CA" sz="1800" dirty="0" err="1"/>
              <a:t>PARylation</a:t>
            </a:r>
            <a:r>
              <a:rPr lang="en-CA" sz="1800" dirty="0"/>
              <a:t>) </a:t>
            </a:r>
          </a:p>
          <a:p>
            <a:pPr marL="182563" indent="-182563"/>
            <a:r>
              <a:rPr lang="en-US" sz="1800" dirty="0"/>
              <a:t>Inhibition of PARP1 leads to dsDNA breaks which would normally be repaired by HR</a:t>
            </a:r>
          </a:p>
          <a:p>
            <a:pPr lvl="1"/>
            <a:endParaRPr lang="en-CA" sz="1800" dirty="0"/>
          </a:p>
          <a:p>
            <a:pPr marL="0" indent="0">
              <a:buNone/>
            </a:pPr>
            <a:r>
              <a:rPr lang="en-CA" sz="1800" dirty="0"/>
              <a:t> </a:t>
            </a:r>
            <a:endParaRPr lang="en-US" sz="1800" dirty="0"/>
          </a:p>
        </p:txBody>
      </p:sp>
      <p:pic>
        <p:nvPicPr>
          <p:cNvPr id="4" name="Picture 2" descr="Image result for PARP inhibitors review">
            <a:extLst>
              <a:ext uri="{FF2B5EF4-FFF2-40B4-BE49-F238E27FC236}">
                <a16:creationId xmlns:a16="http://schemas.microsoft.com/office/drawing/2014/main" id="{D2800310-77E4-4955-8FC9-E0C5521BF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116" y="1338658"/>
            <a:ext cx="4480284" cy="318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78164F-CF16-4EBB-929B-86333480DC46}"/>
              </a:ext>
            </a:extLst>
          </p:cNvPr>
          <p:cNvSpPr/>
          <p:nvPr/>
        </p:nvSpPr>
        <p:spPr>
          <a:xfrm>
            <a:off x="0" y="4885531"/>
            <a:ext cx="8610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/>
              <a:t>H Farmer, et al. Nature 434:917-21, 2005; HE Bryant, et al. Nature 434:913-917, 2005; A </a:t>
            </a:r>
            <a:r>
              <a:rPr lang="fr-FR" sz="1100" dirty="0" err="1"/>
              <a:t>Sonnenblick</a:t>
            </a:r>
            <a:r>
              <a:rPr lang="fr-FR" sz="1100" dirty="0"/>
              <a:t>, et al. Nat </a:t>
            </a:r>
            <a:r>
              <a:rPr lang="fr-FR" sz="1100" dirty="0" err="1"/>
              <a:t>Rev</a:t>
            </a:r>
            <a:r>
              <a:rPr lang="fr-FR" sz="1100" dirty="0"/>
              <a:t> Clin </a:t>
            </a:r>
            <a:r>
              <a:rPr lang="fr-FR" sz="1100" dirty="0" err="1"/>
              <a:t>Oncol</a:t>
            </a:r>
            <a:r>
              <a:rPr lang="fr-FR" sz="1100" dirty="0"/>
              <a:t> 12:27-41, 2015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47732634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6275"/>
            <a:ext cx="7772400" cy="3790950"/>
          </a:xfrm>
        </p:spPr>
        <p:txBody>
          <a:bodyPr/>
          <a:lstStyle/>
          <a:p>
            <a:r>
              <a:rPr lang="en-US" sz="3600" b="1" dirty="0"/>
              <a:t>Monotherapy PARP Trials </a:t>
            </a:r>
            <a:br>
              <a:rPr lang="en-US" sz="3600" b="1" dirty="0"/>
            </a:br>
            <a:r>
              <a:rPr lang="en-US" sz="3600" b="1" dirty="0"/>
              <a:t>in Prostate Cancer</a:t>
            </a:r>
            <a:br>
              <a:rPr lang="en-US" sz="3600" b="1" dirty="0"/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65619692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5">
            <a:extLst>
              <a:ext uri="{FF2B5EF4-FFF2-40B4-BE49-F238E27FC236}">
                <a16:creationId xmlns:a16="http://schemas.microsoft.com/office/drawing/2014/main" id="{B2E8746E-CD89-4677-8EC8-FDDD56634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0182" y="271464"/>
            <a:ext cx="8154333" cy="827485"/>
          </a:xfrm>
        </p:spPr>
        <p:txBody>
          <a:bodyPr/>
          <a:lstStyle/>
          <a:p>
            <a:r>
              <a:rPr lang="en-GB" altLang="en-US" dirty="0"/>
              <a:t>Properties of different PARP inhibitors</a:t>
            </a:r>
            <a:endParaRPr lang="en-US" alt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EE81B11-1A0E-4C91-8D27-E6A7D6681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589" y="4733610"/>
            <a:ext cx="600789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defTabSz="6858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050" dirty="0">
                <a:solidFill>
                  <a:schemeClr val="tx1"/>
                </a:solidFill>
              </a:rPr>
              <a:t>Carney B et al. Nat </a:t>
            </a:r>
            <a:r>
              <a:rPr lang="en-US" altLang="en-US" sz="1050" dirty="0" err="1">
                <a:solidFill>
                  <a:schemeClr val="tx1"/>
                </a:solidFill>
              </a:rPr>
              <a:t>Commun</a:t>
            </a:r>
            <a:r>
              <a:rPr lang="en-US" altLang="en-US" sz="1050" dirty="0">
                <a:solidFill>
                  <a:schemeClr val="tx1"/>
                </a:solidFill>
              </a:rPr>
              <a:t> 2018; 9:176.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61" t="3795" b="20035"/>
          <a:stretch/>
        </p:blipFill>
        <p:spPr>
          <a:xfrm>
            <a:off x="388701" y="1474160"/>
            <a:ext cx="8366598" cy="219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40475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857250"/>
          </a:xfrm>
        </p:spPr>
        <p:txBody>
          <a:bodyPr/>
          <a:lstStyle/>
          <a:p>
            <a:r>
              <a:rPr lang="en-US" dirty="0"/>
              <a:t>Clinical Data with </a:t>
            </a:r>
            <a:r>
              <a:rPr lang="en-US" dirty="0" err="1"/>
              <a:t>Olaparib</a:t>
            </a:r>
            <a:r>
              <a:rPr lang="en-US" dirty="0"/>
              <a:t>, Rucaparib </a:t>
            </a:r>
            <a:br>
              <a:rPr lang="en-US" dirty="0"/>
            </a:br>
            <a:r>
              <a:rPr lang="en-US" dirty="0"/>
              <a:t>and Niraparib in </a:t>
            </a:r>
            <a:r>
              <a:rPr lang="en-US" dirty="0" err="1"/>
              <a:t>mCRPC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5F7E7-B37E-4442-B653-06CDA1B7C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432691"/>
            <a:ext cx="8458200" cy="3448050"/>
          </a:xfrm>
        </p:spPr>
        <p:txBody>
          <a:bodyPr/>
          <a:lstStyle/>
          <a:p>
            <a:pPr marL="0" lvl="0" indent="0" algn="ctr" eaLnBrk="1" fontAlgn="auto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b="1" u="sng" kern="1200" dirty="0">
                <a:solidFill>
                  <a:srgbClr val="FFFF00"/>
                </a:solidFill>
              </a:rPr>
              <a:t>January 28, 2016:</a:t>
            </a:r>
            <a:r>
              <a:rPr lang="en-US" sz="2200" b="1" kern="1200" dirty="0">
                <a:solidFill>
                  <a:srgbClr val="FFFF00"/>
                </a:solidFill>
              </a:rPr>
              <a:t> </a:t>
            </a:r>
            <a:r>
              <a:rPr lang="en-US" sz="2200" kern="1200" dirty="0" err="1">
                <a:solidFill>
                  <a:srgbClr val="FFFFFF"/>
                </a:solidFill>
              </a:rPr>
              <a:t>Olaparib</a:t>
            </a:r>
            <a:r>
              <a:rPr lang="en-US" sz="2200" kern="1200" dirty="0">
                <a:solidFill>
                  <a:srgbClr val="FFFFFF"/>
                </a:solidFill>
              </a:rPr>
              <a:t> granted Breakthrough Therapy designation by the FDA for treatment of </a:t>
            </a:r>
            <a:r>
              <a:rPr lang="en-US" sz="2200" i="1" kern="1200" dirty="0">
                <a:solidFill>
                  <a:srgbClr val="FFFFFF"/>
                </a:solidFill>
              </a:rPr>
              <a:t>BRCA1/2- </a:t>
            </a:r>
            <a:r>
              <a:rPr lang="en-US" sz="2200" kern="1200" dirty="0">
                <a:solidFill>
                  <a:srgbClr val="FFFFFF"/>
                </a:solidFill>
              </a:rPr>
              <a:t>or </a:t>
            </a:r>
            <a:r>
              <a:rPr lang="en-US" sz="2200" i="1" kern="1200" dirty="0">
                <a:solidFill>
                  <a:srgbClr val="FFFFFF"/>
                </a:solidFill>
              </a:rPr>
              <a:t>ATM-</a:t>
            </a:r>
            <a:r>
              <a:rPr lang="en-US" sz="2200" kern="1200" dirty="0">
                <a:solidFill>
                  <a:srgbClr val="FFFFFF"/>
                </a:solidFill>
              </a:rPr>
              <a:t>mutated metastatic CRPC</a:t>
            </a: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b="1" u="sng" kern="1200" dirty="0">
                <a:solidFill>
                  <a:srgbClr val="FFFF00"/>
                </a:solidFill>
              </a:rPr>
              <a:t>October 2, 2018:</a:t>
            </a:r>
            <a:r>
              <a:rPr lang="en-US" sz="2200" b="1" kern="1200" dirty="0">
                <a:solidFill>
                  <a:srgbClr val="FFFF00"/>
                </a:solidFill>
              </a:rPr>
              <a:t> </a:t>
            </a:r>
            <a:r>
              <a:rPr lang="en-US" sz="2200" kern="1200" dirty="0">
                <a:solidFill>
                  <a:srgbClr val="FFFFFF"/>
                </a:solidFill>
              </a:rPr>
              <a:t>Rucaparib granted Breakthrough Therapy designation </a:t>
            </a:r>
            <a:br>
              <a:rPr lang="en-US" sz="2200" kern="1200" dirty="0">
                <a:solidFill>
                  <a:srgbClr val="FFFFFF"/>
                </a:solidFill>
              </a:rPr>
            </a:br>
            <a:r>
              <a:rPr lang="en-US" sz="2200" kern="1200" dirty="0">
                <a:solidFill>
                  <a:srgbClr val="FFFFFF"/>
                </a:solidFill>
              </a:rPr>
              <a:t>by the FDA for treatment of </a:t>
            </a:r>
            <a:r>
              <a:rPr lang="en-US" sz="2200" i="1" kern="1200" dirty="0">
                <a:solidFill>
                  <a:srgbClr val="FFFFFF"/>
                </a:solidFill>
              </a:rPr>
              <a:t>BRCA1/2-</a:t>
            </a:r>
            <a:r>
              <a:rPr lang="en-US" sz="2200" kern="1200" dirty="0">
                <a:solidFill>
                  <a:srgbClr val="FFFFFF"/>
                </a:solidFill>
              </a:rPr>
              <a:t>mutated </a:t>
            </a:r>
            <a:r>
              <a:rPr lang="en-US" sz="2200" kern="1200" dirty="0" err="1">
                <a:solidFill>
                  <a:srgbClr val="FFFFFF"/>
                </a:solidFill>
              </a:rPr>
              <a:t>mCRPC</a:t>
            </a:r>
            <a:r>
              <a:rPr lang="en-US" sz="2200" kern="1200" dirty="0">
                <a:solidFill>
                  <a:srgbClr val="FFFFFF"/>
                </a:solidFill>
              </a:rPr>
              <a:t> with at least one </a:t>
            </a:r>
            <a:br>
              <a:rPr lang="en-US" sz="2200" kern="1200" dirty="0">
                <a:solidFill>
                  <a:srgbClr val="FFFFFF"/>
                </a:solidFill>
              </a:rPr>
            </a:br>
            <a:r>
              <a:rPr lang="en-US" sz="2200" kern="1200" dirty="0">
                <a:solidFill>
                  <a:srgbClr val="FFFFFF"/>
                </a:solidFill>
              </a:rPr>
              <a:t>prior AR-directed therapy and </a:t>
            </a:r>
            <a:r>
              <a:rPr lang="en-US" sz="2200" kern="1200" dirty="0" err="1">
                <a:solidFill>
                  <a:srgbClr val="FFFFFF"/>
                </a:solidFill>
              </a:rPr>
              <a:t>taxane</a:t>
            </a:r>
            <a:r>
              <a:rPr lang="en-US" sz="2200" kern="1200" dirty="0">
                <a:solidFill>
                  <a:srgbClr val="FFFFFF"/>
                </a:solidFill>
              </a:rPr>
              <a:t>-based chemotherapy</a:t>
            </a: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200" b="1" u="sng" kern="1200" dirty="0">
                <a:solidFill>
                  <a:srgbClr val="FFFF00"/>
                </a:solidFill>
              </a:rPr>
              <a:t>October 3, 2019:</a:t>
            </a:r>
            <a:r>
              <a:rPr lang="en-US" sz="2200" kern="1200" dirty="0">
                <a:solidFill>
                  <a:srgbClr val="FFFF00"/>
                </a:solidFill>
              </a:rPr>
              <a:t> </a:t>
            </a:r>
            <a:r>
              <a:rPr lang="en-US" sz="2200" kern="1200" dirty="0">
                <a:solidFill>
                  <a:srgbClr val="FFFFFF"/>
                </a:solidFill>
              </a:rPr>
              <a:t>Niraparib granted Breakthrough Therapy designation by the FDA for treatment of </a:t>
            </a:r>
            <a:r>
              <a:rPr lang="en-US" sz="2200" i="1" kern="1200" dirty="0">
                <a:solidFill>
                  <a:srgbClr val="FFFFFF"/>
                </a:solidFill>
              </a:rPr>
              <a:t>BRCA1/2</a:t>
            </a:r>
            <a:r>
              <a:rPr lang="en-US" sz="2200" kern="1200" dirty="0">
                <a:solidFill>
                  <a:srgbClr val="FFFFFF"/>
                </a:solidFill>
              </a:rPr>
              <a:t>-mutated </a:t>
            </a:r>
            <a:r>
              <a:rPr lang="en-US" sz="2200" kern="1200" dirty="0" err="1">
                <a:solidFill>
                  <a:srgbClr val="FFFFFF"/>
                </a:solidFill>
              </a:rPr>
              <a:t>mCRPC</a:t>
            </a:r>
            <a:r>
              <a:rPr lang="en-US" sz="2200" kern="1200" dirty="0">
                <a:solidFill>
                  <a:srgbClr val="FFFFFF"/>
                </a:solidFill>
              </a:rPr>
              <a:t> with at least one prior </a:t>
            </a:r>
            <a:r>
              <a:rPr lang="en-US" sz="2200" kern="1200" dirty="0" err="1">
                <a:solidFill>
                  <a:srgbClr val="FFFFFF"/>
                </a:solidFill>
              </a:rPr>
              <a:t>taxane</a:t>
            </a:r>
            <a:r>
              <a:rPr lang="en-US" sz="2200" kern="1200" dirty="0">
                <a:solidFill>
                  <a:srgbClr val="FFFFFF"/>
                </a:solidFill>
              </a:rPr>
              <a:t>-based chemotherapy and AR-directed therapy</a:t>
            </a: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1800"/>
              </a:spcAft>
              <a:buNone/>
            </a:pPr>
            <a:endParaRPr lang="en-US" sz="2200" kern="1200" dirty="0">
              <a:solidFill>
                <a:srgbClr val="FFFFFF"/>
              </a:solidFill>
            </a:endParaRPr>
          </a:p>
          <a:p>
            <a:pPr>
              <a:spcAft>
                <a:spcPts val="1800"/>
              </a:spcAft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84584655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924800" cy="891995"/>
          </a:xfrm>
        </p:spPr>
        <p:txBody>
          <a:bodyPr>
            <a:noAutofit/>
          </a:bodyPr>
          <a:lstStyle/>
          <a:p>
            <a:r>
              <a:rPr lang="en-CA" sz="3600" b="1" dirty="0"/>
              <a:t>Olaparib: TOPARP-A</a:t>
            </a:r>
            <a:endParaRPr lang="en-US" sz="3600" b="1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669C396-1ED6-4227-9012-8C0C138E3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216" y="971550"/>
            <a:ext cx="7386584" cy="308411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022B0E1C-276C-45E2-A821-C0AE9F19B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53" y="4861105"/>
            <a:ext cx="3274847" cy="272654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vert="horz" wrap="square" lIns="0" tIns="13607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  <a:tabLst>
                <a:tab pos="723774" algn="l"/>
                <a:tab pos="1447548" algn="l"/>
                <a:tab pos="2171322" algn="l"/>
                <a:tab pos="2895095" algn="l"/>
                <a:tab pos="3618869" algn="l"/>
                <a:tab pos="4342643" algn="l"/>
                <a:tab pos="5066417" algn="l"/>
                <a:tab pos="5790191" algn="l"/>
                <a:tab pos="6513965" algn="l"/>
              </a:tabLst>
              <a:defRPr/>
            </a:pPr>
            <a:r>
              <a:rPr lang="en-US" sz="1100" dirty="0">
                <a:latin typeface="+mj-lt"/>
                <a:ea typeface="Arial Unicode MS" pitchFamily="34" charset="-128"/>
                <a:cs typeface="Arial Unicode MS" pitchFamily="34" charset="-128"/>
              </a:rPr>
              <a:t>J Mateo, et al. N </a:t>
            </a:r>
            <a:r>
              <a:rPr lang="en-US" sz="1100" dirty="0" err="1">
                <a:latin typeface="+mj-lt"/>
                <a:ea typeface="Arial Unicode MS" pitchFamily="34" charset="-128"/>
                <a:cs typeface="Arial Unicode MS" pitchFamily="34" charset="-128"/>
              </a:rPr>
              <a:t>Engl</a:t>
            </a:r>
            <a:r>
              <a:rPr lang="en-US" sz="1100" dirty="0">
                <a:latin typeface="+mj-lt"/>
                <a:ea typeface="Arial Unicode MS" pitchFamily="34" charset="-128"/>
                <a:cs typeface="Arial Unicode MS" pitchFamily="34" charset="-128"/>
              </a:rPr>
              <a:t> J Med 373:1697-1708, 2015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5FADC3-B9C8-4909-B1D2-87FD609C53B9}"/>
              </a:ext>
            </a:extLst>
          </p:cNvPr>
          <p:cNvSpPr/>
          <p:nvPr/>
        </p:nvSpPr>
        <p:spPr>
          <a:xfrm>
            <a:off x="990600" y="4135219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14/16 biomarker-positive patients (88%) had a “response” to olaparib </a:t>
            </a:r>
          </a:p>
          <a:p>
            <a:r>
              <a:rPr lang="en-US" dirty="0"/>
              <a:t>2/33 biomarker-negative patients (6%) were classified as having a response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0583576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Custom 29">
      <a:dk1>
        <a:sysClr val="windowText" lastClr="000000"/>
      </a:dk1>
      <a:lt1>
        <a:sysClr val="window" lastClr="FFFFFF"/>
      </a:lt1>
      <a:dk2>
        <a:srgbClr val="6E1E50"/>
      </a:dk2>
      <a:lt2>
        <a:srgbClr val="EEECE1"/>
      </a:lt2>
      <a:accent1>
        <a:srgbClr val="1E325F"/>
      </a:accent1>
      <a:accent2>
        <a:srgbClr val="6E1E50"/>
      </a:accent2>
      <a:accent3>
        <a:srgbClr val="7D8232"/>
      </a:accent3>
      <a:accent4>
        <a:srgbClr val="32502D"/>
      </a:accent4>
      <a:accent5>
        <a:srgbClr val="8795A0"/>
      </a:accent5>
      <a:accent6>
        <a:srgbClr val="56639D"/>
      </a:accent6>
      <a:hlink>
        <a:srgbClr val="000000"/>
      </a:hlink>
      <a:folHlink>
        <a:srgbClr val="000000"/>
      </a:folHlink>
    </a:clrScheme>
    <a:fontScheme name="Custom 6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 algn="l">
          <a:defRPr sz="1000" dirty="0">
            <a:solidFill>
              <a:schemeClr val="tx1">
                <a:lumMod val="75000"/>
                <a:lumOff val="25000"/>
              </a:schemeClr>
            </a:solidFill>
            <a:latin typeface="+mn-lt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i="0" u="none" strike="noStrike" kern="1200" baseline="0" dirty="0" smtClean="0">
            <a:latin typeface="Arial Narrow"/>
            <a:ea typeface="+mn-ea"/>
            <a:cs typeface="Arial Narrow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55B016C9-3171-4C86-9613-9933913940E4}"/>
</file>

<file path=customXml/itemProps2.xml><?xml version="1.0" encoding="utf-8"?>
<ds:datastoreItem xmlns:ds="http://schemas.openxmlformats.org/officeDocument/2006/customXml" ds:itemID="{43EDC6FF-8CEB-450E-B83E-1FFD7B04E954}"/>
</file>

<file path=customXml/itemProps3.xml><?xml version="1.0" encoding="utf-8"?>
<ds:datastoreItem xmlns:ds="http://schemas.openxmlformats.org/officeDocument/2006/customXml" ds:itemID="{267FE003-60CE-48EB-AA02-B41306B927BF}"/>
</file>

<file path=docProps/app.xml><?xml version="1.0" encoding="utf-8"?>
<Properties xmlns="http://schemas.openxmlformats.org/officeDocument/2006/extended-properties" xmlns:vt="http://schemas.openxmlformats.org/officeDocument/2006/docPropsVTypes">
  <TotalTime>7793</TotalTime>
  <Words>2158</Words>
  <Application>Microsoft Macintosh PowerPoint</Application>
  <PresentationFormat>On-screen Show (16:9)</PresentationFormat>
  <Paragraphs>551</Paragraphs>
  <Slides>29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Arial Narrow</vt:lpstr>
      <vt:lpstr>Calibri</vt:lpstr>
      <vt:lpstr>Helvetica</vt:lpstr>
      <vt:lpstr>Noto Sans</vt:lpstr>
      <vt:lpstr>Times New Roman</vt:lpstr>
      <vt:lpstr>Verdana</vt:lpstr>
      <vt:lpstr>Wingdings</vt:lpstr>
      <vt:lpstr>Default Design</vt:lpstr>
      <vt:lpstr>1_Office Theme</vt:lpstr>
      <vt:lpstr>1_Default Design</vt:lpstr>
      <vt:lpstr>PARP Inhibition in Prostate Cancer  </vt:lpstr>
      <vt:lpstr>Outline</vt:lpstr>
      <vt:lpstr>Targeting DNA damage repair pathways </vt:lpstr>
      <vt:lpstr>Challenges: mCRPC is a  heterogeneous group of diseases</vt:lpstr>
      <vt:lpstr>PARP Inhibition and Synthetic Lethality in Homologous Recombination Repair Deficient Cells</vt:lpstr>
      <vt:lpstr>Monotherapy PARP Trials  in Prostate Cancer </vt:lpstr>
      <vt:lpstr>Properties of different PARP inhibitors</vt:lpstr>
      <vt:lpstr>Clinical Data with Olaparib, Rucaparib  and Niraparib in mCRPC</vt:lpstr>
      <vt:lpstr>Olaparib: TOPARP-A</vt:lpstr>
      <vt:lpstr>Olaparib: TOPARP-A</vt:lpstr>
      <vt:lpstr>Olaparib: TOPARP-B</vt:lpstr>
      <vt:lpstr>Olaparib: TOPARP-B</vt:lpstr>
      <vt:lpstr>Rucaparib: TRITON2</vt:lpstr>
      <vt:lpstr>Rucaparib: TRITON2</vt:lpstr>
      <vt:lpstr>Niraparib: GALAHAD</vt:lpstr>
      <vt:lpstr>Niraparib: GALAHAD</vt:lpstr>
      <vt:lpstr>Summary: Reported PARP Inhibitor Monotherapy Trials</vt:lpstr>
      <vt:lpstr>Phase III in Prostate Cancer: Olaparib  4426 screened pts yielded 2793 results (63.1%) and 778 (17.5%) had a DNA repair defect with BRCA2 detected in 272 (6.1%) of screened pts</vt:lpstr>
      <vt:lpstr>PROfound:  Phase III study of olaparib versus enzalutamide or abiraterone for metastatic castration-resistant prostate cancer with homologous recombination repair gene alterations </vt:lpstr>
      <vt:lpstr>PROfound Study design</vt:lpstr>
      <vt:lpstr>Primary endpoint rPFS by BICR in patients with alterations in BRCA1, BRCA2, or ATM (Cohort A) </vt:lpstr>
      <vt:lpstr>Interim* overall survival</vt:lpstr>
      <vt:lpstr>PowerPoint Presentation</vt:lpstr>
      <vt:lpstr>PROfound: Summary by Cohort </vt:lpstr>
      <vt:lpstr>Exploratory analyses GENE-BY-GENE rPFS</vt:lpstr>
      <vt:lpstr>Ongoing Phase III trials evaluating the role of PARP inhibitors in patients with mPC</vt:lpstr>
      <vt:lpstr>Combinations including  AR inhibition and immunotherapy  are being actively explored </vt:lpstr>
      <vt:lpstr>PowerPoint Presentation</vt:lpstr>
      <vt:lpstr>Summary</vt:lpstr>
    </vt:vector>
  </TitlesOfParts>
  <Company>Health Shared Services 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PARP Inhibition</dc:title>
  <dc:creator>Chi, Kim Nguyen</dc:creator>
  <cp:lastModifiedBy>Silvana Izquierdo</cp:lastModifiedBy>
  <cp:revision>144</cp:revision>
  <dcterms:created xsi:type="dcterms:W3CDTF">2019-07-30T21:12:03Z</dcterms:created>
  <dcterms:modified xsi:type="dcterms:W3CDTF">2020-03-31T18:19:20Z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  <property fmtid="{D5CDD505-2E9C-101B-9397-08002B2CF9AE}" pid="3" name="TaxKeyword">
    <vt:lpwstr/>
  </property>
</Properties>
</file>