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4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47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8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8128" r:id="rId1"/>
    <p:sldMasterId id="2147488148" r:id="rId2"/>
    <p:sldMasterId id="2147488168" r:id="rId3"/>
    <p:sldMasterId id="2147488203" r:id="rId4"/>
    <p:sldMasterId id="2147488239" r:id="rId5"/>
    <p:sldMasterId id="2147488251" r:id="rId6"/>
    <p:sldMasterId id="2147488268" r:id="rId7"/>
    <p:sldMasterId id="2147488327" r:id="rId8"/>
    <p:sldMasterId id="2147488346" r:id="rId9"/>
    <p:sldMasterId id="2147488355" r:id="rId10"/>
    <p:sldMasterId id="2147488405" r:id="rId11"/>
    <p:sldMasterId id="2147488417" r:id="rId12"/>
  </p:sldMasterIdLst>
  <p:notesMasterIdLst>
    <p:notesMasterId r:id="rId81"/>
  </p:notesMasterIdLst>
  <p:handoutMasterIdLst>
    <p:handoutMasterId r:id="rId82"/>
  </p:handoutMasterIdLst>
  <p:sldIdLst>
    <p:sldId id="2134958537" r:id="rId13"/>
    <p:sldId id="13187" r:id="rId14"/>
    <p:sldId id="13193" r:id="rId15"/>
    <p:sldId id="13205" r:id="rId16"/>
    <p:sldId id="13206" r:id="rId17"/>
    <p:sldId id="13207" r:id="rId18"/>
    <p:sldId id="13288" r:id="rId19"/>
    <p:sldId id="13233" r:id="rId20"/>
    <p:sldId id="13404" r:id="rId21"/>
    <p:sldId id="13367" r:id="rId22"/>
    <p:sldId id="2134958550" r:id="rId23"/>
    <p:sldId id="2134958544" r:id="rId24"/>
    <p:sldId id="13403" r:id="rId25"/>
    <p:sldId id="2134958500" r:id="rId26"/>
    <p:sldId id="2134958503" r:id="rId27"/>
    <p:sldId id="2134958545" r:id="rId28"/>
    <p:sldId id="2134958523" r:id="rId29"/>
    <p:sldId id="2134958551" r:id="rId30"/>
    <p:sldId id="1160" r:id="rId31"/>
    <p:sldId id="2134958497" r:id="rId32"/>
    <p:sldId id="2134958498" r:id="rId33"/>
    <p:sldId id="2134958516" r:id="rId34"/>
    <p:sldId id="2134958519" r:id="rId35"/>
    <p:sldId id="2134958517" r:id="rId36"/>
    <p:sldId id="2134958546" r:id="rId37"/>
    <p:sldId id="2134958525" r:id="rId38"/>
    <p:sldId id="400" r:id="rId39"/>
    <p:sldId id="454" r:id="rId40"/>
    <p:sldId id="270" r:id="rId41"/>
    <p:sldId id="336" r:id="rId42"/>
    <p:sldId id="339" r:id="rId43"/>
    <p:sldId id="2134958480" r:id="rId44"/>
    <p:sldId id="721" r:id="rId45"/>
    <p:sldId id="2134958509" r:id="rId46"/>
    <p:sldId id="2134958510" r:id="rId47"/>
    <p:sldId id="2134958511" r:id="rId48"/>
    <p:sldId id="2134958512" r:id="rId49"/>
    <p:sldId id="13419" r:id="rId50"/>
    <p:sldId id="2134958494" r:id="rId51"/>
    <p:sldId id="2134958502" r:id="rId52"/>
    <p:sldId id="2134958547" r:id="rId53"/>
    <p:sldId id="2134958527" r:id="rId54"/>
    <p:sldId id="2134958552" r:id="rId55"/>
    <p:sldId id="535" r:id="rId56"/>
    <p:sldId id="283" r:id="rId57"/>
    <p:sldId id="2134958520" r:id="rId58"/>
    <p:sldId id="543" r:id="rId59"/>
    <p:sldId id="538" r:id="rId60"/>
    <p:sldId id="546" r:id="rId61"/>
    <p:sldId id="541" r:id="rId62"/>
    <p:sldId id="2134958504" r:id="rId63"/>
    <p:sldId id="2134958505" r:id="rId64"/>
    <p:sldId id="2134958548" r:id="rId65"/>
    <p:sldId id="2134958529" r:id="rId66"/>
    <p:sldId id="2134958553" r:id="rId67"/>
    <p:sldId id="520" r:id="rId68"/>
    <p:sldId id="519" r:id="rId69"/>
    <p:sldId id="526" r:id="rId70"/>
    <p:sldId id="544" r:id="rId71"/>
    <p:sldId id="531" r:id="rId72"/>
    <p:sldId id="527" r:id="rId73"/>
    <p:sldId id="274" r:id="rId74"/>
    <p:sldId id="3203" r:id="rId75"/>
    <p:sldId id="2134958506" r:id="rId76"/>
    <p:sldId id="2134958507" r:id="rId77"/>
    <p:sldId id="2134958549" r:id="rId78"/>
    <p:sldId id="2134958531" r:id="rId79"/>
    <p:sldId id="2134958501" r:id="rId8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0"/>
    <a:srgbClr val="FF00FF"/>
    <a:srgbClr val="F8951E"/>
    <a:srgbClr val="0432FF"/>
    <a:srgbClr val="F1C73D"/>
    <a:srgbClr val="00001E"/>
    <a:srgbClr val="203864"/>
    <a:srgbClr val="045190"/>
    <a:srgbClr val="000014"/>
    <a:srgbClr val="C7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3" autoAdjust="0"/>
    <p:restoredTop sz="94325" autoAdjust="0"/>
  </p:normalViewPr>
  <p:slideViewPr>
    <p:cSldViewPr>
      <p:cViewPr varScale="1">
        <p:scale>
          <a:sx n="98" d="100"/>
          <a:sy n="98" d="100"/>
        </p:scale>
        <p:origin x="200" y="264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viewProps" Target="viewProps.xml"/><Relationship Id="rId89" Type="http://schemas.openxmlformats.org/officeDocument/2006/relationships/customXml" Target="../customXml/item3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presProps" Target="presProps.xml"/><Relationship Id="rId88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customXml" Target="../customXml/item1.xml"/><Relationship Id="rId61" Type="http://schemas.openxmlformats.org/officeDocument/2006/relationships/slide" Target="slides/slide4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873769416759957E-2"/>
          <c:y val="2.3424424419053388E-2"/>
          <c:w val="0.89872054337219265"/>
          <c:h val="0.80661143752873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'Chart Data'!$B$1</c:f>
              <c:strCache>
                <c:ptCount val="1"/>
                <c:pt idx="0">
                  <c:v>Pembrolizumab</c:v>
                </c:pt>
              </c:strCache>
            </c:strRef>
          </c:tx>
          <c:spPr>
            <a:ln w="381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'Chart Data'!$A$2:$A$104</c:f>
              <c:numCache>
                <c:formatCode>General</c:formatCode>
                <c:ptCount val="10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3.2855072987544642E-2</c:v>
                </c:pt>
                <c:pt idx="4">
                  <c:v>3.2855072987544642E-2</c:v>
                </c:pt>
                <c:pt idx="5">
                  <c:v>3.2855072987544642E-2</c:v>
                </c:pt>
                <c:pt idx="6">
                  <c:v>3.2855072987544642E-2</c:v>
                </c:pt>
                <c:pt idx="7">
                  <c:v>3.2855072987544642E-2</c:v>
                </c:pt>
                <c:pt idx="8">
                  <c:v>3.2855072987544642E-2</c:v>
                </c:pt>
                <c:pt idx="9">
                  <c:v>3</c:v>
                </c:pt>
                <c:pt idx="10">
                  <c:v>3</c:v>
                </c:pt>
                <c:pt idx="11">
                  <c:v>3.2197971527793752</c:v>
                </c:pt>
                <c:pt idx="12">
                  <c:v>3.2197971527793752</c:v>
                </c:pt>
                <c:pt idx="13">
                  <c:v>3.2526522257669197</c:v>
                </c:pt>
                <c:pt idx="14">
                  <c:v>3.2526522257669197</c:v>
                </c:pt>
                <c:pt idx="15">
                  <c:v>3.2855072987544642</c:v>
                </c:pt>
                <c:pt idx="16">
                  <c:v>3.2855072987544642</c:v>
                </c:pt>
                <c:pt idx="17">
                  <c:v>3.3183623717420092</c:v>
                </c:pt>
                <c:pt idx="18">
                  <c:v>3.3183623717420092</c:v>
                </c:pt>
                <c:pt idx="19">
                  <c:v>4.0083189044804461</c:v>
                </c:pt>
                <c:pt idx="20">
                  <c:v>4.0083189044804461</c:v>
                </c:pt>
                <c:pt idx="21">
                  <c:v>4.1397391964306252</c:v>
                </c:pt>
                <c:pt idx="22">
                  <c:v>4.1397391964306252</c:v>
                </c:pt>
                <c:pt idx="23">
                  <c:v>5.7824928458078571</c:v>
                </c:pt>
                <c:pt idx="24">
                  <c:v>5.7824928458078571</c:v>
                </c:pt>
                <c:pt idx="25">
                  <c:v>5.8153479187954016</c:v>
                </c:pt>
                <c:pt idx="26">
                  <c:v>5.8153479187954016</c:v>
                </c:pt>
                <c:pt idx="27">
                  <c:v>5.9139131377580361</c:v>
                </c:pt>
                <c:pt idx="28">
                  <c:v>5.9139131377580361</c:v>
                </c:pt>
                <c:pt idx="29">
                  <c:v>6</c:v>
                </c:pt>
                <c:pt idx="30">
                  <c:v>6</c:v>
                </c:pt>
                <c:pt idx="31">
                  <c:v>6.1438986486708487</c:v>
                </c:pt>
                <c:pt idx="32">
                  <c:v>6.1438986486708487</c:v>
                </c:pt>
                <c:pt idx="33">
                  <c:v>6.1767537216583932</c:v>
                </c:pt>
                <c:pt idx="34">
                  <c:v>6.1767537216583932</c:v>
                </c:pt>
                <c:pt idx="35">
                  <c:v>6.1767537216583932</c:v>
                </c:pt>
                <c:pt idx="36">
                  <c:v>6.1767537216583932</c:v>
                </c:pt>
                <c:pt idx="37">
                  <c:v>6.735289962446652</c:v>
                </c:pt>
                <c:pt idx="38">
                  <c:v>6.735289962446652</c:v>
                </c:pt>
                <c:pt idx="39">
                  <c:v>6.9324204003719201</c:v>
                </c:pt>
                <c:pt idx="40">
                  <c:v>6.9324204003719201</c:v>
                </c:pt>
                <c:pt idx="41">
                  <c:v>7.2281160572598218</c:v>
                </c:pt>
                <c:pt idx="42">
                  <c:v>7.2281160572598218</c:v>
                </c:pt>
                <c:pt idx="43">
                  <c:v>7.8195073710356251</c:v>
                </c:pt>
                <c:pt idx="44">
                  <c:v>7.8195073710356251</c:v>
                </c:pt>
                <c:pt idx="45">
                  <c:v>7.9837827359733486</c:v>
                </c:pt>
                <c:pt idx="46">
                  <c:v>7.9837827359733486</c:v>
                </c:pt>
                <c:pt idx="47">
                  <c:v>8.1152030279235277</c:v>
                </c:pt>
                <c:pt idx="48">
                  <c:v>8.1152030279235277</c:v>
                </c:pt>
                <c:pt idx="49">
                  <c:v>9</c:v>
                </c:pt>
                <c:pt idx="50">
                  <c:v>9</c:v>
                </c:pt>
                <c:pt idx="51">
                  <c:v>12</c:v>
                </c:pt>
                <c:pt idx="52">
                  <c:v>12</c:v>
                </c:pt>
                <c:pt idx="53">
                  <c:v>12.682058173192232</c:v>
                </c:pt>
                <c:pt idx="54">
                  <c:v>12.682058173192232</c:v>
                </c:pt>
                <c:pt idx="55">
                  <c:v>13.536290070868393</c:v>
                </c:pt>
                <c:pt idx="56">
                  <c:v>13.536290070868393</c:v>
                </c:pt>
                <c:pt idx="57">
                  <c:v>14.061971238669107</c:v>
                </c:pt>
                <c:pt idx="58">
                  <c:v>14.061971238669107</c:v>
                </c:pt>
                <c:pt idx="59">
                  <c:v>14.883348063357724</c:v>
                </c:pt>
                <c:pt idx="60">
                  <c:v>14.883348063357724</c:v>
                </c:pt>
                <c:pt idx="61">
                  <c:v>15</c:v>
                </c:pt>
                <c:pt idx="62">
                  <c:v>15</c:v>
                </c:pt>
                <c:pt idx="63">
                  <c:v>16.197550982859511</c:v>
                </c:pt>
                <c:pt idx="64">
                  <c:v>16.197550982859511</c:v>
                </c:pt>
                <c:pt idx="65">
                  <c:v>16.526101712734956</c:v>
                </c:pt>
                <c:pt idx="66">
                  <c:v>16.526101712734956</c:v>
                </c:pt>
                <c:pt idx="67">
                  <c:v>16.591811858710045</c:v>
                </c:pt>
                <c:pt idx="68">
                  <c:v>16.591811858710045</c:v>
                </c:pt>
                <c:pt idx="69">
                  <c:v>17.018927807548124</c:v>
                </c:pt>
                <c:pt idx="70">
                  <c:v>17.018927807548124</c:v>
                </c:pt>
                <c:pt idx="71">
                  <c:v>18</c:v>
                </c:pt>
                <c:pt idx="72">
                  <c:v>18</c:v>
                </c:pt>
                <c:pt idx="73">
                  <c:v>18.004579997174464</c:v>
                </c:pt>
                <c:pt idx="74">
                  <c:v>18.004579997174464</c:v>
                </c:pt>
                <c:pt idx="75">
                  <c:v>18.694536529912902</c:v>
                </c:pt>
                <c:pt idx="76">
                  <c:v>18.694536529912902</c:v>
                </c:pt>
                <c:pt idx="77">
                  <c:v>19.121652478750981</c:v>
                </c:pt>
                <c:pt idx="78">
                  <c:v>19.121652478750981</c:v>
                </c:pt>
                <c:pt idx="79">
                  <c:v>19.943029303439598</c:v>
                </c:pt>
                <c:pt idx="80">
                  <c:v>19.943029303439598</c:v>
                </c:pt>
                <c:pt idx="81">
                  <c:v>20.928681493065938</c:v>
                </c:pt>
                <c:pt idx="82">
                  <c:v>20.928681493065938</c:v>
                </c:pt>
                <c:pt idx="83">
                  <c:v>21</c:v>
                </c:pt>
                <c:pt idx="84">
                  <c:v>21</c:v>
                </c:pt>
                <c:pt idx="85">
                  <c:v>23.98420328090759</c:v>
                </c:pt>
                <c:pt idx="86">
                  <c:v>23.98420328090759</c:v>
                </c:pt>
                <c:pt idx="87">
                  <c:v>24</c:v>
                </c:pt>
                <c:pt idx="88">
                  <c:v>24</c:v>
                </c:pt>
                <c:pt idx="89">
                  <c:v>24.871290251571295</c:v>
                </c:pt>
                <c:pt idx="90">
                  <c:v>24.871290251571295</c:v>
                </c:pt>
                <c:pt idx="91">
                  <c:v>25.331261273396919</c:v>
                </c:pt>
                <c:pt idx="92">
                  <c:v>25.331261273396919</c:v>
                </c:pt>
                <c:pt idx="93">
                  <c:v>27</c:v>
                </c:pt>
                <c:pt idx="94">
                  <c:v>27</c:v>
                </c:pt>
                <c:pt idx="95">
                  <c:v>27.631116382525047</c:v>
                </c:pt>
                <c:pt idx="96">
                  <c:v>27.631116382525047</c:v>
                </c:pt>
                <c:pt idx="97">
                  <c:v>30</c:v>
                </c:pt>
                <c:pt idx="98">
                  <c:v>30</c:v>
                </c:pt>
                <c:pt idx="99">
                  <c:v>30.423797586466339</c:v>
                </c:pt>
                <c:pt idx="100">
                  <c:v>30.423797586466339</c:v>
                </c:pt>
                <c:pt idx="101">
                  <c:v>33</c:v>
                </c:pt>
                <c:pt idx="102">
                  <c:v>33</c:v>
                </c:pt>
              </c:numCache>
            </c:numRef>
          </c:xVal>
          <c:yVal>
            <c:numRef>
              <c:f>'Chart Data'!$B$2:$B$104</c:f>
              <c:numCache>
                <c:formatCode>General</c:formatCode>
                <c:ptCount val="10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97.222222222222214</c:v>
                </c:pt>
                <c:pt idx="13">
                  <c:v>97.222222222222214</c:v>
                </c:pt>
                <c:pt idx="14">
                  <c:v>94.444444444444443</c:v>
                </c:pt>
                <c:pt idx="15">
                  <c:v>94.444444444444443</c:v>
                </c:pt>
                <c:pt idx="16">
                  <c:v>91.666666666666657</c:v>
                </c:pt>
                <c:pt idx="17">
                  <c:v>91.666666666666657</c:v>
                </c:pt>
                <c:pt idx="18">
                  <c:v>88.888888888888886</c:v>
                </c:pt>
                <c:pt idx="19">
                  <c:v>88.888888888888886</c:v>
                </c:pt>
                <c:pt idx="20">
                  <c:v>86.1111111111111</c:v>
                </c:pt>
                <c:pt idx="21">
                  <c:v>86.1111111111111</c:v>
                </c:pt>
                <c:pt idx="22">
                  <c:v>83.333333333333329</c:v>
                </c:pt>
                <c:pt idx="23">
                  <c:v>83.333333333333329</c:v>
                </c:pt>
                <c:pt idx="24">
                  <c:v>80.555555555555543</c:v>
                </c:pt>
                <c:pt idx="25">
                  <c:v>80.555555555555543</c:v>
                </c:pt>
                <c:pt idx="26">
                  <c:v>77.777777777777771</c:v>
                </c:pt>
                <c:pt idx="27">
                  <c:v>77.777777777777771</c:v>
                </c:pt>
                <c:pt idx="28">
                  <c:v>77.777777777777771</c:v>
                </c:pt>
                <c:pt idx="29">
                  <c:v>77.777777777777771</c:v>
                </c:pt>
                <c:pt idx="30">
                  <c:v>77.777777777777771</c:v>
                </c:pt>
                <c:pt idx="31">
                  <c:v>77.777777777777771</c:v>
                </c:pt>
                <c:pt idx="32">
                  <c:v>74.897119341563766</c:v>
                </c:pt>
                <c:pt idx="33">
                  <c:v>74.897119341563766</c:v>
                </c:pt>
                <c:pt idx="34">
                  <c:v>74.897119341563766</c:v>
                </c:pt>
                <c:pt idx="35">
                  <c:v>74.897119341563766</c:v>
                </c:pt>
                <c:pt idx="36">
                  <c:v>69.135802469135783</c:v>
                </c:pt>
                <c:pt idx="37">
                  <c:v>69.135802469135783</c:v>
                </c:pt>
                <c:pt idx="38">
                  <c:v>66.255144032921791</c:v>
                </c:pt>
                <c:pt idx="39">
                  <c:v>66.255144032921791</c:v>
                </c:pt>
                <c:pt idx="40">
                  <c:v>66.255144032921791</c:v>
                </c:pt>
                <c:pt idx="41">
                  <c:v>66.255144032921791</c:v>
                </c:pt>
                <c:pt idx="42">
                  <c:v>66.255144032921791</c:v>
                </c:pt>
                <c:pt idx="43">
                  <c:v>66.255144032921791</c:v>
                </c:pt>
                <c:pt idx="44">
                  <c:v>63.100137174211234</c:v>
                </c:pt>
                <c:pt idx="45">
                  <c:v>63.100137174211234</c:v>
                </c:pt>
                <c:pt idx="46">
                  <c:v>59.94513031550067</c:v>
                </c:pt>
                <c:pt idx="47">
                  <c:v>59.94513031550067</c:v>
                </c:pt>
                <c:pt idx="48">
                  <c:v>56.790123456790113</c:v>
                </c:pt>
                <c:pt idx="49">
                  <c:v>56.790123456790113</c:v>
                </c:pt>
                <c:pt idx="50">
                  <c:v>56.790123456790113</c:v>
                </c:pt>
                <c:pt idx="51">
                  <c:v>56.790123456790113</c:v>
                </c:pt>
                <c:pt idx="52">
                  <c:v>56.790123456790113</c:v>
                </c:pt>
                <c:pt idx="53">
                  <c:v>56.790123456790113</c:v>
                </c:pt>
                <c:pt idx="54">
                  <c:v>53.635116598079549</c:v>
                </c:pt>
                <c:pt idx="55">
                  <c:v>53.635116598079549</c:v>
                </c:pt>
                <c:pt idx="56">
                  <c:v>50.480109739368984</c:v>
                </c:pt>
                <c:pt idx="57">
                  <c:v>50.480109739368984</c:v>
                </c:pt>
                <c:pt idx="58">
                  <c:v>50.480109739368984</c:v>
                </c:pt>
                <c:pt idx="59">
                  <c:v>50.480109739368984</c:v>
                </c:pt>
                <c:pt idx="60">
                  <c:v>50.480109739368984</c:v>
                </c:pt>
                <c:pt idx="61">
                  <c:v>50.480109739368984</c:v>
                </c:pt>
                <c:pt idx="62">
                  <c:v>50.480109739368984</c:v>
                </c:pt>
                <c:pt idx="63">
                  <c:v>50.480109739368984</c:v>
                </c:pt>
                <c:pt idx="64">
                  <c:v>46.874387615128342</c:v>
                </c:pt>
                <c:pt idx="65">
                  <c:v>46.874387615128342</c:v>
                </c:pt>
                <c:pt idx="66">
                  <c:v>46.874387615128342</c:v>
                </c:pt>
                <c:pt idx="67">
                  <c:v>46.874387615128342</c:v>
                </c:pt>
                <c:pt idx="68">
                  <c:v>46.874387615128342</c:v>
                </c:pt>
                <c:pt idx="69">
                  <c:v>46.874387615128342</c:v>
                </c:pt>
                <c:pt idx="70">
                  <c:v>42.613079650116674</c:v>
                </c:pt>
                <c:pt idx="71">
                  <c:v>42.613079650116674</c:v>
                </c:pt>
                <c:pt idx="72">
                  <c:v>42.613079650116674</c:v>
                </c:pt>
                <c:pt idx="73">
                  <c:v>42.613079650116674</c:v>
                </c:pt>
                <c:pt idx="74">
                  <c:v>42.613079650116674</c:v>
                </c:pt>
                <c:pt idx="75">
                  <c:v>42.613079650116674</c:v>
                </c:pt>
                <c:pt idx="76">
                  <c:v>42.613079650116674</c:v>
                </c:pt>
                <c:pt idx="77">
                  <c:v>42.613079650116674</c:v>
                </c:pt>
                <c:pt idx="78">
                  <c:v>42.613079650116674</c:v>
                </c:pt>
                <c:pt idx="79">
                  <c:v>42.613079650116674</c:v>
                </c:pt>
                <c:pt idx="80">
                  <c:v>42.613079650116674</c:v>
                </c:pt>
                <c:pt idx="81">
                  <c:v>42.613079650116674</c:v>
                </c:pt>
                <c:pt idx="82">
                  <c:v>42.613079650116674</c:v>
                </c:pt>
                <c:pt idx="83">
                  <c:v>42.613079650116674</c:v>
                </c:pt>
                <c:pt idx="84">
                  <c:v>42.613079650116674</c:v>
                </c:pt>
                <c:pt idx="85">
                  <c:v>42.613079650116674</c:v>
                </c:pt>
                <c:pt idx="86">
                  <c:v>42.613079650116674</c:v>
                </c:pt>
                <c:pt idx="87">
                  <c:v>42.613079650116674</c:v>
                </c:pt>
                <c:pt idx="88">
                  <c:v>42.613079650116674</c:v>
                </c:pt>
                <c:pt idx="89">
                  <c:v>42.613079650116674</c:v>
                </c:pt>
                <c:pt idx="90">
                  <c:v>42.613079650116674</c:v>
                </c:pt>
                <c:pt idx="91">
                  <c:v>42.613079650116674</c:v>
                </c:pt>
                <c:pt idx="92">
                  <c:v>42.613079650116674</c:v>
                </c:pt>
                <c:pt idx="93">
                  <c:v>42.613079650116674</c:v>
                </c:pt>
                <c:pt idx="94">
                  <c:v>42.613079650116674</c:v>
                </c:pt>
                <c:pt idx="95">
                  <c:v>42.613079650116674</c:v>
                </c:pt>
                <c:pt idx="96">
                  <c:v>42.613079650116674</c:v>
                </c:pt>
                <c:pt idx="97">
                  <c:v>42.613079650116674</c:v>
                </c:pt>
                <c:pt idx="98">
                  <c:v>42.613079650116674</c:v>
                </c:pt>
                <c:pt idx="99">
                  <c:v>42.613079650116674</c:v>
                </c:pt>
                <c:pt idx="100">
                  <c:v>42.613079650116674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00-4A0E-85F4-06DEE4A3A365}"/>
            </c:ext>
          </c:extLst>
        </c:ser>
        <c:ser>
          <c:idx val="1"/>
          <c:order val="1"/>
          <c:tx>
            <c:strRef>
              <c:f>'Chart Data'!$C$1</c:f>
              <c:strCache>
                <c:ptCount val="1"/>
                <c:pt idx="0">
                  <c:v>Censored</c:v>
                </c:pt>
              </c:strCache>
            </c:strRef>
          </c:tx>
          <c:spPr>
            <a:ln w="38100">
              <a:noFill/>
              <a:prstDash val="solid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9050">
                <a:solidFill>
                  <a:schemeClr val="accent1"/>
                </a:solidFill>
              </a:ln>
            </c:spPr>
          </c:errBars>
          <c:xVal>
            <c:numRef>
              <c:f>'Chart Data'!$A$2:$A$104</c:f>
              <c:numCache>
                <c:formatCode>General</c:formatCode>
                <c:ptCount val="10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3.2855072987544642E-2</c:v>
                </c:pt>
                <c:pt idx="4">
                  <c:v>3.2855072987544642E-2</c:v>
                </c:pt>
                <c:pt idx="5">
                  <c:v>3.2855072987544642E-2</c:v>
                </c:pt>
                <c:pt idx="6">
                  <c:v>3.2855072987544642E-2</c:v>
                </c:pt>
                <c:pt idx="7">
                  <c:v>3.2855072987544642E-2</c:v>
                </c:pt>
                <c:pt idx="8">
                  <c:v>3.2855072987544642E-2</c:v>
                </c:pt>
                <c:pt idx="9">
                  <c:v>3</c:v>
                </c:pt>
                <c:pt idx="10">
                  <c:v>3</c:v>
                </c:pt>
                <c:pt idx="11">
                  <c:v>3.2197971527793752</c:v>
                </c:pt>
                <c:pt idx="12">
                  <c:v>3.2197971527793752</c:v>
                </c:pt>
                <c:pt idx="13">
                  <c:v>3.2526522257669197</c:v>
                </c:pt>
                <c:pt idx="14">
                  <c:v>3.2526522257669197</c:v>
                </c:pt>
                <c:pt idx="15">
                  <c:v>3.2855072987544642</c:v>
                </c:pt>
                <c:pt idx="16">
                  <c:v>3.2855072987544642</c:v>
                </c:pt>
                <c:pt idx="17">
                  <c:v>3.3183623717420092</c:v>
                </c:pt>
                <c:pt idx="18">
                  <c:v>3.3183623717420092</c:v>
                </c:pt>
                <c:pt idx="19">
                  <c:v>4.0083189044804461</c:v>
                </c:pt>
                <c:pt idx="20">
                  <c:v>4.0083189044804461</c:v>
                </c:pt>
                <c:pt idx="21">
                  <c:v>4.1397391964306252</c:v>
                </c:pt>
                <c:pt idx="22">
                  <c:v>4.1397391964306252</c:v>
                </c:pt>
                <c:pt idx="23">
                  <c:v>5.7824928458078571</c:v>
                </c:pt>
                <c:pt idx="24">
                  <c:v>5.7824928458078571</c:v>
                </c:pt>
                <c:pt idx="25">
                  <c:v>5.8153479187954016</c:v>
                </c:pt>
                <c:pt idx="26">
                  <c:v>5.8153479187954016</c:v>
                </c:pt>
                <c:pt idx="27">
                  <c:v>5.9139131377580361</c:v>
                </c:pt>
                <c:pt idx="28">
                  <c:v>5.9139131377580361</c:v>
                </c:pt>
                <c:pt idx="29">
                  <c:v>6</c:v>
                </c:pt>
                <c:pt idx="30">
                  <c:v>6</c:v>
                </c:pt>
                <c:pt idx="31">
                  <c:v>6.1438986486708487</c:v>
                </c:pt>
                <c:pt idx="32">
                  <c:v>6.1438986486708487</c:v>
                </c:pt>
                <c:pt idx="33">
                  <c:v>6.1767537216583932</c:v>
                </c:pt>
                <c:pt idx="34">
                  <c:v>6.1767537216583932</c:v>
                </c:pt>
                <c:pt idx="35">
                  <c:v>6.1767537216583932</c:v>
                </c:pt>
                <c:pt idx="36">
                  <c:v>6.1767537216583932</c:v>
                </c:pt>
                <c:pt idx="37">
                  <c:v>6.735289962446652</c:v>
                </c:pt>
                <c:pt idx="38">
                  <c:v>6.735289962446652</c:v>
                </c:pt>
                <c:pt idx="39">
                  <c:v>6.9324204003719201</c:v>
                </c:pt>
                <c:pt idx="40">
                  <c:v>6.9324204003719201</c:v>
                </c:pt>
                <c:pt idx="41">
                  <c:v>7.2281160572598218</c:v>
                </c:pt>
                <c:pt idx="42">
                  <c:v>7.2281160572598218</c:v>
                </c:pt>
                <c:pt idx="43">
                  <c:v>7.8195073710356251</c:v>
                </c:pt>
                <c:pt idx="44">
                  <c:v>7.8195073710356251</c:v>
                </c:pt>
                <c:pt idx="45">
                  <c:v>7.9837827359733486</c:v>
                </c:pt>
                <c:pt idx="46">
                  <c:v>7.9837827359733486</c:v>
                </c:pt>
                <c:pt idx="47">
                  <c:v>8.1152030279235277</c:v>
                </c:pt>
                <c:pt idx="48">
                  <c:v>8.1152030279235277</c:v>
                </c:pt>
                <c:pt idx="49">
                  <c:v>9</c:v>
                </c:pt>
                <c:pt idx="50">
                  <c:v>9</c:v>
                </c:pt>
                <c:pt idx="51">
                  <c:v>12</c:v>
                </c:pt>
                <c:pt idx="52">
                  <c:v>12</c:v>
                </c:pt>
                <c:pt idx="53">
                  <c:v>12.682058173192232</c:v>
                </c:pt>
                <c:pt idx="54">
                  <c:v>12.682058173192232</c:v>
                </c:pt>
                <c:pt idx="55">
                  <c:v>13.536290070868393</c:v>
                </c:pt>
                <c:pt idx="56">
                  <c:v>13.536290070868393</c:v>
                </c:pt>
                <c:pt idx="57">
                  <c:v>14.061971238669107</c:v>
                </c:pt>
                <c:pt idx="58">
                  <c:v>14.061971238669107</c:v>
                </c:pt>
                <c:pt idx="59">
                  <c:v>14.883348063357724</c:v>
                </c:pt>
                <c:pt idx="60">
                  <c:v>14.883348063357724</c:v>
                </c:pt>
                <c:pt idx="61">
                  <c:v>15</c:v>
                </c:pt>
                <c:pt idx="62">
                  <c:v>15</c:v>
                </c:pt>
                <c:pt idx="63">
                  <c:v>16.197550982859511</c:v>
                </c:pt>
                <c:pt idx="64">
                  <c:v>16.197550982859511</c:v>
                </c:pt>
                <c:pt idx="65">
                  <c:v>16.526101712734956</c:v>
                </c:pt>
                <c:pt idx="66">
                  <c:v>16.526101712734956</c:v>
                </c:pt>
                <c:pt idx="67">
                  <c:v>16.591811858710045</c:v>
                </c:pt>
                <c:pt idx="68">
                  <c:v>16.591811858710045</c:v>
                </c:pt>
                <c:pt idx="69">
                  <c:v>17.018927807548124</c:v>
                </c:pt>
                <c:pt idx="70">
                  <c:v>17.018927807548124</c:v>
                </c:pt>
                <c:pt idx="71">
                  <c:v>18</c:v>
                </c:pt>
                <c:pt idx="72">
                  <c:v>18</c:v>
                </c:pt>
                <c:pt idx="73">
                  <c:v>18.004579997174464</c:v>
                </c:pt>
                <c:pt idx="74">
                  <c:v>18.004579997174464</c:v>
                </c:pt>
                <c:pt idx="75">
                  <c:v>18.694536529912902</c:v>
                </c:pt>
                <c:pt idx="76">
                  <c:v>18.694536529912902</c:v>
                </c:pt>
                <c:pt idx="77">
                  <c:v>19.121652478750981</c:v>
                </c:pt>
                <c:pt idx="78">
                  <c:v>19.121652478750981</c:v>
                </c:pt>
                <c:pt idx="79">
                  <c:v>19.943029303439598</c:v>
                </c:pt>
                <c:pt idx="80">
                  <c:v>19.943029303439598</c:v>
                </c:pt>
                <c:pt idx="81">
                  <c:v>20.928681493065938</c:v>
                </c:pt>
                <c:pt idx="82">
                  <c:v>20.928681493065938</c:v>
                </c:pt>
                <c:pt idx="83">
                  <c:v>21</c:v>
                </c:pt>
                <c:pt idx="84">
                  <c:v>21</c:v>
                </c:pt>
                <c:pt idx="85">
                  <c:v>23.98420328090759</c:v>
                </c:pt>
                <c:pt idx="86">
                  <c:v>23.98420328090759</c:v>
                </c:pt>
                <c:pt idx="87">
                  <c:v>24</c:v>
                </c:pt>
                <c:pt idx="88">
                  <c:v>24</c:v>
                </c:pt>
                <c:pt idx="89">
                  <c:v>24.871290251571295</c:v>
                </c:pt>
                <c:pt idx="90">
                  <c:v>24.871290251571295</c:v>
                </c:pt>
                <c:pt idx="91">
                  <c:v>25.331261273396919</c:v>
                </c:pt>
                <c:pt idx="92">
                  <c:v>25.331261273396919</c:v>
                </c:pt>
                <c:pt idx="93">
                  <c:v>27</c:v>
                </c:pt>
                <c:pt idx="94">
                  <c:v>27</c:v>
                </c:pt>
                <c:pt idx="95">
                  <c:v>27.631116382525047</c:v>
                </c:pt>
                <c:pt idx="96">
                  <c:v>27.631116382525047</c:v>
                </c:pt>
                <c:pt idx="97">
                  <c:v>30</c:v>
                </c:pt>
                <c:pt idx="98">
                  <c:v>30</c:v>
                </c:pt>
                <c:pt idx="99">
                  <c:v>30.423797586466339</c:v>
                </c:pt>
                <c:pt idx="100">
                  <c:v>30.423797586466339</c:v>
                </c:pt>
                <c:pt idx="101">
                  <c:v>33</c:v>
                </c:pt>
                <c:pt idx="102">
                  <c:v>33</c:v>
                </c:pt>
              </c:numCache>
            </c:numRef>
          </c:xVal>
          <c:yVal>
            <c:numRef>
              <c:f>'Chart Data'!$C$2:$C$104</c:f>
              <c:numCache>
                <c:formatCode>General</c:formatCode>
                <c:ptCount val="103"/>
                <c:pt idx="4">
                  <c:v>100</c:v>
                </c:pt>
                <c:pt idx="6">
                  <c:v>100</c:v>
                </c:pt>
                <c:pt idx="8">
                  <c:v>100</c:v>
                </c:pt>
                <c:pt idx="28">
                  <c:v>77.777777777777771</c:v>
                </c:pt>
                <c:pt idx="40">
                  <c:v>66.255144032921791</c:v>
                </c:pt>
                <c:pt idx="42">
                  <c:v>66.255144032921791</c:v>
                </c:pt>
                <c:pt idx="58">
                  <c:v>50.480109739368984</c:v>
                </c:pt>
                <c:pt idx="60">
                  <c:v>50.480109739368984</c:v>
                </c:pt>
                <c:pt idx="66">
                  <c:v>46.874387615128342</c:v>
                </c:pt>
                <c:pt idx="68">
                  <c:v>46.874387615128342</c:v>
                </c:pt>
                <c:pt idx="74">
                  <c:v>42.613079650116674</c:v>
                </c:pt>
                <c:pt idx="76">
                  <c:v>42.613079650116674</c:v>
                </c:pt>
                <c:pt idx="78">
                  <c:v>42.613079650116674</c:v>
                </c:pt>
                <c:pt idx="80">
                  <c:v>42.613079650116674</c:v>
                </c:pt>
                <c:pt idx="82">
                  <c:v>42.613079650116674</c:v>
                </c:pt>
                <c:pt idx="86">
                  <c:v>42.613079650116674</c:v>
                </c:pt>
                <c:pt idx="90">
                  <c:v>42.613079650116674</c:v>
                </c:pt>
                <c:pt idx="92">
                  <c:v>42.613079650116674</c:v>
                </c:pt>
                <c:pt idx="96">
                  <c:v>42.613079650116674</c:v>
                </c:pt>
                <c:pt idx="100">
                  <c:v>42.613079650116674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00-4A0E-85F4-06DEE4A3A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510656"/>
        <c:axId val="133512576"/>
      </c:scatterChart>
      <c:valAx>
        <c:axId val="133510656"/>
        <c:scaling>
          <c:orientation val="minMax"/>
          <c:max val="34"/>
          <c:min val="-1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 dirty="0"/>
                  <a:t>Duration of CR, mo (Begins From Initial CR Assessment)</a:t>
                </a:r>
              </a:p>
            </c:rich>
          </c:tx>
          <c:layout>
            <c:manualLayout>
              <c:xMode val="edge"/>
              <c:yMode val="edge"/>
              <c:x val="0.26624411798519942"/>
              <c:y val="0.91948494821234594"/>
            </c:manualLayout>
          </c:layout>
          <c:overlay val="0"/>
          <c:spPr>
            <a:noFill/>
            <a:ln w="23463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190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133512576"/>
        <c:crosses val="autoZero"/>
        <c:crossBetween val="midCat"/>
        <c:majorUnit val="3"/>
        <c:minorUnit val="1"/>
      </c:valAx>
      <c:valAx>
        <c:axId val="133512576"/>
        <c:scaling>
          <c:orientation val="minMax"/>
          <c:max val="103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 dirty="0"/>
                  <a:t>Remaining in Complete Response, %</a:t>
                </a:r>
              </a:p>
            </c:rich>
          </c:tx>
          <c:layout>
            <c:manualLayout>
              <c:xMode val="edge"/>
              <c:yMode val="edge"/>
              <c:x val="3.2019540491860479E-3"/>
              <c:y val="5.4696561814599053E-2"/>
            </c:manualLayout>
          </c:layout>
          <c:overlay val="0"/>
          <c:spPr>
            <a:noFill/>
            <a:ln w="23463">
              <a:noFill/>
            </a:ln>
          </c:spPr>
        </c:title>
        <c:numFmt formatCode="General" sourceLinked="0"/>
        <c:majorTickMark val="out"/>
        <c:minorTickMark val="out"/>
        <c:tickLblPos val="nextTo"/>
        <c:spPr>
          <a:ln w="190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133510656"/>
        <c:crossesAt val="-1"/>
        <c:crossBetween val="midCat"/>
        <c:majorUnit val="20"/>
        <c:minorUnit val="10"/>
      </c:valAx>
      <c:spPr>
        <a:noFill/>
        <a:ln w="25377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10062670690792003"/>
          <c:y val="0.43234410506411264"/>
          <c:w val="0.20294824349803164"/>
          <c:h val="0.10176537021167782"/>
        </c:manualLayout>
      </c:layout>
      <c:overlay val="0"/>
    </c:legend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+mn-lt"/>
          <a:ea typeface="Arial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'First line'!$J$6</c:f>
              <c:strCache>
                <c:ptCount val="1"/>
                <c:pt idx="0">
                  <c:v>Partial Response</c:v>
                </c:pt>
              </c:strCache>
            </c:strRef>
          </c:tx>
          <c:spPr>
            <a:solidFill>
              <a:srgbClr val="FF7B4C"/>
            </a:solidFill>
            <a:ln>
              <a:noFill/>
            </a:ln>
            <a:effectLst/>
          </c:spPr>
          <c:invertIfNegative val="0"/>
          <c:cat>
            <c:strRef>
              <c:f>'First line'!$D$7:$D$12</c:f>
              <c:strCache>
                <c:ptCount val="6"/>
                <c:pt idx="0">
                  <c:v>DD MVAC
Sternberg  
EJC 2006</c:v>
                </c:pt>
                <c:pt idx="1">
                  <c:v>Gem Cis
von der Masse 
JCO 2000</c:v>
                </c:pt>
                <c:pt idx="3">
                  <c:v>Gem Carbo
De Santis
JCO 2012</c:v>
                </c:pt>
                <c:pt idx="4">
                  <c:v>Pembrolizumab
Vuky
ASCO 2018</c:v>
                </c:pt>
                <c:pt idx="5">
                  <c:v>Atezolizumab
Balar 
ASCO 2018</c:v>
                </c:pt>
              </c:strCache>
            </c:strRef>
          </c:cat>
          <c:val>
            <c:numRef>
              <c:f>'First line'!$J$7:$J$12</c:f>
              <c:numCache>
                <c:formatCode>0.0%</c:formatCode>
                <c:ptCount val="6"/>
                <c:pt idx="0">
                  <c:v>0.48245614035087719</c:v>
                </c:pt>
                <c:pt idx="1">
                  <c:v>0.37195121951219512</c:v>
                </c:pt>
                <c:pt idx="3">
                  <c:v>0.37815126050420167</c:v>
                </c:pt>
                <c:pt idx="4">
                  <c:v>0.20810810810810812</c:v>
                </c:pt>
                <c:pt idx="5">
                  <c:v>0.15126050420168066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6A-4AAD-BA60-D5C56723CF62}"/>
            </c:ext>
          </c:extLst>
        </c:ser>
        <c:ser>
          <c:idx val="1"/>
          <c:order val="1"/>
          <c:tx>
            <c:strRef>
              <c:f>'First line'!$K$6</c:f>
              <c:strCache>
                <c:ptCount val="1"/>
                <c:pt idx="0">
                  <c:v>Complete Response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'First line'!$D$7:$D$12</c:f>
              <c:strCache>
                <c:ptCount val="6"/>
                <c:pt idx="0">
                  <c:v>DD MVAC
Sternberg  
EJC 2006</c:v>
                </c:pt>
                <c:pt idx="1">
                  <c:v>Gem Cis
von der Masse 
JCO 2000</c:v>
                </c:pt>
                <c:pt idx="3">
                  <c:v>Gem Carbo
De Santis
JCO 2012</c:v>
                </c:pt>
                <c:pt idx="4">
                  <c:v>Pembrolizumab
Vuky
ASCO 2018</c:v>
                </c:pt>
                <c:pt idx="5">
                  <c:v>Atezolizumab
Balar 
ASCO 2018</c:v>
                </c:pt>
              </c:strCache>
            </c:strRef>
          </c:cat>
          <c:val>
            <c:numRef>
              <c:f>'First line'!$K$7:$K$12</c:f>
              <c:numCache>
                <c:formatCode>0.0%</c:formatCode>
                <c:ptCount val="6"/>
                <c:pt idx="0">
                  <c:v>0.24561403508771928</c:v>
                </c:pt>
                <c:pt idx="1">
                  <c:v>0.12195121951219512</c:v>
                </c:pt>
                <c:pt idx="3">
                  <c:v>3.3613445378151259E-2</c:v>
                </c:pt>
                <c:pt idx="4">
                  <c:v>8.1081081081081086E-2</c:v>
                </c:pt>
                <c:pt idx="5">
                  <c:v>8.4033613445378158E-2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6A-4AAD-BA60-D5C56723C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5549616"/>
        <c:axId val="907153152"/>
      </c:barChart>
      <c:catAx>
        <c:axId val="90554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7153152"/>
        <c:crosses val="autoZero"/>
        <c:auto val="1"/>
        <c:lblAlgn val="ctr"/>
        <c:lblOffset val="100"/>
        <c:noMultiLvlLbl val="0"/>
      </c:catAx>
      <c:valAx>
        <c:axId val="9071531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554961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0.12685</cdr:x>
      <cdr:y>0.42005</cdr:y>
    </cdr:from>
    <cdr:to>
      <cdr:x>0.28128</cdr:x>
      <cdr:y>0.5248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5C37785-E871-4860-91C0-9C8C36ED974E}"/>
            </a:ext>
          </a:extLst>
        </cdr:cNvPr>
        <cdr:cNvSpPr txBox="1"/>
      </cdr:nvSpPr>
      <cdr:spPr>
        <a:xfrm xmlns:a="http://schemas.openxmlformats.org/drawingml/2006/main">
          <a:off x="1006257" y="1357667"/>
          <a:ext cx="1225015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2"/>
              </a:solidFill>
            </a:rPr>
            <a:t>|</a:t>
          </a:r>
          <a:r>
            <a:rPr lang="en-US" sz="1600" b="1" baseline="30000" dirty="0">
              <a:solidFill>
                <a:schemeClr val="tx2"/>
              </a:solidFill>
            </a:rPr>
            <a:t> </a:t>
          </a:r>
          <a:r>
            <a:rPr lang="en-US" sz="1600" b="1" dirty="0">
              <a:solidFill>
                <a:schemeClr val="tx2"/>
              </a:solidFill>
            </a:rPr>
            <a:t>Censored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DB787-9FB4-DC4A-80AA-DB3AF5C8F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269403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0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54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-11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8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9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6CC57-9CAB-A740-BA1A-EEF972F71E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3107058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31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D7D644-A944-4AE9-A32C-F4E4AB47A0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73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7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From Paige - This needs a reference</a:t>
            </a:r>
          </a:p>
        </p:txBody>
      </p:sp>
      <p:sp>
        <p:nvSpPr>
          <p:cNvPr id="2355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CORE</a:t>
            </a:r>
          </a:p>
        </p:txBody>
      </p:sp>
      <p:sp>
        <p:nvSpPr>
          <p:cNvPr id="2355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38C42-5851-447B-8386-AF19580C2A55}" type="datetime8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6/19/20 11:01 AM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3558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90003"/>
            <a:ext cx="3070225" cy="468313"/>
          </a:xfrm>
          <a:prstGeom prst="rect">
            <a:avLst/>
          </a:prstGeom>
          <a:noFill/>
        </p:spPr>
        <p:txBody>
          <a:bodyPr lIns="93968" tIns="46983" rIns="93968" bIns="46983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DRAFT</a:t>
            </a:r>
          </a:p>
        </p:txBody>
      </p:sp>
      <p:sp>
        <p:nvSpPr>
          <p:cNvPr id="2355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9" y="8890003"/>
            <a:ext cx="3070225" cy="468313"/>
          </a:xfrm>
          <a:prstGeom prst="rect">
            <a:avLst/>
          </a:prstGeom>
          <a:noFill/>
        </p:spPr>
        <p:txBody>
          <a:bodyPr lIns="93968" tIns="46983" rIns="93968" bIns="46983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08BBD-497D-4ED5-A936-0A1276AD9773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03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EFA7E-2897-C04B-93DB-D37DEF8571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7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59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FC10B-46EF-D342-A4AC-AB1F54F0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8323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390043"/>
      </p:ext>
    </p:extLst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7118" y="6314280"/>
            <a:ext cx="1057983" cy="42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63967"/>
            <a:ext cx="9205384" cy="106965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914400" y="1587914"/>
            <a:ext cx="9205384" cy="4687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85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1214436"/>
            <a:ext cx="121920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920" y="101600"/>
            <a:ext cx="11948160" cy="99060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5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0" y="1214436"/>
            <a:ext cx="12192000" cy="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101600"/>
            <a:ext cx="11948160" cy="99060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5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723" y="6"/>
            <a:ext cx="205316" cy="1691217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723" y="1691219"/>
            <a:ext cx="205316" cy="1805516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23" y="3496733"/>
            <a:ext cx="205316" cy="254846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1701" y="6252639"/>
            <a:ext cx="3088217" cy="605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729" y="459319"/>
            <a:ext cx="4652433" cy="170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895" y="2194902"/>
            <a:ext cx="9266239" cy="1470025"/>
          </a:xfrm>
        </p:spPr>
        <p:txBody>
          <a:bodyPr>
            <a:normAutofit/>
          </a:bodyPr>
          <a:lstStyle>
            <a:lvl1pPr algn="l">
              <a:defRPr sz="4000" b="1" i="0">
                <a:latin typeface="+mj-lt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147" y="4292605"/>
            <a:ext cx="9265987" cy="1752601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723" y="6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723" y="971557"/>
            <a:ext cx="205316" cy="402167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23" y="1373717"/>
            <a:ext cx="205316" cy="70273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51" y="297663"/>
            <a:ext cx="10239828" cy="782663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51" y="1202969"/>
            <a:ext cx="1023982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51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4723" y="6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23" y="971557"/>
            <a:ext cx="205316" cy="402167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23" y="1373717"/>
            <a:ext cx="205316" cy="70273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78" y="330706"/>
            <a:ext cx="10198707" cy="7519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3579" y="1223453"/>
            <a:ext cx="494937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3453"/>
            <a:ext cx="50146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07" y="256040"/>
            <a:ext cx="10196285" cy="81123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07" y="1429009"/>
            <a:ext cx="499261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907" y="2068769"/>
            <a:ext cx="499261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9009"/>
            <a:ext cx="500682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769"/>
            <a:ext cx="50068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3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43381"/>
            <a:ext cx="10196285" cy="948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209221"/>
            <a:ext cx="10196285" cy="1859783"/>
          </a:xfrm>
        </p:spPr>
        <p:txBody>
          <a:bodyPr anchor="t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218186"/>
      </p:ext>
    </p:extLst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9" y="552121"/>
            <a:ext cx="10742399" cy="553999"/>
          </a:xfrm>
        </p:spPr>
        <p:txBody>
          <a:bodyPr anchor="b">
            <a:noAutofit/>
          </a:bodyPr>
          <a:lstStyle>
            <a:lvl1pPr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19999" y="1080001"/>
            <a:ext cx="1074239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170315" y="6554245"/>
            <a:ext cx="953803" cy="24618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AC82-7C58-462A-988C-DEAE5AD35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6" y="6216651"/>
            <a:ext cx="6604180" cy="336549"/>
          </a:xfrm>
        </p:spPr>
        <p:txBody>
          <a:bodyPr anchor="b"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29" y="1122363"/>
            <a:ext cx="960874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29" y="3602038"/>
            <a:ext cx="960874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3765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-No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29" y="1122363"/>
            <a:ext cx="960874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29" y="3602038"/>
            <a:ext cx="960874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2343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4288"/>
            <a:ext cx="10515600" cy="6642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0060"/>
            <a:ext cx="10515600" cy="4657129"/>
          </a:xfrm>
        </p:spPr>
        <p:txBody>
          <a:bodyPr/>
          <a:lstStyle>
            <a:lvl2pPr marL="685800" indent="-228600"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buSzPct val="60000"/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786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0790" y="699186"/>
            <a:ext cx="11470420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790" y="1522597"/>
            <a:ext cx="11470420" cy="42645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024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6359" y="699186"/>
            <a:ext cx="11007441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4409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728" y="1544245"/>
            <a:ext cx="6128544" cy="4242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8728" y="1544245"/>
            <a:ext cx="6128544" cy="4242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4728" y="699186"/>
            <a:ext cx="11462544" cy="6574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5176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7480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0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FC10B-46EF-D342-A4AC-AB1F54F0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4503A-7D90-EF4B-82C0-6DC00F511974}"/>
              </a:ext>
            </a:extLst>
          </p:cNvPr>
          <p:cNvSpPr txBox="1"/>
          <p:nvPr userDrawn="1"/>
        </p:nvSpPr>
        <p:spPr>
          <a:xfrm>
            <a:off x="8001000" y="6425830"/>
            <a:ext cx="184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1200" dirty="0">
                <a:solidFill>
                  <a:srgbClr val="002B50"/>
                </a:solidFill>
                <a:effectLst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Jointly provided by</a:t>
            </a:r>
          </a:p>
        </p:txBody>
      </p:sp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55EC167-E8E0-0442-B78C-9D8972887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81" y="6425830"/>
            <a:ext cx="1176040" cy="1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8108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4944429"/>
      </p:ext>
    </p:extLst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510438"/>
      </p:ext>
    </p:extLst>
  </p:cSld>
  <p:clrMapOvr>
    <a:masterClrMapping/>
  </p:clrMapOvr>
  <p:transition spd="slow"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83380"/>
      </p:ext>
    </p:extLst>
  </p:cSld>
  <p:clrMapOvr>
    <a:masterClrMapping/>
  </p:clrMapOvr>
  <p:transition spd="slow"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540481"/>
      </p:ext>
    </p:extLst>
  </p:cSld>
  <p:clrMapOvr>
    <a:masterClrMapping/>
  </p:clrMapOvr>
  <p:transition spd="slow" advClick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781539"/>
      </p:ext>
    </p:extLst>
  </p:cSld>
  <p:clrMapOvr>
    <a:masterClrMapping/>
  </p:clrMapOvr>
  <p:transition spd="slow" advClick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0334601"/>
      </p:ext>
    </p:extLst>
  </p:cSld>
  <p:clrMapOvr>
    <a:masterClrMapping/>
  </p:clrMapOvr>
  <p:transition spd="slow" advClick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02814"/>
      </p:ext>
    </p:extLst>
  </p:cSld>
  <p:clrMapOvr>
    <a:masterClrMapping/>
  </p:clrMapOvr>
  <p:transition spd="slow" advClick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840056"/>
      </p:ext>
    </p:extLst>
  </p:cSld>
  <p:clrMapOvr>
    <a:masterClrMapping/>
  </p:clrMapOvr>
  <p:transition spd="slow" advClick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555505"/>
      </p:ext>
    </p:extLst>
  </p:cSld>
  <p:clrMapOvr>
    <a:masterClrMapping/>
  </p:clrMapOvr>
  <p:transition spd="slow" advClick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32207"/>
      </p:ext>
    </p:extLst>
  </p:cSld>
  <p:clrMapOvr>
    <a:masterClrMapping/>
  </p:clrMapOvr>
  <p:transition spd="slow" advClick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218051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40885"/>
      </p:ext>
    </p:extLst>
  </p:cSld>
  <p:clrMapOvr>
    <a:masterClrMapping/>
  </p:clrMapOvr>
  <p:transition spd="slow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6820405"/>
      </p:ext>
    </p:extLst>
  </p:cSld>
  <p:clrMapOvr>
    <a:masterClrMapping/>
  </p:clrMapOvr>
  <p:transition spd="slow" advClick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4027"/>
      </p:ext>
    </p:extLst>
  </p:cSld>
  <p:clrMapOvr>
    <a:masterClrMapping/>
  </p:clrMapOvr>
  <p:transition spd="slow" advClick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83727"/>
      </p:ext>
    </p:extLst>
  </p:cSld>
  <p:clrMapOvr>
    <a:masterClrMapping/>
  </p:clrMapOvr>
  <p:transition spd="slow" advClick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957139"/>
      </p:ext>
    </p:extLst>
  </p:cSld>
  <p:clrMapOvr>
    <a:masterClrMapping/>
  </p:clrMapOvr>
  <p:transition spd="slow" advClick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372113"/>
      </p:ext>
    </p:extLst>
  </p:cSld>
  <p:clrMapOvr>
    <a:masterClrMapping/>
  </p:clrMapOvr>
  <p:transition spd="slow" advClick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26169"/>
      </p:ext>
    </p:extLst>
  </p:cSld>
  <p:clrMapOvr>
    <a:masterClrMapping/>
  </p:clrMapOvr>
  <p:transition spd="slow" advClick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3619791"/>
      </p:ext>
    </p:extLst>
  </p:cSld>
  <p:clrMapOvr>
    <a:masterClrMapping/>
  </p:clrMapOvr>
  <p:transition spd="slow" advClick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19768"/>
      </p:ext>
    </p:extLst>
  </p:cSld>
  <p:clrMapOvr>
    <a:masterClrMapping/>
  </p:clrMapOvr>
  <p:transition spd="slow" advClick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FB49-2F9C-7943-91E4-31D3A978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D4C63-8247-2C43-BA05-DED3ADC7C353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2A339-A26A-D549-8C73-7A243088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9F2A8-1CDC-234A-B555-FCC17BD5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69D28-28C7-B344-9F01-8A0F728EC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4558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0B385-9043-834D-8CA2-6F8940DA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3071-081A-B94A-A134-4EB8A24DFD79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01708-4BBB-7742-AA29-B0E1380B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61847-83A2-4240-8DB2-463C714C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51AB6-EB31-BA49-8B82-FF792BB70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68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98886"/>
      </p:ext>
    </p:extLst>
  </p:cSld>
  <p:clrMapOvr>
    <a:masterClrMapping/>
  </p:clrMapOvr>
  <p:transition spd="slow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5F39-7EE2-FB40-B779-60379AD8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D9E57-6F79-EC41-9B98-898FFE819E76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2DFB7-1D1A-2F44-8F80-598D0EA1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EFC9A-D51A-8342-BFA9-4A5D397E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4AAF-BB50-5544-B331-265C22194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3409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0BFDA7-5B92-0D4E-9A3B-F828CC56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FC151-171F-3249-8C3D-8532467313FE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CE2418-1353-0342-848A-EC1B5D09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10C1D-C480-E84E-A7FE-52F97938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16E2-C1B1-624A-B318-2B5CC61CC3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2252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9FBF78-3AA4-7646-A763-62A746F8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8ADA9-8691-BB4A-ABF6-932E6A6413FE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4F32B0-CFBC-A64B-B0BA-020EE83B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D90F2B-84B3-474F-9B51-99DA1F98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7D02-07E9-9D44-8C9E-AD6DD70C2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8241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A3FFC8-DA02-D84A-8E42-7DDA4531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748C-3027-B543-BF80-3C8FEB85BDB9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BBF602-9257-3344-8B3E-FDD4B45E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5BFE87-7DBE-F942-A3CB-3A326D04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E5405-750F-A140-B940-32C5D1DA9B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6537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945BAF-34D2-2C42-B20E-B59EA605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86A1-13D4-D349-A178-43FCA74BE8A3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BD49B1-09E0-8E40-A80E-1A95650E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559A89-0303-EF4C-8386-A6397E11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FF35-00F0-AE4F-BD4A-22EED6D9E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7446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3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1501E9-45F9-3B4E-BD76-F1F4ABD13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843F6-EFD3-144F-B63F-03887897A606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D633BA-F241-BC41-81AF-E3C2B8E4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908BD6-5FDD-974B-8D59-85186AAB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89B86-1BBF-E24A-A175-A59578D1E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0498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0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DFF42D-3F3F-0545-A6FE-E15C9727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A9E5D-FE6C-6247-97AC-40CBBFEC86F3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9CE286-A84D-A548-B9C7-775A7B08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41A7C6-19FF-A242-84C2-DFB60CE0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4BBF0-C2FB-B141-9C38-F67A36515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9936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6AB95-96E6-7942-9D2B-DC140720D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D5E12-B1B4-E540-8735-12DCFA42D540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A2BAA-BB59-5D4B-8791-C41DCCB1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34A3D-FD74-AF48-8BCD-07CD42B0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74310-45C3-B44B-A9F3-222574AEA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5302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CDA2A-EC71-AB4D-94CD-E56C5134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B643F-452B-3040-9591-2BDDE903C55D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903C0-28F2-3D42-AD8A-7BB6AEEB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97A70-5CBA-6144-93C0-7772CCFD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D740-08B9-1944-836C-2A2D2341E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5840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62004" y="64045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9336" y="3188818"/>
            <a:ext cx="9560313" cy="647185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9336" y="5253908"/>
            <a:ext cx="8952677" cy="28732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867" b="1" i="0" cap="none" baseline="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651033" y="906528"/>
            <a:ext cx="4906433" cy="3282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055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72732"/>
      </p:ext>
    </p:extLst>
  </p:cSld>
  <p:clrMapOvr>
    <a:masterClrMapping/>
  </p:clrMapOvr>
  <p:transition spd="slow" advClick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082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984" y="2817788"/>
            <a:ext cx="9222459" cy="1337568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26081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09599" y="1780032"/>
            <a:ext cx="5181600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0"/>
          </p:nvPr>
        </p:nvSpPr>
        <p:spPr>
          <a:xfrm>
            <a:off x="6400800" y="1780032"/>
            <a:ext cx="5181600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476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" y="1616661"/>
            <a:ext cx="5181600" cy="4062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399629" y="1616661"/>
            <a:ext cx="5181600" cy="4062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AE21D3-BA2F-45B1-8092-E4B49563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70176"/>
            <a:ext cx="5181600" cy="364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BF3A57-B627-4FD0-A039-C5EBD423AF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800" y="2170176"/>
            <a:ext cx="5181600" cy="364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966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139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571272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462004" y="64045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" name="TextBox 3"/>
          <p:cNvSpPr txBox="1"/>
          <p:nvPr userDrawn="1"/>
        </p:nvSpPr>
        <p:spPr>
          <a:xfrm>
            <a:off x="608077" y="3074103"/>
            <a:ext cx="43655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j-lt"/>
              </a:rPr>
              <a:t>Thank</a:t>
            </a:r>
            <a:r>
              <a:rPr lang="en-US" sz="4800" b="1" baseline="0" dirty="0">
                <a:solidFill>
                  <a:schemeClr val="tx2"/>
                </a:solidFill>
                <a:latin typeface="+mj-lt"/>
              </a:rPr>
              <a:t> You</a:t>
            </a:r>
            <a:endParaRPr lang="en-US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57430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048512"/>
            <a:ext cx="10972803" cy="41857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780032"/>
            <a:ext cx="10972801" cy="40365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45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8">
          <p15:clr>
            <a:srgbClr val="FBAE40"/>
          </p15:clr>
        </p15:guide>
        <p15:guide id="2" pos="2880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118" y="6314280"/>
            <a:ext cx="1057983" cy="42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63967"/>
            <a:ext cx="9205384" cy="106965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914400" y="1587914"/>
            <a:ext cx="9205384" cy="4687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96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3" y="6194427"/>
            <a:ext cx="2432051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82590"/>
      </p:ext>
    </p:extLst>
  </p:cSld>
  <p:clrMapOvr>
    <a:masterClrMapping/>
  </p:clrMapOvr>
  <p:transition spd="slow" advClick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8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35" indent="-21945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62" indent="-15849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-156629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3126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7799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8064274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625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9904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10371938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21978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919440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5F9DA2C-45DF-A24A-BA32-E5DBE4460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763072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501183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415137"/>
      </p:ext>
    </p:extLst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7053411"/>
      </p:ext>
    </p:extLst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092418"/>
      </p:ext>
    </p:extLst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860817"/>
      </p:ext>
    </p:extLst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322254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516914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5113467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389313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262790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0749449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5796575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6640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98558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198820"/>
      </p:ext>
    </p:extLst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985199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4487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57924215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iR15-Papers-back_v2fr-CR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76" y="484632"/>
            <a:ext cx="10911840" cy="4005072"/>
          </a:xfrm>
        </p:spPr>
        <p:txBody>
          <a:bodyPr lIns="365760" rIns="274320" bIns="228600" anchor="b"/>
          <a:lstStyle>
            <a:lvl1pPr algn="l">
              <a:defRPr sz="32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6176" y="4498848"/>
            <a:ext cx="10728960" cy="1874520"/>
          </a:xfrm>
        </p:spPr>
        <p:txBody>
          <a:bodyPr lIns="365760" tIns="182880"/>
          <a:lstStyle>
            <a:lvl1pPr marL="0" indent="0" algn="l">
              <a:buFontTx/>
              <a:buNone/>
              <a:defRPr sz="28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9819550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62004" y="64045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9336" y="3188818"/>
            <a:ext cx="9560313" cy="647185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9336" y="5253908"/>
            <a:ext cx="8952677" cy="28732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867" b="1" i="0" cap="none" baseline="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651033" y="906528"/>
            <a:ext cx="4906433" cy="3282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0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772058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16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984" y="2817788"/>
            <a:ext cx="9222459" cy="1337568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077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09599" y="1780032"/>
            <a:ext cx="5181600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0"/>
          </p:nvPr>
        </p:nvSpPr>
        <p:spPr>
          <a:xfrm>
            <a:off x="6400800" y="1780032"/>
            <a:ext cx="5181600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91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" y="1616661"/>
            <a:ext cx="5181600" cy="4062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399629" y="1616661"/>
            <a:ext cx="5181600" cy="4062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AE21D3-BA2F-45B1-8092-E4B49563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70176"/>
            <a:ext cx="5181600" cy="364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BF3A57-B627-4FD0-A039-C5EBD423AF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800" y="2170176"/>
            <a:ext cx="5181600" cy="364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77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28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4666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462004" y="64045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" name="TextBox 3"/>
          <p:cNvSpPr txBox="1"/>
          <p:nvPr userDrawn="1"/>
        </p:nvSpPr>
        <p:spPr>
          <a:xfrm>
            <a:off x="608077" y="3074103"/>
            <a:ext cx="43655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j-lt"/>
              </a:rPr>
              <a:t>Thank</a:t>
            </a:r>
            <a:r>
              <a:rPr lang="en-US" sz="4800" b="1" baseline="0" dirty="0">
                <a:solidFill>
                  <a:schemeClr val="tx2"/>
                </a:solidFill>
                <a:latin typeface="+mj-lt"/>
              </a:rPr>
              <a:t> You</a:t>
            </a:r>
            <a:endParaRPr lang="en-US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01022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048512"/>
            <a:ext cx="10972803" cy="41857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780032"/>
            <a:ext cx="10972801" cy="40365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87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8">
          <p15:clr>
            <a:srgbClr val="FBAE40"/>
          </p15:clr>
        </p15:guide>
        <p15:guide id="2" pos="2880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118" y="6314280"/>
            <a:ext cx="1057983" cy="42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63967"/>
            <a:ext cx="9205384" cy="106965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914400" y="1587914"/>
            <a:ext cx="9205384" cy="4687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16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3" y="6194427"/>
            <a:ext cx="2432051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2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48629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455743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217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AEE7C-2B19-8F47-A849-F9C9571D6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9F6F-2CB1-7B48-9313-010D6B2767AC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1084C-AB08-2F4B-A5A9-2322602B2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F4D2C-2454-C44F-8F87-5CCD9DEB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81D55-2F14-244A-942F-D6179F225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686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8ACB5-A677-454C-9118-A8EEE90D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51816-DBB5-D64A-84D7-D218081D0E01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767E3-BBE4-B146-AD55-7E173A07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B0979-19EC-EC4E-B6AF-098CBB17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7344-7E64-154A-A32D-EADA23755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249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D103-CF85-5647-897C-F35683D6D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5ED98-C090-924E-AAE5-E57E39F03D63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18F7-F17D-EF41-9D63-4B854553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02349-97DE-414B-9B10-0EB590F8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3640E-4008-B14F-8FD4-11C8ED4E3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102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FC0C13-B728-6D49-97F2-665E703C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A80E-3585-5C4E-8E6E-6CFC3EA27BB5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F352FB-AE38-3246-8103-A69A5CE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CD3604-04C3-1C4F-98C6-9E5F2F4C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0B5C-BC73-3642-BE7D-970AAD19B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95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6CD6C3-BB38-AF46-8A4D-9A3A4E1C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5905D-D0AE-E74D-B724-EDDD15729271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604FD6-1000-CE42-B797-51676B79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988AC7-850D-5241-B60F-60C0F2D2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64467-5DC5-394C-8AAC-BF4E7FE22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818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F74AD67-4D76-8949-BAD4-B946829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04821-810A-C547-A957-D23BF747CCC7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DD5EAA-F7A2-D24C-BCF3-6562CD47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59817A-9258-2041-AE90-C1D7B771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5F84A-68F0-7047-A8CC-8168487A0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17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F3B6F3-0938-A548-9EC3-080227C6F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1C095-21B2-DA42-94A1-6248381A527F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0CB2A0-2473-D04D-95CA-C00B95CB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909C85-828E-4E46-A6C7-8BEEED1F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1949-6FD7-EA47-AD89-A21125CCD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093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3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7692E9-E520-CE48-904A-36599A89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0CDD4-33C8-FE4A-9F85-D7E5583F2FFC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FA33D7-C637-844E-8599-41A16131F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C6B645-8FD9-B441-8C0E-75C1BECD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740B-60AA-A049-AD8D-D83B84EC09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81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9937661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0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B2C524-7A4C-3044-A772-F39E0820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4B202-CCB7-0C45-990E-D7A96E1937C7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9C1276-CC2A-6647-9325-FD2CC9E2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E14AE9-FCF8-4348-A9D5-096A04E8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934D-3C5F-DA49-9B56-9B45842CF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740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73F17-8F70-1945-BAEB-74ABC122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80E0D-4FBD-554E-BECF-22C2FC5A1241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8903-FB1B-6945-94C0-03242B2E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C765-19B5-6040-9340-CFD9F0E6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F8EA-3460-F544-AEC8-4DD4548173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321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D15A4-440B-A341-8378-3C754F3E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DE2CA-C6FA-D240-94F9-B7AF43E6EC09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5DCD7-6BBC-0F47-A4E2-946E3AD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11C28-69AB-5E40-9462-871B067F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D38C0-79D1-C74F-B1BF-FF79BE8BE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480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7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4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1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9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8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486AC-B717-6F43-9345-64603F87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F0E9B-9261-F744-8758-BC78C581FFFB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8B45A-52AF-0344-AB50-D9113C3B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40DA3-EE10-D74B-8120-5F66CF3C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A7997-A2FA-A04C-8C70-5AC2B8651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333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C8EC1-24C3-B24E-A8F9-CB5E816C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ECA9F-9707-D644-8434-6F6E891794DD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51361-8AE2-3346-B14F-1BDB60EA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57A4-AA67-9944-A2F9-45A08677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DAB82-9C28-404E-AD9B-D07488C0D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472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85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7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5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4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1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9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88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82C23-6F9E-AC4C-B4E0-A969DD89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67BA-DCC7-DA43-B37B-4D56BD1C2B7F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742E-7A4F-AD4B-ACEB-910150AD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97FC5-9E01-B240-ABF5-9B7A87E3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4311F-1B4D-754C-8556-EDEA9338D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261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9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9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6D899-13F2-3146-A2BE-2FDA6743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FF662-6120-4F49-8A37-3590EC3DA864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5CC563-1CE5-5B47-A45F-4760769A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CF9BDE-4154-D946-B2C4-3CE2EC55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0CF7-E9D5-A048-A200-22EC6AF609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524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27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591" indent="0">
              <a:buNone/>
              <a:defRPr sz="2000" b="1"/>
            </a:lvl2pPr>
            <a:lvl3pPr marL="897174" indent="0">
              <a:buNone/>
              <a:defRPr sz="1800" b="1"/>
            </a:lvl3pPr>
            <a:lvl4pPr marL="1345720" indent="0">
              <a:buNone/>
              <a:defRPr sz="1600" b="1"/>
            </a:lvl4pPr>
            <a:lvl5pPr marL="1794294" indent="0">
              <a:buNone/>
              <a:defRPr sz="1600" b="1"/>
            </a:lvl5pPr>
            <a:lvl6pPr marL="2242848" indent="0">
              <a:buNone/>
              <a:defRPr sz="1600" b="1"/>
            </a:lvl6pPr>
            <a:lvl7pPr marL="2691422" indent="0">
              <a:buNone/>
              <a:defRPr sz="1600" b="1"/>
            </a:lvl7pPr>
            <a:lvl8pPr marL="3139986" indent="0">
              <a:buNone/>
              <a:defRPr sz="1600" b="1"/>
            </a:lvl8pPr>
            <a:lvl9pPr marL="35885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7" y="153527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591" indent="0">
              <a:buNone/>
              <a:defRPr sz="2000" b="1"/>
            </a:lvl2pPr>
            <a:lvl3pPr marL="897174" indent="0">
              <a:buNone/>
              <a:defRPr sz="1800" b="1"/>
            </a:lvl3pPr>
            <a:lvl4pPr marL="1345720" indent="0">
              <a:buNone/>
              <a:defRPr sz="1600" b="1"/>
            </a:lvl4pPr>
            <a:lvl5pPr marL="1794294" indent="0">
              <a:buNone/>
              <a:defRPr sz="1600" b="1"/>
            </a:lvl5pPr>
            <a:lvl6pPr marL="2242848" indent="0">
              <a:buNone/>
              <a:defRPr sz="1600" b="1"/>
            </a:lvl6pPr>
            <a:lvl7pPr marL="2691422" indent="0">
              <a:buNone/>
              <a:defRPr sz="1600" b="1"/>
            </a:lvl7pPr>
            <a:lvl8pPr marL="3139986" indent="0">
              <a:buNone/>
              <a:defRPr sz="1600" b="1"/>
            </a:lvl8pPr>
            <a:lvl9pPr marL="35885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AA18F1-ED29-2C4F-9E92-25B8B137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BE273-6161-554F-B5EF-1509DAC51F85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E0A2BA-4460-264A-9B65-EFEBD777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1B2EBF-B836-6248-8FA7-78ADD5A6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26E2E-4DB6-7449-B77A-4447A5872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783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8C99B7-2994-9D45-AD3E-5DE998A9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EF3-FC02-9A49-A164-CCCDA0869CD6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972D66A-829D-0547-9518-099E94C8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3A81CB-292C-1B4B-A11E-A09F37BA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FD851-C9D4-5A48-BE20-ABD599CDA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959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A0B95C-0708-FF42-9AA2-D965C15BB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52468-0D2C-1542-B4F8-FDB8AE84D6C9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3E4B87C-9BA7-4E41-9007-D84B8CFB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72DB06-2BA9-8942-ADD2-D29C7CDF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3BAEA-CFD0-9A43-B838-360FCBEB4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91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395968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3" y="27316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3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8591" indent="0">
              <a:buNone/>
              <a:defRPr sz="1200"/>
            </a:lvl2pPr>
            <a:lvl3pPr marL="897174" indent="0">
              <a:buNone/>
              <a:defRPr sz="1000"/>
            </a:lvl3pPr>
            <a:lvl4pPr marL="1345720" indent="0">
              <a:buNone/>
              <a:defRPr sz="900"/>
            </a:lvl4pPr>
            <a:lvl5pPr marL="1794294" indent="0">
              <a:buNone/>
              <a:defRPr sz="900"/>
            </a:lvl5pPr>
            <a:lvl6pPr marL="2242848" indent="0">
              <a:buNone/>
              <a:defRPr sz="900"/>
            </a:lvl6pPr>
            <a:lvl7pPr marL="2691422" indent="0">
              <a:buNone/>
              <a:defRPr sz="900"/>
            </a:lvl7pPr>
            <a:lvl8pPr marL="3139986" indent="0">
              <a:buNone/>
              <a:defRPr sz="900"/>
            </a:lvl8pPr>
            <a:lvl9pPr marL="35885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EAFA41-BCDD-6D43-908A-C3CCF12E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DE21D-B002-F547-9F19-645CD24FB3DE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715475-F5A6-EF4C-881D-67D17223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507780-C644-B34F-A6EC-6A23767F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BB2F3-F7FE-E140-8882-9EA7C4395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497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8591" indent="0">
              <a:buNone/>
              <a:defRPr sz="2800"/>
            </a:lvl2pPr>
            <a:lvl3pPr marL="897174" indent="0">
              <a:buNone/>
              <a:defRPr sz="2400"/>
            </a:lvl3pPr>
            <a:lvl4pPr marL="1345720" indent="0">
              <a:buNone/>
              <a:defRPr sz="2000"/>
            </a:lvl4pPr>
            <a:lvl5pPr marL="1794294" indent="0">
              <a:buNone/>
              <a:defRPr sz="2000"/>
            </a:lvl5pPr>
            <a:lvl6pPr marL="2242848" indent="0">
              <a:buNone/>
              <a:defRPr sz="2000"/>
            </a:lvl6pPr>
            <a:lvl7pPr marL="2691422" indent="0">
              <a:buNone/>
              <a:defRPr sz="2000"/>
            </a:lvl7pPr>
            <a:lvl8pPr marL="3139986" indent="0">
              <a:buNone/>
              <a:defRPr sz="2000"/>
            </a:lvl8pPr>
            <a:lvl9pPr marL="35885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0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48591" indent="0">
              <a:buNone/>
              <a:defRPr sz="1200"/>
            </a:lvl2pPr>
            <a:lvl3pPr marL="897174" indent="0">
              <a:buNone/>
              <a:defRPr sz="1000"/>
            </a:lvl3pPr>
            <a:lvl4pPr marL="1345720" indent="0">
              <a:buNone/>
              <a:defRPr sz="900"/>
            </a:lvl4pPr>
            <a:lvl5pPr marL="1794294" indent="0">
              <a:buNone/>
              <a:defRPr sz="900"/>
            </a:lvl5pPr>
            <a:lvl6pPr marL="2242848" indent="0">
              <a:buNone/>
              <a:defRPr sz="900"/>
            </a:lvl6pPr>
            <a:lvl7pPr marL="2691422" indent="0">
              <a:buNone/>
              <a:defRPr sz="900"/>
            </a:lvl7pPr>
            <a:lvl8pPr marL="3139986" indent="0">
              <a:buNone/>
              <a:defRPr sz="900"/>
            </a:lvl8pPr>
            <a:lvl9pPr marL="35885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AD8472-0513-C840-87CE-E0EBBCF9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DA8C7-DDA4-AF4D-9C4B-B439F2E8B53D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86838C-86C9-6E4D-B687-0BFC8A73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1DFF7E-8652-D549-8E9E-DE63B117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81E85-B1D3-F743-9DE2-4B8F546A4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255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FE241-0141-A948-97FB-62A393F4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4B2B1-4E20-7C4B-91FA-C75E22B0F7CB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03FC1-B71A-D74D-A8E1-2213A3553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5CBC7-2725-C341-AB70-BF01329C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0E1A0-5CDE-5546-BEB0-561FF8A68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396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D843-EAD9-034A-AD43-46372E2A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73B81-E1EA-114C-A2C2-81DA87B436DC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CD07F-F831-5443-9BBE-AC8FA48C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F376-FC99-3D48-A733-C020189A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74E7-114E-A646-BDBC-BDA2AE48D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033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62004" y="64045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9336" y="3188818"/>
            <a:ext cx="9560313" cy="647185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9336" y="5253908"/>
            <a:ext cx="8952677" cy="28732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867" b="1" i="0" cap="none" baseline="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651033" y="906528"/>
            <a:ext cx="4906433" cy="3282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r">
              <a:buNone/>
              <a:defRPr>
                <a:solidFill>
                  <a:schemeClr val="tx2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2595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748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984" y="2817788"/>
            <a:ext cx="9222459" cy="1337568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1671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09599" y="1780032"/>
            <a:ext cx="5181600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0"/>
          </p:nvPr>
        </p:nvSpPr>
        <p:spPr>
          <a:xfrm>
            <a:off x="6400800" y="1780032"/>
            <a:ext cx="5181600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55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" y="1616661"/>
            <a:ext cx="5181600" cy="4062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399629" y="1616661"/>
            <a:ext cx="5181600" cy="40626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AE21D3-BA2F-45B1-8092-E4B49563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70176"/>
            <a:ext cx="5181600" cy="364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BF3A57-B627-4FD0-A039-C5EBD423AF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800" y="2170176"/>
            <a:ext cx="5181600" cy="3646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28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1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144804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673408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462004" y="64045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" name="TextBox 3"/>
          <p:cNvSpPr txBox="1"/>
          <p:nvPr userDrawn="1"/>
        </p:nvSpPr>
        <p:spPr>
          <a:xfrm>
            <a:off x="608077" y="3074103"/>
            <a:ext cx="43655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j-lt"/>
              </a:rPr>
              <a:t>Thank</a:t>
            </a:r>
            <a:r>
              <a:rPr lang="en-US" sz="4800" b="1" baseline="0" dirty="0">
                <a:solidFill>
                  <a:schemeClr val="tx2"/>
                </a:solidFill>
                <a:latin typeface="+mj-lt"/>
              </a:rPr>
              <a:t> You</a:t>
            </a:r>
            <a:endParaRPr lang="en-US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282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048512"/>
            <a:ext cx="10972803" cy="41857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780032"/>
            <a:ext cx="10972801" cy="40365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71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8">
          <p15:clr>
            <a:srgbClr val="FBAE40"/>
          </p15:clr>
        </p15:guide>
        <p15:guide id="2" pos="2880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118" y="6314280"/>
            <a:ext cx="1057983" cy="42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63967"/>
            <a:ext cx="9205384" cy="106965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914400" y="1587914"/>
            <a:ext cx="9205384" cy="4687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6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3" y="6194427"/>
            <a:ext cx="2432051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189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5175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313267"/>
            <a:ext cx="10962696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&lt;2-column&gt;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9545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276019" cy="448204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 marL="460424" indent="-233389">
              <a:buFont typeface="Arial Narrow" panose="020B0606020202030204" pitchFamily="34" charset="0"/>
              <a:buChar char="–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509134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5333" b="1" cap="none" spc="13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2400" spc="31" baseline="0">
                <a:solidFill>
                  <a:schemeClr val="tx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6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3200" b="0" spc="3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920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8EE8-30FF-CA45-AC8D-12D67A32D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525C4-23DC-8D41-8FA3-1CE86585F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4673E-A459-8E47-9C5F-81660F60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C8B6E-8571-8240-AF20-5FB1169F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E26A0-3676-FA4E-AA61-D2A03DCD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08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997C-F601-254D-9AB7-3C47AA59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CB360-6488-1249-8004-18280582A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72B-879C-3940-A3AF-71B3237D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757E9-3677-784A-96E7-088E1FA7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3B33E-53B7-664F-B485-6A5B190C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615636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51B9-6955-964A-A64B-11874D7F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07339-7EC1-E843-8E6E-EEC9C445B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895C-86A4-7C4E-AFEE-F9320850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C8583-4166-9443-A726-E3349127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F3E69-1C5E-0A4A-8E48-3E658E69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066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534AE-03F6-B54E-B6BA-32A42ACD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939C8-6995-6A42-B666-6C3B222C4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BBF1D-DB6B-B041-B2A0-D09970CE9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84D5E-938C-9448-B004-9A9F8F55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25A76-CC9E-2C4F-A607-304289E3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E5C02-6240-CC4D-87C4-456AC780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42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B860-268D-4C4C-96B4-B2723D67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F58F7-1805-7B4F-9901-493A932B1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0F2EB-9AFF-B94F-B6EF-3B4890D01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A470F-6FD1-474D-AA1D-E65A8879B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4C8B3-AE0F-7D4E-8934-1628C5B0D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0F4F1-92E9-A246-9FA4-1B7F3A6A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BEAEF9-4BAF-DA4F-B448-C98F0200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C67434-79E8-2243-AB72-93DCA3F7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841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3EA5-5B1D-9543-B12B-A7A0971B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6D211-BDCE-5F49-9C26-501564A9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61E09-73CD-7D40-A36F-77102F1B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76FF8-CB9E-7B4E-B5B2-F484EB32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065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1A58A4-3B5A-F540-892E-8D89DFEB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7083D-398B-3A46-8D69-411F6DD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DC678-F2CE-044B-86A0-3A440E72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14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2C19-126D-8C4B-84CC-AB4B6FC1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11F9C-1D5A-764E-B133-AD319BF94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DE271-19FE-E44F-920D-B3358DE91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8D5EC-6076-BF4F-AF73-8877CBFBF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A7252-1E3C-EC4E-894C-927B40E2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1FF13-973E-2844-A38F-81786816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6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34E3-BEA3-6E47-886B-6E1BB96A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A4B66C-29B0-AC49-B34F-0C4BD5D33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D2B9D-DF5D-C547-B87C-F0901D693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8BE3-3C5F-6142-833F-0A844B6C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20425-261C-4943-8FBC-795509BF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80C9D-E7C9-4E4F-B093-3AC67034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306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DA1D-C73E-9944-AAEF-7D517569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50DD3-F677-594B-BAE8-F3F6BBDAD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B05AA-B4A8-BD45-BDCA-9FCFCC75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F5E57-3EDC-C44C-8F9F-7C9C75B9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0C339-97E8-4D46-8FAE-6F497C15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102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65ADE-62C8-9749-AAFF-684EC23FD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C5639-EF18-6F41-A4B6-FC84C51C7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F4E94-8FDA-F148-8548-EA8B12D73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44205-6EB5-B04B-B1C0-61F1D4A4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977EA-DB0A-DF42-A83A-7B018078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861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504"/>
            <a:ext cx="12209319" cy="838200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3177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11447319" cy="5181600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spcBef>
                <a:spcPts val="0"/>
              </a:spcBef>
              <a:spcAft>
                <a:spcPts val="1059"/>
              </a:spcAft>
              <a:defRPr sz="247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1059"/>
              </a:spcAft>
              <a:defRPr sz="2118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059"/>
              </a:spcAft>
              <a:defRPr sz="1765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059"/>
              </a:spcAft>
              <a:defRPr sz="1588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059"/>
              </a:spcAft>
              <a:defRPr sz="158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5" y="6526841"/>
            <a:ext cx="11445394" cy="22608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59" b="1">
                <a:solidFill>
                  <a:schemeClr val="bg1"/>
                </a:solidFill>
              </a:defRPr>
            </a:lvl1pPr>
            <a:lvl2pPr marL="403386" indent="0">
              <a:buNone/>
              <a:defRPr sz="1059">
                <a:solidFill>
                  <a:schemeClr val="bg1"/>
                </a:solidFill>
              </a:defRPr>
            </a:lvl2pPr>
            <a:lvl3pPr marL="806771" indent="0">
              <a:buNone/>
              <a:defRPr sz="1059">
                <a:solidFill>
                  <a:schemeClr val="bg1"/>
                </a:solidFill>
              </a:defRPr>
            </a:lvl3pPr>
            <a:lvl4pPr marL="1210157" indent="0">
              <a:buNone/>
              <a:defRPr sz="1059">
                <a:solidFill>
                  <a:schemeClr val="bg1"/>
                </a:solidFill>
              </a:defRPr>
            </a:lvl4pPr>
            <a:lvl5pPr marL="1613544" indent="0">
              <a:buNone/>
              <a:defRPr sz="105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66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9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9" r:id="rId1"/>
    <p:sldLayoutId id="2147488130" r:id="rId2"/>
    <p:sldLayoutId id="2147488131" r:id="rId3"/>
    <p:sldLayoutId id="2147488132" r:id="rId4"/>
    <p:sldLayoutId id="2147488133" r:id="rId5"/>
    <p:sldLayoutId id="2147488134" r:id="rId6"/>
    <p:sldLayoutId id="2147488135" r:id="rId7"/>
    <p:sldLayoutId id="2147488136" r:id="rId8"/>
    <p:sldLayoutId id="2147488137" r:id="rId9"/>
    <p:sldLayoutId id="2147488138" r:id="rId10"/>
    <p:sldLayoutId id="2147488139" r:id="rId11"/>
    <p:sldLayoutId id="2147488140" r:id="rId12"/>
    <p:sldLayoutId id="2147488141" r:id="rId13"/>
    <p:sldLayoutId id="2147488142" r:id="rId14"/>
    <p:sldLayoutId id="2147488143" r:id="rId15"/>
    <p:sldLayoutId id="2147488144" r:id="rId16"/>
    <p:sldLayoutId id="2147488145" r:id="rId17"/>
    <p:sldLayoutId id="2147488146" r:id="rId18"/>
    <p:sldLayoutId id="2147488147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65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6" r:id="rId1"/>
    <p:sldLayoutId id="2147488357" r:id="rId2"/>
    <p:sldLayoutId id="2147488358" r:id="rId3"/>
    <p:sldLayoutId id="2147488359" r:id="rId4"/>
    <p:sldLayoutId id="2147488360" r:id="rId5"/>
    <p:sldLayoutId id="2147488361" r:id="rId6"/>
    <p:sldLayoutId id="2147488362" r:id="rId7"/>
    <p:sldLayoutId id="2147488363" r:id="rId8"/>
    <p:sldLayoutId id="2147488364" r:id="rId9"/>
    <p:sldLayoutId id="2147488365" r:id="rId10"/>
    <p:sldLayoutId id="2147488366" r:id="rId11"/>
    <p:sldLayoutId id="2147488367" r:id="rId12"/>
    <p:sldLayoutId id="2147488368" r:id="rId13"/>
    <p:sldLayoutId id="2147488369" r:id="rId14"/>
    <p:sldLayoutId id="2147488370" r:id="rId15"/>
    <p:sldLayoutId id="2147488371" r:id="rId16"/>
    <p:sldLayoutId id="2147488372" r:id="rId17"/>
    <p:sldLayoutId id="2147488373" r:id="rId18"/>
    <p:sldLayoutId id="2147488374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16E713FD-3A2A-2849-AA4A-AD98D6715A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41CFB0E2-3585-CC45-9F80-DC46CD8476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21E83-1302-5244-B82E-06E299C75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A336978-7157-1842-90A8-6044C7898CC3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943BF-AB23-A940-82FC-76BD309AA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2BC6-F248-7C4F-9F7C-F9D514E09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C4E69C-296C-A64C-BEE5-EEE8CBAD49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1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06" r:id="rId1"/>
    <p:sldLayoutId id="2147488407" r:id="rId2"/>
    <p:sldLayoutId id="2147488408" r:id="rId3"/>
    <p:sldLayoutId id="2147488409" r:id="rId4"/>
    <p:sldLayoutId id="2147488410" r:id="rId5"/>
    <p:sldLayoutId id="2147488411" r:id="rId6"/>
    <p:sldLayoutId id="2147488412" r:id="rId7"/>
    <p:sldLayoutId id="2147488413" r:id="rId8"/>
    <p:sldLayoutId id="2147488414" r:id="rId9"/>
    <p:sldLayoutId id="2147488415" r:id="rId10"/>
    <p:sldLayoutId id="21474884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4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1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8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5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7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93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10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38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18" r:id="rId1"/>
    <p:sldLayoutId id="2147488419" r:id="rId2"/>
    <p:sldLayoutId id="2147488420" r:id="rId3"/>
    <p:sldLayoutId id="2147488421" r:id="rId4"/>
    <p:sldLayoutId id="2147488422" r:id="rId5"/>
    <p:sldLayoutId id="2147488423" r:id="rId6"/>
    <p:sldLayoutId id="2147488424" r:id="rId7"/>
    <p:sldLayoutId id="2147488425" r:id="rId8"/>
    <p:sldLayoutId id="2147488426" r:id="rId9"/>
    <p:sldLayoutId id="2147488427" r:id="rId10"/>
    <p:sldLayoutId id="2147488428" r:id="rId11"/>
    <p:sldLayoutId id="2147488429" r:id="rId12"/>
    <p:sldLayoutId id="2147488430" r:id="rId13"/>
    <p:sldLayoutId id="2147488431" r:id="rId14"/>
    <p:sldLayoutId id="2147488432" r:id="rId15"/>
  </p:sldLayoutIdLst>
  <p:hf hdr="0" dt="0"/>
  <p:txStyles>
    <p:titleStyle>
      <a:lvl1pPr algn="l" defTabSz="457189" rtl="0" eaLnBrk="1" latinLnBrk="0" hangingPunct="1">
        <a:lnSpc>
          <a:spcPct val="85000"/>
        </a:lnSpc>
        <a:spcBef>
          <a:spcPct val="0"/>
        </a:spcBef>
        <a:buNone/>
        <a:defRPr lang="en-US" sz="32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lang="en-US" sz="2133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–"/>
        <a:defRPr lang="en-US" sz="18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19170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–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8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orient="horz" pos="492">
          <p15:clr>
            <a:srgbClr val="F26B43"/>
          </p15:clr>
        </p15:guide>
        <p15:guide id="5" orient="horz" pos="82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7401B5-6485-DF44-A3AB-2E17066734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5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9" r:id="rId1"/>
    <p:sldLayoutId id="2147488150" r:id="rId2"/>
    <p:sldLayoutId id="2147488151" r:id="rId3"/>
    <p:sldLayoutId id="2147488152" r:id="rId4"/>
    <p:sldLayoutId id="2147488153" r:id="rId5"/>
    <p:sldLayoutId id="2147488154" r:id="rId6"/>
    <p:sldLayoutId id="2147488155" r:id="rId7"/>
    <p:sldLayoutId id="2147488156" r:id="rId8"/>
    <p:sldLayoutId id="2147488157" r:id="rId9"/>
    <p:sldLayoutId id="2147488158" r:id="rId10"/>
    <p:sldLayoutId id="2147488159" r:id="rId11"/>
    <p:sldLayoutId id="2147488160" r:id="rId12"/>
    <p:sldLayoutId id="2147488161" r:id="rId13"/>
    <p:sldLayoutId id="2147488162" r:id="rId14"/>
    <p:sldLayoutId id="2147488163" r:id="rId15"/>
    <p:sldLayoutId id="2147488164" r:id="rId16"/>
    <p:sldLayoutId id="2147488165" r:id="rId17"/>
    <p:sldLayoutId id="2147488166" r:id="rId18"/>
    <p:sldLayoutId id="2147488167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638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9" r:id="rId1"/>
    <p:sldLayoutId id="2147488170" r:id="rId2"/>
    <p:sldLayoutId id="2147488171" r:id="rId3"/>
    <p:sldLayoutId id="2147488172" r:id="rId4"/>
    <p:sldLayoutId id="2147488173" r:id="rId5"/>
    <p:sldLayoutId id="2147488174" r:id="rId6"/>
    <p:sldLayoutId id="2147488175" r:id="rId7"/>
    <p:sldLayoutId id="2147488176" r:id="rId8"/>
    <p:sldLayoutId id="2147488177" r:id="rId9"/>
    <p:sldLayoutId id="2147488178" r:id="rId10"/>
    <p:sldLayoutId id="2147488179" r:id="rId11"/>
    <p:sldLayoutId id="2147488182" r:id="rId12"/>
    <p:sldLayoutId id="2147488183" r:id="rId13"/>
  </p:sldLayoutIdLst>
  <p:hf hdr="0" dt="0"/>
  <p:txStyles>
    <p:titleStyle>
      <a:lvl1pPr algn="l" defTabSz="457189" rtl="0" eaLnBrk="1" latinLnBrk="0" hangingPunct="1">
        <a:lnSpc>
          <a:spcPct val="85000"/>
        </a:lnSpc>
        <a:spcBef>
          <a:spcPct val="0"/>
        </a:spcBef>
        <a:buNone/>
        <a:defRPr lang="en-US" sz="32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lang="en-US" sz="2133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–"/>
        <a:defRPr lang="en-US" sz="18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19170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–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8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orient="horz" pos="492">
          <p15:clr>
            <a:srgbClr val="F26B43"/>
          </p15:clr>
        </p15:guide>
        <p15:guide id="5" orient="horz" pos="82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C39FAD2E-7407-2742-9F40-965BD953BE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1F15EF21-6E1C-054C-BD96-1A3A667E9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3A775-6048-004D-98D4-B3BA433D2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D16923-67A7-AC4C-9A84-D1DDFF6F1E38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40C48-91A9-6B47-A6D6-708B16773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20B67-7A9D-B747-BEC2-FBE942F6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AC727C-DC3B-E841-9FFB-0836346B6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89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1" r:id="rId8"/>
    <p:sldLayoutId id="2147488212" r:id="rId9"/>
    <p:sldLayoutId id="2147488213" r:id="rId10"/>
    <p:sldLayoutId id="2147488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4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1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8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5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7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93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10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9689AF2A-21AE-B04F-954C-0593F87F10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23" tIns="44867" rIns="89723" bIns="448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D6B30E8F-6320-894B-B325-01EAC0B00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23" tIns="44867" rIns="89723" bIns="44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B8D59-E4A0-0948-BAEF-3D3CB3FF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89723" tIns="44867" rIns="89723" bIns="44867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C1B4B70-3356-DB40-ACAA-040F770D0F68}" type="datetimeFigureOut">
              <a:rPr lang="en-US"/>
              <a:pPr>
                <a:defRPr/>
              </a:pPr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1ED92-388F-2E4B-A0D6-450D7608B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89723" tIns="44867" rIns="89723" bIns="44867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404F5-E213-2B45-B098-54A65DD66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9723" tIns="44867" rIns="89723" bIns="4486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BBF35-F467-7546-AAC1-6FEABF6D4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55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0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85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971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4572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942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4963" indent="-3349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8663" indent="-279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0775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8450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7713" indent="-2238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67137" indent="-224319" algn="l" defTabSz="897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5706" indent="-224319" algn="l" defTabSz="897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4266" indent="-224319" algn="l" defTabSz="897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2835" indent="-224319" algn="l" defTabSz="897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591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174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720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4294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848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1422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9986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8551" algn="l" defTabSz="89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048512"/>
            <a:ext cx="10972799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7" y="6457702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Division Name or Footer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0594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2" r:id="rId1"/>
    <p:sldLayoutId id="2147488253" r:id="rId2"/>
    <p:sldLayoutId id="2147488254" r:id="rId3"/>
    <p:sldLayoutId id="2147488255" r:id="rId4"/>
    <p:sldLayoutId id="2147488256" r:id="rId5"/>
    <p:sldLayoutId id="2147488257" r:id="rId6"/>
    <p:sldLayoutId id="2147488258" r:id="rId7"/>
    <p:sldLayoutId id="2147488259" r:id="rId8"/>
    <p:sldLayoutId id="2147488260" r:id="rId9"/>
    <p:sldLayoutId id="2147488261" r:id="rId10"/>
    <p:sldLayoutId id="2147488262" r:id="rId11"/>
    <p:sldLayoutId id="2147488264" r:id="rId12"/>
    <p:sldLayoutId id="2147488265" r:id="rId13"/>
    <p:sldLayoutId id="2147488266" r:id="rId14"/>
  </p:sldLayoutIdLst>
  <p:hf hdr="0" dt="0"/>
  <p:txStyles>
    <p:titleStyle>
      <a:lvl1pPr algn="l" defTabSz="457189" rtl="0" eaLnBrk="1" latinLnBrk="0" hangingPunct="1">
        <a:lnSpc>
          <a:spcPct val="85000"/>
        </a:lnSpc>
        <a:spcBef>
          <a:spcPct val="0"/>
        </a:spcBef>
        <a:buNone/>
        <a:defRPr lang="en-US" sz="32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lang="en-US" sz="2133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–"/>
        <a:defRPr lang="en-US" sz="1867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19170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/>
        <a:buChar char="–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304792" algn="l" defTabSz="457189" rtl="0" eaLnBrk="1" latinLnBrk="0" hangingPunct="1">
        <a:lnSpc>
          <a:spcPct val="100000"/>
        </a:lnSpc>
        <a:spcBef>
          <a:spcPts val="1067"/>
        </a:spcBef>
        <a:buClr>
          <a:schemeClr val="tx2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8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orient="horz" pos="492">
          <p15:clr>
            <a:srgbClr val="F26B43"/>
          </p15:clr>
        </p15:guide>
        <p15:guide id="5" orient="horz" pos="82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C69FA-2E5C-DB4E-B4F5-9E3820E0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58BF1-3A62-2942-A36F-444583F65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11D19-C00F-3A45-9DCC-9ED01A2A3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A6D72-1C82-974B-BFCA-294F2FA5226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93D50-B9E7-A74D-A688-2DC2555C8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E98E3-EEFF-5847-90BB-D85EDCE28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4F8A-9A9B-B844-8665-35755FAC0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9" r:id="rId1"/>
    <p:sldLayoutId id="2147488270" r:id="rId2"/>
    <p:sldLayoutId id="2147488271" r:id="rId3"/>
    <p:sldLayoutId id="2147488272" r:id="rId4"/>
    <p:sldLayoutId id="2147488273" r:id="rId5"/>
    <p:sldLayoutId id="2147488274" r:id="rId6"/>
    <p:sldLayoutId id="2147488275" r:id="rId7"/>
    <p:sldLayoutId id="2147488276" r:id="rId8"/>
    <p:sldLayoutId id="2147488277" r:id="rId9"/>
    <p:sldLayoutId id="2147488278" r:id="rId10"/>
    <p:sldLayoutId id="2147488279" r:id="rId11"/>
    <p:sldLayoutId id="2147488281" r:id="rId12"/>
    <p:sldLayoutId id="2147488282" r:id="rId13"/>
    <p:sldLayoutId id="2147488284" r:id="rId14"/>
    <p:sldLayoutId id="214748828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116417"/>
            <a:ext cx="9992784" cy="9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223439"/>
            <a:ext cx="9992784" cy="45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723" y="6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723" y="971557"/>
            <a:ext cx="205316" cy="402167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723" y="1373717"/>
            <a:ext cx="205316" cy="70273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7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28" r:id="rId1"/>
    <p:sldLayoutId id="2147488329" r:id="rId2"/>
    <p:sldLayoutId id="2147488330" r:id="rId3"/>
    <p:sldLayoutId id="2147488331" r:id="rId4"/>
    <p:sldLayoutId id="2147488332" r:id="rId5"/>
    <p:sldLayoutId id="2147488333" r:id="rId6"/>
    <p:sldLayoutId id="2147488334" r:id="rId7"/>
    <p:sldLayoutId id="214748833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933" b="1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1"/>
          </a:solidFill>
          <a:latin typeface="Georgia" charset="0"/>
          <a:ea typeface="ＭＳ Ｐゴシック" charset="0"/>
          <a:cs typeface="Georgia" pitchFamily="18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charset="0"/>
          <a:ea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charset="0"/>
          <a:ea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charset="0"/>
          <a:ea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226478" indent="-226478" algn="l" defTabSz="45718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27" y="365125"/>
            <a:ext cx="115281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27" y="1825625"/>
            <a:ext cx="11528146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58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7" r:id="rId1"/>
    <p:sldLayoutId id="2147488348" r:id="rId2"/>
    <p:sldLayoutId id="2147488349" r:id="rId3"/>
    <p:sldLayoutId id="2147488350" r:id="rId4"/>
    <p:sldLayoutId id="2147488351" r:id="rId5"/>
    <p:sldLayoutId id="2147488352" r:id="rId6"/>
    <p:sldLayoutId id="2147488353" r:id="rId7"/>
    <p:sldLayoutId id="214748835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tx1">
              <a:lumMod val="50000"/>
            </a:schemeClr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0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3" y="5522167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b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94714" y="4157148"/>
            <a:ext cx="12025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4463"/>
            <a:ext cx="121920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Oncology Grand Rounds</a:t>
            </a:r>
          </a:p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New Agents and Strategies in </a:t>
            </a:r>
            <a:b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Urothelial Bladder Carcinoma</a:t>
            </a:r>
          </a:p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Thursday, June 18, 2020</a:t>
            </a:r>
            <a:b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5:00 PM – 6:30 PM ET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1CF853B-C7D7-E346-B0DF-B9F31F41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96885"/>
            <a:ext cx="401796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Arjun </a:t>
            </a:r>
            <a:r>
              <a:rPr kumimoji="0" lang="en-US" altLang="x-none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Balar</a:t>
            </a:r>
            <a: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, MD</a:t>
            </a:r>
            <a:br>
              <a:rPr kumimoji="0" lang="en-US" altLang="x-none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Anastassia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Daskalova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, NP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5E7E366-1D89-C745-AEA1-1BC20DBFF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596885"/>
            <a:ext cx="638754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Peter H O’Donnell, MD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Susan K Roethke, CRNP, MSN, ANP-BC, AOCNP</a:t>
            </a:r>
          </a:p>
        </p:txBody>
      </p:sp>
    </p:spTree>
    <p:extLst>
      <p:ext uri="{BB962C8B-B14F-4D97-AF65-F5344CB8AC3E}">
        <p14:creationId xmlns:p14="http://schemas.microsoft.com/office/powerpoint/2010/main" val="127632512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219200"/>
          </a:xfrm>
        </p:spPr>
        <p:txBody>
          <a:bodyPr>
            <a:noAutofit/>
          </a:bodyPr>
          <a:lstStyle/>
          <a:p>
            <a:r>
              <a:rPr lang="en-US" dirty="0"/>
              <a:t>When was the last time you encountered a patient with bladder cancer?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68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Within the past week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week and 1 month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month and 6 months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6 months and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More than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have not encountered a patient with bladder cancer in my practice</a:t>
            </a:r>
          </a:p>
        </p:txBody>
      </p:sp>
    </p:spTree>
    <p:extLst>
      <p:ext uri="{BB962C8B-B14F-4D97-AF65-F5344CB8AC3E}">
        <p14:creationId xmlns:p14="http://schemas.microsoft.com/office/powerpoint/2010/main" val="4066158981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219200"/>
          </a:xfrm>
        </p:spPr>
        <p:txBody>
          <a:bodyPr>
            <a:noAutofit/>
          </a:bodyPr>
          <a:lstStyle/>
          <a:p>
            <a:r>
              <a:rPr lang="en-US" dirty="0"/>
              <a:t>Which of the following is the most significant risk factor for the development of bladder cancer?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68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Obesity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Smoking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Female sex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961852058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Overview of Bladder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Patient profile</a:t>
            </a:r>
            <a:endParaRPr lang="en-US" sz="2400" dirty="0">
              <a:sym typeface="Wingdings" pitchFamily="2" charset="2"/>
            </a:endParaRP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Median age at diagnosis: 73 years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76% male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Smoking is the most well-established risk factor (47% of all cases in the US)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Natural history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Non-muscle-invasive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Muscle-invasive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Metastatic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Cystectomy and ileal conduit/stoma management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Neoadjuvant and adjuvant chemotherapy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dirty="0"/>
          </a:p>
          <a:p>
            <a:pPr lvl="2">
              <a:spcAft>
                <a:spcPts val="300"/>
              </a:spcAft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1FFAA0-CB8C-DD44-B071-D6EFFD5A2248}"/>
              </a:ext>
            </a:extLst>
          </p:cNvPr>
          <p:cNvSpPr txBox="1"/>
          <p:nvPr/>
        </p:nvSpPr>
        <p:spPr>
          <a:xfrm>
            <a:off x="457200" y="6519446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ACS Cancer Facts </a:t>
            </a:r>
            <a:r>
              <a:rPr lang="en-US" sz="1600" dirty="0">
                <a:solidFill>
                  <a:srgbClr val="000000"/>
                </a:solidFill>
              </a:rPr>
              <a:t>&amp; Figures 2020; www.cancer.org.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74316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2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70C743-7304-0D40-9F09-4E22E62C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8800" y="304800"/>
            <a:ext cx="8534400" cy="6087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49F50-B17F-E742-9248-6C6BBDD11A6D}"/>
              </a:ext>
            </a:extLst>
          </p:cNvPr>
          <p:cNvSpPr txBox="1"/>
          <p:nvPr/>
        </p:nvSpPr>
        <p:spPr>
          <a:xfrm>
            <a:off x="457200" y="6519446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 permission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Terese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Winslow LLC</a:t>
            </a:r>
          </a:p>
        </p:txBody>
      </p:sp>
    </p:spTree>
    <p:extLst>
      <p:ext uri="{BB962C8B-B14F-4D97-AF65-F5344CB8AC3E}">
        <p14:creationId xmlns:p14="http://schemas.microsoft.com/office/powerpoint/2010/main" val="1379962253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C7D0-915C-4918-BEB8-64F4F8BD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18" y="337625"/>
            <a:ext cx="10979149" cy="818076"/>
          </a:xfrm>
        </p:spPr>
        <p:txBody>
          <a:bodyPr>
            <a:noAutofit/>
          </a:bodyPr>
          <a:lstStyle/>
          <a:p>
            <a:r>
              <a:rPr lang="en-NZ" sz="3733" dirty="0">
                <a:solidFill>
                  <a:schemeClr val="accent1"/>
                </a:solidFill>
              </a:rPr>
              <a:t>High-Risk Non‒Muscle-Invasive BC</a:t>
            </a:r>
            <a:endParaRPr lang="en-US" sz="3733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2EA9C-BCE4-492D-89FC-713B4573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27" y="1155700"/>
            <a:ext cx="7052603" cy="4538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High-risk (HR) NMIBC is defined as any carcinoma in situ (CIS), T1 tumor, and/or high-grade Ta tumor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Standard-of-care therapy for HR NMIBC is TURBT and intravesical Bacillus Calmette-Guérin (BCG)</a:t>
            </a:r>
          </a:p>
          <a:p>
            <a:pPr lvl="1"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Although there is a high rate of complete response (70%) to initial therapy, most patients with high-risk disease do not maintain response</a:t>
            </a:r>
            <a:endParaRPr lang="en-US" sz="1467" baseline="30000" dirty="0"/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30% of patients experience recurrence within 1 year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40% of patients at high risk progress to muscle-invasive disease</a:t>
            </a:r>
          </a:p>
          <a:p>
            <a:pPr lvl="2"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20%-30% of patients progress to metastatic disease</a:t>
            </a:r>
            <a:endParaRPr lang="en-US" sz="1467" baseline="30000" dirty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BCG unresponsive disease – standard of care is cystectomy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With the lack of a suitable comparator, single-arm designs testing novel agents are thought to be acceptable in the BCG-unresponsive population</a:t>
            </a:r>
            <a:endParaRPr lang="en-US" sz="1467" baseline="30000" dirty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67" dirty="0"/>
              <a:t>World-wide BCG shortage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DD7B27-F04B-4F39-BD41-2A2A36CD7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195998"/>
            <a:ext cx="10521387" cy="648753"/>
          </a:xfrm>
        </p:spPr>
        <p:txBody>
          <a:bodyPr/>
          <a:lstStyle/>
          <a:p>
            <a:r>
              <a:rPr lang="en-US" dirty="0"/>
              <a:t>Cumberbatch MGK et al. </a:t>
            </a:r>
            <a:r>
              <a:rPr lang="nl-NL" i="1" dirty="0"/>
              <a:t>Eur Urol. </a:t>
            </a:r>
            <a:r>
              <a:rPr lang="nl-NL" dirty="0"/>
              <a:t>2018;74:784-795.</a:t>
            </a:r>
            <a:r>
              <a:rPr lang="en-US" dirty="0"/>
              <a:t> National Comprehensive Cancer Network. NCCN clinical practice guidelines in oncology (NCCN guidelines):</a:t>
            </a:r>
          </a:p>
          <a:p>
            <a:r>
              <a:rPr lang="en-US" dirty="0"/>
              <a:t>bladder cancer (Version 1.2019). https://www.nccn.org/professionals/physician_gls/pdf/bladder.pdf. Accessed January 7, 2019. </a:t>
            </a:r>
            <a:r>
              <a:rPr lang="sv-SE" dirty="0" err="1"/>
              <a:t>Hemdan</a:t>
            </a:r>
            <a:r>
              <a:rPr lang="sv-SE" dirty="0"/>
              <a:t> T et al. </a:t>
            </a:r>
            <a:r>
              <a:rPr lang="sv-SE" i="1" dirty="0"/>
              <a:t>J Urol</a:t>
            </a:r>
            <a:r>
              <a:rPr lang="sv-SE" dirty="0"/>
              <a:t>. 2014;191:1244. </a:t>
            </a:r>
            <a:br>
              <a:rPr lang="sv-SE" dirty="0"/>
            </a:br>
            <a:r>
              <a:rPr lang="en-US" dirty="0"/>
              <a:t>Herr HW et al. </a:t>
            </a:r>
            <a:r>
              <a:rPr lang="en-US" i="1" dirty="0"/>
              <a:t>Urol Oncol. </a:t>
            </a:r>
            <a:r>
              <a:rPr lang="en-US" dirty="0"/>
              <a:t>2015;33:108.e1-4. </a:t>
            </a:r>
            <a:r>
              <a:rPr lang="en-US"/>
              <a:t>5. Anastasiadis </a:t>
            </a:r>
            <a:r>
              <a:rPr lang="en-US" dirty="0"/>
              <a:t>A et al. </a:t>
            </a:r>
            <a:r>
              <a:rPr lang="en-US" i="1" dirty="0"/>
              <a:t>Ther Adv Urol. </a:t>
            </a:r>
            <a:r>
              <a:rPr lang="en-US" dirty="0"/>
              <a:t>2012;4:13-32. US Department of Health and Human Services. BCG-unresponsive </a:t>
            </a:r>
            <a:r>
              <a:rPr lang="en-US" dirty="0" err="1"/>
              <a:t>nonmuscle</a:t>
            </a:r>
            <a:r>
              <a:rPr lang="en-US" dirty="0"/>
              <a:t> invasive bladder cancer: developing drugs and biologics for treatment—Guidance for industry. February 2018. https://www.fda.gov/ucm/groups/fdagov-public/@fdagov-drugs-gen/documents/document/ucm529600.pdf. Accessed February 5, 2019. </a:t>
            </a:r>
            <a:r>
              <a:rPr lang="en-US" dirty="0" err="1"/>
              <a:t>Babjuk</a:t>
            </a:r>
            <a:r>
              <a:rPr lang="en-US" dirty="0"/>
              <a:t> M et al. </a:t>
            </a:r>
            <a:r>
              <a:rPr lang="en-US" i="1" dirty="0" err="1"/>
              <a:t>Eur</a:t>
            </a:r>
            <a:r>
              <a:rPr lang="en-US" i="1" dirty="0"/>
              <a:t> Urol. </a:t>
            </a:r>
            <a:r>
              <a:rPr lang="en-US" dirty="0"/>
              <a:t>2017;71:447-461</a:t>
            </a:r>
            <a:r>
              <a:rPr lang="en-US" sz="933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767" y="1155700"/>
            <a:ext cx="4755292" cy="46414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80748" y="2348915"/>
            <a:ext cx="3232955" cy="9991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D446F-0159-6240-9869-3319B5C21A0A}"/>
              </a:ext>
            </a:extLst>
          </p:cNvPr>
          <p:cNvSpPr txBox="1"/>
          <p:nvPr/>
        </p:nvSpPr>
        <p:spPr>
          <a:xfrm>
            <a:off x="9395722" y="6571740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492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6BB44-92C9-CF4C-BF63-BE3DB320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sz="2400" dirty="0"/>
              <a:t>85-year-old Widower and Prior Smoker with PMH of stage IV CKD, HTN, GERD, Anemia of Chronic Disease and Chronic Back Pain (from the practice of </a:t>
            </a:r>
            <a:r>
              <a:rPr lang="en-US" sz="2400" dirty="0" err="1"/>
              <a:t>Ms</a:t>
            </a:r>
            <a:r>
              <a:rPr lang="en-US" sz="2400" dirty="0"/>
              <a:t> Roethke)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7E8A1-2E3E-5643-8C0F-E0F9FD5CA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5/2019: pT1 multifocal, high-grade invasive urothelial cancer (UC), with gross hematuria and clot retention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PCNU due to hydronephrosis at initial TURBT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6/2019, 8/2019: Recurrent non-muscle invasive disease </a:t>
            </a:r>
            <a:r>
              <a:rPr lang="en-US" sz="2000">
                <a:sym typeface="Wingdings" pitchFamily="2" charset="2"/>
              </a:rPr>
              <a:t> BCG</a:t>
            </a:r>
            <a:endParaRPr lang="en-US" sz="2000" dirty="0"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11/2019: Admitted with Hgb: 5.5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TURBT: Invasive high-grade UC, with invasion of muscularis propria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Not eligible for platinum-based chemo due to CKD, hearing loss, frailty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Molecular testing: PD-L1 CPS: 10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12/2019: Pembrolizumab 200mg Q3W x 6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Changed to 400mg Q6W during COVID-19 pandemic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Imaging: Smaller mass, but not contrast CT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5/2020 Cystoscopy to change ureteral stent: No visible tumor</a:t>
            </a:r>
          </a:p>
        </p:txBody>
      </p:sp>
    </p:spTree>
    <p:extLst>
      <p:ext uri="{BB962C8B-B14F-4D97-AF65-F5344CB8AC3E}">
        <p14:creationId xmlns:p14="http://schemas.microsoft.com/office/powerpoint/2010/main" val="1289971745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54102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Urothelial Bladder Cancer (UBC) Management</a:t>
            </a:r>
            <a:endParaRPr lang="en-US" sz="2000" b="1" kern="1200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>
                <a:solidFill>
                  <a:schemeClr val="tx2"/>
                </a:solidFill>
              </a:rPr>
              <a:t> — 85-year-old widower and retired automotive mechanic</a:t>
            </a:r>
          </a:p>
          <a:p>
            <a:pPr marL="0" indent="0" defTabSz="457200" eaLnBrk="1" fontAlgn="auto" hangingPunct="1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Risks and Benefits of Immune Checkpoint Inhibitors in Advanced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>
                <a:solidFill>
                  <a:schemeClr val="tx2"/>
                </a:solidFill>
              </a:rPr>
              <a:t> — 78-year-old woman with a PMH of cervical cancer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Integration of FGFR-Directed Therapy into Current UBC Management Algorithms</a:t>
            </a:r>
            <a:endParaRPr lang="en-US" sz="2000" kern="1200" dirty="0">
              <a:solidFill>
                <a:srgbClr val="0432FF"/>
              </a:solidFill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62-year-old auto body repairman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Antibody-Drug Conjugates in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70-year-old married man and retired telephone technician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Management of UBC in the Era of COVID-19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 err="1">
                <a:solidFill>
                  <a:srgbClr val="002B50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63-year-old man</a:t>
            </a:r>
          </a:p>
        </p:txBody>
      </p:sp>
    </p:spTree>
    <p:extLst>
      <p:ext uri="{BB962C8B-B14F-4D97-AF65-F5344CB8AC3E}">
        <p14:creationId xmlns:p14="http://schemas.microsoft.com/office/powerpoint/2010/main" val="3272809674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1582400" cy="4038600"/>
          </a:xfrm>
        </p:spPr>
        <p:txBody>
          <a:bodyPr/>
          <a:lstStyle/>
          <a:p>
            <a:pPr marL="0" indent="0" algn="ctr" defTabSz="457208" eaLnBrk="1" fontAlgn="auto" hangingPunct="1"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</p:txBody>
      </p:sp>
    </p:spTree>
    <p:extLst>
      <p:ext uri="{BB962C8B-B14F-4D97-AF65-F5344CB8AC3E}">
        <p14:creationId xmlns:p14="http://schemas.microsoft.com/office/powerpoint/2010/main" val="2585789233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219200"/>
          </a:xfrm>
        </p:spPr>
        <p:txBody>
          <a:bodyPr>
            <a:noAutofit/>
          </a:bodyPr>
          <a:lstStyle/>
          <a:p>
            <a:r>
              <a:rPr lang="en-US" dirty="0"/>
              <a:t>When was the last time you encountered a patient with bladder cancer receiving an anti-PD-1/PD-L1 antibody?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68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Within the past week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week and 1 month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month and 6 months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6 months and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More than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have not encountered a patient with bladder cancer receiving an anti-PD-1/PD-L1 </a:t>
            </a:r>
            <a:br>
              <a:rPr lang="en-US" sz="2000" dirty="0"/>
            </a:br>
            <a:r>
              <a:rPr lang="en-US" sz="2000" dirty="0"/>
              <a:t>antibody in my practice</a:t>
            </a:r>
          </a:p>
        </p:txBody>
      </p:sp>
    </p:spTree>
    <p:extLst>
      <p:ext uri="{BB962C8B-B14F-4D97-AF65-F5344CB8AC3E}">
        <p14:creationId xmlns:p14="http://schemas.microsoft.com/office/powerpoint/2010/main" val="520535356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0025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PD-1 expression on tumor-infiltrating lymphocytes is associated with decreased cytokine production and effector function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Anti-PD-1 antibodies bind PD-1 receptors on T cells and disrupts negative signaling triggered by 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PD-L1/PD-L2 to restore T-cell antitumor function</a:t>
            </a:r>
          </a:p>
          <a:p>
            <a:pPr marL="600075" lvl="1" indent="-200025"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Anti-PD-L1 antibodies bind PD-L1 receptors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796" name="Group 53"/>
          <p:cNvGrpSpPr>
            <a:grpSpLocks noChangeAspect="1"/>
          </p:cNvGrpSpPr>
          <p:nvPr/>
        </p:nvGrpSpPr>
        <p:grpSpPr bwMode="auto">
          <a:xfrm>
            <a:off x="1241206" y="2895215"/>
            <a:ext cx="9426794" cy="3948892"/>
            <a:chOff x="-290513" y="1473200"/>
            <a:chExt cx="9415463" cy="4479925"/>
          </a:xfrm>
        </p:grpSpPr>
        <p:pic>
          <p:nvPicPr>
            <p:cNvPr id="61" name="active_t-cell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290513" y="1518597"/>
              <a:ext cx="6651406" cy="44345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75000"/>
                </a:srgbClr>
              </a:outerShdw>
            </a:effectLst>
          </p:spPr>
        </p:pic>
        <p:pic>
          <p:nvPicPr>
            <p:cNvPr id="33798" name="embedded_PD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25" y="4144963"/>
              <a:ext cx="90487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tumor_cell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-282099" y="1518597"/>
              <a:ext cx="6653510" cy="44345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75000"/>
                </a:srgbClr>
              </a:outerShdw>
            </a:effectLst>
          </p:spPr>
        </p:pic>
        <p:pic>
          <p:nvPicPr>
            <p:cNvPr id="33800" name="mhc_antigen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800" y="2727325"/>
              <a:ext cx="109537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606800"/>
              <a:ext cx="9794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dendritic_cell" descr="C:\Users\eruppel\Desktop\Work\31905-35169_MOA_w-sounds\35169_files\FINAL REV 03Jan13\FINAL REV PNGs\31905_PD1_MOA_Dendritic_FINAL_v2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-5880000">
              <a:off x="5791952" y="1762370"/>
              <a:ext cx="3622168" cy="30438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75000"/>
                </a:srgbClr>
              </a:outerShdw>
            </a:effectLst>
          </p:spPr>
        </p:pic>
        <p:pic>
          <p:nvPicPr>
            <p:cNvPr id="59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9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/>
          </p:blipFill>
          <p:spPr bwMode="auto">
            <a:xfrm flipH="1">
              <a:off x="6115050" y="4173362"/>
              <a:ext cx="921998" cy="406557"/>
            </a:xfrm>
            <a:prstGeom prst="rect">
              <a:avLst/>
            </a:prstGeom>
            <a:noFill/>
          </p:spPr>
        </p:pic>
        <p:pic>
          <p:nvPicPr>
            <p:cNvPr id="60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/>
          </p:blipFill>
          <p:spPr bwMode="auto">
            <a:xfrm flipH="1">
              <a:off x="6069793" y="4173362"/>
              <a:ext cx="412404" cy="406557"/>
            </a:xfrm>
            <a:prstGeom prst="rect">
              <a:avLst/>
            </a:prstGeom>
            <a:noFill/>
          </p:spPr>
        </p:pic>
        <p:pic>
          <p:nvPicPr>
            <p:cNvPr id="62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/>
          </p:blipFill>
          <p:spPr bwMode="auto">
            <a:xfrm flipH="1">
              <a:off x="6064039" y="4173362"/>
              <a:ext cx="979432" cy="406557"/>
            </a:xfrm>
            <a:prstGeom prst="rect">
              <a:avLst/>
            </a:prstGeom>
            <a:noFill/>
          </p:spPr>
        </p:pic>
        <p:pic>
          <p:nvPicPr>
            <p:cNvPr id="33806" name="embedded_PD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438" y="4144963"/>
              <a:ext cx="90487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4219575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8" name="MHC_and_antigen_label"/>
            <p:cNvSpPr txBox="1">
              <a:spLocks noChangeArrowheads="1"/>
            </p:cNvSpPr>
            <p:nvPr/>
          </p:nvSpPr>
          <p:spPr bwMode="auto">
            <a:xfrm>
              <a:off x="2732286" y="2660650"/>
              <a:ext cx="477441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MHC</a:t>
              </a:r>
            </a:p>
          </p:txBody>
        </p:sp>
        <p:pic>
          <p:nvPicPr>
            <p:cNvPr id="33809" name="active_tcr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600" y="2727325"/>
              <a:ext cx="1055688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0" name="pd-l1"/>
            <p:cNvSpPr txBox="1">
              <a:spLocks noChangeArrowheads="1"/>
            </p:cNvSpPr>
            <p:nvPr/>
          </p:nvSpPr>
          <p:spPr bwMode="auto">
            <a:xfrm>
              <a:off x="2777216" y="3457315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PD-L1</a:t>
              </a:r>
            </a:p>
          </p:txBody>
        </p:sp>
        <p:pic>
          <p:nvPicPr>
            <p:cNvPr id="33811" name="embedded_PD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25" y="3578225"/>
              <a:ext cx="904875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2" name="pd-1_label_target"/>
            <p:cNvSpPr txBox="1">
              <a:spLocks noChangeArrowheads="1"/>
            </p:cNvSpPr>
            <p:nvPr/>
          </p:nvSpPr>
          <p:spPr bwMode="auto">
            <a:xfrm>
              <a:off x="3717693" y="3925721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pic>
          <p:nvPicPr>
            <p:cNvPr id="33813" name="active_tcr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2617788"/>
              <a:ext cx="1055688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4" name="mhc_antigen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5" y="2617788"/>
              <a:ext cx="109537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5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5" y="3671888"/>
              <a:ext cx="9794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6" name="embedded_PD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063" y="3643313"/>
              <a:ext cx="904875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7" name="pd-1_label_target"/>
            <p:cNvSpPr txBox="1">
              <a:spLocks noChangeArrowheads="1"/>
            </p:cNvSpPr>
            <p:nvPr/>
          </p:nvSpPr>
          <p:spPr bwMode="auto">
            <a:xfrm flipH="1">
              <a:off x="5849279" y="3981449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pic>
          <p:nvPicPr>
            <p:cNvPr id="33818" name="CD28" descr="C:\Users\eruppel\Desktop\Work\31905-35169_MOA_w-sounds\FINAL ART\FINAL PNGs\31905_PD1_MOA_CD28_CTLA4_FINAL_v1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075" y="3424238"/>
              <a:ext cx="698500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9" name="B7-1" descr="C:\Users\eruppel\Desktop\Work\31905-35169_MOA_w-sounds\FINAL ART\FINAL PNGs\31905_PD1_MOA_CD28_CTLA4_FINAL_v1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00" y="3451225"/>
              <a:ext cx="6731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extended_PD-L1" descr="C:\Users\eruppel\Desktop\MOA_w-sounds\31905_PD1_MOA_Receptor_Details_FINAL_v2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/>
          </p:blipFill>
          <p:spPr bwMode="auto">
            <a:xfrm>
              <a:off x="2515342" y="4173363"/>
              <a:ext cx="979432" cy="406557"/>
            </a:xfrm>
            <a:prstGeom prst="rect">
              <a:avLst/>
            </a:prstGeom>
            <a:noFill/>
          </p:spPr>
        </p:pic>
        <p:sp>
          <p:nvSpPr>
            <p:cNvPr id="33821" name="pd-1_label_target"/>
            <p:cNvSpPr txBox="1">
              <a:spLocks noChangeArrowheads="1"/>
            </p:cNvSpPr>
            <p:nvPr/>
          </p:nvSpPr>
          <p:spPr bwMode="auto">
            <a:xfrm>
              <a:off x="3593686" y="4532667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sp>
          <p:nvSpPr>
            <p:cNvPr id="33822" name="pd-1_label_target"/>
            <p:cNvSpPr txBox="1">
              <a:spLocks noChangeArrowheads="1"/>
            </p:cNvSpPr>
            <p:nvPr/>
          </p:nvSpPr>
          <p:spPr bwMode="auto">
            <a:xfrm flipH="1">
              <a:off x="5716189" y="4503738"/>
              <a:ext cx="291396" cy="13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PD-1</a:t>
              </a:r>
            </a:p>
          </p:txBody>
        </p:sp>
        <p:pic>
          <p:nvPicPr>
            <p:cNvPr id="33823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638" y="3654425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975" y="4224338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anti_PD1" descr="C:\Users\eruppel\Desktop\Work\31905-35169_MOA_w-sounds\35169_files\FINAL REV 03Jan13\FINAL REV PNGs\31905_PD1_MOA_Receptors_FINAL_v3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138" y="3724275"/>
              <a:ext cx="457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6" name="tcr_label"/>
            <p:cNvSpPr txBox="1">
              <a:spLocks noChangeArrowheads="1"/>
            </p:cNvSpPr>
            <p:nvPr/>
          </p:nvSpPr>
          <p:spPr bwMode="auto">
            <a:xfrm flipH="1">
              <a:off x="5546332" y="2239798"/>
              <a:ext cx="695186" cy="38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T-cell</a:t>
              </a:r>
              <a:b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receptor</a:t>
              </a:r>
            </a:p>
          </p:txBody>
        </p:sp>
        <p:sp>
          <p:nvSpPr>
            <p:cNvPr id="33827" name="tcr_label"/>
            <p:cNvSpPr txBox="1">
              <a:spLocks noChangeArrowheads="1"/>
            </p:cNvSpPr>
            <p:nvPr/>
          </p:nvSpPr>
          <p:spPr bwMode="auto">
            <a:xfrm>
              <a:off x="3159596" y="2354575"/>
              <a:ext cx="695186" cy="38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T-cell</a:t>
              </a:r>
              <a:b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receptor</a:t>
              </a:r>
            </a:p>
          </p:txBody>
        </p:sp>
        <p:sp>
          <p:nvSpPr>
            <p:cNvPr id="33828" name="pd-l1"/>
            <p:cNvSpPr txBox="1">
              <a:spLocks noChangeArrowheads="1"/>
            </p:cNvSpPr>
            <p:nvPr/>
          </p:nvSpPr>
          <p:spPr bwMode="auto">
            <a:xfrm flipH="1">
              <a:off x="6458450" y="3953043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PD-L1</a:t>
              </a:r>
            </a:p>
          </p:txBody>
        </p:sp>
        <p:sp>
          <p:nvSpPr>
            <p:cNvPr id="33829" name="pd-l1"/>
            <p:cNvSpPr txBox="1">
              <a:spLocks noChangeArrowheads="1"/>
            </p:cNvSpPr>
            <p:nvPr/>
          </p:nvSpPr>
          <p:spPr bwMode="auto">
            <a:xfrm>
              <a:off x="2754861" y="4042913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PD-L2</a:t>
              </a:r>
            </a:p>
          </p:txBody>
        </p:sp>
        <p:sp>
          <p:nvSpPr>
            <p:cNvPr id="33830" name="pd-l1"/>
            <p:cNvSpPr txBox="1">
              <a:spLocks noChangeArrowheads="1"/>
            </p:cNvSpPr>
            <p:nvPr/>
          </p:nvSpPr>
          <p:spPr bwMode="auto">
            <a:xfrm flipH="1">
              <a:off x="6254787" y="4464218"/>
              <a:ext cx="55429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PD-L2</a:t>
              </a:r>
            </a:p>
          </p:txBody>
        </p:sp>
        <p:sp>
          <p:nvSpPr>
            <p:cNvPr id="33831" name="MHC_and_antigen_label"/>
            <p:cNvSpPr txBox="1">
              <a:spLocks noChangeArrowheads="1"/>
            </p:cNvSpPr>
            <p:nvPr/>
          </p:nvSpPr>
          <p:spPr bwMode="auto">
            <a:xfrm flipH="1">
              <a:off x="6517516" y="2651396"/>
              <a:ext cx="477441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MHC</a:t>
              </a:r>
            </a:p>
          </p:txBody>
        </p:sp>
        <p:sp>
          <p:nvSpPr>
            <p:cNvPr id="33832" name="cd28_label"/>
            <p:cNvSpPr txBox="1">
              <a:spLocks noChangeArrowheads="1"/>
            </p:cNvSpPr>
            <p:nvPr/>
          </p:nvSpPr>
          <p:spPr bwMode="auto">
            <a:xfrm flipH="1">
              <a:off x="5725707" y="3245559"/>
              <a:ext cx="511064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CD28</a:t>
              </a:r>
            </a:p>
          </p:txBody>
        </p:sp>
        <p:sp>
          <p:nvSpPr>
            <p:cNvPr id="33833" name="B7-1_label"/>
            <p:cNvSpPr txBox="1">
              <a:spLocks noChangeArrowheads="1"/>
            </p:cNvSpPr>
            <p:nvPr/>
          </p:nvSpPr>
          <p:spPr bwMode="auto">
            <a:xfrm flipH="1">
              <a:off x="6406179" y="3258876"/>
              <a:ext cx="34775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B7</a:t>
              </a:r>
            </a:p>
          </p:txBody>
        </p:sp>
        <p:sp>
          <p:nvSpPr>
            <p:cNvPr id="33834" name="activated_label"/>
            <p:cNvSpPr>
              <a:spLocks noChangeArrowheads="1"/>
            </p:cNvSpPr>
            <p:nvPr/>
          </p:nvSpPr>
          <p:spPr bwMode="auto">
            <a:xfrm>
              <a:off x="4649220" y="3666879"/>
              <a:ext cx="773640" cy="356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 cell</a:t>
              </a:r>
            </a:p>
          </p:txBody>
        </p:sp>
        <p:sp>
          <p:nvSpPr>
            <p:cNvPr id="33835" name="NFKB_label"/>
            <p:cNvSpPr txBox="1">
              <a:spLocks noChangeArrowheads="1"/>
            </p:cNvSpPr>
            <p:nvPr/>
          </p:nvSpPr>
          <p:spPr bwMode="auto">
            <a:xfrm flipH="1">
              <a:off x="4625125" y="3152777"/>
              <a:ext cx="520670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NF</a:t>
              </a:r>
              <a:r>
                <a:rPr kumimoji="0" lang="el-GR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κ</a:t>
              </a: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3836" name="Other_label"/>
            <p:cNvSpPr txBox="1">
              <a:spLocks noChangeArrowheads="1"/>
            </p:cNvSpPr>
            <p:nvPr/>
          </p:nvSpPr>
          <p:spPr bwMode="auto">
            <a:xfrm flipH="1">
              <a:off x="4365819" y="3343276"/>
              <a:ext cx="525473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Other</a:t>
              </a:r>
            </a:p>
          </p:txBody>
        </p:sp>
        <p:sp>
          <p:nvSpPr>
            <p:cNvPr id="33837" name="PI3K_label"/>
            <p:cNvSpPr txBox="1">
              <a:spLocks noChangeArrowheads="1"/>
            </p:cNvSpPr>
            <p:nvPr/>
          </p:nvSpPr>
          <p:spPr bwMode="auto">
            <a:xfrm flipH="1">
              <a:off x="4858782" y="2983505"/>
              <a:ext cx="467834" cy="2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PI3K</a:t>
              </a:r>
            </a:p>
          </p:txBody>
        </p:sp>
        <p:sp>
          <p:nvSpPr>
            <p:cNvPr id="96" name="dendritic_label"/>
            <p:cNvSpPr>
              <a:spLocks noChangeArrowheads="1"/>
            </p:cNvSpPr>
            <p:nvPr/>
          </p:nvSpPr>
          <p:spPr bwMode="auto">
            <a:xfrm>
              <a:off x="7007684" y="3118937"/>
              <a:ext cx="959364" cy="495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76200">
                      <a:srgbClr val="CCCCFF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MS PGothic"/>
                </a:rPr>
                <a:t>Dendritic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76200">
                      <a:srgbClr val="CCCCFF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MS PGothic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76200">
                      <a:srgbClr val="CCCCFF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MS PGothic"/>
                </a:rPr>
                <a:t>cell</a:t>
              </a:r>
            </a:p>
          </p:txBody>
        </p:sp>
        <p:sp>
          <p:nvSpPr>
            <p:cNvPr id="97" name="tumor_label"/>
            <p:cNvSpPr/>
            <p:nvPr/>
          </p:nvSpPr>
          <p:spPr>
            <a:xfrm>
              <a:off x="927572" y="3279600"/>
              <a:ext cx="1075730" cy="300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glow rad="76200">
                      <a:srgbClr val="FF7C80">
                        <a:alpha val="60000"/>
                      </a:srgbClr>
                    </a:glow>
                  </a:effectLst>
                  <a:uLnTx/>
                  <a:uFillTx/>
                  <a:latin typeface="Arial"/>
                  <a:ea typeface="ＭＳ Ｐゴシック"/>
                </a:rPr>
                <a:t>Tumor cell</a:t>
              </a:r>
            </a:p>
          </p:txBody>
        </p:sp>
        <p:grpSp>
          <p:nvGrpSpPr>
            <p:cNvPr id="33840" name="Group 113"/>
            <p:cNvGrpSpPr>
              <a:grpSpLocks/>
            </p:cNvGrpSpPr>
            <p:nvPr/>
          </p:nvGrpSpPr>
          <p:grpSpPr bwMode="auto">
            <a:xfrm>
              <a:off x="1981198" y="1835150"/>
              <a:ext cx="2196217" cy="2268662"/>
              <a:chOff x="1969127" y="2183124"/>
              <a:chExt cx="2195359" cy="2268236"/>
            </a:xfrm>
          </p:grpSpPr>
          <p:sp>
            <p:nvSpPr>
              <p:cNvPr id="119" name="Freeform 49"/>
              <p:cNvSpPr/>
              <p:nvPr/>
            </p:nvSpPr>
            <p:spPr>
              <a:xfrm>
                <a:off x="2164797" y="3099274"/>
                <a:ext cx="475215" cy="1352086"/>
              </a:xfrm>
              <a:custGeom>
                <a:avLst/>
                <a:gdLst>
                  <a:gd name="connsiteX0" fmla="*/ 7854 w 422191"/>
                  <a:gd name="connsiteY0" fmla="*/ 0 h 1528762"/>
                  <a:gd name="connsiteX1" fmla="*/ 55479 w 422191"/>
                  <a:gd name="connsiteY1" fmla="*/ 785812 h 1528762"/>
                  <a:gd name="connsiteX2" fmla="*/ 422191 w 422191"/>
                  <a:gd name="connsiteY2" fmla="*/ 1528762 h 1528762"/>
                  <a:gd name="connsiteX0" fmla="*/ 47415 w 461752"/>
                  <a:gd name="connsiteY0" fmla="*/ 0 h 1528762"/>
                  <a:gd name="connsiteX1" fmla="*/ 28365 w 461752"/>
                  <a:gd name="connsiteY1" fmla="*/ 790574 h 1528762"/>
                  <a:gd name="connsiteX2" fmla="*/ 461752 w 461752"/>
                  <a:gd name="connsiteY2" fmla="*/ 1528762 h 1528762"/>
                  <a:gd name="connsiteX0" fmla="*/ 61166 w 475503"/>
                  <a:gd name="connsiteY0" fmla="*/ 0 h 1528762"/>
                  <a:gd name="connsiteX1" fmla="*/ 42116 w 475503"/>
                  <a:gd name="connsiteY1" fmla="*/ 790574 h 1528762"/>
                  <a:gd name="connsiteX2" fmla="*/ 475503 w 475503"/>
                  <a:gd name="connsiteY2" fmla="*/ 1528762 h 1528762"/>
                  <a:gd name="connsiteX0" fmla="*/ 61166 w 475503"/>
                  <a:gd name="connsiteY0" fmla="*/ 0 h 1528762"/>
                  <a:gd name="connsiteX1" fmla="*/ 42116 w 475503"/>
                  <a:gd name="connsiteY1" fmla="*/ 790574 h 1528762"/>
                  <a:gd name="connsiteX2" fmla="*/ 475503 w 475503"/>
                  <a:gd name="connsiteY2" fmla="*/ 1528762 h 152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5503" h="1528762">
                    <a:moveTo>
                      <a:pt x="61166" y="0"/>
                    </a:moveTo>
                    <a:cubicBezTo>
                      <a:pt x="-4319" y="258366"/>
                      <a:pt x="-26940" y="535780"/>
                      <a:pt x="42116" y="790574"/>
                    </a:cubicBezTo>
                    <a:cubicBezTo>
                      <a:pt x="111172" y="1045368"/>
                      <a:pt x="252856" y="1337072"/>
                      <a:pt x="475503" y="1528762"/>
                    </a:cubicBezTo>
                  </a:path>
                </a:pathLst>
              </a:custGeom>
              <a:noFill/>
              <a:ln w="19050"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 rot="428707">
                <a:off x="3685065" y="2602394"/>
                <a:ext cx="479421" cy="506435"/>
              </a:xfrm>
              <a:custGeom>
                <a:avLst/>
                <a:gdLst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612775 w 612775"/>
                  <a:gd name="connsiteY0" fmla="*/ 644525 h 644525"/>
                  <a:gd name="connsiteX1" fmla="*/ 0 w 612775"/>
                  <a:gd name="connsiteY1" fmla="*/ 0 h 64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2775" h="644525">
                    <a:moveTo>
                      <a:pt x="612775" y="644525"/>
                    </a:moveTo>
                    <a:cubicBezTo>
                      <a:pt x="580232" y="370681"/>
                      <a:pt x="356393" y="85724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21" name="Freeform 120"/>
              <p:cNvSpPr/>
              <p:nvPr/>
            </p:nvSpPr>
            <p:spPr>
              <a:xfrm rot="17706174">
                <a:off x="2676598" y="2299315"/>
                <a:ext cx="582878" cy="601379"/>
              </a:xfrm>
              <a:custGeom>
                <a:avLst/>
                <a:gdLst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590550 w 590550"/>
                  <a:gd name="connsiteY0" fmla="*/ 600075 h 600075"/>
                  <a:gd name="connsiteX1" fmla="*/ 0 w 590550"/>
                  <a:gd name="connsiteY1" fmla="*/ 0 h 600075"/>
                  <a:gd name="connsiteX0" fmla="*/ 650217 w 650217"/>
                  <a:gd name="connsiteY0" fmla="*/ 672464 h 672464"/>
                  <a:gd name="connsiteX1" fmla="*/ 0 w 650217"/>
                  <a:gd name="connsiteY1" fmla="*/ 0 h 672464"/>
                  <a:gd name="connsiteX0" fmla="*/ 650217 w 650217"/>
                  <a:gd name="connsiteY0" fmla="*/ 672464 h 672464"/>
                  <a:gd name="connsiteX1" fmla="*/ 0 w 650217"/>
                  <a:gd name="connsiteY1" fmla="*/ 0 h 672464"/>
                  <a:gd name="connsiteX0" fmla="*/ 650217 w 650217"/>
                  <a:gd name="connsiteY0" fmla="*/ 672464 h 672464"/>
                  <a:gd name="connsiteX1" fmla="*/ 0 w 650217"/>
                  <a:gd name="connsiteY1" fmla="*/ 0 h 672464"/>
                  <a:gd name="connsiteX0" fmla="*/ 714533 w 714533"/>
                  <a:gd name="connsiteY0" fmla="*/ 712455 h 712455"/>
                  <a:gd name="connsiteX1" fmla="*/ 0 w 714533"/>
                  <a:gd name="connsiteY1" fmla="*/ 0 h 712455"/>
                  <a:gd name="connsiteX0" fmla="*/ 741472 w 741472"/>
                  <a:gd name="connsiteY0" fmla="*/ 769957 h 769957"/>
                  <a:gd name="connsiteX1" fmla="*/ 0 w 741472"/>
                  <a:gd name="connsiteY1" fmla="*/ 0 h 76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1472" h="769957">
                    <a:moveTo>
                      <a:pt x="741472" y="769957"/>
                    </a:moveTo>
                    <a:cubicBezTo>
                      <a:pt x="705369" y="536647"/>
                      <a:pt x="476970" y="57149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22" name="Freeform 52"/>
              <p:cNvSpPr/>
              <p:nvPr/>
            </p:nvSpPr>
            <p:spPr bwMode="auto">
              <a:xfrm>
                <a:off x="3210750" y="2183124"/>
                <a:ext cx="514462" cy="439865"/>
              </a:xfrm>
              <a:custGeom>
                <a:avLst/>
                <a:gdLst>
                  <a:gd name="connsiteX0" fmla="*/ 0 w 481012"/>
                  <a:gd name="connsiteY0" fmla="*/ 19050 h 407193"/>
                  <a:gd name="connsiteX1" fmla="*/ 481012 w 481012"/>
                  <a:gd name="connsiteY1" fmla="*/ 0 h 407193"/>
                  <a:gd name="connsiteX2" fmla="*/ 204787 w 481012"/>
                  <a:gd name="connsiteY2" fmla="*/ 407193 h 407193"/>
                  <a:gd name="connsiteX3" fmla="*/ 183356 w 481012"/>
                  <a:gd name="connsiteY3" fmla="*/ 145256 h 407193"/>
                  <a:gd name="connsiteX4" fmla="*/ 0 w 481012"/>
                  <a:gd name="connsiteY4" fmla="*/ 19050 h 407193"/>
                  <a:gd name="connsiteX0" fmla="*/ 0 w 481012"/>
                  <a:gd name="connsiteY0" fmla="*/ 128173 h 516316"/>
                  <a:gd name="connsiteX1" fmla="*/ 481012 w 481012"/>
                  <a:gd name="connsiteY1" fmla="*/ 109123 h 516316"/>
                  <a:gd name="connsiteX2" fmla="*/ 204787 w 481012"/>
                  <a:gd name="connsiteY2" fmla="*/ 516316 h 516316"/>
                  <a:gd name="connsiteX3" fmla="*/ 183356 w 481012"/>
                  <a:gd name="connsiteY3" fmla="*/ 254379 h 516316"/>
                  <a:gd name="connsiteX4" fmla="*/ 0 w 481012"/>
                  <a:gd name="connsiteY4" fmla="*/ 128173 h 516316"/>
                  <a:gd name="connsiteX0" fmla="*/ 0 w 514371"/>
                  <a:gd name="connsiteY0" fmla="*/ 128173 h 516316"/>
                  <a:gd name="connsiteX1" fmla="*/ 481012 w 514371"/>
                  <a:gd name="connsiteY1" fmla="*/ 109123 h 516316"/>
                  <a:gd name="connsiteX2" fmla="*/ 204787 w 514371"/>
                  <a:gd name="connsiteY2" fmla="*/ 516316 h 516316"/>
                  <a:gd name="connsiteX3" fmla="*/ 183356 w 514371"/>
                  <a:gd name="connsiteY3" fmla="*/ 254379 h 516316"/>
                  <a:gd name="connsiteX4" fmla="*/ 0 w 514371"/>
                  <a:gd name="connsiteY4" fmla="*/ 128173 h 516316"/>
                  <a:gd name="connsiteX0" fmla="*/ 0 w 519057"/>
                  <a:gd name="connsiteY0" fmla="*/ 128173 h 519112"/>
                  <a:gd name="connsiteX1" fmla="*/ 481012 w 519057"/>
                  <a:gd name="connsiteY1" fmla="*/ 109123 h 519112"/>
                  <a:gd name="connsiteX2" fmla="*/ 204787 w 519057"/>
                  <a:gd name="connsiteY2" fmla="*/ 516316 h 519112"/>
                  <a:gd name="connsiteX3" fmla="*/ 183356 w 519057"/>
                  <a:gd name="connsiteY3" fmla="*/ 254379 h 519112"/>
                  <a:gd name="connsiteX4" fmla="*/ 0 w 519057"/>
                  <a:gd name="connsiteY4" fmla="*/ 128173 h 519112"/>
                  <a:gd name="connsiteX0" fmla="*/ 0 w 519057"/>
                  <a:gd name="connsiteY0" fmla="*/ 151151 h 542090"/>
                  <a:gd name="connsiteX1" fmla="*/ 481012 w 519057"/>
                  <a:gd name="connsiteY1" fmla="*/ 132101 h 542090"/>
                  <a:gd name="connsiteX2" fmla="*/ 204787 w 519057"/>
                  <a:gd name="connsiteY2" fmla="*/ 539294 h 542090"/>
                  <a:gd name="connsiteX3" fmla="*/ 183356 w 519057"/>
                  <a:gd name="connsiteY3" fmla="*/ 277357 h 542090"/>
                  <a:gd name="connsiteX4" fmla="*/ 0 w 519057"/>
                  <a:gd name="connsiteY4" fmla="*/ 151151 h 542090"/>
                  <a:gd name="connsiteX0" fmla="*/ 0 w 519057"/>
                  <a:gd name="connsiteY0" fmla="*/ 143877 h 534816"/>
                  <a:gd name="connsiteX1" fmla="*/ 481012 w 519057"/>
                  <a:gd name="connsiteY1" fmla="*/ 124827 h 534816"/>
                  <a:gd name="connsiteX2" fmla="*/ 204787 w 519057"/>
                  <a:gd name="connsiteY2" fmla="*/ 532020 h 534816"/>
                  <a:gd name="connsiteX3" fmla="*/ 183356 w 519057"/>
                  <a:gd name="connsiteY3" fmla="*/ 270083 h 534816"/>
                  <a:gd name="connsiteX4" fmla="*/ 0 w 519057"/>
                  <a:gd name="connsiteY4" fmla="*/ 143877 h 534816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3356 w 516362"/>
                  <a:gd name="connsiteY3" fmla="*/ 270083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57175 w 516362"/>
                  <a:gd name="connsiteY3" fmla="*/ 253415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57175 w 516362"/>
                  <a:gd name="connsiteY3" fmla="*/ 253415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57175 w 516362"/>
                  <a:gd name="connsiteY3" fmla="*/ 253415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88118 w 516362"/>
                  <a:gd name="connsiteY3" fmla="*/ 277227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290512 w 516362"/>
                  <a:gd name="connsiteY3" fmla="*/ 251033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90500 w 516362"/>
                  <a:gd name="connsiteY3" fmla="*/ 277226 h 534310"/>
                  <a:gd name="connsiteX4" fmla="*/ 0 w 516362"/>
                  <a:gd name="connsiteY4" fmla="*/ 143877 h 534310"/>
                  <a:gd name="connsiteX0" fmla="*/ 0 w 516362"/>
                  <a:gd name="connsiteY0" fmla="*/ 143877 h 534310"/>
                  <a:gd name="connsiteX1" fmla="*/ 481012 w 516362"/>
                  <a:gd name="connsiteY1" fmla="*/ 124827 h 534310"/>
                  <a:gd name="connsiteX2" fmla="*/ 204787 w 516362"/>
                  <a:gd name="connsiteY2" fmla="*/ 532020 h 534310"/>
                  <a:gd name="connsiteX3" fmla="*/ 190500 w 516362"/>
                  <a:gd name="connsiteY3" fmla="*/ 277226 h 534310"/>
                  <a:gd name="connsiteX4" fmla="*/ 0 w 516362"/>
                  <a:gd name="connsiteY4" fmla="*/ 143877 h 534310"/>
                  <a:gd name="connsiteX0" fmla="*/ 0 w 515046"/>
                  <a:gd name="connsiteY0" fmla="*/ 143877 h 546104"/>
                  <a:gd name="connsiteX1" fmla="*/ 481012 w 515046"/>
                  <a:gd name="connsiteY1" fmla="*/ 124827 h 546104"/>
                  <a:gd name="connsiteX2" fmla="*/ 190499 w 515046"/>
                  <a:gd name="connsiteY2" fmla="*/ 543927 h 546104"/>
                  <a:gd name="connsiteX3" fmla="*/ 190500 w 515046"/>
                  <a:gd name="connsiteY3" fmla="*/ 277226 h 546104"/>
                  <a:gd name="connsiteX4" fmla="*/ 0 w 515046"/>
                  <a:gd name="connsiteY4" fmla="*/ 143877 h 546104"/>
                  <a:gd name="connsiteX0" fmla="*/ 0 w 515046"/>
                  <a:gd name="connsiteY0" fmla="*/ 143877 h 546104"/>
                  <a:gd name="connsiteX1" fmla="*/ 481012 w 515046"/>
                  <a:gd name="connsiteY1" fmla="*/ 124827 h 546104"/>
                  <a:gd name="connsiteX2" fmla="*/ 190499 w 515046"/>
                  <a:gd name="connsiteY2" fmla="*/ 543927 h 546104"/>
                  <a:gd name="connsiteX3" fmla="*/ 183356 w 515046"/>
                  <a:gd name="connsiteY3" fmla="*/ 291513 h 546104"/>
                  <a:gd name="connsiteX4" fmla="*/ 0 w 515046"/>
                  <a:gd name="connsiteY4" fmla="*/ 143877 h 546104"/>
                  <a:gd name="connsiteX0" fmla="*/ 0 w 517427"/>
                  <a:gd name="connsiteY0" fmla="*/ 147060 h 544525"/>
                  <a:gd name="connsiteX1" fmla="*/ 483393 w 517427"/>
                  <a:gd name="connsiteY1" fmla="*/ 123248 h 544525"/>
                  <a:gd name="connsiteX2" fmla="*/ 192880 w 517427"/>
                  <a:gd name="connsiteY2" fmla="*/ 542348 h 544525"/>
                  <a:gd name="connsiteX3" fmla="*/ 185737 w 517427"/>
                  <a:gd name="connsiteY3" fmla="*/ 289934 h 544525"/>
                  <a:gd name="connsiteX4" fmla="*/ 0 w 517427"/>
                  <a:gd name="connsiteY4" fmla="*/ 147060 h 544525"/>
                  <a:gd name="connsiteX0" fmla="*/ 0 w 521793"/>
                  <a:gd name="connsiteY0" fmla="*/ 147060 h 545281"/>
                  <a:gd name="connsiteX1" fmla="*/ 483393 w 521793"/>
                  <a:gd name="connsiteY1" fmla="*/ 123248 h 545281"/>
                  <a:gd name="connsiteX2" fmla="*/ 192880 w 521793"/>
                  <a:gd name="connsiteY2" fmla="*/ 542348 h 545281"/>
                  <a:gd name="connsiteX3" fmla="*/ 185737 w 521793"/>
                  <a:gd name="connsiteY3" fmla="*/ 289934 h 545281"/>
                  <a:gd name="connsiteX4" fmla="*/ 0 w 521793"/>
                  <a:gd name="connsiteY4" fmla="*/ 147060 h 545281"/>
                  <a:gd name="connsiteX0" fmla="*/ 0 w 514463"/>
                  <a:gd name="connsiteY0" fmla="*/ 147060 h 545309"/>
                  <a:gd name="connsiteX1" fmla="*/ 483393 w 514463"/>
                  <a:gd name="connsiteY1" fmla="*/ 123248 h 545309"/>
                  <a:gd name="connsiteX2" fmla="*/ 192880 w 514463"/>
                  <a:gd name="connsiteY2" fmla="*/ 542348 h 545309"/>
                  <a:gd name="connsiteX3" fmla="*/ 185737 w 514463"/>
                  <a:gd name="connsiteY3" fmla="*/ 289934 h 545309"/>
                  <a:gd name="connsiteX4" fmla="*/ 0 w 514463"/>
                  <a:gd name="connsiteY4" fmla="*/ 147060 h 54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463" h="545309">
                    <a:moveTo>
                      <a:pt x="0" y="147060"/>
                    </a:moveTo>
                    <a:cubicBezTo>
                      <a:pt x="38893" y="45460"/>
                      <a:pt x="308768" y="-113289"/>
                      <a:pt x="483393" y="123248"/>
                    </a:cubicBezTo>
                    <a:cubicBezTo>
                      <a:pt x="593724" y="356611"/>
                      <a:pt x="389730" y="573304"/>
                      <a:pt x="192880" y="542348"/>
                    </a:cubicBezTo>
                    <a:cubicBezTo>
                      <a:pt x="227012" y="489961"/>
                      <a:pt x="218280" y="342321"/>
                      <a:pt x="185737" y="289934"/>
                    </a:cubicBezTo>
                    <a:cubicBezTo>
                      <a:pt x="128587" y="198652"/>
                      <a:pt x="61913" y="166905"/>
                      <a:pt x="0" y="147060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936844"/>
                  </a:gs>
                  <a:gs pos="48000">
                    <a:srgbClr val="D5B196"/>
                  </a:gs>
                  <a:gs pos="91000">
                    <a:srgbClr val="61452D"/>
                  </a:gs>
                  <a:gs pos="24000">
                    <a:srgbClr val="F3EAE1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45720" rIns="4572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endParaRPr>
              </a:p>
            </p:txBody>
          </p:sp>
          <p:sp>
            <p:nvSpPr>
              <p:cNvPr id="33867" name="IFNy_label"/>
              <p:cNvSpPr txBox="1">
                <a:spLocks noChangeArrowheads="1"/>
              </p:cNvSpPr>
              <p:nvPr/>
            </p:nvSpPr>
            <p:spPr bwMode="auto">
              <a:xfrm flipH="1">
                <a:off x="3238751" y="2215376"/>
                <a:ext cx="490057" cy="25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IFN</a:t>
                </a:r>
                <a:r>
                  <a:rPr kumimoji="0" lang="el-GR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γ</a:t>
                </a:r>
                <a:endParaRPr kumimoji="0" lang="en-US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1969127" y="2620979"/>
                <a:ext cx="606583" cy="618534"/>
              </a:xfrm>
              <a:prstGeom prst="ellipse">
                <a:avLst/>
              </a:prstGeom>
              <a:gradFill flip="none" rotWithShape="1">
                <a:gsLst>
                  <a:gs pos="88000">
                    <a:srgbClr val="382030"/>
                  </a:gs>
                  <a:gs pos="70000">
                    <a:srgbClr val="9D5886"/>
                  </a:gs>
                  <a:gs pos="45000">
                    <a:srgbClr val="DDA9CB"/>
                  </a:gs>
                  <a:gs pos="14000">
                    <a:srgbClr val="EDD8E5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45720" rIns="4572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endParaRPr>
              </a:p>
            </p:txBody>
          </p:sp>
          <p:sp>
            <p:nvSpPr>
              <p:cNvPr id="33871" name="IFNyR_label"/>
              <p:cNvSpPr txBox="1">
                <a:spLocks noChangeArrowheads="1"/>
              </p:cNvSpPr>
              <p:nvPr/>
            </p:nvSpPr>
            <p:spPr bwMode="auto">
              <a:xfrm flipH="1">
                <a:off x="1997609" y="2803685"/>
                <a:ext cx="592487" cy="25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IFN</a:t>
                </a:r>
                <a:r>
                  <a:rPr kumimoji="0" lang="el-GR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γ</a:t>
                </a: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R</a:t>
                </a:r>
              </a:p>
            </p:txBody>
          </p:sp>
        </p:grpSp>
        <p:grpSp>
          <p:nvGrpSpPr>
            <p:cNvPr id="33841" name="Group 70"/>
            <p:cNvGrpSpPr>
              <a:grpSpLocks/>
            </p:cNvGrpSpPr>
            <p:nvPr/>
          </p:nvGrpSpPr>
          <p:grpSpPr bwMode="auto">
            <a:xfrm>
              <a:off x="4008438" y="2986088"/>
              <a:ext cx="1676400" cy="563562"/>
              <a:chOff x="3995737" y="3333529"/>
              <a:chExt cx="1675607" cy="562768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4158327" y="3449974"/>
                <a:ext cx="494099" cy="107368"/>
              </a:xfrm>
              <a:custGeom>
                <a:avLst/>
                <a:gdLst>
                  <a:gd name="connsiteX0" fmla="*/ 0 w 442452"/>
                  <a:gd name="connsiteY0" fmla="*/ 0 h 117988"/>
                  <a:gd name="connsiteX1" fmla="*/ 294968 w 442452"/>
                  <a:gd name="connsiteY1" fmla="*/ 39329 h 117988"/>
                  <a:gd name="connsiteX2" fmla="*/ 442452 w 442452"/>
                  <a:gd name="connsiteY2" fmla="*/ 117988 h 117988"/>
                  <a:gd name="connsiteX0" fmla="*/ 0 w 613902"/>
                  <a:gd name="connsiteY0" fmla="*/ 0 h 114813"/>
                  <a:gd name="connsiteX1" fmla="*/ 466418 w 613902"/>
                  <a:gd name="connsiteY1" fmla="*/ 36154 h 114813"/>
                  <a:gd name="connsiteX2" fmla="*/ 613902 w 613902"/>
                  <a:gd name="connsiteY2" fmla="*/ 114813 h 114813"/>
                  <a:gd name="connsiteX0" fmla="*/ 0 w 613902"/>
                  <a:gd name="connsiteY0" fmla="*/ 0 h 114813"/>
                  <a:gd name="connsiteX1" fmla="*/ 326718 w 613902"/>
                  <a:gd name="connsiteY1" fmla="*/ 17104 h 114813"/>
                  <a:gd name="connsiteX2" fmla="*/ 613902 w 613902"/>
                  <a:gd name="connsiteY2" fmla="*/ 114813 h 114813"/>
                  <a:gd name="connsiteX0" fmla="*/ 0 w 492458"/>
                  <a:gd name="connsiteY0" fmla="*/ 1 h 105289"/>
                  <a:gd name="connsiteX1" fmla="*/ 205274 w 492458"/>
                  <a:gd name="connsiteY1" fmla="*/ 7580 h 105289"/>
                  <a:gd name="connsiteX2" fmla="*/ 492458 w 492458"/>
                  <a:gd name="connsiteY2" fmla="*/ 105289 h 105289"/>
                  <a:gd name="connsiteX0" fmla="*/ 0 w 492458"/>
                  <a:gd name="connsiteY0" fmla="*/ 0 h 105288"/>
                  <a:gd name="connsiteX1" fmla="*/ 252899 w 492458"/>
                  <a:gd name="connsiteY1" fmla="*/ 26629 h 105288"/>
                  <a:gd name="connsiteX2" fmla="*/ 492458 w 492458"/>
                  <a:gd name="connsiteY2" fmla="*/ 105288 h 10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2458" h="105288">
                    <a:moveTo>
                      <a:pt x="0" y="0"/>
                    </a:moveTo>
                    <a:cubicBezTo>
                      <a:pt x="110613" y="9832"/>
                      <a:pt x="170823" y="9081"/>
                      <a:pt x="252899" y="26629"/>
                    </a:cubicBezTo>
                    <a:cubicBezTo>
                      <a:pt x="334975" y="44177"/>
                      <a:pt x="455587" y="75791"/>
                      <a:pt x="492458" y="10528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4154122" y="3385555"/>
                <a:ext cx="740098" cy="69191"/>
              </a:xfrm>
              <a:custGeom>
                <a:avLst/>
                <a:gdLst>
                  <a:gd name="connsiteX0" fmla="*/ 0 w 442452"/>
                  <a:gd name="connsiteY0" fmla="*/ 0 h 117988"/>
                  <a:gd name="connsiteX1" fmla="*/ 294968 w 442452"/>
                  <a:gd name="connsiteY1" fmla="*/ 39329 h 117988"/>
                  <a:gd name="connsiteX2" fmla="*/ 442452 w 442452"/>
                  <a:gd name="connsiteY2" fmla="*/ 117988 h 117988"/>
                  <a:gd name="connsiteX0" fmla="*/ 0 w 501983"/>
                  <a:gd name="connsiteY0" fmla="*/ 0 h 70363"/>
                  <a:gd name="connsiteX1" fmla="*/ 294968 w 501983"/>
                  <a:gd name="connsiteY1" fmla="*/ 39329 h 70363"/>
                  <a:gd name="connsiteX2" fmla="*/ 501983 w 501983"/>
                  <a:gd name="connsiteY2" fmla="*/ 70363 h 70363"/>
                  <a:gd name="connsiteX0" fmla="*/ 0 w 501983"/>
                  <a:gd name="connsiteY0" fmla="*/ 2535 h 72898"/>
                  <a:gd name="connsiteX1" fmla="*/ 283062 w 501983"/>
                  <a:gd name="connsiteY1" fmla="*/ 3764 h 72898"/>
                  <a:gd name="connsiteX2" fmla="*/ 501983 w 501983"/>
                  <a:gd name="connsiteY2" fmla="*/ 72898 h 72898"/>
                  <a:gd name="connsiteX0" fmla="*/ 0 w 501983"/>
                  <a:gd name="connsiteY0" fmla="*/ 11077 h 81440"/>
                  <a:gd name="connsiteX1" fmla="*/ 283062 w 501983"/>
                  <a:gd name="connsiteY1" fmla="*/ 12306 h 81440"/>
                  <a:gd name="connsiteX2" fmla="*/ 501983 w 501983"/>
                  <a:gd name="connsiteY2" fmla="*/ 81440 h 81440"/>
                  <a:gd name="connsiteX0" fmla="*/ 0 w 501983"/>
                  <a:gd name="connsiteY0" fmla="*/ 0 h 70363"/>
                  <a:gd name="connsiteX1" fmla="*/ 501983 w 501983"/>
                  <a:gd name="connsiteY1" fmla="*/ 70363 h 70363"/>
                  <a:gd name="connsiteX0" fmla="*/ 0 w 501983"/>
                  <a:gd name="connsiteY0" fmla="*/ 11566 h 81929"/>
                  <a:gd name="connsiteX1" fmla="*/ 501983 w 501983"/>
                  <a:gd name="connsiteY1" fmla="*/ 81929 h 81929"/>
                  <a:gd name="connsiteX0" fmla="*/ 0 w 501983"/>
                  <a:gd name="connsiteY0" fmla="*/ 20512 h 90875"/>
                  <a:gd name="connsiteX1" fmla="*/ 501983 w 501983"/>
                  <a:gd name="connsiteY1" fmla="*/ 90875 h 90875"/>
                  <a:gd name="connsiteX0" fmla="*/ 0 w 494839"/>
                  <a:gd name="connsiteY0" fmla="*/ 30268 h 69675"/>
                  <a:gd name="connsiteX1" fmla="*/ 494839 w 494839"/>
                  <a:gd name="connsiteY1" fmla="*/ 69675 h 69675"/>
                  <a:gd name="connsiteX0" fmla="*/ 0 w 525795"/>
                  <a:gd name="connsiteY0" fmla="*/ 37744 h 60483"/>
                  <a:gd name="connsiteX1" fmla="*/ 525795 w 525795"/>
                  <a:gd name="connsiteY1" fmla="*/ 60483 h 60483"/>
                  <a:gd name="connsiteX0" fmla="*/ 0 w 525795"/>
                  <a:gd name="connsiteY0" fmla="*/ 42286 h 65025"/>
                  <a:gd name="connsiteX1" fmla="*/ 525795 w 525795"/>
                  <a:gd name="connsiteY1" fmla="*/ 65025 h 65025"/>
                  <a:gd name="connsiteX0" fmla="*/ 0 w 525795"/>
                  <a:gd name="connsiteY0" fmla="*/ 42286 h 65025"/>
                  <a:gd name="connsiteX1" fmla="*/ 525795 w 525795"/>
                  <a:gd name="connsiteY1" fmla="*/ 65025 h 65025"/>
                  <a:gd name="connsiteX0" fmla="*/ 0 w 525795"/>
                  <a:gd name="connsiteY0" fmla="*/ 51231 h 73970"/>
                  <a:gd name="connsiteX1" fmla="*/ 525795 w 525795"/>
                  <a:gd name="connsiteY1" fmla="*/ 73970 h 73970"/>
                  <a:gd name="connsiteX0" fmla="*/ 0 w 678195"/>
                  <a:gd name="connsiteY0" fmla="*/ 38527 h 93016"/>
                  <a:gd name="connsiteX1" fmla="*/ 678195 w 678195"/>
                  <a:gd name="connsiteY1" fmla="*/ 93016 h 93016"/>
                  <a:gd name="connsiteX0" fmla="*/ 0 w 678195"/>
                  <a:gd name="connsiteY0" fmla="*/ 42162 h 96651"/>
                  <a:gd name="connsiteX1" fmla="*/ 678195 w 678195"/>
                  <a:gd name="connsiteY1" fmla="*/ 96651 h 96651"/>
                  <a:gd name="connsiteX0" fmla="*/ 0 w 875045"/>
                  <a:gd name="connsiteY0" fmla="*/ 49896 h 85335"/>
                  <a:gd name="connsiteX1" fmla="*/ 875045 w 875045"/>
                  <a:gd name="connsiteY1" fmla="*/ 85335 h 85335"/>
                  <a:gd name="connsiteX0" fmla="*/ 0 w 739314"/>
                  <a:gd name="connsiteY0" fmla="*/ 67080 h 69182"/>
                  <a:gd name="connsiteX1" fmla="*/ 739314 w 739314"/>
                  <a:gd name="connsiteY1" fmla="*/ 69182 h 6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314" h="69182">
                    <a:moveTo>
                      <a:pt x="0" y="67080"/>
                    </a:moveTo>
                    <a:cubicBezTo>
                      <a:pt x="224479" y="47"/>
                      <a:pt x="485468" y="-43173"/>
                      <a:pt x="739314" y="69182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176459">
                <a:off x="4160429" y="3464290"/>
                <a:ext cx="405793" cy="240980"/>
              </a:xfrm>
              <a:custGeom>
                <a:avLst/>
                <a:gdLst>
                  <a:gd name="connsiteX0" fmla="*/ 0 w 442452"/>
                  <a:gd name="connsiteY0" fmla="*/ 0 h 117988"/>
                  <a:gd name="connsiteX1" fmla="*/ 294968 w 442452"/>
                  <a:gd name="connsiteY1" fmla="*/ 39329 h 117988"/>
                  <a:gd name="connsiteX2" fmla="*/ 442452 w 442452"/>
                  <a:gd name="connsiteY2" fmla="*/ 117988 h 117988"/>
                  <a:gd name="connsiteX0" fmla="*/ 0 w 613902"/>
                  <a:gd name="connsiteY0" fmla="*/ 0 h 114813"/>
                  <a:gd name="connsiteX1" fmla="*/ 466418 w 613902"/>
                  <a:gd name="connsiteY1" fmla="*/ 36154 h 114813"/>
                  <a:gd name="connsiteX2" fmla="*/ 613902 w 613902"/>
                  <a:gd name="connsiteY2" fmla="*/ 114813 h 114813"/>
                  <a:gd name="connsiteX0" fmla="*/ 0 w 613902"/>
                  <a:gd name="connsiteY0" fmla="*/ 0 h 114813"/>
                  <a:gd name="connsiteX1" fmla="*/ 326718 w 613902"/>
                  <a:gd name="connsiteY1" fmla="*/ 17104 h 114813"/>
                  <a:gd name="connsiteX2" fmla="*/ 613902 w 613902"/>
                  <a:gd name="connsiteY2" fmla="*/ 114813 h 114813"/>
                  <a:gd name="connsiteX0" fmla="*/ 0 w 551550"/>
                  <a:gd name="connsiteY0" fmla="*/ 573 h 201248"/>
                  <a:gd name="connsiteX1" fmla="*/ 326718 w 551550"/>
                  <a:gd name="connsiteY1" fmla="*/ 17677 h 201248"/>
                  <a:gd name="connsiteX2" fmla="*/ 551550 w 551550"/>
                  <a:gd name="connsiteY2" fmla="*/ 201248 h 201248"/>
                  <a:gd name="connsiteX0" fmla="*/ 0 w 551550"/>
                  <a:gd name="connsiteY0" fmla="*/ 573 h 201248"/>
                  <a:gd name="connsiteX1" fmla="*/ 326718 w 551550"/>
                  <a:gd name="connsiteY1" fmla="*/ 17677 h 201248"/>
                  <a:gd name="connsiteX2" fmla="*/ 551550 w 551550"/>
                  <a:gd name="connsiteY2" fmla="*/ 201248 h 201248"/>
                  <a:gd name="connsiteX0" fmla="*/ 0 w 551550"/>
                  <a:gd name="connsiteY0" fmla="*/ 7699 h 208374"/>
                  <a:gd name="connsiteX1" fmla="*/ 326718 w 551550"/>
                  <a:gd name="connsiteY1" fmla="*/ 24803 h 208374"/>
                  <a:gd name="connsiteX2" fmla="*/ 551550 w 551550"/>
                  <a:gd name="connsiteY2" fmla="*/ 208374 h 208374"/>
                  <a:gd name="connsiteX0" fmla="*/ 0 w 403317"/>
                  <a:gd name="connsiteY0" fmla="*/ 1928 h 241217"/>
                  <a:gd name="connsiteX1" fmla="*/ 178485 w 403317"/>
                  <a:gd name="connsiteY1" fmla="*/ 57646 h 241217"/>
                  <a:gd name="connsiteX2" fmla="*/ 403317 w 403317"/>
                  <a:gd name="connsiteY2" fmla="*/ 241217 h 241217"/>
                  <a:gd name="connsiteX0" fmla="*/ 0 w 403317"/>
                  <a:gd name="connsiteY0" fmla="*/ 0 h 239289"/>
                  <a:gd name="connsiteX1" fmla="*/ 403317 w 403317"/>
                  <a:gd name="connsiteY1" fmla="*/ 239289 h 239289"/>
                  <a:gd name="connsiteX0" fmla="*/ 0 w 403317"/>
                  <a:gd name="connsiteY0" fmla="*/ 0 h 239289"/>
                  <a:gd name="connsiteX1" fmla="*/ 403317 w 403317"/>
                  <a:gd name="connsiteY1" fmla="*/ 239289 h 239289"/>
                  <a:gd name="connsiteX0" fmla="*/ 0 w 403317"/>
                  <a:gd name="connsiteY0" fmla="*/ 0 h 239289"/>
                  <a:gd name="connsiteX1" fmla="*/ 403317 w 403317"/>
                  <a:gd name="connsiteY1" fmla="*/ 239289 h 239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3317" h="239289">
                    <a:moveTo>
                      <a:pt x="0" y="0"/>
                    </a:moveTo>
                    <a:cubicBezTo>
                      <a:pt x="209806" y="61585"/>
                      <a:pt x="304118" y="102874"/>
                      <a:pt x="403317" y="239289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5224319" y="3333065"/>
                <a:ext cx="277537" cy="162243"/>
              </a:xfrm>
              <a:custGeom>
                <a:avLst/>
                <a:gdLst>
                  <a:gd name="connsiteX0" fmla="*/ 196850 w 196850"/>
                  <a:gd name="connsiteY0" fmla="*/ 0 h 165100"/>
                  <a:gd name="connsiteX1" fmla="*/ 0 w 196850"/>
                  <a:gd name="connsiteY1" fmla="*/ 165100 h 165100"/>
                  <a:gd name="connsiteX2" fmla="*/ 0 w 196850"/>
                  <a:gd name="connsiteY2" fmla="*/ 165100 h 165100"/>
                  <a:gd name="connsiteX0" fmla="*/ 196850 w 196850"/>
                  <a:gd name="connsiteY0" fmla="*/ 0 h 165100"/>
                  <a:gd name="connsiteX1" fmla="*/ 0 w 196850"/>
                  <a:gd name="connsiteY1" fmla="*/ 165100 h 165100"/>
                  <a:gd name="connsiteX2" fmla="*/ 0 w 196850"/>
                  <a:gd name="connsiteY2" fmla="*/ 165100 h 165100"/>
                  <a:gd name="connsiteX0" fmla="*/ 196850 w 196850"/>
                  <a:gd name="connsiteY0" fmla="*/ 0 h 166025"/>
                  <a:gd name="connsiteX1" fmla="*/ 0 w 196850"/>
                  <a:gd name="connsiteY1" fmla="*/ 165100 h 166025"/>
                  <a:gd name="connsiteX2" fmla="*/ 0 w 196850"/>
                  <a:gd name="connsiteY2" fmla="*/ 165100 h 166025"/>
                  <a:gd name="connsiteX0" fmla="*/ 196850 w 196850"/>
                  <a:gd name="connsiteY0" fmla="*/ 6151 h 171251"/>
                  <a:gd name="connsiteX1" fmla="*/ 157163 w 196850"/>
                  <a:gd name="connsiteY1" fmla="*/ 11707 h 171251"/>
                  <a:gd name="connsiteX2" fmla="*/ 0 w 196850"/>
                  <a:gd name="connsiteY2" fmla="*/ 171251 h 171251"/>
                  <a:gd name="connsiteX3" fmla="*/ 0 w 196850"/>
                  <a:gd name="connsiteY3" fmla="*/ 171251 h 171251"/>
                  <a:gd name="connsiteX0" fmla="*/ 196850 w 196850"/>
                  <a:gd name="connsiteY0" fmla="*/ 6151 h 171251"/>
                  <a:gd name="connsiteX1" fmla="*/ 157163 w 196850"/>
                  <a:gd name="connsiteY1" fmla="*/ 11707 h 171251"/>
                  <a:gd name="connsiteX2" fmla="*/ 0 w 196850"/>
                  <a:gd name="connsiteY2" fmla="*/ 171251 h 171251"/>
                  <a:gd name="connsiteX3" fmla="*/ 0 w 196850"/>
                  <a:gd name="connsiteY3" fmla="*/ 171251 h 171251"/>
                  <a:gd name="connsiteX0" fmla="*/ 196850 w 196850"/>
                  <a:gd name="connsiteY0" fmla="*/ 10654 h 175754"/>
                  <a:gd name="connsiteX1" fmla="*/ 157163 w 196850"/>
                  <a:gd name="connsiteY1" fmla="*/ 16210 h 175754"/>
                  <a:gd name="connsiteX2" fmla="*/ 0 w 196850"/>
                  <a:gd name="connsiteY2" fmla="*/ 175754 h 175754"/>
                  <a:gd name="connsiteX3" fmla="*/ 0 w 196850"/>
                  <a:gd name="connsiteY3" fmla="*/ 175754 h 175754"/>
                  <a:gd name="connsiteX0" fmla="*/ 196850 w 196850"/>
                  <a:gd name="connsiteY0" fmla="*/ 8485 h 173585"/>
                  <a:gd name="connsiteX1" fmla="*/ 157163 w 196850"/>
                  <a:gd name="connsiteY1" fmla="*/ 14041 h 173585"/>
                  <a:gd name="connsiteX2" fmla="*/ 0 w 196850"/>
                  <a:gd name="connsiteY2" fmla="*/ 173585 h 173585"/>
                  <a:gd name="connsiteX3" fmla="*/ 0 w 196850"/>
                  <a:gd name="connsiteY3" fmla="*/ 173585 h 173585"/>
                  <a:gd name="connsiteX0" fmla="*/ 196850 w 196850"/>
                  <a:gd name="connsiteY0" fmla="*/ 5662 h 170762"/>
                  <a:gd name="connsiteX1" fmla="*/ 157163 w 196850"/>
                  <a:gd name="connsiteY1" fmla="*/ 11218 h 170762"/>
                  <a:gd name="connsiteX2" fmla="*/ 0 w 196850"/>
                  <a:gd name="connsiteY2" fmla="*/ 170762 h 170762"/>
                  <a:gd name="connsiteX3" fmla="*/ 0 w 196850"/>
                  <a:gd name="connsiteY3" fmla="*/ 170762 h 170762"/>
                  <a:gd name="connsiteX0" fmla="*/ 196850 w 196850"/>
                  <a:gd name="connsiteY0" fmla="*/ 0 h 165100"/>
                  <a:gd name="connsiteX1" fmla="*/ 157163 w 196850"/>
                  <a:gd name="connsiteY1" fmla="*/ 5556 h 165100"/>
                  <a:gd name="connsiteX2" fmla="*/ 0 w 196850"/>
                  <a:gd name="connsiteY2" fmla="*/ 165100 h 165100"/>
                  <a:gd name="connsiteX3" fmla="*/ 0 w 196850"/>
                  <a:gd name="connsiteY3" fmla="*/ 165100 h 165100"/>
                  <a:gd name="connsiteX0" fmla="*/ 196850 w 196850"/>
                  <a:gd name="connsiteY0" fmla="*/ 0 h 180329"/>
                  <a:gd name="connsiteX1" fmla="*/ 145256 w 196850"/>
                  <a:gd name="connsiteY1" fmla="*/ 43656 h 180329"/>
                  <a:gd name="connsiteX2" fmla="*/ 0 w 196850"/>
                  <a:gd name="connsiteY2" fmla="*/ 165100 h 180329"/>
                  <a:gd name="connsiteX3" fmla="*/ 0 w 196850"/>
                  <a:gd name="connsiteY3" fmla="*/ 165100 h 180329"/>
                  <a:gd name="connsiteX0" fmla="*/ 180182 w 180182"/>
                  <a:gd name="connsiteY0" fmla="*/ 0 h 151754"/>
                  <a:gd name="connsiteX1" fmla="*/ 145256 w 180182"/>
                  <a:gd name="connsiteY1" fmla="*/ 15081 h 151754"/>
                  <a:gd name="connsiteX2" fmla="*/ 0 w 180182"/>
                  <a:gd name="connsiteY2" fmla="*/ 136525 h 151754"/>
                  <a:gd name="connsiteX3" fmla="*/ 0 w 180182"/>
                  <a:gd name="connsiteY3" fmla="*/ 136525 h 151754"/>
                  <a:gd name="connsiteX0" fmla="*/ 277814 w 277814"/>
                  <a:gd name="connsiteY0" fmla="*/ 0 h 151309"/>
                  <a:gd name="connsiteX1" fmla="*/ 242888 w 277814"/>
                  <a:gd name="connsiteY1" fmla="*/ 15081 h 151309"/>
                  <a:gd name="connsiteX2" fmla="*/ 97632 w 277814"/>
                  <a:gd name="connsiteY2" fmla="*/ 136525 h 151309"/>
                  <a:gd name="connsiteX3" fmla="*/ 0 w 277814"/>
                  <a:gd name="connsiteY3" fmla="*/ 143668 h 151309"/>
                  <a:gd name="connsiteX0" fmla="*/ 277814 w 277814"/>
                  <a:gd name="connsiteY0" fmla="*/ 0 h 152505"/>
                  <a:gd name="connsiteX1" fmla="*/ 242888 w 277814"/>
                  <a:gd name="connsiteY1" fmla="*/ 15081 h 152505"/>
                  <a:gd name="connsiteX2" fmla="*/ 133351 w 277814"/>
                  <a:gd name="connsiteY2" fmla="*/ 138907 h 152505"/>
                  <a:gd name="connsiteX3" fmla="*/ 0 w 277814"/>
                  <a:gd name="connsiteY3" fmla="*/ 143668 h 152505"/>
                  <a:gd name="connsiteX0" fmla="*/ 277814 w 277814"/>
                  <a:gd name="connsiteY0" fmla="*/ 0 h 160806"/>
                  <a:gd name="connsiteX1" fmla="*/ 242888 w 277814"/>
                  <a:gd name="connsiteY1" fmla="*/ 15081 h 160806"/>
                  <a:gd name="connsiteX2" fmla="*/ 133351 w 277814"/>
                  <a:gd name="connsiteY2" fmla="*/ 138907 h 160806"/>
                  <a:gd name="connsiteX3" fmla="*/ 0 w 277814"/>
                  <a:gd name="connsiteY3" fmla="*/ 143668 h 160806"/>
                  <a:gd name="connsiteX0" fmla="*/ 277814 w 277814"/>
                  <a:gd name="connsiteY0" fmla="*/ 0 h 173392"/>
                  <a:gd name="connsiteX1" fmla="*/ 242888 w 277814"/>
                  <a:gd name="connsiteY1" fmla="*/ 15081 h 173392"/>
                  <a:gd name="connsiteX2" fmla="*/ 130970 w 277814"/>
                  <a:gd name="connsiteY2" fmla="*/ 160338 h 173392"/>
                  <a:gd name="connsiteX3" fmla="*/ 0 w 277814"/>
                  <a:gd name="connsiteY3" fmla="*/ 143668 h 173392"/>
                  <a:gd name="connsiteX0" fmla="*/ 277814 w 277814"/>
                  <a:gd name="connsiteY0" fmla="*/ 0 h 163430"/>
                  <a:gd name="connsiteX1" fmla="*/ 242888 w 277814"/>
                  <a:gd name="connsiteY1" fmla="*/ 15081 h 163430"/>
                  <a:gd name="connsiteX2" fmla="*/ 130970 w 277814"/>
                  <a:gd name="connsiteY2" fmla="*/ 160338 h 163430"/>
                  <a:gd name="connsiteX3" fmla="*/ 0 w 277814"/>
                  <a:gd name="connsiteY3" fmla="*/ 143668 h 16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814" h="163430">
                    <a:moveTo>
                      <a:pt x="277814" y="0"/>
                    </a:moveTo>
                    <a:cubicBezTo>
                      <a:pt x="243418" y="11244"/>
                      <a:pt x="268552" y="6614"/>
                      <a:pt x="242888" y="15081"/>
                    </a:cubicBezTo>
                    <a:cubicBezTo>
                      <a:pt x="238655" y="197378"/>
                      <a:pt x="176774" y="160338"/>
                      <a:pt x="130970" y="160338"/>
                    </a:cubicBezTo>
                    <a:cubicBezTo>
                      <a:pt x="100014" y="160338"/>
                      <a:pt x="32544" y="141287"/>
                      <a:pt x="0" y="14366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5457702" y="3445202"/>
                <a:ext cx="214460" cy="450941"/>
              </a:xfrm>
              <a:custGeom>
                <a:avLst/>
                <a:gdLst>
                  <a:gd name="connsiteX0" fmla="*/ 214313 w 214313"/>
                  <a:gd name="connsiteY0" fmla="*/ 450056 h 450056"/>
                  <a:gd name="connsiteX1" fmla="*/ 0 w 214313"/>
                  <a:gd name="connsiteY1" fmla="*/ 0 h 450056"/>
                  <a:gd name="connsiteX2" fmla="*/ 0 w 214313"/>
                  <a:gd name="connsiteY2" fmla="*/ 0 h 450056"/>
                  <a:gd name="connsiteX0" fmla="*/ 214313 w 214313"/>
                  <a:gd name="connsiteY0" fmla="*/ 450056 h 450056"/>
                  <a:gd name="connsiteX1" fmla="*/ 0 w 214313"/>
                  <a:gd name="connsiteY1" fmla="*/ 0 h 450056"/>
                  <a:gd name="connsiteX2" fmla="*/ 0 w 214313"/>
                  <a:gd name="connsiteY2" fmla="*/ 0 h 450056"/>
                  <a:gd name="connsiteX0" fmla="*/ 214313 w 214313"/>
                  <a:gd name="connsiteY0" fmla="*/ 450056 h 450056"/>
                  <a:gd name="connsiteX1" fmla="*/ 0 w 214313"/>
                  <a:gd name="connsiteY1" fmla="*/ 0 h 450056"/>
                  <a:gd name="connsiteX2" fmla="*/ 0 w 214313"/>
                  <a:gd name="connsiteY2" fmla="*/ 0 h 450056"/>
                  <a:gd name="connsiteX0" fmla="*/ 214313 w 214313"/>
                  <a:gd name="connsiteY0" fmla="*/ 450056 h 475809"/>
                  <a:gd name="connsiteX1" fmla="*/ 161925 w 214313"/>
                  <a:gd name="connsiteY1" fmla="*/ 442912 h 475809"/>
                  <a:gd name="connsiteX2" fmla="*/ 0 w 214313"/>
                  <a:gd name="connsiteY2" fmla="*/ 0 h 475809"/>
                  <a:gd name="connsiteX3" fmla="*/ 0 w 214313"/>
                  <a:gd name="connsiteY3" fmla="*/ 0 h 475809"/>
                  <a:gd name="connsiteX0" fmla="*/ 214313 w 214313"/>
                  <a:gd name="connsiteY0" fmla="*/ 450056 h 475809"/>
                  <a:gd name="connsiteX1" fmla="*/ 161925 w 214313"/>
                  <a:gd name="connsiteY1" fmla="*/ 442912 h 475809"/>
                  <a:gd name="connsiteX2" fmla="*/ 0 w 214313"/>
                  <a:gd name="connsiteY2" fmla="*/ 0 h 475809"/>
                  <a:gd name="connsiteX3" fmla="*/ 0 w 214313"/>
                  <a:gd name="connsiteY3" fmla="*/ 0 h 475809"/>
                  <a:gd name="connsiteX0" fmla="*/ 214313 w 214313"/>
                  <a:gd name="connsiteY0" fmla="*/ 450056 h 475809"/>
                  <a:gd name="connsiteX1" fmla="*/ 161925 w 214313"/>
                  <a:gd name="connsiteY1" fmla="*/ 442912 h 475809"/>
                  <a:gd name="connsiteX2" fmla="*/ 0 w 214313"/>
                  <a:gd name="connsiteY2" fmla="*/ 0 h 475809"/>
                  <a:gd name="connsiteX3" fmla="*/ 0 w 214313"/>
                  <a:gd name="connsiteY3" fmla="*/ 0 h 475809"/>
                  <a:gd name="connsiteX0" fmla="*/ 214313 w 214313"/>
                  <a:gd name="connsiteY0" fmla="*/ 450056 h 450056"/>
                  <a:gd name="connsiteX1" fmla="*/ 161925 w 214313"/>
                  <a:gd name="connsiteY1" fmla="*/ 442912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61925 w 214313"/>
                  <a:gd name="connsiteY1" fmla="*/ 442912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83356 w 214313"/>
                  <a:gd name="connsiteY1" fmla="*/ 335756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83356 w 214313"/>
                  <a:gd name="connsiteY1" fmla="*/ 335756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  <a:gd name="connsiteX0" fmla="*/ 214313 w 214313"/>
                  <a:gd name="connsiteY0" fmla="*/ 450056 h 450056"/>
                  <a:gd name="connsiteX1" fmla="*/ 183356 w 214313"/>
                  <a:gd name="connsiteY1" fmla="*/ 335756 h 450056"/>
                  <a:gd name="connsiteX2" fmla="*/ 0 w 214313"/>
                  <a:gd name="connsiteY2" fmla="*/ 0 h 450056"/>
                  <a:gd name="connsiteX3" fmla="*/ 0 w 214313"/>
                  <a:gd name="connsiteY3" fmla="*/ 0 h 450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313" h="450056">
                    <a:moveTo>
                      <a:pt x="214313" y="450056"/>
                    </a:moveTo>
                    <a:cubicBezTo>
                      <a:pt x="182562" y="411162"/>
                      <a:pt x="183357" y="375046"/>
                      <a:pt x="183356" y="335756"/>
                    </a:cubicBezTo>
                    <a:cubicBezTo>
                      <a:pt x="183356" y="25003"/>
                      <a:pt x="30559" y="55959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00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3996430" y="3454746"/>
                <a:ext cx="166102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3842" name="Group 84"/>
            <p:cNvGrpSpPr>
              <a:grpSpLocks/>
            </p:cNvGrpSpPr>
            <p:nvPr/>
          </p:nvGrpSpPr>
          <p:grpSpPr bwMode="auto">
            <a:xfrm>
              <a:off x="4006848" y="3186117"/>
              <a:ext cx="1711324" cy="1192213"/>
              <a:chOff x="3993534" y="4091164"/>
              <a:chExt cx="1712731" cy="1191889"/>
            </a:xfrm>
          </p:grpSpPr>
          <p:sp>
            <p:nvSpPr>
              <p:cNvPr id="33845" name="Shp-2_label"/>
              <p:cNvSpPr txBox="1">
                <a:spLocks noChangeArrowheads="1"/>
              </p:cNvSpPr>
              <p:nvPr/>
            </p:nvSpPr>
            <p:spPr bwMode="auto">
              <a:xfrm flipH="1">
                <a:off x="4093788" y="4730733"/>
                <a:ext cx="577181" cy="25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Shp-2</a:t>
                </a:r>
              </a:p>
            </p:txBody>
          </p:sp>
          <p:sp>
            <p:nvSpPr>
              <p:cNvPr id="33846" name="Shp-2_label"/>
              <p:cNvSpPr txBox="1">
                <a:spLocks noChangeArrowheads="1"/>
              </p:cNvSpPr>
              <p:nvPr/>
            </p:nvSpPr>
            <p:spPr bwMode="auto">
              <a:xfrm flipH="1">
                <a:off x="5082450" y="4988126"/>
                <a:ext cx="577181" cy="25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40404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Shp-2</a:t>
                </a:r>
              </a:p>
            </p:txBody>
          </p:sp>
          <p:grpSp>
            <p:nvGrpSpPr>
              <p:cNvPr id="33847" name="Group 69"/>
              <p:cNvGrpSpPr>
                <a:grpSpLocks/>
              </p:cNvGrpSpPr>
              <p:nvPr/>
            </p:nvGrpSpPr>
            <p:grpSpPr bwMode="auto">
              <a:xfrm>
                <a:off x="3993534" y="4091164"/>
                <a:ext cx="1712731" cy="1191889"/>
                <a:chOff x="3993534" y="3532759"/>
                <a:chExt cx="1712731" cy="1191889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5385299" y="3540130"/>
                  <a:ext cx="103159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107399" y="3532965"/>
                  <a:ext cx="10315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33850" name="Group 3"/>
                <p:cNvGrpSpPr>
                  <a:grpSpLocks/>
                </p:cNvGrpSpPr>
                <p:nvPr/>
              </p:nvGrpSpPr>
              <p:grpSpPr bwMode="auto">
                <a:xfrm>
                  <a:off x="3993534" y="3535397"/>
                  <a:ext cx="1712731" cy="1189251"/>
                  <a:chOff x="3993534" y="3535397"/>
                  <a:chExt cx="1712731" cy="1189251"/>
                </a:xfrm>
              </p:grpSpPr>
              <p:sp>
                <p:nvSpPr>
                  <p:cNvPr id="109" name="Freeform 108"/>
                  <p:cNvSpPr/>
                  <p:nvPr/>
                </p:nvSpPr>
                <p:spPr>
                  <a:xfrm>
                    <a:off x="3993714" y="3535353"/>
                    <a:ext cx="164211" cy="1189544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160161"/>
                      <a:gd name="connsiteY0" fmla="*/ 955060 h 955060"/>
                      <a:gd name="connsiteX1" fmla="*/ 129176 w 160161"/>
                      <a:gd name="connsiteY1" fmla="*/ 0 h 955060"/>
                      <a:gd name="connsiteX0" fmla="*/ 0 w 129176"/>
                      <a:gd name="connsiteY0" fmla="*/ 955060 h 955060"/>
                      <a:gd name="connsiteX1" fmla="*/ 129176 w 129176"/>
                      <a:gd name="connsiteY1" fmla="*/ 0 h 95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9176" h="955060">
                        <a:moveTo>
                          <a:pt x="0" y="955060"/>
                        </a:moveTo>
                        <a:cubicBezTo>
                          <a:pt x="114760" y="543309"/>
                          <a:pt x="123160" y="481601"/>
                          <a:pt x="129176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10" name="Freeform 109"/>
                  <p:cNvSpPr/>
                  <p:nvPr/>
                </p:nvSpPr>
                <p:spPr>
                  <a:xfrm flipH="1">
                    <a:off x="5437932" y="3540131"/>
                    <a:ext cx="267369" cy="659266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433976"/>
                      <a:gd name="connsiteY0" fmla="*/ 745510 h 745510"/>
                      <a:gd name="connsiteX1" fmla="*/ 433976 w 433976"/>
                      <a:gd name="connsiteY1" fmla="*/ 0 h 745510"/>
                      <a:gd name="connsiteX0" fmla="*/ 0 w 193513"/>
                      <a:gd name="connsiteY0" fmla="*/ 745510 h 745510"/>
                      <a:gd name="connsiteX1" fmla="*/ 186326 w 193513"/>
                      <a:gd name="connsiteY1" fmla="*/ 0 h 745510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7288" h="847903">
                        <a:moveTo>
                          <a:pt x="0" y="847903"/>
                        </a:moveTo>
                        <a:cubicBezTo>
                          <a:pt x="136985" y="459170"/>
                          <a:pt x="68390" y="424451"/>
                          <a:pt x="267288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11" name="Freeform 110"/>
                  <p:cNvSpPr/>
                  <p:nvPr/>
                </p:nvSpPr>
                <p:spPr>
                  <a:xfrm flipH="1">
                    <a:off x="5437932" y="3540131"/>
                    <a:ext cx="267369" cy="1134606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433976"/>
                      <a:gd name="connsiteY0" fmla="*/ 745510 h 745510"/>
                      <a:gd name="connsiteX1" fmla="*/ 433976 w 433976"/>
                      <a:gd name="connsiteY1" fmla="*/ 0 h 745510"/>
                      <a:gd name="connsiteX0" fmla="*/ 0 w 193513"/>
                      <a:gd name="connsiteY0" fmla="*/ 745510 h 745510"/>
                      <a:gd name="connsiteX1" fmla="*/ 186326 w 193513"/>
                      <a:gd name="connsiteY1" fmla="*/ 0 h 745510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  <a:gd name="connsiteX0" fmla="*/ 0 w 267288"/>
                      <a:gd name="connsiteY0" fmla="*/ 847903 h 847903"/>
                      <a:gd name="connsiteX1" fmla="*/ 267288 w 267288"/>
                      <a:gd name="connsiteY1" fmla="*/ 0 h 84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7288" h="847903">
                        <a:moveTo>
                          <a:pt x="0" y="847903"/>
                        </a:moveTo>
                        <a:cubicBezTo>
                          <a:pt x="136985" y="459170"/>
                          <a:pt x="68390" y="424451"/>
                          <a:pt x="267288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112" name="Freeform 111"/>
                  <p:cNvSpPr/>
                  <p:nvPr/>
                </p:nvSpPr>
                <p:spPr>
                  <a:xfrm>
                    <a:off x="3995819" y="3535353"/>
                    <a:ext cx="164211" cy="611493"/>
                  </a:xfrm>
                  <a:custGeom>
                    <a:avLst/>
                    <a:gdLst>
                      <a:gd name="connsiteX0" fmla="*/ 0 w 196645"/>
                      <a:gd name="connsiteY0" fmla="*/ 894735 h 894735"/>
                      <a:gd name="connsiteX1" fmla="*/ 196645 w 196645"/>
                      <a:gd name="connsiteY1" fmla="*/ 0 h 894735"/>
                      <a:gd name="connsiteX0" fmla="*/ 0 w 212826"/>
                      <a:gd name="connsiteY0" fmla="*/ 894735 h 894735"/>
                      <a:gd name="connsiteX1" fmla="*/ 196645 w 212826"/>
                      <a:gd name="connsiteY1" fmla="*/ 0 h 894735"/>
                      <a:gd name="connsiteX0" fmla="*/ 0 w 236931"/>
                      <a:gd name="connsiteY0" fmla="*/ 894735 h 894735"/>
                      <a:gd name="connsiteX1" fmla="*/ 196645 w 236931"/>
                      <a:gd name="connsiteY1" fmla="*/ 0 h 894735"/>
                      <a:gd name="connsiteX0" fmla="*/ 0 w 268592"/>
                      <a:gd name="connsiteY0" fmla="*/ 904260 h 904260"/>
                      <a:gd name="connsiteX1" fmla="*/ 237126 w 268592"/>
                      <a:gd name="connsiteY1" fmla="*/ 0 h 904260"/>
                      <a:gd name="connsiteX0" fmla="*/ 0 w 237126"/>
                      <a:gd name="connsiteY0" fmla="*/ 904260 h 904260"/>
                      <a:gd name="connsiteX1" fmla="*/ 237126 w 237126"/>
                      <a:gd name="connsiteY1" fmla="*/ 0 h 904260"/>
                      <a:gd name="connsiteX0" fmla="*/ 0 w 160161"/>
                      <a:gd name="connsiteY0" fmla="*/ 955060 h 955060"/>
                      <a:gd name="connsiteX1" fmla="*/ 129176 w 160161"/>
                      <a:gd name="connsiteY1" fmla="*/ 0 h 955060"/>
                      <a:gd name="connsiteX0" fmla="*/ 0 w 129176"/>
                      <a:gd name="connsiteY0" fmla="*/ 955060 h 955060"/>
                      <a:gd name="connsiteX1" fmla="*/ 129176 w 129176"/>
                      <a:gd name="connsiteY1" fmla="*/ 0 h 95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9176" h="955060">
                        <a:moveTo>
                          <a:pt x="0" y="955060"/>
                        </a:moveTo>
                        <a:cubicBezTo>
                          <a:pt x="114760" y="543309"/>
                          <a:pt x="123160" y="481601"/>
                          <a:pt x="129176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</p:grpSp>
          </p:grp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E3FBC9D-83DA-364E-83CC-D59D87E1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Anti-PD-1/PD-L1 Antibodies: Mechanism of Action</a:t>
            </a:r>
          </a:p>
        </p:txBody>
      </p:sp>
    </p:spTree>
    <p:extLst>
      <p:ext uri="{BB962C8B-B14F-4D97-AF65-F5344CB8AC3E}">
        <p14:creationId xmlns:p14="http://schemas.microsoft.com/office/powerpoint/2010/main" val="3690714694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 Inc, 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 Adaptive Biotechnologies, </a:t>
            </a:r>
            <a:r>
              <a:rPr lang="en-US" sz="1800" dirty="0" err="1"/>
              <a:t>Agendia</a:t>
            </a:r>
            <a:r>
              <a:rPr lang="en-US" sz="1800" dirty="0"/>
              <a:t> Inc, 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 Array </a:t>
            </a:r>
            <a:r>
              <a:rPr lang="en-US" sz="1800" dirty="0" err="1"/>
              <a:t>BioPharma</a:t>
            </a:r>
            <a:r>
              <a:rPr lang="en-US" sz="1800" dirty="0"/>
              <a:t> Inc, Astellas, AstraZeneca Pharmaceuticals LP, Bayer HealthCare Pharmaceuticals, </a:t>
            </a:r>
            <a:r>
              <a:rPr lang="en-US" sz="1800" dirty="0" err="1"/>
              <a:t>Biodesix</a:t>
            </a:r>
            <a:r>
              <a:rPr lang="en-US" sz="1800" dirty="0"/>
              <a:t> Inc, </a:t>
            </a:r>
            <a:r>
              <a:rPr lang="en-US" sz="1800" dirty="0" err="1"/>
              <a:t>bioTheranostics</a:t>
            </a:r>
            <a:r>
              <a:rPr lang="en-US" sz="1800" dirty="0"/>
              <a:t> Inc, Blueprint Medicines, Boehringer Ingelheim Pharmaceuticals Inc, Boston Biomedical Inc, Bristol-Myers Squibb Company, Celgene Corporation, Clovis Oncology, 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 EMD Serono Inc, </a:t>
            </a:r>
            <a:r>
              <a:rPr lang="en-US" sz="1800" dirty="0" err="1"/>
              <a:t>Exelixis</a:t>
            </a:r>
            <a:r>
              <a:rPr lang="en-US" sz="1800" dirty="0"/>
              <a:t> Inc, Foundation Medicine, Genentech, a member of the Roche Group, 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 GlaxoSmithKline, Guardant Health, </a:t>
            </a:r>
            <a:r>
              <a:rPr lang="en-US" sz="1800" dirty="0" err="1"/>
              <a:t>Halozyme</a:t>
            </a:r>
            <a:r>
              <a:rPr lang="en-US" sz="1800" dirty="0"/>
              <a:t> Inc, </a:t>
            </a:r>
            <a:r>
              <a:rPr lang="en-US" sz="1800" dirty="0" err="1"/>
              <a:t>ImmunoGen</a:t>
            </a:r>
            <a:r>
              <a:rPr lang="en-US" sz="1800" dirty="0"/>
              <a:t> Inc, Incyte Corporation, Infinity Pharmaceuticals Inc, Ipsen Biopharmaceuticals Inc, Janssen Biotech Inc, administered by Janssen Scientific Affairs LLC, Jazz Pharmaceuticals Inc, Kite, A Gilead Company, 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 Merck, Merrimack Pharmaceuticals Inc, 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 Novartis, </a:t>
            </a:r>
            <a:r>
              <a:rPr lang="en-US" sz="1800" dirty="0" err="1"/>
              <a:t>Oncopeptides</a:t>
            </a:r>
            <a:r>
              <a:rPr lang="en-US" sz="1800" dirty="0"/>
              <a:t>, Pfizer Inc, Pharmacyclics LLC, an AbbVie Company, Prometheus Laboratories Inc, Puma Biotechnology Inc, Regeneron Pharmaceuticals Inc, 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 Medical Ltd, Spectrum Pharmaceuticals Inc, Taiho Oncology Inc, Takeda Oncology, 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 and </a:t>
            </a:r>
            <a:r>
              <a:rPr lang="en-US" sz="1800" dirty="0" err="1"/>
              <a:t>Tolero</a:t>
            </a:r>
            <a:r>
              <a:rPr lang="en-US" sz="1800" dirty="0"/>
              <a:t> Pharmaceuticals.</a:t>
            </a:r>
          </a:p>
        </p:txBody>
      </p:sp>
    </p:spTree>
    <p:extLst>
      <p:ext uri="{BB962C8B-B14F-4D97-AF65-F5344CB8AC3E}">
        <p14:creationId xmlns:p14="http://schemas.microsoft.com/office/powerpoint/2010/main" val="21148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FEF6-AF66-4F43-8AFC-E0EE67BA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3733" dirty="0"/>
              <a:t>KEYNOTE-057: Single-Arm, Open-Label Phase 2 Study (NCT02625961) </a:t>
            </a:r>
            <a:endParaRPr lang="en-US" sz="3733" dirty="0"/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22BC5428-90A5-438C-8FA9-4BDD9F0E817D}"/>
              </a:ext>
            </a:extLst>
          </p:cNvPr>
          <p:cNvSpPr txBox="1">
            <a:spLocks/>
          </p:cNvSpPr>
          <p:nvPr/>
        </p:nvSpPr>
        <p:spPr>
          <a:xfrm>
            <a:off x="-88867" y="-47102"/>
            <a:ext cx="10970524" cy="1155700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rmAutofit/>
          </a:bodyPr>
          <a:lstStyle>
            <a:lvl1pPr algn="l" defTabSz="3429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600" spc="38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600" cap="none" spc="51" normalizeH="0" baseline="0" noProof="0" dirty="0">
              <a:ln>
                <a:noFill/>
              </a:ln>
              <a:solidFill>
                <a:srgbClr val="580F8B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37F708-E32A-446E-84D1-9BAB31820B7F}"/>
              </a:ext>
            </a:extLst>
          </p:cNvPr>
          <p:cNvGrpSpPr/>
          <p:nvPr/>
        </p:nvGrpSpPr>
        <p:grpSpPr>
          <a:xfrm>
            <a:off x="896446" y="1910906"/>
            <a:ext cx="10685796" cy="4420475"/>
            <a:chOff x="157483" y="1185393"/>
            <a:chExt cx="8815782" cy="3646892"/>
          </a:xfrm>
        </p:grpSpPr>
        <p:sp>
          <p:nvSpPr>
            <p:cNvPr id="49" name="Rounded Rectangle 4">
              <a:extLst>
                <a:ext uri="{FF2B5EF4-FFF2-40B4-BE49-F238E27FC236}">
                  <a16:creationId xmlns:a16="http://schemas.microsoft.com/office/drawing/2014/main" id="{47ABCF8E-B633-4CB8-B196-0F7DEA581C8F}"/>
                </a:ext>
              </a:extLst>
            </p:cNvPr>
            <p:cNvSpPr/>
            <p:nvPr/>
          </p:nvSpPr>
          <p:spPr>
            <a:xfrm>
              <a:off x="157483" y="1197590"/>
              <a:ext cx="2518791" cy="2775726"/>
            </a:xfrm>
            <a:prstGeom prst="roundRect">
              <a:avLst>
                <a:gd name="adj" fmla="val 8775"/>
              </a:avLst>
            </a:prstGeom>
            <a:solidFill>
              <a:srgbClr val="3742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</a:t>
              </a:r>
              <a:endPara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91995" marR="0" lvl="0" indent="-152396" algn="l" defTabSz="1219170" rtl="0" eaLnBrk="1" fontAlgn="auto" latinLnBrk="0" hangingPunct="1">
                <a:lnSpc>
                  <a:spcPct val="95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HR NMIBC patients unresponsive to BCG who decline to undergo or are ineligible for cystectomy</a:t>
              </a:r>
            </a:p>
            <a:p>
              <a:pPr marL="191995" marR="0" lvl="0" indent="-152396" algn="l" defTabSz="1219170" rtl="0" eaLnBrk="1" fontAlgn="auto" latinLnBrk="0" hangingPunct="1">
                <a:lnSpc>
                  <a:spcPct val="95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with papillary disease must have fully resected disease at study entry</a:t>
              </a:r>
            </a:p>
            <a:p>
              <a:pPr marL="191995" marR="0" lvl="0" indent="-152396" algn="l" defTabSz="1219170" rtl="0" eaLnBrk="1" fontAlgn="auto" latinLnBrk="0" hangingPunct="1">
                <a:lnSpc>
                  <a:spcPct val="95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cohorts</a:t>
              </a:r>
            </a:p>
            <a:p>
              <a:pPr marL="378873" marR="0" lvl="1" indent="-228594" algn="l" defTabSz="1219170" rtl="0" eaLnBrk="1" fontAlgn="auto" latinLnBrk="0" hangingPunct="1">
                <a:lnSpc>
                  <a:spcPct val="95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Cohort A (n = 130): CIS with or without papillary disease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(high-grade Ta or T1) </a:t>
              </a:r>
            </a:p>
            <a:p>
              <a:pPr marL="378873" marR="0" lvl="1" indent="-228594" algn="l" defTabSz="1219170" rtl="0" eaLnBrk="1" fontAlgn="auto" latinLnBrk="0" hangingPunct="1">
                <a:lnSpc>
                  <a:spcPct val="95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Cohort B (n = 130): papillary disease (high-grade Ta or  any T1) without CIS </a:t>
              </a:r>
            </a:p>
          </p:txBody>
        </p:sp>
        <p:sp>
          <p:nvSpPr>
            <p:cNvPr id="50" name="Rounded Rectangle 5">
              <a:extLst>
                <a:ext uri="{FF2B5EF4-FFF2-40B4-BE49-F238E27FC236}">
                  <a16:creationId xmlns:a16="http://schemas.microsoft.com/office/drawing/2014/main" id="{3AB7F62E-842F-4AD5-A552-B73B0ACB9C45}"/>
                </a:ext>
              </a:extLst>
            </p:cNvPr>
            <p:cNvSpPr/>
            <p:nvPr/>
          </p:nvSpPr>
          <p:spPr>
            <a:xfrm>
              <a:off x="3150241" y="1665009"/>
              <a:ext cx="1697293" cy="1087903"/>
            </a:xfrm>
            <a:prstGeom prst="roundRect">
              <a:avLst/>
            </a:prstGeom>
            <a:solidFill>
              <a:srgbClr val="00877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10884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Pembrolizumab</a:t>
              </a:r>
              <a:br>
                <a:rPr kumimoji="0" lang="en-US" alt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alt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 mg Q3W </a:t>
              </a:r>
            </a:p>
          </p:txBody>
        </p:sp>
        <p:sp>
          <p:nvSpPr>
            <p:cNvPr id="54" name="Rounded Rectangle 4">
              <a:extLst>
                <a:ext uri="{FF2B5EF4-FFF2-40B4-BE49-F238E27FC236}">
                  <a16:creationId xmlns:a16="http://schemas.microsoft.com/office/drawing/2014/main" id="{22E70AAB-C5B4-46D3-8E0E-37EAB456C815}"/>
                </a:ext>
              </a:extLst>
            </p:cNvPr>
            <p:cNvSpPr/>
            <p:nvPr/>
          </p:nvSpPr>
          <p:spPr>
            <a:xfrm>
              <a:off x="5437909" y="1185393"/>
              <a:ext cx="1774529" cy="203943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Evaluations with cystoscopy, cytology, ± biopsy Q12W × 2 years, then Q24W × 2 years and once yearly thereafter</a:t>
              </a:r>
              <a:endPara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609585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609585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CTU Q24W × 2 years or more frequently as clinically indicated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CAA1874-3DDD-4AC6-AFB3-1B434DACCE6D}"/>
                </a:ext>
              </a:extLst>
            </p:cNvPr>
            <p:cNvSpPr txBox="1"/>
            <p:nvPr/>
          </p:nvSpPr>
          <p:spPr>
            <a:xfrm>
              <a:off x="7556341" y="2992723"/>
              <a:ext cx="1006314" cy="15234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600" cap="none" spc="4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97767CE-0598-4824-BA9E-ADD672775AA2}"/>
                </a:ext>
              </a:extLst>
            </p:cNvPr>
            <p:cNvCxnSpPr/>
            <p:nvPr/>
          </p:nvCxnSpPr>
          <p:spPr>
            <a:xfrm>
              <a:off x="1234510" y="4274359"/>
              <a:ext cx="4084648" cy="0"/>
            </a:xfrm>
            <a:prstGeom prst="straightConnector1">
              <a:avLst/>
            </a:prstGeom>
            <a:ln w="63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4C369E3-8868-4895-8876-A917B50C5561}"/>
                </a:ext>
              </a:extLst>
            </p:cNvPr>
            <p:cNvCxnSpPr/>
            <p:nvPr/>
          </p:nvCxnSpPr>
          <p:spPr>
            <a:xfrm>
              <a:off x="1216236" y="4737812"/>
              <a:ext cx="4084648" cy="0"/>
            </a:xfrm>
            <a:prstGeom prst="straightConnector1">
              <a:avLst/>
            </a:prstGeom>
            <a:ln w="6350" cap="flat" cmpd="sng" algn="ctr">
              <a:solidFill>
                <a:schemeClr val="tx2"/>
              </a:solidFill>
              <a:prstDash val="lgDash"/>
              <a:round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199BB5-D700-47A7-8186-8610BA63B1D7}"/>
                </a:ext>
              </a:extLst>
            </p:cNvPr>
            <p:cNvSpPr txBox="1"/>
            <p:nvPr/>
          </p:nvSpPr>
          <p:spPr>
            <a:xfrm>
              <a:off x="1234510" y="4491498"/>
              <a:ext cx="3796323" cy="17774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600" cap="none" spc="4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If HR NMIBC present at any assessment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0C3254-F9E9-431D-803D-CCEAFDADDE8D}"/>
                </a:ext>
              </a:extLst>
            </p:cNvPr>
            <p:cNvSpPr/>
            <p:nvPr/>
          </p:nvSpPr>
          <p:spPr>
            <a:xfrm>
              <a:off x="5350489" y="4505943"/>
              <a:ext cx="1907954" cy="32634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600" cap="none" spc="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Discontinue treatment; enter survival follow-up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685E42-898D-4982-AD9E-7F89B3D75E18}"/>
                </a:ext>
              </a:extLst>
            </p:cNvPr>
            <p:cNvSpPr txBox="1"/>
            <p:nvPr/>
          </p:nvSpPr>
          <p:spPr>
            <a:xfrm>
              <a:off x="382588" y="4012508"/>
              <a:ext cx="4738701" cy="17774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600" cap="none" spc="4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If no persistence or recurrence of HR NMIBC at any assessment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D8626BB-7496-4736-8FC8-34CBADC390ED}"/>
                </a:ext>
              </a:extLst>
            </p:cNvPr>
            <p:cNvSpPr/>
            <p:nvPr/>
          </p:nvSpPr>
          <p:spPr>
            <a:xfrm>
              <a:off x="5350489" y="3514839"/>
              <a:ext cx="1907954" cy="93677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600" cap="none" spc="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Continue assessments and pembrolizumab until recurrence of HR NMIBC, PD, or 24 months of treatment complete</a:t>
              </a:r>
            </a:p>
          </p:txBody>
        </p:sp>
        <p:sp>
          <p:nvSpPr>
            <p:cNvPr id="29" name="Rounded Rectangle 51">
              <a:extLst>
                <a:ext uri="{FF2B5EF4-FFF2-40B4-BE49-F238E27FC236}">
                  <a16:creationId xmlns:a16="http://schemas.microsoft.com/office/drawing/2014/main" id="{759C4A09-FEDE-4676-8A83-7279584FC141}"/>
                </a:ext>
              </a:extLst>
            </p:cNvPr>
            <p:cNvSpPr/>
            <p:nvPr/>
          </p:nvSpPr>
          <p:spPr>
            <a:xfrm>
              <a:off x="7317342" y="1291727"/>
              <a:ext cx="1654468" cy="785035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lIns="90000" tIns="46800" rIns="90000" bIns="46800" rtlCol="0" anchor="t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Primary End Points</a:t>
              </a:r>
            </a:p>
            <a:p>
              <a:pPr marL="171446" marR="0" lvl="0" indent="-171446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 (absence of HR NMIBC) in cohort A</a:t>
              </a:r>
            </a:p>
            <a:p>
              <a:pPr marL="171446" marR="0" lvl="0" indent="-171446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DFS in cohort B</a:t>
              </a:r>
            </a:p>
          </p:txBody>
        </p:sp>
        <p:sp>
          <p:nvSpPr>
            <p:cNvPr id="30" name="Rounded Rectangle 53">
              <a:extLst>
                <a:ext uri="{FF2B5EF4-FFF2-40B4-BE49-F238E27FC236}">
                  <a16:creationId xmlns:a16="http://schemas.microsoft.com/office/drawing/2014/main" id="{DD7F8456-B0EB-4EBC-B70B-99E058DE43AE}"/>
                </a:ext>
              </a:extLst>
            </p:cNvPr>
            <p:cNvSpPr/>
            <p:nvPr/>
          </p:nvSpPr>
          <p:spPr>
            <a:xfrm>
              <a:off x="7336948" y="2273797"/>
              <a:ext cx="1636317" cy="1239399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lIns="90000" tIns="46800" rIns="90000" bIns="46800" rtlCol="0" anchor="t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sng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Secondary End Points</a:t>
              </a:r>
              <a:endPara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  <a:p>
              <a:pPr marL="171446" marR="0" lvl="0" indent="-171446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CR (absence of any disease: </a:t>
              </a: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high-risk</a:t>
              </a: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or low-risk NMIBC) in cohort A</a:t>
              </a:r>
            </a:p>
            <a:p>
              <a:pPr marL="171446" marR="0" lvl="0" indent="-171446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DOR in cohort A</a:t>
              </a:r>
            </a:p>
            <a:p>
              <a:pPr marL="171446" marR="0" lvl="0" indent="-171446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Safety/tolerability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126C29-4A01-4F53-A604-D68EB242AAF2}"/>
                </a:ext>
              </a:extLst>
            </p:cNvPr>
            <p:cNvSpPr/>
            <p:nvPr/>
          </p:nvSpPr>
          <p:spPr>
            <a:xfrm>
              <a:off x="281213" y="2809282"/>
              <a:ext cx="2356300" cy="52846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46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91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837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783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729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674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620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566" algn="l" defTabSz="342946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6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5FB18B-EE8F-4127-881F-57C9B880D56A}"/>
                </a:ext>
              </a:extLst>
            </p:cNvPr>
            <p:cNvCxnSpPr>
              <a:cxnSpLocks/>
            </p:cNvCxnSpPr>
            <p:nvPr/>
          </p:nvCxnSpPr>
          <p:spPr>
            <a:xfrm>
              <a:off x="2676274" y="2248511"/>
              <a:ext cx="5175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A3A69AA-BE74-49EA-B3E0-2B8A9A6FCF6F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4816214" y="2195375"/>
              <a:ext cx="621695" cy="97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E556A25-52D1-6E4F-9AB6-DECF80EDEF6C}"/>
              </a:ext>
            </a:extLst>
          </p:cNvPr>
          <p:cNvSpPr txBox="1"/>
          <p:nvPr/>
        </p:nvSpPr>
        <p:spPr>
          <a:xfrm>
            <a:off x="803794" y="6473384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406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5014" y="6620969"/>
            <a:ext cx="6184101" cy="1642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1.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Balar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 et al. ASCO GU 2019. Abstract 350. 2.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Balar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A. FDA ODAC submission 2019. 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75768" y="591584"/>
            <a:ext cx="10972803" cy="418576"/>
          </a:xfrm>
        </p:spPr>
        <p:txBody>
          <a:bodyPr/>
          <a:lstStyle/>
          <a:p>
            <a:r>
              <a:rPr lang="en-US" dirty="0"/>
              <a:t>Duration of Complete Response is Clinically Meaningful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1F3F2FE3-6B58-4EC5-AD1C-1938F6CB206D}"/>
              </a:ext>
            </a:extLst>
          </p:cNvPr>
          <p:cNvGraphicFramePr>
            <a:graphicFrameLocks noGrp="1"/>
          </p:cNvGraphicFramePr>
          <p:nvPr/>
        </p:nvGraphicFramePr>
        <p:xfrm>
          <a:off x="675768" y="5952393"/>
          <a:ext cx="11187228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1664232928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1169132183"/>
                    </a:ext>
                  </a:extLst>
                </a:gridCol>
                <a:gridCol w="820509">
                  <a:extLst>
                    <a:ext uri="{9D8B030D-6E8A-4147-A177-3AD203B41FA5}">
                      <a16:colId xmlns:a16="http://schemas.microsoft.com/office/drawing/2014/main" val="199722423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No. at Risk</a:t>
                      </a:r>
                    </a:p>
                  </a:txBody>
                  <a:tcPr marR="1828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39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36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27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7" name="Object 7">
            <a:extLst>
              <a:ext uri="{FF2B5EF4-FFF2-40B4-BE49-F238E27FC236}">
                <a16:creationId xmlns:a16="http://schemas.microsoft.com/office/drawing/2014/main" id="{A51EC4BC-B8CB-41A3-9531-BA26EFED4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684" y="1557881"/>
          <a:ext cx="10576875" cy="4309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2A7F5380-7901-4197-AE46-AD4E679DE584}"/>
              </a:ext>
            </a:extLst>
          </p:cNvPr>
          <p:cNvGraphicFramePr>
            <a:graphicFrameLocks noGrp="1"/>
          </p:cNvGraphicFramePr>
          <p:nvPr/>
        </p:nvGraphicFramePr>
        <p:xfrm>
          <a:off x="1748420" y="5212107"/>
          <a:ext cx="9777060" cy="3259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14755">
                  <a:extLst>
                    <a:ext uri="{9D8B030D-6E8A-4147-A177-3AD203B41FA5}">
                      <a16:colId xmlns:a16="http://schemas.microsoft.com/office/drawing/2014/main" val="1391506953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4138557274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3385961499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3612012815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548593845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3974146068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3915057413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5222698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2604870219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2312633967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1630121245"/>
                    </a:ext>
                  </a:extLst>
                </a:gridCol>
                <a:gridCol w="814755">
                  <a:extLst>
                    <a:ext uri="{9D8B030D-6E8A-4147-A177-3AD203B41FA5}">
                      <a16:colId xmlns:a16="http://schemas.microsoft.com/office/drawing/2014/main" val="318414659"/>
                    </a:ext>
                  </a:extLst>
                </a:gridCol>
              </a:tblGrid>
              <a:tr h="32592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0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3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6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9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12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15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18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21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24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27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30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1" dirty="0"/>
                        <a:t>33</a:t>
                      </a:r>
                    </a:p>
                  </a:txBody>
                  <a:tcPr marT="27432" marB="27432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673396"/>
                  </a:ext>
                </a:extLst>
              </a:tr>
            </a:tbl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ADED3D65-7429-43EC-9AFB-6F65F85C1AA3}"/>
              </a:ext>
            </a:extLst>
          </p:cNvPr>
          <p:cNvSpPr txBox="1"/>
          <p:nvPr/>
        </p:nvSpPr>
        <p:spPr>
          <a:xfrm>
            <a:off x="2529486" y="4318518"/>
            <a:ext cx="139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Time CR achieved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9B170A6-E552-4519-9CCE-335407A510AE}"/>
              </a:ext>
            </a:extLst>
          </p:cNvPr>
          <p:cNvCxnSpPr>
            <a:cxnSpLocks/>
          </p:cNvCxnSpPr>
          <p:nvPr/>
        </p:nvCxnSpPr>
        <p:spPr>
          <a:xfrm flipH="1">
            <a:off x="2430160" y="4790924"/>
            <a:ext cx="391161" cy="3326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C2905C7-0666-4D65-A62E-A61BD8CE4966}"/>
              </a:ext>
            </a:extLst>
          </p:cNvPr>
          <p:cNvSpPr txBox="1"/>
          <p:nvPr/>
        </p:nvSpPr>
        <p:spPr>
          <a:xfrm>
            <a:off x="4578188" y="2079211"/>
            <a:ext cx="2632509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Median DOR (range):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16.2 (0.0+ to 30.4+)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charset="0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B063D40-3080-4A14-86B4-D572DAD30A83}"/>
              </a:ext>
            </a:extLst>
          </p:cNvPr>
          <p:cNvSpPr/>
          <p:nvPr/>
        </p:nvSpPr>
        <p:spPr>
          <a:xfrm>
            <a:off x="7751430" y="1865308"/>
            <a:ext cx="4029239" cy="1277273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380990" marR="0" lvl="0" indent="-38099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3565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Of 96 patients, 39 achieved CR at first disease assessment </a:t>
            </a:r>
          </a:p>
          <a:p>
            <a:pPr marL="380990" marR="0" lvl="0" indent="-38099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3565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Patients not in CR at first disease assessment came off treatment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6FD83F-D9B9-4C5B-9065-6806F7706AB5}"/>
              </a:ext>
            </a:extLst>
          </p:cNvPr>
          <p:cNvCxnSpPr>
            <a:cxnSpLocks/>
          </p:cNvCxnSpPr>
          <p:nvPr/>
        </p:nvCxnSpPr>
        <p:spPr>
          <a:xfrm flipV="1">
            <a:off x="5670980" y="3307081"/>
            <a:ext cx="0" cy="1798548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4C6552-B68B-4EAC-B13B-FDA4217E2037}"/>
              </a:ext>
            </a:extLst>
          </p:cNvPr>
          <p:cNvSpPr txBox="1"/>
          <p:nvPr/>
        </p:nvSpPr>
        <p:spPr bwMode="hidden">
          <a:xfrm>
            <a:off x="7038143" y="3821677"/>
            <a:ext cx="4405176" cy="13280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12-mo DOR landmark</a:t>
            </a:r>
          </a:p>
          <a:p>
            <a:pPr marL="115885" marR="0" lvl="0" indent="-11588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≈15 mo from start of therapy</a:t>
            </a:r>
          </a:p>
          <a:p>
            <a:pPr marL="115885" marR="0" lvl="0" indent="-11588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57% by Kaplan Meier estimate</a:t>
            </a:r>
          </a:p>
          <a:p>
            <a:pPr marL="115885" marR="0" lvl="0" indent="-115885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Number of patients with observed DOR ≥12 mo was </a:t>
            </a:r>
          </a:p>
          <a:p>
            <a:pPr marL="457189" marR="0" lvl="1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18/39 (46%) of initial complete responders </a:t>
            </a:r>
          </a:p>
          <a:p>
            <a:pPr marL="457189" marR="0" lvl="1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19% of all treated patients (n = 96)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3929F7-6245-A84C-82F1-37E18B2D3AAF}"/>
              </a:ext>
            </a:extLst>
          </p:cNvPr>
          <p:cNvSpPr txBox="1"/>
          <p:nvPr/>
        </p:nvSpPr>
        <p:spPr>
          <a:xfrm>
            <a:off x="7391400" y="6533798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645000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32875F-C4C2-0F43-8744-ED0DB715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09800"/>
            <a:ext cx="10972800" cy="2057400"/>
          </a:xfrm>
        </p:spPr>
        <p:txBody>
          <a:bodyPr/>
          <a:lstStyle/>
          <a:p>
            <a:r>
              <a:rPr lang="en-US" dirty="0"/>
              <a:t>IMvigor010: Primary Analysis from A Phase III Randomized Study of Adjuvant </a:t>
            </a:r>
            <a:r>
              <a:rPr lang="en-US" dirty="0" err="1"/>
              <a:t>Atezolizumab</a:t>
            </a:r>
            <a:r>
              <a:rPr lang="en-US" dirty="0"/>
              <a:t> (</a:t>
            </a:r>
            <a:r>
              <a:rPr lang="en-US" dirty="0" err="1"/>
              <a:t>Atezo</a:t>
            </a:r>
            <a:r>
              <a:rPr lang="en-US" dirty="0"/>
              <a:t>) versus Observation (</a:t>
            </a:r>
            <a:r>
              <a:rPr lang="en-US" dirty="0" err="1"/>
              <a:t>Obs</a:t>
            </a:r>
            <a:r>
              <a:rPr lang="en-US" dirty="0"/>
              <a:t>) in High-Risk Muscle-Invasive Urothelial Carcinoma (MIUC)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406A19-6069-E24F-B8BF-F4EA2B40D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95800"/>
            <a:ext cx="109728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Hussain MH et al.</a:t>
            </a:r>
          </a:p>
          <a:p>
            <a:pPr marL="0" indent="0">
              <a:buNone/>
            </a:pPr>
            <a:r>
              <a:rPr lang="en-US" sz="2400" dirty="0"/>
              <a:t>ASCO 2020;Abstract 5000.</a:t>
            </a:r>
          </a:p>
        </p:txBody>
      </p:sp>
    </p:spTree>
    <p:extLst>
      <p:ext uri="{BB962C8B-B14F-4D97-AF65-F5344CB8AC3E}">
        <p14:creationId xmlns:p14="http://schemas.microsoft.com/office/powerpoint/2010/main" val="810754443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9B6DE7-22DF-FE44-B538-EAD334FC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IMvigor010 Phase III </a:t>
            </a:r>
            <a:r>
              <a:rPr lang="en-US"/>
              <a:t>Trial Schema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87CB2-9876-E84A-81C1-E22063F73709}"/>
              </a:ext>
            </a:extLst>
          </p:cNvPr>
          <p:cNvSpPr txBox="1"/>
          <p:nvPr/>
        </p:nvSpPr>
        <p:spPr>
          <a:xfrm>
            <a:off x="457200" y="6519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Hussain MH et al. ASCO 2020; Abstract 5000.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056BF2-C3F2-394B-A7CA-2BC95416A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2523"/>
            <a:ext cx="113792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0804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9B6DE7-22DF-FE44-B538-EAD334FC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IMvigor010: Disease-Free Survival (DFS) in ITT Population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87CB2-9876-E84A-81C1-E22063F73709}"/>
              </a:ext>
            </a:extLst>
          </p:cNvPr>
          <p:cNvSpPr txBox="1"/>
          <p:nvPr/>
        </p:nvSpPr>
        <p:spPr>
          <a:xfrm>
            <a:off x="457200" y="6519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Hussain MH et al. ASCO 2020; Abstract 5000.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94182D-5E94-5D4B-A4A5-6711F218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4" y="1371600"/>
            <a:ext cx="11290300" cy="4648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F98918-73BA-C64E-B35F-3F6265BF8526}"/>
              </a:ext>
            </a:extLst>
          </p:cNvPr>
          <p:cNvSpPr/>
          <p:nvPr/>
        </p:nvSpPr>
        <p:spPr bwMode="auto">
          <a:xfrm>
            <a:off x="457200" y="5715000"/>
            <a:ext cx="762000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16654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54102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Urothelial Bladder Cancer (UBC) Management</a:t>
            </a:r>
            <a:endParaRPr lang="en-US" sz="2000" b="1" kern="1200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>
                <a:solidFill>
                  <a:schemeClr val="tx2"/>
                </a:solidFill>
              </a:rPr>
              <a:t> — 85-year-old widower and retired automotive mechanic</a:t>
            </a:r>
          </a:p>
          <a:p>
            <a:pPr marL="0" indent="0" defTabSz="457200" eaLnBrk="1" fontAlgn="auto" hangingPunct="1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Risks and Benefits of Immune Checkpoint Inhibitors in Advanced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>
                <a:solidFill>
                  <a:schemeClr val="tx2"/>
                </a:solidFill>
              </a:rPr>
              <a:t> — 78-year-old woman with a PMH of cervical cancer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Integration of FGFR-Directed Therapy into Current UBC Management Algorithms</a:t>
            </a:r>
            <a:endParaRPr lang="en-US" sz="2000" kern="1200" dirty="0">
              <a:solidFill>
                <a:srgbClr val="0432FF"/>
              </a:solidFill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62-year-old auto body repairman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Antibody-Drug Conjugates in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70-year-old married man and retired telephone technician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Management of UBC in the Era of COVID-19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 err="1">
                <a:solidFill>
                  <a:srgbClr val="002B50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63-year-old man</a:t>
            </a:r>
          </a:p>
        </p:txBody>
      </p:sp>
    </p:spTree>
    <p:extLst>
      <p:ext uri="{BB962C8B-B14F-4D97-AF65-F5344CB8AC3E}">
        <p14:creationId xmlns:p14="http://schemas.microsoft.com/office/powerpoint/2010/main" val="2650230177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1582400" cy="403860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3: Risks and Benefits of Immune Checkpoint Inhibitors </a:t>
            </a:r>
            <a:br>
              <a:rPr lang="en-US" sz="2800" b="1" dirty="0">
                <a:solidFill>
                  <a:srgbClr val="0432FF"/>
                </a:solidFill>
              </a:rPr>
            </a:br>
            <a:r>
              <a:rPr lang="en-US" sz="2800" b="1" dirty="0">
                <a:solidFill>
                  <a:srgbClr val="0432FF"/>
                </a:solidFill>
              </a:rPr>
              <a:t>in Advanced UBC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endParaRPr lang="en-US" sz="2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53667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3C302423-0B0C-B74A-9CD0-694ABE80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63"/>
            <a:ext cx="12115800" cy="1143000"/>
          </a:xfrm>
        </p:spPr>
        <p:txBody>
          <a:bodyPr/>
          <a:lstStyle/>
          <a:p>
            <a:pPr eaLnBrk="1" hangingPunct="1"/>
            <a:r>
              <a:rPr lang="en-US" altLang="en-US" b="1" i="1" dirty="0">
                <a:solidFill>
                  <a:schemeClr val="tx2"/>
                </a:solidFill>
              </a:rPr>
              <a:t>A long time ago, in a galaxy far far away?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8DAEF-7155-F847-A487-1B5AA4FD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41437"/>
            <a:ext cx="4438650" cy="5029200"/>
          </a:xfrm>
        </p:spPr>
        <p:txBody>
          <a:bodyPr rtlCol="0">
            <a:normAutofit fontScale="92500" lnSpcReduction="10000"/>
          </a:bodyPr>
          <a:lstStyle/>
          <a:p>
            <a:pPr marL="342539" indent="-342539" eaLnBrk="1" fontAlgn="auto" hangingPunct="1">
              <a:spcAft>
                <a:spcPts val="0"/>
              </a:spcAft>
              <a:defRPr/>
            </a:pPr>
            <a:r>
              <a:rPr lang="en-US" dirty="0"/>
              <a:t>1985 - MVAC reported</a:t>
            </a:r>
          </a:p>
          <a:p>
            <a:pPr marL="342539" indent="-342539" eaLnBrk="1" fontAlgn="auto" hangingPunct="1">
              <a:spcAft>
                <a:spcPts val="0"/>
              </a:spcAft>
              <a:defRPr/>
            </a:pPr>
            <a:r>
              <a:rPr lang="en-US" dirty="0"/>
              <a:t>1997 - Gemcitabine reported to have activity</a:t>
            </a:r>
          </a:p>
          <a:p>
            <a:pPr marL="742167" lvl="1" indent="-285449" eaLnBrk="1" fontAlgn="auto" hangingPunct="1">
              <a:spcAft>
                <a:spcPts val="0"/>
              </a:spcAft>
              <a:defRPr/>
            </a:pPr>
            <a:r>
              <a:rPr lang="en-US" dirty="0"/>
              <a:t>GC found comparable to MVAC in 2000</a:t>
            </a:r>
          </a:p>
          <a:p>
            <a:pPr marL="342539" indent="-342539" eaLnBrk="1" fontAlgn="auto" hangingPunct="1">
              <a:spcAft>
                <a:spcPts val="0"/>
              </a:spcAft>
              <a:defRPr/>
            </a:pPr>
            <a:r>
              <a:rPr lang="en-US" dirty="0"/>
              <a:t>Response rates:</a:t>
            </a:r>
          </a:p>
          <a:p>
            <a:pPr marL="742167" lvl="1" indent="-285449" eaLnBrk="1" fontAlgn="auto" hangingPunct="1">
              <a:spcAft>
                <a:spcPts val="0"/>
              </a:spcAft>
              <a:defRPr/>
            </a:pPr>
            <a:r>
              <a:rPr lang="en-US" dirty="0"/>
              <a:t>50-55% tumor regression</a:t>
            </a:r>
          </a:p>
          <a:p>
            <a:pPr marL="742167" lvl="1" indent="-285449" eaLnBrk="1" fontAlgn="auto" hangingPunct="1">
              <a:spcAft>
                <a:spcPts val="0"/>
              </a:spcAft>
              <a:defRPr/>
            </a:pPr>
            <a:r>
              <a:rPr lang="en-US" dirty="0"/>
              <a:t>additional 33% with stable disease</a:t>
            </a:r>
          </a:p>
          <a:p>
            <a:pPr marL="342539" indent="-342539" eaLnBrk="1" fontAlgn="auto" hangingPunct="1">
              <a:spcAft>
                <a:spcPts val="0"/>
              </a:spcAft>
              <a:defRPr/>
            </a:pPr>
            <a:r>
              <a:rPr lang="en-US" dirty="0"/>
              <a:t>Median PFS 7.5 months</a:t>
            </a:r>
          </a:p>
          <a:p>
            <a:pPr marL="342539" indent="-342539" eaLnBrk="1" fontAlgn="auto" hangingPunct="1">
              <a:spcAft>
                <a:spcPts val="0"/>
              </a:spcAft>
              <a:defRPr/>
            </a:pPr>
            <a:r>
              <a:rPr lang="en-US" dirty="0"/>
              <a:t>OS 14 months</a:t>
            </a:r>
          </a:p>
        </p:txBody>
      </p:sp>
      <p:sp>
        <p:nvSpPr>
          <p:cNvPr id="82948" name="TextBox 4">
            <a:extLst>
              <a:ext uri="{FF2B5EF4-FFF2-40B4-BE49-F238E27FC236}">
                <a16:creationId xmlns:a16="http://schemas.microsoft.com/office/drawing/2014/main" id="{CEA3BC9F-72DD-8545-9FE9-72D281160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6187821"/>
            <a:ext cx="2205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4" tIns="45672" rIns="91344" bIns="4567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Sternberg et al., J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Urol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 (1985)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Stadler et al., JCO (1997)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von der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Maase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 et al., JCO (2000)</a:t>
            </a:r>
          </a:p>
        </p:txBody>
      </p:sp>
      <p:pic>
        <p:nvPicPr>
          <p:cNvPr id="82949" name="Picture 1">
            <a:extLst>
              <a:ext uri="{FF2B5EF4-FFF2-40B4-BE49-F238E27FC236}">
                <a16:creationId xmlns:a16="http://schemas.microsoft.com/office/drawing/2014/main" id="{6057A4E6-6067-3343-98CA-03DC03A0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07900-5A33-CA42-A2E5-564EA0ACD455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112677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ED5ACA29-5AFC-484B-BF52-7D7A110B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Current Treatment Paradigms</a:t>
            </a:r>
            <a:br>
              <a:rPr lang="en-US" altLang="en-US" b="1" dirty="0">
                <a:solidFill>
                  <a:srgbClr val="C00000"/>
                </a:solidFill>
              </a:rPr>
            </a:br>
            <a:r>
              <a:rPr lang="en-US" altLang="en-US" b="1" dirty="0">
                <a:solidFill>
                  <a:srgbClr val="C00000"/>
                </a:solidFill>
              </a:rPr>
              <a:t>Metastatic Urothelial 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3197-E165-F948-98E5-B5EFFE915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52600"/>
            <a:ext cx="8229600" cy="4525963"/>
          </a:xfrm>
        </p:spPr>
        <p:txBody>
          <a:bodyPr/>
          <a:lstStyle/>
          <a:p>
            <a:pPr marL="342539" indent="-342539">
              <a:defRPr/>
            </a:pPr>
            <a:r>
              <a:rPr lang="en-US" dirty="0"/>
              <a:t>Cisplatin </a:t>
            </a:r>
            <a:r>
              <a:rPr lang="en-US" dirty="0">
                <a:solidFill>
                  <a:srgbClr val="0070C0"/>
                </a:solidFill>
              </a:rPr>
              <a:t>eligible</a:t>
            </a:r>
          </a:p>
          <a:p>
            <a:pPr marL="742167" lvl="1" indent="-285449">
              <a:defRPr/>
            </a:pPr>
            <a:r>
              <a:rPr lang="en-US" dirty="0"/>
              <a:t>gem/cis</a:t>
            </a:r>
          </a:p>
          <a:p>
            <a:pPr marL="342539" indent="-342539">
              <a:defRPr/>
            </a:pPr>
            <a:r>
              <a:rPr lang="en-US" dirty="0"/>
              <a:t>Cisplatin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ineligible</a:t>
            </a:r>
            <a:r>
              <a:rPr lang="en-US" dirty="0"/>
              <a:t>	</a:t>
            </a:r>
          </a:p>
          <a:p>
            <a:pPr marL="742167" lvl="1" indent="-285449">
              <a:defRPr/>
            </a:pPr>
            <a:r>
              <a:rPr lang="en-US" dirty="0"/>
              <a:t>immunotherapy (</a:t>
            </a:r>
            <a:r>
              <a:rPr lang="en-US" dirty="0" err="1"/>
              <a:t>pembro</a:t>
            </a:r>
            <a:r>
              <a:rPr lang="en-US" dirty="0"/>
              <a:t> or </a:t>
            </a:r>
            <a:r>
              <a:rPr lang="en-US" dirty="0" err="1"/>
              <a:t>atezo</a:t>
            </a:r>
            <a:r>
              <a:rPr lang="en-US" dirty="0"/>
              <a:t>) if PD-L1+</a:t>
            </a:r>
          </a:p>
          <a:p>
            <a:pPr marL="742167" lvl="1" indent="-285449">
              <a:defRPr/>
            </a:pPr>
            <a:r>
              <a:rPr lang="en-US" dirty="0"/>
              <a:t>gem/carbo</a:t>
            </a:r>
          </a:p>
          <a:p>
            <a:pPr marL="342539" indent="-342539">
              <a:defRPr/>
            </a:pPr>
            <a:r>
              <a:rPr lang="en-US" dirty="0">
                <a:solidFill>
                  <a:srgbClr val="7030A0"/>
                </a:solidFill>
              </a:rPr>
              <a:t>Chemotherapy unfit</a:t>
            </a:r>
          </a:p>
          <a:p>
            <a:pPr marL="742167" lvl="1" indent="-285449">
              <a:defRPr/>
            </a:pPr>
            <a:r>
              <a:rPr lang="en-US" dirty="0"/>
              <a:t>immunotherapy (</a:t>
            </a:r>
            <a:r>
              <a:rPr lang="en-US" dirty="0" err="1"/>
              <a:t>pembro</a:t>
            </a:r>
            <a:r>
              <a:rPr lang="en-US" dirty="0"/>
              <a:t> or </a:t>
            </a:r>
            <a:r>
              <a:rPr lang="en-US" dirty="0" err="1"/>
              <a:t>atezo</a:t>
            </a:r>
            <a:r>
              <a:rPr lang="en-US" dirty="0"/>
              <a:t>)</a:t>
            </a:r>
          </a:p>
          <a:p>
            <a:pPr marL="342539" indent="-342539">
              <a:defRPr/>
            </a:pPr>
            <a:r>
              <a:rPr lang="en-US" dirty="0">
                <a:solidFill>
                  <a:srgbClr val="C00000"/>
                </a:solidFill>
              </a:rPr>
              <a:t>Platinum refractory</a:t>
            </a:r>
          </a:p>
          <a:p>
            <a:pPr marL="742167" lvl="1" indent="-285449">
              <a:defRPr/>
            </a:pPr>
            <a:r>
              <a:rPr lang="en-US" dirty="0"/>
              <a:t>5 immunotherapies (</a:t>
            </a:r>
            <a:r>
              <a:rPr lang="en-US" dirty="0" err="1"/>
              <a:t>pembro</a:t>
            </a:r>
            <a:r>
              <a:rPr lang="en-US" dirty="0"/>
              <a:t> level 1 evidence)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B615A-5E57-664B-8DC4-73028B91BF54}"/>
              </a:ext>
            </a:extLst>
          </p:cNvPr>
          <p:cNvSpPr txBox="1"/>
          <p:nvPr/>
        </p:nvSpPr>
        <p:spPr>
          <a:xfrm>
            <a:off x="8779516" y="6519446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40844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Response Rates to First-Line Therapy for Metastatic Urothelial Carcinoma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87380818"/>
              </p:ext>
            </p:extLst>
          </p:nvPr>
        </p:nvGraphicFramePr>
        <p:xfrm>
          <a:off x="1371600" y="1524000"/>
          <a:ext cx="10820400" cy="453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737360" y="6168926"/>
            <a:ext cx="2621280" cy="338554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CISPLATIN ELIGIBLE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05600" y="6168925"/>
            <a:ext cx="4714240" cy="33855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CISPLATIN INELIGIBLE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179909-E039-F544-95B8-E6BD7DC76153}"/>
              </a:ext>
            </a:extLst>
          </p:cNvPr>
          <p:cNvSpPr/>
          <p:nvPr/>
        </p:nvSpPr>
        <p:spPr bwMode="auto">
          <a:xfrm>
            <a:off x="7848600" y="1371600"/>
            <a:ext cx="228600" cy="228600"/>
          </a:xfrm>
          <a:prstGeom prst="rect">
            <a:avLst/>
          </a:prstGeom>
          <a:solidFill>
            <a:srgbClr val="FF7B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3490CD-4506-8F41-9396-5DB91B9C7849}"/>
              </a:ext>
            </a:extLst>
          </p:cNvPr>
          <p:cNvSpPr/>
          <p:nvPr/>
        </p:nvSpPr>
        <p:spPr bwMode="auto">
          <a:xfrm>
            <a:off x="7848600" y="1752600"/>
            <a:ext cx="228600" cy="22860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72445-BF7C-424E-868F-993381637079}"/>
              </a:ext>
            </a:extLst>
          </p:cNvPr>
          <p:cNvSpPr txBox="1"/>
          <p:nvPr/>
        </p:nvSpPr>
        <p:spPr>
          <a:xfrm>
            <a:off x="8077200" y="130352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Partial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F6E34-66E2-6243-94D1-80FC42EE1985}"/>
              </a:ext>
            </a:extLst>
          </p:cNvPr>
          <p:cNvSpPr txBox="1"/>
          <p:nvPr/>
        </p:nvSpPr>
        <p:spPr>
          <a:xfrm>
            <a:off x="8077200" y="167391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Complete response</a:t>
            </a:r>
          </a:p>
        </p:txBody>
      </p:sp>
    </p:spTree>
    <p:extLst>
      <p:ext uri="{BB962C8B-B14F-4D97-AF65-F5344CB8AC3E}">
        <p14:creationId xmlns:p14="http://schemas.microsoft.com/office/powerpoint/2010/main" val="429578247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Balar</a:t>
            </a:r>
            <a:r>
              <a:rPr lang="en-US" dirty="0"/>
              <a:t>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352550" y="2514600"/>
          <a:ext cx="94869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013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337887">
                  <a:extLst>
                    <a:ext uri="{9D8B030D-6E8A-4147-A177-3AD203B41FA5}">
                      <a16:colId xmlns:a16="http://schemas.microsoft.com/office/drawing/2014/main" val="3508519171"/>
                    </a:ext>
                  </a:extLst>
                </a:gridCol>
              </a:tblGrid>
              <a:tr h="11049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Genentech, a member of the Roche Group, Janssen Biotech Inc, Merck,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Nektar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Pfizer Inc, Seattle Genetics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Genentech, a member of the Roche Group,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Immunomedics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Janssen Biotech Inc, Merck,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Nektar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Pfizer Inc, Seattle Genetics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45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466622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09601" y="483700"/>
            <a:ext cx="11391769" cy="9833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IMvigor210 Cohort 1 Study Design: First-Line Treatment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18263"/>
            <a:ext cx="1026477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PD-L1 prospectively assessed by a central laboratory, with patients and investigators blinded.</a:t>
            </a:r>
            <a:b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1. Balar A et al. 2016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American Society of Clinical Oncology Annual Meeting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ASCO 2016). Abstract LBA4500. 2. Balar AV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Lancet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2017;389:67-76.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794568" y="1516826"/>
            <a:ext cx="0" cy="647317"/>
          </a:xfrm>
          <a:prstGeom prst="straightConnector1">
            <a:avLst/>
          </a:prstGeom>
          <a:ln>
            <a:solidFill>
              <a:srgbClr val="FFFFFF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75"/>
          <p:cNvSpPr>
            <a:spLocks noChangeArrowheads="1"/>
          </p:cNvSpPr>
          <p:nvPr/>
        </p:nvSpPr>
        <p:spPr bwMode="auto">
          <a:xfrm>
            <a:off x="6807854" y="1934256"/>
            <a:ext cx="65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" name="Rectangle 79"/>
          <p:cNvSpPr>
            <a:spLocks noChangeArrowheads="1"/>
          </p:cNvSpPr>
          <p:nvPr/>
        </p:nvSpPr>
        <p:spPr bwMode="auto">
          <a:xfrm>
            <a:off x="6229955" y="1136762"/>
            <a:ext cx="65" cy="32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Rectangle 77"/>
          <p:cNvSpPr>
            <a:spLocks noChangeArrowheads="1"/>
          </p:cNvSpPr>
          <p:nvPr/>
        </p:nvSpPr>
        <p:spPr bwMode="auto">
          <a:xfrm>
            <a:off x="5480737" y="1759705"/>
            <a:ext cx="1144159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24" name="Rectangle 77"/>
          <p:cNvSpPr>
            <a:spLocks noChangeArrowheads="1"/>
          </p:cNvSpPr>
          <p:nvPr/>
        </p:nvSpPr>
        <p:spPr bwMode="auto">
          <a:xfrm>
            <a:off x="1789674" y="2215030"/>
            <a:ext cx="931345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Patients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471959" y="2004317"/>
            <a:ext cx="975360" cy="0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4644573" y="1420795"/>
            <a:ext cx="3144761" cy="116704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3962" algn="ctr"/>
              </a:tabLst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Cohort 1 (n = 119)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3962" algn="ctr"/>
              </a:tabLst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First-line </a:t>
            </a:r>
            <a:b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</a:b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cisplatin-ineligible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65520" y="1429263"/>
            <a:ext cx="3413760" cy="115011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Atezolizumab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1,200 mg IV every 3 wk until 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RECIST 1.1 progression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044762" y="2004317"/>
            <a:ext cx="599812" cy="0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9794568" y="2968239"/>
            <a:ext cx="0" cy="647317"/>
          </a:xfrm>
          <a:prstGeom prst="straightConnector1">
            <a:avLst/>
          </a:prstGeom>
          <a:ln>
            <a:solidFill>
              <a:srgbClr val="FFFFFF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79"/>
          <p:cNvSpPr>
            <a:spLocks noChangeArrowheads="1"/>
          </p:cNvSpPr>
          <p:nvPr/>
        </p:nvSpPr>
        <p:spPr bwMode="auto">
          <a:xfrm>
            <a:off x="6229955" y="2423696"/>
            <a:ext cx="65" cy="32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471959" y="3353804"/>
            <a:ext cx="975360" cy="0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8465520" y="2880676"/>
            <a:ext cx="3413760" cy="94625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Atezolizumab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1,200 mg IV every 3 wk until 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loss of clinical benefit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044762" y="3353804"/>
            <a:ext cx="599812" cy="0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644573" y="2880676"/>
            <a:ext cx="3144761" cy="94625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3962" algn="ctr"/>
              </a:tabLst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Cohort 2 (n = 310)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3962" algn="ctr"/>
              </a:tabLst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Platinum-treated mUC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572000" y="1352111"/>
            <a:ext cx="3291840" cy="13137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959640" y="4386931"/>
            <a:ext cx="3919641" cy="1492603"/>
          </a:xfrm>
          <a:prstGeom prst="rect">
            <a:avLst/>
          </a:prstGeom>
          <a:ln w="28575">
            <a:noFill/>
          </a:ln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 2" panose="05020102010507070707" pitchFamily="18" charset="2"/>
              <a:buChar char="®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1147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3962301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endpoints: 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confirmed ORR by RECIST 1.1 by central IRF </a:t>
            </a:r>
          </a:p>
          <a:p>
            <a:pPr marL="380990" marR="0" lvl="0" indent="-380990" algn="l" defTabSz="1523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3962301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secondary endpoints: DOR, PFS, OS, and safety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3617" y="3949930"/>
            <a:ext cx="7445716" cy="2366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6000" rIns="60960" bIns="6096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523962" algn="ctr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Cohort 1: Specific Inclusion Criteria 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No prior treatment for mUC (&gt;12 mo since perioperative chemoTx)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ECOG PS 0-2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Cisplatin ineligibility based on ≥1 of the following</a:t>
            </a:r>
          </a:p>
          <a:p>
            <a:pPr marL="537620" marR="0" lvl="1" indent="-31537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─"/>
              <a:tabLst>
                <a:tab pos="152396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Renal impairment: GFR &lt;60 and &gt;30 mL/min</a:t>
            </a:r>
          </a:p>
          <a:p>
            <a:pPr marL="537620" marR="0" lvl="1" indent="-31537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─"/>
              <a:tabLst>
                <a:tab pos="152396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Grade ≥2 hearing loss or peripheral neuropathy</a:t>
            </a:r>
          </a:p>
          <a:p>
            <a:pPr marL="537620" marR="0" lvl="1" indent="-31537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─"/>
              <a:tabLst>
                <a:tab pos="1523962" algn="ctr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t>ECOG PS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45441" y="1516826"/>
            <a:ext cx="3807459" cy="21895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Inoperable locally advanced or metastatic UC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redominantly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 histology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 tissue evaluable 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PD-L1 testing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7D966F-382D-3747-8D82-3F72F9E0CEB4}"/>
              </a:ext>
            </a:extLst>
          </p:cNvPr>
          <p:cNvSpPr txBox="1"/>
          <p:nvPr/>
        </p:nvSpPr>
        <p:spPr>
          <a:xfrm>
            <a:off x="7789333" y="6049221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5828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993819" y="2027196"/>
            <a:ext cx="3286237" cy="168202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Pembrolizumab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mg every 3 wk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851" y="4570227"/>
            <a:ext cx="11374405" cy="112851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ORR in all patients and ORR in patients with PD-L1–positive tumors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Secondary endpoints: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DOR, PFS, OS, and ORR in all patients, PD-L1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positive, and PD-L1–high expressing patients; safety and tolerability; establishing an assay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cutpoint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for high PD-L1 expression in first 100 patients, with validation in second 250 patients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621053" y="2868206"/>
            <a:ext cx="1372767" cy="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KEYNOTE-052: Pembrolizumab as First-Line Therapy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for Cisplatin-Ineligible Advanced UC</a:t>
            </a:r>
            <a:r>
              <a:rPr lang="en-US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6123" y="1554291"/>
            <a:ext cx="5887210" cy="29785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523962" algn="ctr"/>
              </a:tabLst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350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NZ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urothelial cancer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prior chemotherapy for metastatic disease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ECOG PS 0-2</a:t>
            </a:r>
          </a:p>
          <a:p>
            <a:pPr marL="230712" marR="0" lvl="0" indent="-23071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Ineligible for cisplatin based on ≥1 of the following</a:t>
            </a:r>
          </a:p>
          <a:p>
            <a:pPr marL="990575" marR="0" lvl="2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–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CrCl &lt;60 mL/min</a:t>
            </a:r>
          </a:p>
          <a:p>
            <a:pPr marL="990575" marR="0" lvl="2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–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ECOG PS 2 </a:t>
            </a:r>
          </a:p>
          <a:p>
            <a:pPr marL="990575" marR="0" lvl="2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–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≥2 neuropathy or hearing loss</a:t>
            </a:r>
          </a:p>
          <a:p>
            <a:pPr marL="990575" marR="0" lvl="2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–"/>
              <a:tabLst>
                <a:tab pos="1523962" algn="ctr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NYHA class III CHF</a:t>
            </a:r>
            <a:endParaRPr kumimoji="0" lang="en-NZ" sz="1867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4373119" y="5523201"/>
            <a:ext cx="4246340" cy="119181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rtlCol="0" anchor="ctr">
            <a:spAutoFit/>
          </a:bodyPr>
          <a:lstStyle>
            <a:defPPr>
              <a:defRPr lang="en-US"/>
            </a:defPPr>
            <a:lvl1pPr marL="227013" indent="-227013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42% were ECOG PS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49% aged ≥75 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85% had visceral metastases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49% had renal impairment</a:t>
            </a:r>
          </a:p>
        </p:txBody>
      </p:sp>
      <p:sp>
        <p:nvSpPr>
          <p:cNvPr id="12" name="Footer Placeholder 8"/>
          <p:cNvSpPr txBox="1">
            <a:spLocks/>
          </p:cNvSpPr>
          <p:nvPr/>
        </p:nvSpPr>
        <p:spPr>
          <a:xfrm>
            <a:off x="55681" y="6419014"/>
            <a:ext cx="10265664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Balar AV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2017;18:1483-1492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81325" y="5520352"/>
            <a:ext cx="1376274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Demographics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410CC-EDD4-DC45-B597-A06DE4F76ACC}"/>
              </a:ext>
            </a:extLst>
          </p:cNvPr>
          <p:cNvSpPr txBox="1"/>
          <p:nvPr/>
        </p:nvSpPr>
        <p:spPr>
          <a:xfrm>
            <a:off x="9075037" y="5698741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753330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idx="1"/>
          </p:nvPr>
        </p:nvSpPr>
        <p:spPr>
          <a:xfrm>
            <a:off x="592082" y="2636875"/>
            <a:ext cx="10936303" cy="36369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Pembrolizumab is indicated for the treatment of patients with locally advanced or metastatic UC who are not eligible for cisplatin-containing chemotherapy and </a:t>
            </a:r>
            <a:r>
              <a:rPr lang="en-US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whose tumors express PD-L1 (CPS ≥10)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as determined by an FDA-approved test, or in patients who are not eligible for any platinum-containing chemotherapy regardless of PD-L1 status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b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Atezolizumab is indicated for the treatment of patients with locally advanced or metastatic UC who are not eligible for cisplatin-containing chemotherapy and </a:t>
            </a:r>
            <a:r>
              <a:rPr lang="en-US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whose tumors express PD-L1 (PD-L1–stained tumor-infiltrating immune cells covering ≥5% of the tumor area),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as determined by an FDA-approved test, or are not eligible for any platinum-containing therapy regardless of PD-L1 status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>
              <a:lnSpc>
                <a:spcPct val="110000"/>
              </a:lnSpc>
            </a:pPr>
            <a:endParaRPr lang="en-US" sz="2133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E667D2-73D1-467E-A2E1-D627757E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42" y="203200"/>
            <a:ext cx="10905358" cy="111537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Regulatory Updates for PD-1/PD-L1 Therapy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 Advanced Cis-Ineligible UC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8442" y="1506226"/>
            <a:ext cx="11295117" cy="95345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Requires the use of an FDA-approved companion diagnostic test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to determine PD-L1 levels in tumor tissue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AB9E1-5546-1E48-ABCA-675970E4F680}"/>
              </a:ext>
            </a:extLst>
          </p:cNvPr>
          <p:cNvSpPr txBox="1"/>
          <p:nvPr/>
        </p:nvSpPr>
        <p:spPr>
          <a:xfrm>
            <a:off x="914400" y="6378437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792419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CD91-590C-465F-9D6E-F78FB9B7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IMvigor130 study design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13AECE-1061-4E90-929F-3F9376C73054}"/>
              </a:ext>
            </a:extLst>
          </p:cNvPr>
          <p:cNvGrpSpPr/>
          <p:nvPr/>
        </p:nvGrpSpPr>
        <p:grpSpPr>
          <a:xfrm>
            <a:off x="1260655" y="1352398"/>
            <a:ext cx="9887885" cy="2215319"/>
            <a:chOff x="508951" y="1014298"/>
            <a:chExt cx="6568668" cy="166148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553FE17-067D-4CCA-94BD-CEF9CCE2BA69}"/>
                </a:ext>
              </a:extLst>
            </p:cNvPr>
            <p:cNvCxnSpPr>
              <a:cxnSpLocks/>
              <a:stCxn id="45" idx="3"/>
              <a:endCxn id="39" idx="1"/>
            </p:cNvCxnSpPr>
            <p:nvPr/>
          </p:nvCxnSpPr>
          <p:spPr>
            <a:xfrm>
              <a:off x="3806808" y="1847900"/>
              <a:ext cx="782642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36BDA49-1EB2-450C-A9FC-BE301DC3FB18}"/>
                </a:ext>
              </a:extLst>
            </p:cNvPr>
            <p:cNvSpPr/>
            <p:nvPr/>
          </p:nvSpPr>
          <p:spPr>
            <a:xfrm>
              <a:off x="4589449" y="2218587"/>
              <a:ext cx="2482681" cy="457200"/>
            </a:xfrm>
            <a:prstGeom prst="roundRect">
              <a:avLst/>
            </a:prstGeom>
            <a:solidFill>
              <a:srgbClr val="D71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Arm C</a:t>
              </a:r>
            </a:p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Placebo + platinum/gem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45932EC-B7C5-498C-A84C-5D1D395F869F}"/>
                </a:ext>
              </a:extLst>
            </p:cNvPr>
            <p:cNvSpPr/>
            <p:nvPr/>
          </p:nvSpPr>
          <p:spPr>
            <a:xfrm>
              <a:off x="4589449" y="1014298"/>
              <a:ext cx="2488170" cy="457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Arm A</a:t>
              </a:r>
            </a:p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Atezo + platinum/gem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7643461-2DE7-40F4-8275-CEC63B11EF67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3721142" y="1242898"/>
              <a:ext cx="8683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9144007-6083-4AB4-AD39-43EA68EEFDD9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3806807" y="2444378"/>
              <a:ext cx="782642" cy="28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16059BB-8D37-44EA-882F-0C7B4D189D19}"/>
                </a:ext>
              </a:extLst>
            </p:cNvPr>
            <p:cNvSpPr/>
            <p:nvPr/>
          </p:nvSpPr>
          <p:spPr>
            <a:xfrm>
              <a:off x="4589449" y="1593116"/>
              <a:ext cx="2482681" cy="50956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Arm B</a:t>
              </a:r>
            </a:p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Atezo monotherapy</a:t>
              </a:r>
              <a:endParaRPr kumimoji="0" lang="en-GB" sz="1867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E249CC1-DEC1-405D-AE27-2A9B52F27EBF}"/>
                </a:ext>
              </a:extLst>
            </p:cNvPr>
            <p:cNvSpPr/>
            <p:nvPr/>
          </p:nvSpPr>
          <p:spPr>
            <a:xfrm>
              <a:off x="508951" y="1118399"/>
              <a:ext cx="3297857" cy="1459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Locally advanced or mUC</a:t>
              </a:r>
            </a:p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No prior systemic therapy in the metastatic setting</a:t>
              </a:r>
            </a:p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ECOG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PS ≤ 2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1L platinum-eligible</a:t>
              </a:r>
            </a:p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 = 1200</a:t>
              </a:r>
              <a:endPara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Randomised 1:1:1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8A36E0-8ED5-42C8-A747-C726A01975F0}"/>
              </a:ext>
            </a:extLst>
          </p:cNvPr>
          <p:cNvGrpSpPr/>
          <p:nvPr/>
        </p:nvGrpSpPr>
        <p:grpSpPr>
          <a:xfrm>
            <a:off x="1260655" y="3672963"/>
            <a:ext cx="9879621" cy="2544708"/>
            <a:chOff x="839585" y="2754722"/>
            <a:chExt cx="7409716" cy="190853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BF6D415-F200-48ED-BDE9-57C02A3EB4D9}"/>
                </a:ext>
              </a:extLst>
            </p:cNvPr>
            <p:cNvSpPr/>
            <p:nvPr/>
          </p:nvSpPr>
          <p:spPr>
            <a:xfrm>
              <a:off x="4892203" y="2754723"/>
              <a:ext cx="3357098" cy="82296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Co-primary endpoints:</a:t>
              </a:r>
            </a:p>
            <a:p>
              <a:pPr marL="154513" marR="0" lvl="0" indent="-15451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INV-assessed PFS</a:t>
              </a:r>
              <a:r>
                <a: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OS (Arm A vs C) </a:t>
              </a:r>
            </a:p>
            <a:p>
              <a:pPr marL="154513" marR="0" lvl="0" indent="-15451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OS (Arm B vs C, hierarchical approach)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78893DF-2B09-4087-B7A2-5CE9A6CF10FD}"/>
                </a:ext>
              </a:extLst>
            </p:cNvPr>
            <p:cNvSpPr/>
            <p:nvPr/>
          </p:nvSpPr>
          <p:spPr>
            <a:xfrm>
              <a:off x="839585" y="2754722"/>
              <a:ext cx="3829130" cy="14630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83108" marR="0" lvl="1" indent="0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1" indent="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Stratification factors:</a:t>
              </a:r>
            </a:p>
            <a:p>
              <a:pPr marL="154513" marR="0" lvl="1" indent="-15028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PD-L1 IC status (IC0 vs IC1 vs IC2/3)</a:t>
              </a:r>
              <a:endParaRPr kumimoji="0" lang="en-US" sz="1600" b="0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54513" marR="0" lvl="1" indent="-15028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Bajorin risk factor score including KPS &lt; 80% vs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≥ 80% and presence of visceral metastases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(0 vs 1 vs 2 and/or patients with liver metastases) </a:t>
              </a:r>
            </a:p>
            <a:p>
              <a:pPr marL="154513" marR="0" lvl="1" indent="-150280" algn="l" defTabSz="60958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Investigator choice of plt/gem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(cisplatin + gem or carboplatin + gem)</a:t>
              </a:r>
            </a:p>
            <a:p>
              <a:pPr marL="615935" marR="0" lvl="1" indent="-232828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7F8F6760-371E-4F87-AD4C-85AD10E33AF9}"/>
                </a:ext>
              </a:extLst>
            </p:cNvPr>
            <p:cNvSpPr/>
            <p:nvPr/>
          </p:nvSpPr>
          <p:spPr>
            <a:xfrm>
              <a:off x="4892202" y="3649368"/>
              <a:ext cx="3357099" cy="101388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1123" marR="0" lvl="0" indent="-11112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Key secondary endpoints:</a:t>
              </a:r>
            </a:p>
            <a:p>
              <a:pPr marL="154513" marR="0" lvl="0" indent="-15451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INV-ORR</a:t>
              </a:r>
              <a:r>
                <a: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and DOR</a:t>
              </a:r>
            </a:p>
            <a:p>
              <a:pPr marL="154513" marR="0" lvl="0" indent="-15451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PFS</a:t>
              </a:r>
              <a:r>
                <a: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OS (Arm B vs C; PD-L1 IC2/3 subgroup)</a:t>
              </a:r>
            </a:p>
            <a:p>
              <a:pPr marL="154513" marR="0" lvl="0" indent="-154513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Safety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615935" marR="0" lvl="1" indent="-232828" algn="l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034AAC8-EFCB-442D-A71C-70C39E7D87DA}"/>
              </a:ext>
            </a:extLst>
          </p:cNvPr>
          <p:cNvSpPr txBox="1">
            <a:spLocks/>
          </p:cNvSpPr>
          <p:nvPr/>
        </p:nvSpPr>
        <p:spPr bwMode="auto">
          <a:xfrm>
            <a:off x="719999" y="5715000"/>
            <a:ext cx="5505287" cy="33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br>
              <a:rPr kumimoji="0" lang="en-US" sz="10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br>
              <a:rPr kumimoji="0" lang="en-US" sz="10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10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per RECIST 1.1.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ED0FF-B7CF-463A-9AC6-7E015B2EB782}"/>
              </a:ext>
            </a:extLst>
          </p:cNvPr>
          <p:cNvSpPr txBox="1"/>
          <p:nvPr/>
        </p:nvSpPr>
        <p:spPr>
          <a:xfrm>
            <a:off x="281141" y="6248400"/>
            <a:ext cx="4184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Adapted from Grande et al. ESMO 2019</a:t>
            </a:r>
          </a:p>
          <a:p>
            <a:pPr defTabSz="609585"/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Courtesy of Jonathan E Rosenberg, MD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B0D1FD7-1070-42F9-A1A2-DEF37F80169E}"/>
              </a:ext>
            </a:extLst>
          </p:cNvPr>
          <p:cNvSpPr/>
          <p:nvPr/>
        </p:nvSpPr>
        <p:spPr>
          <a:xfrm>
            <a:off x="11462398" y="1491199"/>
            <a:ext cx="295849" cy="2555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C36729A2-4DF5-4C1F-8E47-FB02E0DB8D93}"/>
              </a:ext>
            </a:extLst>
          </p:cNvPr>
          <p:cNvSpPr/>
          <p:nvPr/>
        </p:nvSpPr>
        <p:spPr>
          <a:xfrm>
            <a:off x="11462397" y="3103122"/>
            <a:ext cx="295849" cy="2555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32875F-C4C2-0F43-8744-ED0DB715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09800"/>
            <a:ext cx="10972800" cy="2057400"/>
          </a:xfrm>
        </p:spPr>
        <p:txBody>
          <a:bodyPr/>
          <a:lstStyle/>
          <a:p>
            <a:r>
              <a:rPr lang="en-US" dirty="0"/>
              <a:t>Maintenance </a:t>
            </a:r>
            <a:r>
              <a:rPr lang="en-US" dirty="0" err="1"/>
              <a:t>Avelumab</a:t>
            </a:r>
            <a:r>
              <a:rPr lang="en-US" dirty="0"/>
              <a:t> + Best Supportive Care (BSC) versus BSC Alone After Platinum-Based First-Line (1L) Chemotherapy in Advanced Urothelial Carcinoma (UC): JAVELIN Bladder 100 Phase III Interim Analysis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406A19-6069-E24F-B8BF-F4EA2B40D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95800"/>
            <a:ext cx="109728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Powles T et al.</a:t>
            </a:r>
          </a:p>
          <a:p>
            <a:pPr marL="0" indent="0">
              <a:buNone/>
            </a:pPr>
            <a:r>
              <a:rPr lang="en-US" sz="2400" dirty="0"/>
              <a:t>ASCO 2020;Abstract LBA1 (Plenary)</a:t>
            </a:r>
          </a:p>
        </p:txBody>
      </p:sp>
    </p:spTree>
    <p:extLst>
      <p:ext uri="{BB962C8B-B14F-4D97-AF65-F5344CB8AC3E}">
        <p14:creationId xmlns:p14="http://schemas.microsoft.com/office/powerpoint/2010/main" val="905416963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969BD5-46E2-7444-82C0-4C918664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JAVELIN Bladder 100 Phase III Study Schema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E5D3E7-BE52-774A-A32B-B81BC487C7A7}"/>
              </a:ext>
            </a:extLst>
          </p:cNvPr>
          <p:cNvSpPr txBox="1">
            <a:spLocks/>
          </p:cNvSpPr>
          <p:nvPr/>
        </p:nvSpPr>
        <p:spPr>
          <a:xfrm>
            <a:off x="457200" y="6311900"/>
            <a:ext cx="10972800" cy="533400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Powles T et al. ASCO 2020;Abstract LBA1.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7AB80A-6B9F-8743-95A3-3C78879D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371600"/>
            <a:ext cx="10731500" cy="47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77887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969BD5-46E2-7444-82C0-4C918664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JAVELIN Bladder 100: OS in the Overall Population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E5D3E7-BE52-774A-A32B-B81BC487C7A7}"/>
              </a:ext>
            </a:extLst>
          </p:cNvPr>
          <p:cNvSpPr txBox="1">
            <a:spLocks/>
          </p:cNvSpPr>
          <p:nvPr/>
        </p:nvSpPr>
        <p:spPr>
          <a:xfrm>
            <a:off x="457200" y="6439741"/>
            <a:ext cx="10972800" cy="405839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Powles T et al. ASCO 2020;Abstract LBA1.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55791FC-E4E1-E744-966B-9108C26F1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1443941"/>
            <a:ext cx="10153650" cy="48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31335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969BD5-46E2-7444-82C0-4C918664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JAVELIN Bladder 100: OS in the PD-L1+ Population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E5D3E7-BE52-774A-A32B-B81BC487C7A7}"/>
              </a:ext>
            </a:extLst>
          </p:cNvPr>
          <p:cNvSpPr txBox="1">
            <a:spLocks/>
          </p:cNvSpPr>
          <p:nvPr/>
        </p:nvSpPr>
        <p:spPr>
          <a:xfrm>
            <a:off x="457200" y="6459246"/>
            <a:ext cx="10972800" cy="393700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Powles T et al. ASCO 2020;Abstract LBA1.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1ADE21C-6328-0744-B73C-B2DF7BB7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524000"/>
            <a:ext cx="10020300" cy="48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9780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219200"/>
          </a:xfrm>
        </p:spPr>
        <p:txBody>
          <a:bodyPr>
            <a:noAutofit/>
          </a:bodyPr>
          <a:lstStyle/>
          <a:p>
            <a:r>
              <a:rPr lang="en-US" sz="2300" dirty="0"/>
              <a:t>FDA-Approved Anti-PD-1/PD-L1 Antibodies for Patients with Progressive Metastatic UBC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9E297757-C0D2-3644-8693-F4DD620AD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161776"/>
              </p:ext>
            </p:extLst>
          </p:nvPr>
        </p:nvGraphicFramePr>
        <p:xfrm>
          <a:off x="1104900" y="2286000"/>
          <a:ext cx="9982200" cy="32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91100">
                  <a:extLst>
                    <a:ext uri="{9D8B030D-6E8A-4147-A177-3AD203B41FA5}">
                      <a16:colId xmlns:a16="http://schemas.microsoft.com/office/drawing/2014/main" val="2251531385"/>
                    </a:ext>
                  </a:extLst>
                </a:gridCol>
                <a:gridCol w="4991100">
                  <a:extLst>
                    <a:ext uri="{9D8B030D-6E8A-4147-A177-3AD203B41FA5}">
                      <a16:colId xmlns:a16="http://schemas.microsoft.com/office/drawing/2014/main" val="13057117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en-US" sz="1900" b="1" kern="0" dirty="0">
                          <a:solidFill>
                            <a:schemeClr val="tx1"/>
                          </a:solidFill>
                        </a:rPr>
                        <a:t>Agent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1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="1" kern="0" dirty="0">
                          <a:solidFill>
                            <a:schemeClr val="tx1"/>
                          </a:solidFill>
                        </a:rPr>
                        <a:t>Initial approval date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64709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Atezolizumab (PD-L1)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May 2016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30258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Nivolumab (PD-1)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February 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53395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Durvalumab (PD-L1)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May 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95119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Avelumab (PD-L1)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May 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0643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Pembrolizumab (PD-1)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0" dirty="0">
                          <a:solidFill>
                            <a:schemeClr val="tx1"/>
                          </a:solidFill>
                        </a:rPr>
                        <a:t>May 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67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811209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BFC6-8661-1C41-A724-9C4E998F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23"/>
            <a:ext cx="10515600" cy="102699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Constellation of irAEs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0425" y="962246"/>
            <a:ext cx="11373594" cy="5534508"/>
            <a:chOff x="858538" y="84111"/>
            <a:chExt cx="7800040" cy="488810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44733" y="455760"/>
              <a:ext cx="1908400" cy="4516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Isosceles Triangle 7"/>
            <p:cNvSpPr/>
            <p:nvPr/>
          </p:nvSpPr>
          <p:spPr>
            <a:xfrm rot="18050129">
              <a:off x="2386655" y="808965"/>
              <a:ext cx="1371445" cy="114653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cxnSpLocks/>
              <a:stCxn id="12" idx="3"/>
            </p:cNvCxnSpPr>
            <p:nvPr/>
          </p:nvCxnSpPr>
          <p:spPr>
            <a:xfrm>
              <a:off x="3279034" y="598428"/>
              <a:ext cx="1000390" cy="177917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1"/>
            </p:cNvCxnSpPr>
            <p:nvPr/>
          </p:nvCxnSpPr>
          <p:spPr>
            <a:xfrm flipH="1">
              <a:off x="4598933" y="1396043"/>
              <a:ext cx="435911" cy="51931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59213" y="3639960"/>
              <a:ext cx="1615782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58938" y="394556"/>
              <a:ext cx="1220096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Hypophysitis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34844" y="1192171"/>
              <a:ext cx="2442038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Thyroiditis/hypothyroidism</a:t>
              </a:r>
            </a:p>
          </p:txBody>
        </p:sp>
        <p:cxnSp>
          <p:nvCxnSpPr>
            <p:cNvPr id="14" name="Straight Connector 13"/>
            <p:cNvCxnSpPr>
              <a:stCxn id="16" idx="3"/>
            </p:cNvCxnSpPr>
            <p:nvPr/>
          </p:nvCxnSpPr>
          <p:spPr>
            <a:xfrm>
              <a:off x="3265937" y="2946694"/>
              <a:ext cx="1109058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58538" y="3129402"/>
              <a:ext cx="1521359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Rash and vitiligo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1731" y="2742821"/>
              <a:ext cx="894206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Hepatitis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59796" y="3439922"/>
              <a:ext cx="835853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Enteritis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1713" y="3834267"/>
              <a:ext cx="647733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Colitis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46200" y="1760168"/>
              <a:ext cx="1202902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Pneumonitis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99619" y="2231986"/>
              <a:ext cx="1130917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Myocarditis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84817" y="826852"/>
              <a:ext cx="949047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Uveitis</a:t>
              </a:r>
            </a:p>
          </p:txBody>
        </p:sp>
        <p:cxnSp>
          <p:nvCxnSpPr>
            <p:cNvPr id="22" name="Straight Connector 21"/>
            <p:cNvCxnSpPr>
              <a:stCxn id="21" idx="3"/>
            </p:cNvCxnSpPr>
            <p:nvPr/>
          </p:nvCxnSpPr>
          <p:spPr>
            <a:xfrm flipV="1">
              <a:off x="3733864" y="934202"/>
              <a:ext cx="545559" cy="96523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232290" y="2399259"/>
              <a:ext cx="1267018" cy="32893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3132077" y="1966444"/>
              <a:ext cx="1218839" cy="71783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759213" y="3820674"/>
              <a:ext cx="1839720" cy="247828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60170" y="3345731"/>
              <a:ext cx="1181327" cy="12788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182894" y="84111"/>
              <a:ext cx="1673597" cy="733940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Encephalitis,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aseptic meningitis</a:t>
              </a:r>
            </a:p>
          </p:txBody>
        </p:sp>
        <p:cxnSp>
          <p:nvCxnSpPr>
            <p:cNvPr id="28" name="Straight Connector 27"/>
            <p:cNvCxnSpPr>
              <a:stCxn id="27" idx="1"/>
            </p:cNvCxnSpPr>
            <p:nvPr/>
          </p:nvCxnSpPr>
          <p:spPr>
            <a:xfrm flipH="1">
              <a:off x="4499310" y="451082"/>
              <a:ext cx="683583" cy="31350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12454" y="1977923"/>
              <a:ext cx="2467675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Thrombocytopenia/anemia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14918" y="1218136"/>
              <a:ext cx="1936516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Dry mouth/mucositis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01188" y="3233831"/>
              <a:ext cx="2757390" cy="733940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Pancreatitis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Autoimmune diabetes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27396" y="2937183"/>
              <a:ext cx="913774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Nephritis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37252" y="4207636"/>
              <a:ext cx="1144153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Neuropathy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44667" y="3877447"/>
              <a:ext cx="971028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Arthralgia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13014" y="1616891"/>
              <a:ext cx="916325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Vasculitis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60639" y="2548813"/>
              <a:ext cx="1911538" cy="407745"/>
            </a:xfrm>
            <a:prstGeom prst="rect">
              <a:avLst/>
            </a:prstGeom>
            <a:noFill/>
            <a:ln>
              <a:noFill/>
              <a:headEnd type="none"/>
              <a:tailEnd type="oval"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Adrenal insufficiency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3104131" y="1248187"/>
              <a:ext cx="1056872" cy="175684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005107" y="1854697"/>
              <a:ext cx="807896" cy="8307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6" idx="1"/>
            </p:cNvCxnSpPr>
            <p:nvPr/>
          </p:nvCxnSpPr>
          <p:spPr>
            <a:xfrm flipH="1">
              <a:off x="4654651" y="2752685"/>
              <a:ext cx="905988" cy="26938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697835" y="3139237"/>
              <a:ext cx="1118629" cy="8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5237799" y="2229397"/>
              <a:ext cx="435021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4" idx="1"/>
            </p:cNvCxnSpPr>
            <p:nvPr/>
          </p:nvCxnSpPr>
          <p:spPr>
            <a:xfrm flipH="1">
              <a:off x="5461065" y="4081320"/>
              <a:ext cx="683602" cy="73515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3" idx="1"/>
            </p:cNvCxnSpPr>
            <p:nvPr/>
          </p:nvCxnSpPr>
          <p:spPr>
            <a:xfrm flipH="1">
              <a:off x="5453644" y="4411509"/>
              <a:ext cx="683608" cy="50546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1" idx="1"/>
            </p:cNvCxnSpPr>
            <p:nvPr/>
          </p:nvCxnSpPr>
          <p:spPr>
            <a:xfrm flipH="1" flipV="1">
              <a:off x="4375002" y="3237222"/>
              <a:ext cx="1526186" cy="363579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80641ED-C12A-AB41-BC52-305CFA04D732}"/>
              </a:ext>
            </a:extLst>
          </p:cNvPr>
          <p:cNvSpPr txBox="1"/>
          <p:nvPr/>
        </p:nvSpPr>
        <p:spPr>
          <a:xfrm>
            <a:off x="600334" y="6491719"/>
            <a:ext cx="279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Arjun V.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96426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Daskalova</a:t>
            </a:r>
            <a:r>
              <a:rPr lang="en-US" dirty="0"/>
              <a:t>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3271234"/>
          <a:ext cx="90678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financial interests or affiliations to disclose.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041936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78-year-old woman with a PMH of cervical cancer, controlled HTN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kern="1200" dirty="0" err="1">
                <a:latin typeface="Arial" charset="0"/>
                <a:ea typeface="ＭＳ Ｐゴシック" charset="-128"/>
              </a:rPr>
              <a:t>Daskalova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4/2019: Urinary urgency, frequency and hematuria past few months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CT AP: Bladder wall thickening, no lymphadenopathy or visceral </a:t>
            </a:r>
            <a:r>
              <a:rPr lang="en-US" sz="2000" dirty="0" err="1">
                <a:sym typeface="Wingdings" pitchFamily="2" charset="2"/>
              </a:rPr>
              <a:t>mets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5/2019: TURBT: High-grade muscle-invasive urothelial cancer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6/2019: Cystectomy (pT4N2 – 8/21 nodes+), with negative margins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pt</a:t>
            </a:r>
            <a:r>
              <a:rPr lang="en-US" sz="2000" dirty="0">
                <a:sym typeface="Wingdings" pitchFamily="2" charset="2"/>
              </a:rPr>
              <a:t> declines adjuvant therapy, opts for surveillance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1/2020: MRI AP and CT chest: Extensive recurrent tumor in cystectomy bed, new liver and lung </a:t>
            </a:r>
            <a:r>
              <a:rPr lang="en-US" sz="2000" dirty="0" err="1">
                <a:sym typeface="Wingdings" pitchFamily="2" charset="2"/>
              </a:rPr>
              <a:t>mets</a:t>
            </a:r>
            <a:r>
              <a:rPr lang="en-US" sz="2000" dirty="0">
                <a:sym typeface="Wingdings" pitchFamily="2" charset="2"/>
              </a:rPr>
              <a:t>, and </a:t>
            </a:r>
            <a:r>
              <a:rPr lang="en-US" sz="2000" dirty="0"/>
              <a:t>retroperitoneal, pelvic and inguinal lymphadenopathy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Symptomatic: Pain, fatigue, weight loss, insomnia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Cisplatin-ineligible based on kidney function (Cr Cl &lt;60 [37])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PDL1 status: Low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BRCA2 and TP53 mutations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Carboplatin + gemcitabine x 6 </a:t>
            </a:r>
            <a:r>
              <a:rPr lang="en-US" sz="2000" dirty="0">
                <a:sym typeface="Wingdings" pitchFamily="2" charset="2"/>
              </a:rPr>
              <a:t> S</a:t>
            </a:r>
            <a:r>
              <a:rPr lang="en-US" sz="2000" dirty="0"/>
              <a:t>ignificant response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Plan to enroll on a clinical trial (“as maintenance”) with immunotherapy + personalized vaccine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dirty="0"/>
          </a:p>
          <a:p>
            <a:pPr lvl="2">
              <a:spcAft>
                <a:spcPts val="300"/>
              </a:spcAft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0429938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54102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Urothelial Bladder Cancer (UBC) Management</a:t>
            </a:r>
            <a:endParaRPr lang="en-US" sz="2000" b="1" kern="1200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>
                <a:solidFill>
                  <a:schemeClr val="tx2"/>
                </a:solidFill>
              </a:rPr>
              <a:t> — 85-year-old widower and retired automotive mechanic</a:t>
            </a:r>
          </a:p>
          <a:p>
            <a:pPr marL="0" indent="0" defTabSz="457200" eaLnBrk="1" fontAlgn="auto" hangingPunct="1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Risks and Benefits of Immune Checkpoint Inhibitors in Advanced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>
                <a:solidFill>
                  <a:schemeClr val="tx2"/>
                </a:solidFill>
              </a:rPr>
              <a:t> — 78-year-old woman with a PMH of cervical cancer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Integration of FGFR-Directed Therapy into Current UBC Management Algorithms</a:t>
            </a:r>
            <a:endParaRPr lang="en-US" sz="2000" kern="1200" dirty="0">
              <a:solidFill>
                <a:srgbClr val="0432FF"/>
              </a:solidFill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62-year-old auto body repairman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Antibody-Drug Conjugates in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70-year-old married man and retired telephone technician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Management of UBC in the Era of COVID-19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 err="1">
                <a:solidFill>
                  <a:srgbClr val="002B50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63-year-old man</a:t>
            </a:r>
          </a:p>
        </p:txBody>
      </p:sp>
    </p:spTree>
    <p:extLst>
      <p:ext uri="{BB962C8B-B14F-4D97-AF65-F5344CB8AC3E}">
        <p14:creationId xmlns:p14="http://schemas.microsoft.com/office/powerpoint/2010/main" val="112539077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1582400" cy="403860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4: Integration of FGFR-Directed Therapy into Current </a:t>
            </a:r>
            <a:br>
              <a:rPr lang="en-US" sz="2800" b="1" dirty="0">
                <a:solidFill>
                  <a:srgbClr val="0432FF"/>
                </a:solidFill>
              </a:rPr>
            </a:br>
            <a:r>
              <a:rPr lang="en-US" sz="2800" b="1" dirty="0">
                <a:solidFill>
                  <a:srgbClr val="0432FF"/>
                </a:solidFill>
              </a:rPr>
              <a:t>UBC Management Algorithms</a:t>
            </a:r>
          </a:p>
        </p:txBody>
      </p:sp>
    </p:spTree>
    <p:extLst>
      <p:ext uri="{BB962C8B-B14F-4D97-AF65-F5344CB8AC3E}">
        <p14:creationId xmlns:p14="http://schemas.microsoft.com/office/powerpoint/2010/main" val="2150938066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219200"/>
          </a:xfrm>
        </p:spPr>
        <p:txBody>
          <a:bodyPr>
            <a:noAutofit/>
          </a:bodyPr>
          <a:lstStyle/>
          <a:p>
            <a:r>
              <a:rPr lang="en-US" dirty="0"/>
              <a:t>When was the last time you encountered a patient with bladder cancer receiving erdafitinib?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68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Within the past week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week and 1 month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month and 6 months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6 months and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More than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have not encountered a patient with bladder cancer receiving erdafitinib in my practice</a:t>
            </a:r>
          </a:p>
        </p:txBody>
      </p:sp>
    </p:spTree>
    <p:extLst>
      <p:ext uri="{BB962C8B-B14F-4D97-AF65-F5344CB8AC3E}">
        <p14:creationId xmlns:p14="http://schemas.microsoft.com/office/powerpoint/2010/main" val="3795447721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1B5D-9DBB-844F-BB64-422AA3F7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850" y="152401"/>
            <a:ext cx="8229600" cy="6397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</a:rPr>
              <a:t>FGFR Inhibition</a:t>
            </a:r>
          </a:p>
        </p:txBody>
      </p:sp>
      <p:pic>
        <p:nvPicPr>
          <p:cNvPr id="89092" name="Picture 2">
            <a:extLst>
              <a:ext uri="{FF2B5EF4-FFF2-40B4-BE49-F238E27FC236}">
                <a16:creationId xmlns:a16="http://schemas.microsoft.com/office/drawing/2014/main" id="{C2EC8A5A-EFD1-444F-8829-AB0CCA5D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5" t="44054" r="23805" b="9055"/>
          <a:stretch>
            <a:fillRect/>
          </a:stretch>
        </p:blipFill>
        <p:spPr bwMode="auto">
          <a:xfrm>
            <a:off x="1633690" y="883920"/>
            <a:ext cx="9034311" cy="565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9093" name="TextBox 4">
            <a:extLst>
              <a:ext uri="{FF2B5EF4-FFF2-40B4-BE49-F238E27FC236}">
                <a16:creationId xmlns:a16="http://schemas.microsoft.com/office/drawing/2014/main" id="{8C4181B4-8578-1243-B0BC-8A1511D39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6" y="6570664"/>
            <a:ext cx="3775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modified from Sethakorn and O’Donnell, BJUI (2016)</a:t>
            </a:r>
          </a:p>
        </p:txBody>
      </p:sp>
      <p:sp>
        <p:nvSpPr>
          <p:cNvPr id="89094" name="TextBox 2">
            <a:extLst>
              <a:ext uri="{FF2B5EF4-FFF2-40B4-BE49-F238E27FC236}">
                <a16:creationId xmlns:a16="http://schemas.microsoft.com/office/drawing/2014/main" id="{1FF61D0C-F50D-AA41-A3CA-24913F63F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2286001"/>
            <a:ext cx="1295400" cy="3079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Drug inhibitor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607E3-6EAC-1747-BE99-901AAA3B02BE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175405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BLC2001: A Phase II Study of the Oral Pan-FGFR (1-4) Inhibitor </a:t>
            </a:r>
            <a:r>
              <a:rPr lang="en-US" sz="3000" dirty="0" err="1"/>
              <a:t>Erdafitinib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86812" y="6517445"/>
            <a:ext cx="10733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Siefker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-Radtke AO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Proc ASCO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2018;Abstract 4503;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www.clinicaltrials.gov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; Accessed May 24, 2019 (NCT02365597).</a:t>
            </a:r>
          </a:p>
        </p:txBody>
      </p:sp>
      <p:graphicFrame>
        <p:nvGraphicFramePr>
          <p:cNvPr id="11" name="Group 31">
            <a:extLst>
              <a:ext uri="{FF2B5EF4-FFF2-40B4-BE49-F238E27FC236}">
                <a16:creationId xmlns:a16="http://schemas.microsoft.com/office/drawing/2014/main" id="{596EB666-4ECA-A246-9BEF-78A528AAC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905781"/>
              </p:ext>
            </p:extLst>
          </p:nvPr>
        </p:nvGraphicFramePr>
        <p:xfrm>
          <a:off x="969867" y="1875638"/>
          <a:ext cx="2900564" cy="3141194"/>
        </p:xfrm>
        <a:graphic>
          <a:graphicData uri="http://schemas.openxmlformats.org/drawingml/2006/table">
            <a:tbl>
              <a:tblPr/>
              <a:tblGrid>
                <a:gridCol w="2900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860815"/>
                  </a:ext>
                </a:extLst>
              </a:tr>
              <a:tr h="136477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Metastatic or unresectable locally advanced UC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Prior ICI allowed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Progression on ≥1 line prior systemic chemo or within 12 months of (neo)adjuvant chemo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Chemo-naïve: cisplatin ineligible per protocol criteria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†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A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ectangle 18">
            <a:extLst>
              <a:ext uri="{FF2B5EF4-FFF2-40B4-BE49-F238E27FC236}">
                <a16:creationId xmlns:a16="http://schemas.microsoft.com/office/drawing/2014/main" id="{69288EA9-9482-B246-A43A-9AB2FDC3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511" y="3571412"/>
            <a:ext cx="1935517" cy="631146"/>
          </a:xfrm>
          <a:prstGeom prst="rect">
            <a:avLst/>
          </a:prstGeom>
          <a:solidFill>
            <a:srgbClr val="99CD14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Regimen 2: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6 mg QD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0BF8B4-B12D-6547-895A-C04EABF1E709}"/>
              </a:ext>
            </a:extLst>
          </p:cNvPr>
          <p:cNvGrpSpPr/>
          <p:nvPr/>
        </p:nvGrpSpPr>
        <p:grpSpPr>
          <a:xfrm>
            <a:off x="5769521" y="2358594"/>
            <a:ext cx="5330052" cy="1723958"/>
            <a:chOff x="5638800" y="2532530"/>
            <a:chExt cx="5330052" cy="1723958"/>
          </a:xfrm>
        </p:grpSpPr>
        <p:cxnSp>
          <p:nvCxnSpPr>
            <p:cNvPr id="12" name="Straight Connector 10">
              <a:extLst>
                <a:ext uri="{FF2B5EF4-FFF2-40B4-BE49-F238E27FC236}">
                  <a16:creationId xmlns:a16="http://schemas.microsoft.com/office/drawing/2014/main" id="{D240763D-5318-304C-8BF4-B2B9B376F2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38800" y="3535444"/>
              <a:ext cx="609600" cy="0"/>
            </a:xfrm>
            <a:prstGeom prst="line">
              <a:avLst/>
            </a:prstGeom>
            <a:noFill/>
            <a:ln w="19050" cmpd="sng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07F995-BE03-454D-8AE6-894BC666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10066" y="2907588"/>
              <a:ext cx="0" cy="1228748"/>
            </a:xfrm>
            <a:prstGeom prst="straightConnector1">
              <a:avLst/>
            </a:prstGeom>
            <a:ln w="19050" cmpd="sng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628F5B-C45A-0341-B0C2-D385325B9B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0066" y="4136336"/>
              <a:ext cx="669524" cy="0"/>
            </a:xfrm>
            <a:prstGeom prst="straightConnector1">
              <a:avLst/>
            </a:prstGeom>
            <a:ln w="19050" cmpd="sng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64C84AB-3347-314C-9860-B7D11E2DE9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0068" y="2907588"/>
              <a:ext cx="576532" cy="0"/>
            </a:xfrm>
            <a:prstGeom prst="straightConnector1">
              <a:avLst/>
            </a:prstGeom>
            <a:ln w="19050" cmpd="sng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C97F81-3031-114F-80BD-0AF359D57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5985" y="3040471"/>
              <a:ext cx="914400" cy="914400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9589D0-F068-DB44-A70A-A548CD2EF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2185" y="3116671"/>
              <a:ext cx="762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C8FA72-6CAE-D844-B0C0-B12D6CEEB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2532530"/>
              <a:ext cx="1938693" cy="772719"/>
            </a:xfrm>
            <a:prstGeom prst="rect">
              <a:avLst/>
            </a:prstGeom>
            <a:solidFill>
              <a:srgbClr val="99CD15"/>
            </a:solidFill>
            <a:ln w="12700" cmpd="sng">
              <a:solidFill>
                <a:srgbClr val="FFFF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Regimen 1: 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10 mg/d for 7 days on 7 days off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217E4A-C551-9545-830F-979EE6A1F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4718" y="2699249"/>
              <a:ext cx="1754134" cy="15572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mpd="sng">
              <a:solidFill>
                <a:srgbClr val="FFFF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Regimen 3*: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8 mg QD with PD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Uptitration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 to 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9 mg QD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n = 99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654F6EC-5CF5-EA4C-9C60-2BB06F670A23}"/>
              </a:ext>
            </a:extLst>
          </p:cNvPr>
          <p:cNvSpPr txBox="1"/>
          <p:nvPr/>
        </p:nvSpPr>
        <p:spPr>
          <a:xfrm>
            <a:off x="1156957" y="5724897"/>
            <a:ext cx="84359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*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Dose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uptitration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if ≥5.5 mg/dL target serum phosphate not reached by Day 14 and if no TRAEs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†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Ineligibility for cisplatin: impaired renal function or peripheral neuropathy</a:t>
            </a:r>
          </a:p>
        </p:txBody>
      </p:sp>
      <p:graphicFrame>
        <p:nvGraphicFramePr>
          <p:cNvPr id="23" name="Group 31">
            <a:extLst>
              <a:ext uri="{FF2B5EF4-FFF2-40B4-BE49-F238E27FC236}">
                <a16:creationId xmlns:a16="http://schemas.microsoft.com/office/drawing/2014/main" id="{C55163BE-4823-7341-9714-7EE97AA18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964903"/>
              </p:ext>
            </p:extLst>
          </p:nvPr>
        </p:nvGraphicFramePr>
        <p:xfrm>
          <a:off x="4070352" y="2706178"/>
          <a:ext cx="2003128" cy="1376374"/>
        </p:xfrm>
        <a:graphic>
          <a:graphicData uri="http://schemas.openxmlformats.org/drawingml/2006/table">
            <a:tbl>
              <a:tblPr/>
              <a:tblGrid>
                <a:gridCol w="2003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63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Screening for FGFR fusions/mutations on tissue by central lab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A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F9B790-3099-5C4A-872F-767DF9A61581}"/>
              </a:ext>
            </a:extLst>
          </p:cNvPr>
          <p:cNvSpPr txBox="1"/>
          <p:nvPr/>
        </p:nvSpPr>
        <p:spPr>
          <a:xfrm>
            <a:off x="1156957" y="5154247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Primary endpoint: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Objective response rate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E802A0-4E87-F541-8163-CD00F3B63D76}"/>
              </a:ext>
            </a:extLst>
          </p:cNvPr>
          <p:cNvSpPr/>
          <p:nvPr/>
        </p:nvSpPr>
        <p:spPr>
          <a:xfrm>
            <a:off x="1103583" y="1472883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Actual enrollment: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239</a:t>
            </a:r>
          </a:p>
        </p:txBody>
      </p:sp>
    </p:spTree>
    <p:extLst>
      <p:ext uri="{BB962C8B-B14F-4D97-AF65-F5344CB8AC3E}">
        <p14:creationId xmlns:p14="http://schemas.microsoft.com/office/powerpoint/2010/main" val="3818480644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0A2176-3291-294C-BC7A-B6D47C28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BLC2001: </a:t>
            </a:r>
            <a:r>
              <a:rPr lang="en-US" altLang="en-US" dirty="0" err="1"/>
              <a:t>Erdafitinib</a:t>
            </a:r>
            <a:r>
              <a:rPr lang="en-US" altLang="en-US" dirty="0"/>
              <a:t> Efficacy Data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FEA72F8-104B-024D-AFF6-408C5E06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08" y="1798884"/>
            <a:ext cx="4860792" cy="400142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D9C192-F8B8-FE4F-8DB9-CBD0C259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794932"/>
            <a:ext cx="4792200" cy="4026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E37ABE-D900-B54E-BAC1-7DBFFB6EA71B}"/>
              </a:ext>
            </a:extLst>
          </p:cNvPr>
          <p:cNvSpPr txBox="1"/>
          <p:nvPr/>
        </p:nvSpPr>
        <p:spPr>
          <a:xfrm>
            <a:off x="1499755" y="1306627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Progression-Free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289D6-E002-6F48-9FF6-A229F2C15D03}"/>
              </a:ext>
            </a:extLst>
          </p:cNvPr>
          <p:cNvSpPr txBox="1"/>
          <p:nvPr/>
        </p:nvSpPr>
        <p:spPr>
          <a:xfrm>
            <a:off x="6477000" y="1306627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Survival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1492B-A2E4-4744-AAAE-D4E28D4BFFD9}"/>
              </a:ext>
            </a:extLst>
          </p:cNvPr>
          <p:cNvSpPr txBox="1"/>
          <p:nvPr/>
        </p:nvSpPr>
        <p:spPr>
          <a:xfrm>
            <a:off x="1499755" y="5892457"/>
            <a:ext cx="1036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ORR = 40% (additional 39.4% with SD)	       Duration of Response (median) = 5.6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19E4F-FFDC-1F4B-A046-609FC8967E1C}"/>
              </a:ext>
            </a:extLst>
          </p:cNvPr>
          <p:cNvSpPr txBox="1"/>
          <p:nvPr/>
        </p:nvSpPr>
        <p:spPr>
          <a:xfrm>
            <a:off x="304800" y="6519446"/>
            <a:ext cx="4455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Loriot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2019;381:338-348.</a:t>
            </a:r>
          </a:p>
        </p:txBody>
      </p:sp>
    </p:spTree>
    <p:extLst>
      <p:ext uri="{BB962C8B-B14F-4D97-AF65-F5344CB8AC3E}">
        <p14:creationId xmlns:p14="http://schemas.microsoft.com/office/powerpoint/2010/main" val="2827947147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F5AB480D-EA7E-0143-9434-BF3E32C4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Erdafitinib FDA Approval</a:t>
            </a:r>
          </a:p>
        </p:txBody>
      </p:sp>
      <p:sp>
        <p:nvSpPr>
          <p:cNvPr id="92163" name="Content Placeholder 2">
            <a:extLst>
              <a:ext uri="{FF2B5EF4-FFF2-40B4-BE49-F238E27FC236}">
                <a16:creationId xmlns:a16="http://schemas.microsoft.com/office/drawing/2014/main" id="{5C8A6F88-512F-3349-A463-5E573CC00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Accelerated approval for patients with locally advanced or metastatic urothelial carcinoma, with susceptible FGFR3 or FGFR2 genetic alterations, that has progressed during or following platinum-containing chemotherapy, including within 12 months of neoadjuvant or adjuvant platinum-containing chemotherapy (Apr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3E6FC-C85B-A844-8060-ACFC41521B2B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3552844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D49F-501D-914B-9262-F9F39CAA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3663"/>
            <a:ext cx="8229600" cy="639762"/>
          </a:xfrm>
        </p:spPr>
        <p:txBody>
          <a:bodyPr/>
          <a:lstStyle/>
          <a:p>
            <a:pPr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Erdafitinib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- Toxicities</a:t>
            </a:r>
          </a:p>
        </p:txBody>
      </p:sp>
      <p:pic>
        <p:nvPicPr>
          <p:cNvPr id="93188" name="Picture 3">
            <a:extLst>
              <a:ext uri="{FF2B5EF4-FFF2-40B4-BE49-F238E27FC236}">
                <a16:creationId xmlns:a16="http://schemas.microsoft.com/office/drawing/2014/main" id="{78FD9C63-AE68-FA44-82FD-F43D6C409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869951"/>
            <a:ext cx="98298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2D7FA5-3D3E-0F4A-8F20-25EEAB32A53F}"/>
              </a:ext>
            </a:extLst>
          </p:cNvPr>
          <p:cNvSpPr/>
          <p:nvPr/>
        </p:nvSpPr>
        <p:spPr>
          <a:xfrm>
            <a:off x="10287000" y="6324600"/>
            <a:ext cx="2286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15164-40F1-5641-9ADF-FE68D3F058D0}"/>
              </a:ext>
            </a:extLst>
          </p:cNvPr>
          <p:cNvSpPr/>
          <p:nvPr/>
        </p:nvSpPr>
        <p:spPr>
          <a:xfrm>
            <a:off x="7537360" y="6412992"/>
            <a:ext cx="4611968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Siefker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  <a:cs typeface="+mn-cs"/>
              </a:rPr>
              <a:t>-Radtke AO et al. ASCO 2018;Abstract 4503.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AD206-BFFC-4249-BFD7-8CEF015D1903}"/>
              </a:ext>
            </a:extLst>
          </p:cNvPr>
          <p:cNvSpPr txBox="1"/>
          <p:nvPr/>
        </p:nvSpPr>
        <p:spPr>
          <a:xfrm>
            <a:off x="84236" y="654461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85653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B194-63F8-6E48-B295-62A476AF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4613"/>
            <a:ext cx="8229600" cy="869951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Erdafitinib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Key Toxicities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8DF32-7507-A544-8CBC-89AD63710F2E}"/>
              </a:ext>
            </a:extLst>
          </p:cNvPr>
          <p:cNvSpPr/>
          <p:nvPr/>
        </p:nvSpPr>
        <p:spPr>
          <a:xfrm>
            <a:off x="1066800" y="1775248"/>
            <a:ext cx="10477500" cy="510752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9C58A-F980-4442-BAAD-346D6368F1E7}"/>
              </a:ext>
            </a:extLst>
          </p:cNvPr>
          <p:cNvSpPr/>
          <p:nvPr/>
        </p:nvSpPr>
        <p:spPr>
          <a:xfrm>
            <a:off x="1091184" y="3807049"/>
            <a:ext cx="10453116" cy="80531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215" name="TextBox 2">
            <a:extLst>
              <a:ext uri="{FF2B5EF4-FFF2-40B4-BE49-F238E27FC236}">
                <a16:creationId xmlns:a16="http://schemas.microsoft.com/office/drawing/2014/main" id="{86113F87-60A5-2346-900D-185942467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514" y="6475413"/>
            <a:ext cx="224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 FDA label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9AA58-8EAF-594A-BC62-3528DFAFE365}"/>
              </a:ext>
            </a:extLst>
          </p:cNvPr>
          <p:cNvSpPr txBox="1"/>
          <p:nvPr/>
        </p:nvSpPr>
        <p:spPr>
          <a:xfrm>
            <a:off x="1066800" y="1144782"/>
            <a:ext cx="104775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5 WARNINGS AND PRECAUTIONS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5.1 Ocular Disorders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 can cause ocular disorders, including central serous retinopathy/retinal pigment epithelial detachment (CSR/RPED) resulting in visual field defect.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CSR/RPED was reported in 25% of patients treated with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, with a median time to first onset of 50 days. Grade 3 CSR/RPED, involving central field of vision, was reported in 3% of patients. CSR/RPED resolved in 13% of patients and was ongoing in 13% of patients at the study cutoff. CSR/RPED led to dose interruptions and reductions in 9% and 14% of patients, respectively and 3% of patients discontinued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Dry eye symptoms occurred in 28% of patients during treatment with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 and were Grade 3 in 6% of patients. All patients should receive dry eye prophylaxis with ocular demulcents as needed.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Perform monthly ophthalmological examinations during the first 4 months of treatment and every 3 months afterwards, and urgently at any time for visual symptoms. Ophthalmological examination should include assessment of visual acuity, slit lamp examination, fundoscopy, and optical coherence tomography.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Withhold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 when CSR occurs and permanently discontinue if it does not resolve within 4 weeks or if Grade 4 in severity. For ocular adverse reactions, follow the dose modification guidelines [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see Dosage and Administration (2.3)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].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5.2 Hyperphosphatemia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Increases in phosphate levels are a pharmacodynamic effect of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 [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see Pharmacodynamics (12.2)].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Hyperphosphatemia was reported as adverse reaction in 76% of patients treated with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. The median onset time for any  grade event of hyperphosphatemia was 20 days (range: 8 –116) after initiating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. Thirty-two percent of patients received phosphate binders during treatment with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3CC307-6C0A-FE42-BACA-21626CF4D154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208569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O’Donnell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81150" y="2057400"/>
          <a:ext cx="9029700" cy="394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286500">
                  <a:extLst>
                    <a:ext uri="{9D8B030D-6E8A-4147-A177-3AD203B41FA5}">
                      <a16:colId xmlns:a16="http://schemas.microsoft.com/office/drawing/2014/main" val="778390088"/>
                    </a:ext>
                  </a:extLst>
                </a:gridCol>
              </a:tblGrid>
              <a:tr h="68873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Merck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82647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Honoraria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Astellas, 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Atheneum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Partners, 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FirstWord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Publication, Genentech, a member of the Roche Group, Health Advances, Janssen Biotech Inc, Merck, Schlesinger Group, Seattle Genetics, The Dedham Group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84930"/>
                  </a:ext>
                </a:extLst>
              </a:tr>
              <a:tr h="68873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Ownership Interest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Allergan, 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PrescriptIQ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524794"/>
                  </a:ext>
                </a:extLst>
              </a:tr>
              <a:tr h="68873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Paid Travel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Astellas, Genentech, a member of the Roche Group, Janssen Biotech Inc, Merck, Seattle Genetics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349644"/>
                  </a:ext>
                </a:extLst>
              </a:tr>
              <a:tr h="68873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Janssen Biotech Inc, 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Nektar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National Institutes of Health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029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330792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16D5B07C-F204-E245-8479-51B67176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76200"/>
            <a:ext cx="8382000" cy="762000"/>
          </a:xfrm>
        </p:spPr>
        <p:txBody>
          <a:bodyPr/>
          <a:lstStyle/>
          <a:p>
            <a:r>
              <a:rPr lang="en-US" altLang="en-US"/>
              <a:t>Erdafitinib Dosing, and Adjustments</a:t>
            </a:r>
          </a:p>
        </p:txBody>
      </p:sp>
      <p:sp>
        <p:nvSpPr>
          <p:cNvPr id="95235" name="Content Placeholder 2">
            <a:extLst>
              <a:ext uri="{FF2B5EF4-FFF2-40B4-BE49-F238E27FC236}">
                <a16:creationId xmlns:a16="http://schemas.microsoft.com/office/drawing/2014/main" id="{8E7FD217-B5BF-D74F-8618-B9C0427A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07269"/>
            <a:ext cx="9525000" cy="452596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200" dirty="0"/>
              <a:t>Recommended starting dose is 8 mg (two 4 mg tablets) orally once daily, with dose increase to 9 mg (three 3 mg tablets) once daily based on serum phosphate levels and tolerability at 14–21 days.</a:t>
            </a:r>
          </a:p>
          <a:p>
            <a:pPr>
              <a:spcBef>
                <a:spcPts val="4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Assess serum phosphate levels 14–21 days after initiating. </a:t>
            </a:r>
            <a:r>
              <a:rPr lang="en-US" altLang="en-US" sz="2200" dirty="0"/>
              <a:t>Increase </a:t>
            </a:r>
            <a:r>
              <a:rPr lang="en-US" altLang="en-US" sz="2200" dirty="0" err="1"/>
              <a:t>erdafitinib</a:t>
            </a:r>
            <a:r>
              <a:rPr lang="en-US" altLang="en-US" sz="2200" dirty="0"/>
              <a:t> to 9 mg once daily if serum phosphate level is &lt;5.5 mg/dl (and there are no ocular disorders or ≥Grade 2 adverse reactions). </a:t>
            </a:r>
          </a:p>
          <a:p>
            <a:pPr>
              <a:spcBef>
                <a:spcPts val="4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Monitor phosphate levels monthly for hyperphosphatemia. </a:t>
            </a:r>
          </a:p>
        </p:txBody>
      </p:sp>
      <p:sp>
        <p:nvSpPr>
          <p:cNvPr id="95237" name="TextBox 2">
            <a:extLst>
              <a:ext uri="{FF2B5EF4-FFF2-40B4-BE49-F238E27FC236}">
                <a16:creationId xmlns:a16="http://schemas.microsoft.com/office/drawing/2014/main" id="{40CDB41A-A3B9-E745-B807-D8EEFCF6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5288" y="6531737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erdafitinib FDA label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BB1968-F150-CC44-9125-3297F59DE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3572256"/>
            <a:ext cx="7924800" cy="3209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B7C879-AEFB-AA4F-9A42-97D7060249AA}"/>
              </a:ext>
            </a:extLst>
          </p:cNvPr>
          <p:cNvSpPr txBox="1"/>
          <p:nvPr/>
        </p:nvSpPr>
        <p:spPr>
          <a:xfrm>
            <a:off x="9817608" y="5967744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3079237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6830D8-004B-9840-B6A6-E58F0F33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62-year-old man with PMH of Anxiety/Depression, Chronic Arthralgias and &gt;30 Years History of Tobacco Use (from the practice of </a:t>
            </a:r>
            <a:r>
              <a:rPr lang="en-US" sz="2400" dirty="0" err="1"/>
              <a:t>Ms</a:t>
            </a:r>
            <a:r>
              <a:rPr lang="en-US" sz="2400" dirty="0"/>
              <a:t> Roethke)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64765-8B18-BD43-9555-A22B0D05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1125200" cy="5486400"/>
          </a:xfrm>
        </p:spPr>
        <p:txBody>
          <a:bodyPr/>
          <a:lstStyle/>
          <a:p>
            <a:r>
              <a:rPr lang="en-US" sz="2000" dirty="0"/>
              <a:t>3/2019 TURBT: High-grade MIBC, with focal invasion of muscularis propria and high-grade UC of prostatic urethra</a:t>
            </a:r>
          </a:p>
          <a:p>
            <a:r>
              <a:rPr lang="en-US" sz="2000" dirty="0"/>
              <a:t>6/2019: Completed neoadjuvant dose-dense MVAC x 3</a:t>
            </a:r>
          </a:p>
          <a:p>
            <a:r>
              <a:rPr lang="en-US" sz="2000" dirty="0"/>
              <a:t>Genomic testing: BRCA1 mutation, FGFR3 mutation</a:t>
            </a:r>
          </a:p>
          <a:p>
            <a:r>
              <a:rPr lang="en-US" sz="2000" dirty="0"/>
              <a:t>7/2019: Radical </a:t>
            </a:r>
            <a:r>
              <a:rPr lang="en-US" sz="2000" dirty="0" err="1"/>
              <a:t>cystoprostatectomy</a:t>
            </a:r>
            <a:r>
              <a:rPr lang="en-US" sz="2000" dirty="0"/>
              <a:t>, </a:t>
            </a:r>
            <a:r>
              <a:rPr lang="en-US" sz="2000" dirty="0" err="1"/>
              <a:t>b/l</a:t>
            </a:r>
            <a:r>
              <a:rPr lang="en-US" sz="2000" dirty="0"/>
              <a:t> pelvic lymph node dissection, creation of ileal conduit</a:t>
            </a:r>
          </a:p>
          <a:p>
            <a:pPr lvl="1"/>
            <a:r>
              <a:rPr lang="en-US" sz="2000" dirty="0"/>
              <a:t>Pathology: Residual 5.5-cm bladder tumor, micropapillary type with invasion to </a:t>
            </a:r>
            <a:r>
              <a:rPr lang="en-US" sz="2000" dirty="0" err="1"/>
              <a:t>perivesical</a:t>
            </a:r>
            <a:r>
              <a:rPr lang="en-US" sz="2000" dirty="0"/>
              <a:t> soft tissue, 4+ nodes</a:t>
            </a:r>
          </a:p>
          <a:p>
            <a:pPr lvl="1"/>
            <a:r>
              <a:rPr lang="en-US" sz="2000" dirty="0"/>
              <a:t>Wound infection and </a:t>
            </a:r>
            <a:r>
              <a:rPr lang="en-US" sz="2000" dirty="0" err="1"/>
              <a:t>abcess</a:t>
            </a:r>
            <a:r>
              <a:rPr lang="en-US" sz="2000" dirty="0"/>
              <a:t>, distress and anger related to ostomy</a:t>
            </a:r>
          </a:p>
          <a:p>
            <a:r>
              <a:rPr lang="en-US" sz="2000" dirty="0"/>
              <a:t>10/2019 CT: Normal</a:t>
            </a:r>
          </a:p>
          <a:p>
            <a:r>
              <a:rPr lang="en-US" sz="2000" dirty="0"/>
              <a:t>12/2019: New bone metastases (see scan)</a:t>
            </a:r>
          </a:p>
          <a:p>
            <a:r>
              <a:rPr lang="en-US" sz="2000" dirty="0"/>
              <a:t>1/2020: SBRT to T12</a:t>
            </a:r>
          </a:p>
          <a:p>
            <a:r>
              <a:rPr lang="en-US" sz="2000" dirty="0" err="1"/>
              <a:t>Erdafitinib</a:t>
            </a:r>
            <a:endParaRPr lang="en-US" sz="2000" dirty="0"/>
          </a:p>
          <a:p>
            <a:pPr lvl="1"/>
            <a:r>
              <a:rPr lang="en-US" sz="2000" dirty="0"/>
              <a:t>Transient, mild mouth sores</a:t>
            </a:r>
          </a:p>
          <a:p>
            <a:pPr lvl="1"/>
            <a:r>
              <a:rPr lang="en-US" sz="2000" dirty="0"/>
              <a:t>Developed CSR, </a:t>
            </a:r>
            <a:r>
              <a:rPr lang="en-US" sz="2000" dirty="0" err="1"/>
              <a:t>erdafitinib</a:t>
            </a:r>
            <a:r>
              <a:rPr lang="en-US" sz="2000" dirty="0"/>
              <a:t> held until improvement then re-started at reduced dose</a:t>
            </a:r>
          </a:p>
          <a:p>
            <a:r>
              <a:rPr lang="en-US" sz="2000" dirty="0"/>
              <a:t>3/2020: Improvement on bone scan; improvement in pain and general well-being</a:t>
            </a:r>
          </a:p>
        </p:txBody>
      </p:sp>
    </p:spTree>
    <p:extLst>
      <p:ext uri="{BB962C8B-B14F-4D97-AF65-F5344CB8AC3E}">
        <p14:creationId xmlns:p14="http://schemas.microsoft.com/office/powerpoint/2010/main" val="4201978220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6830D8-004B-9840-B6A6-E58F0F33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62-year-old man (from the practice of </a:t>
            </a:r>
            <a:r>
              <a:rPr lang="en-US" dirty="0" err="1"/>
              <a:t>Ms</a:t>
            </a:r>
            <a:r>
              <a:rPr lang="en-US" dirty="0"/>
              <a:t> Roethke)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C3607-CFC8-C549-97D8-B5AA869FFB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3500438" cy="4848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F0C5D-3A95-6247-8DBE-78DA144A34C5}"/>
              </a:ext>
            </a:extLst>
          </p:cNvPr>
          <p:cNvSpPr txBox="1"/>
          <p:nvPr/>
        </p:nvSpPr>
        <p:spPr>
          <a:xfrm>
            <a:off x="5791200" y="1600200"/>
            <a:ext cx="5864106" cy="2050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3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12/2019: New Bone Mets</a:t>
            </a:r>
          </a:p>
          <a:p>
            <a:pPr marL="342900" marR="0" lvl="0" indent="-342900" algn="l" defTabSz="914400" rtl="0" eaLnBrk="0" fontAlgn="base" latinLnBrk="0" hangingPunct="0">
              <a:lnSpc>
                <a:spcPts val="3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Intense uptake in T12 vertebral body</a:t>
            </a:r>
          </a:p>
          <a:p>
            <a:pPr marL="342900" marR="0" lvl="0" indent="-342900" algn="l" defTabSz="914400" rtl="0" eaLnBrk="0" fontAlgn="base" latinLnBrk="0" hangingPunct="0">
              <a:lnSpc>
                <a:spcPts val="3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Right ischial tuberosity</a:t>
            </a:r>
          </a:p>
          <a:p>
            <a:pPr marL="342900" marR="0" lvl="0" indent="-342900" algn="l" defTabSz="914400" rtl="0" eaLnBrk="0" fontAlgn="base" latinLnBrk="0" hangingPunct="0">
              <a:lnSpc>
                <a:spcPts val="3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Right pubic bone</a:t>
            </a:r>
          </a:p>
          <a:p>
            <a:pPr marL="342900" marR="0" lvl="0" indent="-342900" algn="l" defTabSz="914400" rtl="0" eaLnBrk="0" fontAlgn="base" latinLnBrk="0" hangingPunct="0">
              <a:lnSpc>
                <a:spcPts val="30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Left iliac bone posteriorly</a:t>
            </a:r>
          </a:p>
        </p:txBody>
      </p:sp>
    </p:spTree>
    <p:extLst>
      <p:ext uri="{BB962C8B-B14F-4D97-AF65-F5344CB8AC3E}">
        <p14:creationId xmlns:p14="http://schemas.microsoft.com/office/powerpoint/2010/main" val="2672987658"/>
      </p:ext>
    </p:extLst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54102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Urothelial Bladder Cancer (UBC) Management</a:t>
            </a:r>
            <a:endParaRPr lang="en-US" sz="2000" b="1" kern="1200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>
                <a:solidFill>
                  <a:schemeClr val="tx2"/>
                </a:solidFill>
              </a:rPr>
              <a:t> — 85-year-old widower and retired automotive mechanic</a:t>
            </a:r>
          </a:p>
          <a:p>
            <a:pPr marL="0" indent="0" defTabSz="457200" eaLnBrk="1" fontAlgn="auto" hangingPunct="1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Risks and Benefits of Immune Checkpoint Inhibitors in Advanced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>
                <a:solidFill>
                  <a:schemeClr val="tx2"/>
                </a:solidFill>
              </a:rPr>
              <a:t> — 78-year-old woman with a PMH of cervical cancer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Integration of FGFR-Directed Therapy into Current UBC Management Algorithms</a:t>
            </a:r>
            <a:endParaRPr lang="en-US" sz="2000" kern="1200" dirty="0">
              <a:solidFill>
                <a:srgbClr val="0432FF"/>
              </a:solidFill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62-year-old auto body repairman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Antibody-Drug Conjugates in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70-year-old married man and retired telephone technician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Management of UBC in the Era of COVID-19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 err="1">
                <a:solidFill>
                  <a:srgbClr val="002B50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63-year-old man</a:t>
            </a:r>
          </a:p>
        </p:txBody>
      </p:sp>
    </p:spTree>
    <p:extLst>
      <p:ext uri="{BB962C8B-B14F-4D97-AF65-F5344CB8AC3E}">
        <p14:creationId xmlns:p14="http://schemas.microsoft.com/office/powerpoint/2010/main" val="3131234234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19400"/>
            <a:ext cx="12192000" cy="403860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5: Antibody-Drug Conjugates in UBC</a:t>
            </a:r>
          </a:p>
        </p:txBody>
      </p:sp>
    </p:spTree>
    <p:extLst>
      <p:ext uri="{BB962C8B-B14F-4D97-AF65-F5344CB8AC3E}">
        <p14:creationId xmlns:p14="http://schemas.microsoft.com/office/powerpoint/2010/main" val="2913649411"/>
      </p:ext>
    </p:extLst>
  </p:cSld>
  <p:clrMapOvr>
    <a:masterClrMapping/>
  </p:clrMapOvr>
  <p:transition spd="slow"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219200"/>
          </a:xfrm>
        </p:spPr>
        <p:txBody>
          <a:bodyPr>
            <a:noAutofit/>
          </a:bodyPr>
          <a:lstStyle/>
          <a:p>
            <a:r>
              <a:rPr lang="en-US" dirty="0"/>
              <a:t>When was the last time you encountered a patient with bladder cancer receiving enfortumab vedotin?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768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Within the past week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week and 1 month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1 month and 6 months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Between 6 months and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/>
              <a:t>More than 1 year ago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/>
              <a:t>I </a:t>
            </a:r>
            <a:r>
              <a:rPr lang="en-US" sz="2000" dirty="0"/>
              <a:t>have not encountered a patient with bladder cancer receiving enfortumab vedotin </a:t>
            </a:r>
            <a:br>
              <a:rPr lang="en-US" sz="2000" dirty="0"/>
            </a:br>
            <a:r>
              <a:rPr lang="en-US" sz="2000" dirty="0"/>
              <a:t>in my practice</a:t>
            </a:r>
          </a:p>
        </p:txBody>
      </p:sp>
    </p:spTree>
    <p:extLst>
      <p:ext uri="{BB962C8B-B14F-4D97-AF65-F5344CB8AC3E}">
        <p14:creationId xmlns:p14="http://schemas.microsoft.com/office/powerpoint/2010/main" val="4255310072"/>
      </p:ext>
    </p:extLst>
  </p:cSld>
  <p:clrMapOvr>
    <a:masterClrMapping/>
  </p:clrMapOvr>
  <p:transition spd="slow"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>
            <a:extLst>
              <a:ext uri="{FF2B5EF4-FFF2-40B4-BE49-F238E27FC236}">
                <a16:creationId xmlns:a16="http://schemas.microsoft.com/office/drawing/2014/main" id="{80C8E866-0205-0147-BF96-08F0B8FF9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76388"/>
            <a:ext cx="83867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>
            <a:extLst>
              <a:ext uri="{FF2B5EF4-FFF2-40B4-BE49-F238E27FC236}">
                <a16:creationId xmlns:a16="http://schemas.microsoft.com/office/drawing/2014/main" id="{6558A5B4-D1BE-F142-AF67-95AC32B3A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6" y="6581776"/>
            <a:ext cx="283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figure adapted from creativebiolabs.net</a:t>
            </a:r>
          </a:p>
        </p:txBody>
      </p:sp>
      <p:sp>
        <p:nvSpPr>
          <p:cNvPr id="97284" name="Title 3">
            <a:extLst>
              <a:ext uri="{FF2B5EF4-FFF2-40B4-BE49-F238E27FC236}">
                <a16:creationId xmlns:a16="http://schemas.microsoft.com/office/drawing/2014/main" id="{087ED221-A840-7143-881C-B5B8563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01687"/>
          </a:xfrm>
        </p:spPr>
        <p:txBody>
          <a:bodyPr/>
          <a:lstStyle/>
          <a:p>
            <a:r>
              <a:rPr lang="en-US" altLang="en-US" b="1">
                <a:solidFill>
                  <a:srgbClr val="00B050"/>
                </a:solidFill>
              </a:rPr>
              <a:t>Enfortumab Vedotin </a:t>
            </a:r>
            <a:br>
              <a:rPr lang="en-US" altLang="en-US" b="1">
                <a:solidFill>
                  <a:srgbClr val="00B050"/>
                </a:solidFill>
              </a:rPr>
            </a:br>
            <a:r>
              <a:rPr lang="en-US" altLang="en-US" b="1">
                <a:solidFill>
                  <a:srgbClr val="00B050"/>
                </a:solidFill>
              </a:rPr>
              <a:t>Proposed Mechanism of Action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5D2D40-1096-F441-AB22-16F5EF8AC265}"/>
              </a:ext>
            </a:extLst>
          </p:cNvPr>
          <p:cNvSpPr/>
          <p:nvPr/>
        </p:nvSpPr>
        <p:spPr>
          <a:xfrm>
            <a:off x="4422775" y="1576388"/>
            <a:ext cx="1752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B98CB-ACE9-004C-9910-C20E4B70A0C2}"/>
              </a:ext>
            </a:extLst>
          </p:cNvPr>
          <p:cNvSpPr/>
          <p:nvPr/>
        </p:nvSpPr>
        <p:spPr>
          <a:xfrm>
            <a:off x="5643563" y="15240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287" name="TextBox 8">
            <a:extLst>
              <a:ext uri="{FF2B5EF4-FFF2-40B4-BE49-F238E27FC236}">
                <a16:creationId xmlns:a16="http://schemas.microsoft.com/office/drawing/2014/main" id="{330B3DEE-32B4-8841-A1DF-ABC669693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932" y="6565900"/>
            <a:ext cx="2847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MMAE = monomethyl auristatin 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64FDD-13FB-DC44-A387-700C228C3129}"/>
              </a:ext>
            </a:extLst>
          </p:cNvPr>
          <p:cNvSpPr txBox="1"/>
          <p:nvPr/>
        </p:nvSpPr>
        <p:spPr>
          <a:xfrm>
            <a:off x="9677400" y="3336667"/>
            <a:ext cx="533399" cy="184666"/>
          </a:xfrm>
          <a:prstGeom prst="rect">
            <a:avLst/>
          </a:prstGeom>
          <a:solidFill>
            <a:srgbClr val="9AD1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Inhibit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8A162-5F34-3D46-9264-F5F0B0DCEC40}"/>
              </a:ext>
            </a:extLst>
          </p:cNvPr>
          <p:cNvSpPr txBox="1"/>
          <p:nvPr/>
        </p:nvSpPr>
        <p:spPr>
          <a:xfrm>
            <a:off x="292276" y="64770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2749840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>
            <a:extLst>
              <a:ext uri="{FF2B5EF4-FFF2-40B4-BE49-F238E27FC236}">
                <a16:creationId xmlns:a16="http://schemas.microsoft.com/office/drawing/2014/main" id="{646506B3-458E-F942-AE6E-4A9C50F0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5601"/>
            <a:ext cx="9780588" cy="792163"/>
          </a:xfrm>
        </p:spPr>
        <p:txBody>
          <a:bodyPr/>
          <a:lstStyle/>
          <a:p>
            <a:pPr>
              <a:defRPr/>
            </a:pPr>
            <a:r>
              <a:rPr lang="en-US" altLang="en-US" b="1" dirty="0" err="1">
                <a:solidFill>
                  <a:schemeClr val="accent5">
                    <a:lumMod val="75000"/>
                  </a:schemeClr>
                </a:solidFill>
              </a:rPr>
              <a:t>Enfortumab</a:t>
            </a: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</a:rPr>
              <a:t> Phase II Study Design</a:t>
            </a:r>
            <a:br>
              <a:rPr lang="en-US" alt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</a:rPr>
              <a:t>(EV-201)</a:t>
            </a: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E9D29E78-A061-F746-AAB1-F65D7B32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0" b="18867"/>
          <a:stretch>
            <a:fillRect/>
          </a:stretch>
        </p:blipFill>
        <p:spPr bwMode="auto">
          <a:xfrm>
            <a:off x="1638300" y="1661987"/>
            <a:ext cx="8915400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Box 1">
            <a:extLst>
              <a:ext uri="{FF2B5EF4-FFF2-40B4-BE49-F238E27FC236}">
                <a16:creationId xmlns:a16="http://schemas.microsoft.com/office/drawing/2014/main" id="{B9CF2F46-F2C0-F744-90C0-C24BA4582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6581776"/>
            <a:ext cx="391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adapted from Petrylak et al., presented at ASCO 2019 </a:t>
            </a:r>
          </a:p>
        </p:txBody>
      </p:sp>
      <p:sp>
        <p:nvSpPr>
          <p:cNvPr id="98309" name="TextBox 2">
            <a:extLst>
              <a:ext uri="{FF2B5EF4-FFF2-40B4-BE49-F238E27FC236}">
                <a16:creationId xmlns:a16="http://schemas.microsoft.com/office/drawing/2014/main" id="{CEA7C7D8-6904-5649-8E76-89B81BCFA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304757"/>
            <a:ext cx="25352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ORR=objective response rate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BICR=blinded independent central review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DOR=duration of 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4137C-4A07-2B46-8CCB-0A4EFCBF45CB}"/>
              </a:ext>
            </a:extLst>
          </p:cNvPr>
          <p:cNvSpPr txBox="1"/>
          <p:nvPr/>
        </p:nvSpPr>
        <p:spPr>
          <a:xfrm>
            <a:off x="216252" y="6456469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2293037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7397FE01-7583-2547-B44A-771C9913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altLang="en-US" b="1" dirty="0" err="1">
                <a:solidFill>
                  <a:schemeClr val="accent5">
                    <a:lumMod val="75000"/>
                  </a:schemeClr>
                </a:solidFill>
              </a:rPr>
              <a:t>Enfortumab</a:t>
            </a: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</a:rPr>
              <a:t> Efficacy Data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1F49B7EA-031A-AF4A-A450-23011FF56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7601"/>
            <a:ext cx="4419600" cy="4525963"/>
          </a:xfrm>
        </p:spPr>
        <p:txBody>
          <a:bodyPr/>
          <a:lstStyle/>
          <a:p>
            <a:r>
              <a:rPr lang="en-US" altLang="en-US" sz="2400" dirty="0"/>
              <a:t>44% ORR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en-US" sz="2400" dirty="0"/>
              <a:t>12% CR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2400" dirty="0"/>
              <a:t>32% PR</a:t>
            </a:r>
          </a:p>
          <a:p>
            <a:r>
              <a:rPr lang="en-US" altLang="en-US" sz="2400" dirty="0"/>
              <a:t>84% of evaluable patients showed tumor reduction</a:t>
            </a:r>
          </a:p>
          <a:p>
            <a:pPr>
              <a:spcAft>
                <a:spcPts val="1200"/>
              </a:spcAft>
            </a:pPr>
            <a:r>
              <a:rPr lang="en-US" altLang="en-US" sz="2400" dirty="0"/>
              <a:t>Median DOR = 7.6 </a:t>
            </a:r>
            <a:r>
              <a:rPr lang="en-US" altLang="en-US" sz="2400" dirty="0" err="1"/>
              <a:t>mos</a:t>
            </a:r>
            <a:endParaRPr lang="en-US" altLang="en-US" sz="2400" dirty="0"/>
          </a:p>
          <a:p>
            <a:r>
              <a:rPr lang="en-US" altLang="en-US" sz="2400" dirty="0"/>
              <a:t>Median PFS = 5.8 </a:t>
            </a:r>
            <a:r>
              <a:rPr lang="en-US" altLang="en-US" sz="2400" dirty="0" err="1"/>
              <a:t>mos</a:t>
            </a:r>
            <a:endParaRPr lang="en-US" altLang="en-US" sz="2400" dirty="0"/>
          </a:p>
          <a:p>
            <a:r>
              <a:rPr lang="en-US" altLang="en-US" sz="2400" dirty="0"/>
              <a:t>Median OS = 11.7 </a:t>
            </a:r>
            <a:r>
              <a:rPr lang="en-US" altLang="en-US" sz="2400" dirty="0" err="1"/>
              <a:t>mos</a:t>
            </a:r>
            <a:r>
              <a:rPr lang="en-US" altLang="en-US" sz="2400" dirty="0"/>
              <a:t>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100356" name="Picture 3">
            <a:extLst>
              <a:ext uri="{FF2B5EF4-FFF2-40B4-BE49-F238E27FC236}">
                <a16:creationId xmlns:a16="http://schemas.microsoft.com/office/drawing/2014/main" id="{C3341334-A60A-1B42-A57B-DCF2DB0AD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t="42903" r="38580" b="25896"/>
          <a:stretch>
            <a:fillRect/>
          </a:stretch>
        </p:blipFill>
        <p:spPr bwMode="auto">
          <a:xfrm>
            <a:off x="5181600" y="968376"/>
            <a:ext cx="6400800" cy="482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TextBox 4">
            <a:extLst>
              <a:ext uri="{FF2B5EF4-FFF2-40B4-BE49-F238E27FC236}">
                <a16:creationId xmlns:a16="http://schemas.microsoft.com/office/drawing/2014/main" id="{7DFDFA7A-52CF-6241-862A-5DC73EB96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6396037"/>
            <a:ext cx="219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Rosenberg et al., JCO (2019)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Rosenberg et al., JCO (2020)</a:t>
            </a:r>
          </a:p>
        </p:txBody>
      </p:sp>
      <p:sp>
        <p:nvSpPr>
          <p:cNvPr id="100358" name="TextBox 1">
            <a:extLst>
              <a:ext uri="{FF2B5EF4-FFF2-40B4-BE49-F238E27FC236}">
                <a16:creationId xmlns:a16="http://schemas.microsoft.com/office/drawing/2014/main" id="{6F84EA33-AD45-5244-84B3-62BB5D21C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962650"/>
            <a:ext cx="7500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Efficacy data mirror those from phase I study of n=155 UC patients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86B44-C29A-4D40-8BE9-65FC4D6175FA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1547109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66B53-5AF6-4543-860F-65697098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FDA Approval of EV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F600C8DA-8AAC-6A42-9F19-4FBDE3816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For adult patients with locally advanced or metastatic urothelial cancer who have previously received a programmed death receptor-1 (PD-1) or programmed death-ligand 1 (PD-L1) inhibitor, and a platinum-containing chemotherapy in the neoadjuvant/adjuvant, locally advanced or metastatic setting (Dec 18, 2019)</a:t>
            </a:r>
          </a:p>
          <a:p>
            <a:endParaRPr lang="en-US" altLang="en-US" dirty="0"/>
          </a:p>
        </p:txBody>
      </p:sp>
      <p:sp>
        <p:nvSpPr>
          <p:cNvPr id="102404" name="TextBox 3">
            <a:extLst>
              <a:ext uri="{FF2B5EF4-FFF2-40B4-BE49-F238E27FC236}">
                <a16:creationId xmlns:a16="http://schemas.microsoft.com/office/drawing/2014/main" id="{DB2AEED2-60EA-E84E-A2DD-247FF6848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6398418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fda.gov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65C32-C133-AC41-B244-F1959D4B8151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186091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</a:t>
            </a:r>
            <a:r>
              <a:rPr lang="en-US" dirty="0"/>
              <a:t> Roethke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733550" y="2296391"/>
          <a:ext cx="8724900" cy="197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488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195412">
                  <a:extLst>
                    <a:ext uri="{9D8B030D-6E8A-4147-A177-3AD203B41FA5}">
                      <a16:colId xmlns:a16="http://schemas.microsoft.com/office/drawing/2014/main" val="778390088"/>
                    </a:ext>
                  </a:extLst>
                </a:gridCol>
              </a:tblGrid>
              <a:tr h="99444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Astellas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976364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Astellas, Pfizer Inc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84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113899"/>
      </p:ext>
    </p:extLst>
  </p:cSld>
  <p:clrMapOvr>
    <a:masterClrMapping/>
  </p:clrMapOvr>
  <p:transition spd="slow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4F1B-1BB1-FD43-985D-EDDB26D9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EV - Tolerability</a:t>
            </a: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23C3DEE6-4E52-824C-AE7D-41458B474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34921" r="27916" b="18266"/>
          <a:stretch>
            <a:fillRect/>
          </a:stretch>
        </p:blipFill>
        <p:spPr bwMode="auto">
          <a:xfrm>
            <a:off x="1447800" y="990600"/>
            <a:ext cx="8915400" cy="54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Box 4">
            <a:extLst>
              <a:ext uri="{FF2B5EF4-FFF2-40B4-BE49-F238E27FC236}">
                <a16:creationId xmlns:a16="http://schemas.microsoft.com/office/drawing/2014/main" id="{90BBAA64-2192-6045-BBCD-1E107925D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581776"/>
            <a:ext cx="2190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Rosenberg et al., JCO (2019)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0F545-3F18-4648-848C-47892B5BA877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3528724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>
            <a:extLst>
              <a:ext uri="{FF2B5EF4-FFF2-40B4-BE49-F238E27FC236}">
                <a16:creationId xmlns:a16="http://schemas.microsoft.com/office/drawing/2014/main" id="{0093081F-6198-5E4A-A0D1-C4B4AAC2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 err="1">
                <a:solidFill>
                  <a:schemeClr val="accent5">
                    <a:lumMod val="75000"/>
                  </a:schemeClr>
                </a:solidFill>
              </a:rPr>
              <a:t>Enfortumab</a:t>
            </a: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</a:rPr>
              <a:t> – Key Toxicities</a:t>
            </a:r>
          </a:p>
        </p:txBody>
      </p:sp>
      <p:pic>
        <p:nvPicPr>
          <p:cNvPr id="104451" name="Picture 3">
            <a:extLst>
              <a:ext uri="{FF2B5EF4-FFF2-40B4-BE49-F238E27FC236}">
                <a16:creationId xmlns:a16="http://schemas.microsoft.com/office/drawing/2014/main" id="{8A0EDF6E-DD2F-AA4C-9BB8-977F8585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9"/>
          <a:stretch>
            <a:fillRect/>
          </a:stretch>
        </p:blipFill>
        <p:spPr bwMode="auto">
          <a:xfrm>
            <a:off x="1143000" y="990600"/>
            <a:ext cx="969818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4">
            <a:extLst>
              <a:ext uri="{FF2B5EF4-FFF2-40B4-BE49-F238E27FC236}">
                <a16:creationId xmlns:a16="http://schemas.microsoft.com/office/drawing/2014/main" id="{E18651B9-291A-9F40-B2B5-B994A3591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6581776"/>
            <a:ext cx="391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t>adapted from Petrylak et al., presented at ASCO 2019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29D39C-9023-E44C-9E4C-7E95BBA8DA31}"/>
              </a:ext>
            </a:extLst>
          </p:cNvPr>
          <p:cNvSpPr/>
          <p:nvPr/>
        </p:nvSpPr>
        <p:spPr>
          <a:xfrm>
            <a:off x="1600199" y="1524002"/>
            <a:ext cx="5495629" cy="353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22AC0-D155-E54D-A543-594F1296E7E2}"/>
              </a:ext>
            </a:extLst>
          </p:cNvPr>
          <p:cNvSpPr txBox="1"/>
          <p:nvPr/>
        </p:nvSpPr>
        <p:spPr>
          <a:xfrm>
            <a:off x="762000" y="6553200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Peter H O’Donnell, MD</a:t>
            </a:r>
          </a:p>
        </p:txBody>
      </p:sp>
    </p:spTree>
    <p:extLst>
      <p:ext uri="{BB962C8B-B14F-4D97-AF65-F5344CB8AC3E}">
        <p14:creationId xmlns:p14="http://schemas.microsoft.com/office/powerpoint/2010/main" val="3430587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27E8E74-67AC-4E5E-AC66-8815F0EF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45" y="1237320"/>
            <a:ext cx="10529455" cy="47069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Enfortumab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vedotin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1.25 mg/kg + pembrolizumab (200 mg) in 1L cisplatin-ineligible la/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patients (N=45)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0069E9-D981-4105-ACA4-7EB666E346D0}"/>
              </a:ext>
            </a:extLst>
          </p:cNvPr>
          <p:cNvSpPr/>
          <p:nvPr/>
        </p:nvSpPr>
        <p:spPr>
          <a:xfrm>
            <a:off x="2289277" y="1953104"/>
            <a:ext cx="2533173" cy="3570208"/>
          </a:xfrm>
          <a:prstGeom prst="roundRect">
            <a:avLst>
              <a:gd name="adj" fmla="val 6010"/>
            </a:avLst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Dose </a:t>
            </a: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Escalation</a:t>
            </a:r>
            <a:r>
              <a:rPr kumimoji="0" lang="en-US" sz="2400" b="1" i="0" u="sng" strike="noStrike" kern="0" cap="none" spc="0" normalizeH="0" baseline="3000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1</a:t>
            </a: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enfortumab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vedotin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+ pembrolizumab</a:t>
            </a: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cisplatin-ineligible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</a:b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(n=5)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AD7C8-F547-4DFC-8511-46AA034374EA}"/>
              </a:ext>
            </a:extLst>
          </p:cNvPr>
          <p:cNvSpPr txBox="1"/>
          <p:nvPr/>
        </p:nvSpPr>
        <p:spPr>
          <a:xfrm>
            <a:off x="884522" y="2011533"/>
            <a:ext cx="1290815" cy="3447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Patient Population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Locally Advanced or Metastatic Urothelial Carcinoma</a:t>
            </a: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Trebuchet MS"/>
              <a:ea typeface="ヒラギノ角ゴ Pro W3" panose="020B0300000000000000" pitchFamily="34" charset="-128"/>
              <a:cs typeface="+mn-cs"/>
            </a:endParaRPr>
          </a:p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Trebuchet MS"/>
              <a:ea typeface="ヒラギノ角ゴ Pro W3" panose="020B0300000000000000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7693BC-FCF9-418A-A440-175FAAF94DD6}"/>
              </a:ext>
            </a:extLst>
          </p:cNvPr>
          <p:cNvSpPr txBox="1"/>
          <p:nvPr/>
        </p:nvSpPr>
        <p:spPr>
          <a:xfrm>
            <a:off x="7597436" y="1732971"/>
            <a:ext cx="4188823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Dosing: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Enfortumab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vedotin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on days 1 and 8 and pembrolizumab on day 1 of every 3-week cycle 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Enfortumab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vedotin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exposure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Comparable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enfortumab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vedotin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monotherapy on 4-week schedule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(Days 1, 8, and 15)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Primary endpoints: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23E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safety and tolerability</a:t>
            </a: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panose="020B0300000000000000" pitchFamily="34" charset="-128"/>
                <a:cs typeface="Calibri"/>
              </a:rPr>
              <a:t>Key secondary endpoints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panose="020B0300000000000000" pitchFamily="34" charset="-128"/>
                <a:cs typeface="Calibri"/>
              </a:rPr>
              <a:t>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 panose="020B0300000000000000" pitchFamily="34" charset="-128"/>
                <a:cs typeface="Calibri"/>
              </a:rPr>
              <a:t>dose-limiting toxicities, ORR, DOR, PFS, OS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EDE7655-3A27-497C-A04D-C41F6C75A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288"/>
            <a:ext cx="10515600" cy="664234"/>
          </a:xfrm>
        </p:spPr>
        <p:txBody>
          <a:bodyPr/>
          <a:lstStyle/>
          <a:p>
            <a:r>
              <a:rPr lang="en-US" sz="28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EV-103 – First-line Cohorts of </a:t>
            </a:r>
            <a:r>
              <a:rPr lang="en-US" sz="2800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Enfortumab</a:t>
            </a:r>
            <a:r>
              <a:rPr lang="en-US" sz="28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Vedotin</a:t>
            </a:r>
            <a:r>
              <a:rPr lang="en-US" sz="2800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Pembrolizumab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00B7D0-FC85-460A-8A82-688087CEC36B}"/>
              </a:ext>
            </a:extLst>
          </p:cNvPr>
          <p:cNvSpPr/>
          <p:nvPr/>
        </p:nvSpPr>
        <p:spPr>
          <a:xfrm>
            <a:off x="4936389" y="1953106"/>
            <a:ext cx="2533173" cy="3570207"/>
          </a:xfrm>
          <a:prstGeom prst="roundRect">
            <a:avLst>
              <a:gd name="adj" fmla="val 5238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Dose Expansion</a:t>
            </a:r>
            <a:b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</a:b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Cohort A </a:t>
            </a: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enfortumab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vedotin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+ pembrolizumab</a:t>
            </a: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cisplatin-ineligible</a:t>
            </a: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ctr" defTabSz="1625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(n=40)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B9911-091C-4074-954B-511C4DB30C81}"/>
              </a:ext>
            </a:extLst>
          </p:cNvPr>
          <p:cNvSpPr txBox="1"/>
          <p:nvPr/>
        </p:nvSpPr>
        <p:spPr>
          <a:xfrm>
            <a:off x="138545" y="5715000"/>
            <a:ext cx="825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513" marR="0" lvl="0" indent="-154513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Not included in the current analysis: three 1L patients treated with EV 1 mg/kg + pembrolizumab 200 mg and two 2L patients treated with EV 1.25 mg/kg + pembrolizumab 200 mg</a:t>
            </a:r>
          </a:p>
          <a:p>
            <a:pPr marL="154513" marR="0" lvl="0" indent="-154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 Rosenberg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J Clin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2019;37(29):2592-600.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47CF6-A609-AE41-B0F5-C7326B423916}"/>
              </a:ext>
            </a:extLst>
          </p:cNvPr>
          <p:cNvSpPr txBox="1"/>
          <p:nvPr/>
        </p:nvSpPr>
        <p:spPr>
          <a:xfrm>
            <a:off x="6339939" y="6482193"/>
            <a:ext cx="5660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34" charset="-128"/>
                <a:cs typeface="+mn-cs"/>
              </a:rPr>
              <a:t>Rosenberg JE et al. GU Cancers Symposium 2020; Abstract 441.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C3EF4-5A8A-FF44-9549-ED70F7DB35AD}"/>
              </a:ext>
            </a:extLst>
          </p:cNvPr>
          <p:cNvSpPr txBox="1"/>
          <p:nvPr/>
        </p:nvSpPr>
        <p:spPr>
          <a:xfrm>
            <a:off x="8800297" y="602451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lang="en-US" sz="1600" dirty="0">
                <a:solidFill>
                  <a:prstClr val="black"/>
                </a:solidFill>
              </a:rPr>
              <a:t>Daniel P </a:t>
            </a:r>
            <a:r>
              <a:rPr lang="en-US" sz="1600" dirty="0" err="1">
                <a:solidFill>
                  <a:prstClr val="black"/>
                </a:solidFill>
              </a:rPr>
              <a:t>Petrylak</a:t>
            </a:r>
            <a:r>
              <a:rPr lang="en-US" sz="1600" dirty="0">
                <a:solidFill>
                  <a:prstClr val="black"/>
                </a:solidFill>
              </a:rPr>
              <a:t>, 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32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BFE8-A9F7-4A61-996E-8FEA68A9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00447C"/>
                </a:solidFill>
                <a:ea typeface="+mj-lt"/>
                <a:cs typeface="+mj-lt"/>
              </a:rPr>
              <a:t>Maximal Target Lesion Reduction by PD-L1 status and Objective Response Rate per Investigator</a:t>
            </a:r>
            <a:endParaRPr lang="en-US" sz="2800" b="1" cap="none" dirty="0">
              <a:solidFill>
                <a:schemeClr val="tx1"/>
              </a:solidFill>
              <a:latin typeface="Calibri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3CBAE9-955D-4689-8BF8-D8A4A2D9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1" y="4700771"/>
            <a:ext cx="7611995" cy="1026982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endParaRPr lang="en-US" sz="2000" dirty="0"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Responses observed regardless of PD-L1 expression level </a:t>
            </a:r>
          </a:p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F67A7E-349D-443B-A040-AC15B9380BB9}"/>
              </a:ext>
            </a:extLst>
          </p:cNvPr>
          <p:cNvSpPr/>
          <p:nvPr/>
        </p:nvSpPr>
        <p:spPr>
          <a:xfrm>
            <a:off x="611499" y="5536294"/>
            <a:ext cx="1096900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 patients did not have post-baseline response assessments before end-of-treatment: 1 withdrew consent and 1 died before any post-baseline response assessment. These patients are included in the full analysis set used to calculate ORR, but are not included in the figure above.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</a:rPr>
              <a:t>Horizontal lines at positive 20% and negative 30% denote thresholds for target lesions for disease progression and response, respectively.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3024C-ED37-432A-863B-45ED1FFF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16" y="1263380"/>
            <a:ext cx="7775164" cy="372728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E0CD40-B5BF-4683-A443-8CD2AA12C8BF}"/>
              </a:ext>
            </a:extLst>
          </p:cNvPr>
          <p:cNvCxnSpPr>
            <a:cxnSpLocks/>
          </p:cNvCxnSpPr>
          <p:nvPr/>
        </p:nvCxnSpPr>
        <p:spPr>
          <a:xfrm>
            <a:off x="1555190" y="1291355"/>
            <a:ext cx="4966" cy="340124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E5F804-0043-4C1E-AE60-A45F40C4D8CD}"/>
              </a:ext>
            </a:extLst>
          </p:cNvPr>
          <p:cNvCxnSpPr>
            <a:cxnSpLocks/>
          </p:cNvCxnSpPr>
          <p:nvPr/>
        </p:nvCxnSpPr>
        <p:spPr>
          <a:xfrm flipV="1">
            <a:off x="1569681" y="2355468"/>
            <a:ext cx="6552299" cy="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FD2613-6628-4A1B-AA80-FF594B9BBB90}"/>
              </a:ext>
            </a:extLst>
          </p:cNvPr>
          <p:cNvSpPr txBox="1"/>
          <p:nvPr/>
        </p:nvSpPr>
        <p:spPr>
          <a:xfrm>
            <a:off x="1768960" y="1959147"/>
            <a:ext cx="334295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Trebuchet MS"/>
                <a:ea typeface="ヒラギノ角ゴ Pro W3" panose="020B0300000000000000" pitchFamily="34" charset="-128"/>
                <a:cs typeface="+mn-cs"/>
              </a:rPr>
              <a:t>93% had tumor reduction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046AE0-8E8D-4021-BBC1-BE85AB852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582613"/>
              </p:ext>
            </p:extLst>
          </p:nvPr>
        </p:nvGraphicFramePr>
        <p:xfrm>
          <a:off x="8644622" y="2352203"/>
          <a:ext cx="3040008" cy="10447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52601">
                  <a:extLst>
                    <a:ext uri="{9D8B030D-6E8A-4147-A177-3AD203B41FA5}">
                      <a16:colId xmlns:a16="http://schemas.microsoft.com/office/drawing/2014/main" val="2224174899"/>
                    </a:ext>
                  </a:extLst>
                </a:gridCol>
                <a:gridCol w="1287407">
                  <a:extLst>
                    <a:ext uri="{9D8B030D-6E8A-4147-A177-3AD203B41FA5}">
                      <a16:colId xmlns:a16="http://schemas.microsoft.com/office/drawing/2014/main" val="469078973"/>
                    </a:ext>
                  </a:extLst>
                </a:gridCol>
              </a:tblGrid>
              <a:tr h="313217">
                <a:tc>
                  <a:txBody>
                    <a:bodyPr/>
                    <a:lstStyle/>
                    <a:p>
                      <a:r>
                        <a:rPr lang="en-US" sz="1200" b="1" dirty="0"/>
                        <a:t>Confirmed ORR</a:t>
                      </a:r>
                    </a:p>
                    <a:p>
                      <a:r>
                        <a:rPr lang="en-US" sz="1200" dirty="0"/>
                        <a:t>     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73.3% (33/45)</a:t>
                      </a:r>
                    </a:p>
                    <a:p>
                      <a:pPr algn="ctr"/>
                      <a:r>
                        <a:rPr lang="en-US" sz="1200" dirty="0"/>
                        <a:t>(58.1, 85.4)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52093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r>
                        <a:rPr lang="en-US" sz="1200" dirty="0"/>
                        <a:t>     Complete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15.6% (7/45)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012172"/>
                  </a:ext>
                </a:extLst>
              </a:tr>
              <a:tr h="313217">
                <a:tc>
                  <a:txBody>
                    <a:bodyPr/>
                    <a:lstStyle/>
                    <a:p>
                      <a:r>
                        <a:rPr lang="en-US" sz="1200" dirty="0"/>
                        <a:t>     Partial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57.8% (26/45)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22904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4E797A66-A9D1-4F66-B127-091E933A5B18}"/>
              </a:ext>
            </a:extLst>
          </p:cNvPr>
          <p:cNvSpPr/>
          <p:nvPr/>
        </p:nvSpPr>
        <p:spPr>
          <a:xfrm>
            <a:off x="8644622" y="3402356"/>
            <a:ext cx="319616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47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Best Overall Response Per RECIST v 1.1 by investigator (N=45)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DE237D-16F9-4750-8E71-6C92CAF38258}"/>
              </a:ext>
            </a:extLst>
          </p:cNvPr>
          <p:cNvSpPr/>
          <p:nvPr/>
        </p:nvSpPr>
        <p:spPr>
          <a:xfrm>
            <a:off x="8644622" y="2352204"/>
            <a:ext cx="3040008" cy="458840"/>
          </a:xfrm>
          <a:prstGeom prst="rect">
            <a:avLst/>
          </a:prstGeom>
          <a:noFill/>
          <a:ln w="28575">
            <a:solidFill>
              <a:srgbClr val="E89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447C">
                    <a:lumMod val="50000"/>
                  </a:srgbClr>
                </a:solidFill>
              </a:ln>
              <a:solidFill>
                <a:srgbClr val="00447C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EA0B6-CA21-D242-9C03-F9D6FDE3C882}"/>
              </a:ext>
            </a:extLst>
          </p:cNvPr>
          <p:cNvSpPr txBox="1"/>
          <p:nvPr/>
        </p:nvSpPr>
        <p:spPr>
          <a:xfrm>
            <a:off x="6531733" y="6420420"/>
            <a:ext cx="5660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34" charset="-128"/>
                <a:cs typeface="+mn-cs"/>
              </a:rPr>
              <a:t>Rosenberg JE et al. GU Cancers Symposium 2020; Abstract 441.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A8EA29-9110-A44D-91DC-3F869D245F29}"/>
              </a:ext>
            </a:extLst>
          </p:cNvPr>
          <p:cNvSpPr txBox="1"/>
          <p:nvPr/>
        </p:nvSpPr>
        <p:spPr>
          <a:xfrm>
            <a:off x="8733875" y="6081866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Courtesy of </a:t>
            </a:r>
            <a:r>
              <a:rPr lang="en-US" sz="1600" dirty="0">
                <a:solidFill>
                  <a:srgbClr val="002B50"/>
                </a:solidFill>
              </a:rPr>
              <a:t>Daniel P </a:t>
            </a:r>
            <a:r>
              <a:rPr lang="en-US" sz="1600" dirty="0" err="1">
                <a:solidFill>
                  <a:srgbClr val="002B50"/>
                </a:solidFill>
              </a:rPr>
              <a:t>Petrylak</a:t>
            </a:r>
            <a:r>
              <a:rPr lang="en-US" sz="1600" dirty="0">
                <a:solidFill>
                  <a:srgbClr val="002B50"/>
                </a:solidFill>
              </a:rPr>
              <a:t>, 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1077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6830D8-004B-9840-B6A6-E58F0F33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70-year-old man with PMH of CKD, T2DM, HTN, Hyperlipidemia (from the practice of </a:t>
            </a:r>
            <a:r>
              <a:rPr lang="en-US" dirty="0" err="1"/>
              <a:t>Ms</a:t>
            </a:r>
            <a:r>
              <a:rPr lang="en-US" dirty="0"/>
              <a:t> Roethke)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64765-8B18-BD43-9555-A22B0D05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06" y="1295400"/>
            <a:ext cx="11591693" cy="5486400"/>
          </a:xfrm>
        </p:spPr>
        <p:txBody>
          <a:bodyPr/>
          <a:lstStyle/>
          <a:p>
            <a:pPr>
              <a:spcAft>
                <a:spcPts val="200"/>
              </a:spcAft>
            </a:pPr>
            <a:r>
              <a:rPr lang="en-US" sz="2000" dirty="0"/>
              <a:t>1/2017: High-grade UC of right distal ureter</a:t>
            </a:r>
          </a:p>
          <a:p>
            <a:pPr>
              <a:spcAft>
                <a:spcPts val="200"/>
              </a:spcAft>
            </a:pPr>
            <a:r>
              <a:rPr lang="en-US" sz="2000" dirty="0"/>
              <a:t>3/2017: Completed neoadjuvant MVAC x 3 </a:t>
            </a:r>
            <a:r>
              <a:rPr lang="en-US" sz="2000" dirty="0">
                <a:sym typeface="Wingdings" pitchFamily="2" charset="2"/>
              </a:rPr>
              <a:t> 5/2017: R nephroureterectomy</a:t>
            </a:r>
          </a:p>
          <a:p>
            <a:pPr lvl="1"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Pathology: Residual 1-cm carcinoma invading muscularis, Node-negative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6/2017: Rapidly progressive recurrent disease, with gastric outlet obstruction  gastrojejunostomy</a:t>
            </a:r>
          </a:p>
          <a:p>
            <a:pPr lvl="1"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Pathology: Metastatic UC, marked peritoneal </a:t>
            </a:r>
            <a:r>
              <a:rPr lang="en-US" sz="2000" dirty="0" err="1">
                <a:sym typeface="Wingdings" pitchFamily="2" charset="2"/>
              </a:rPr>
              <a:t>carcinamatosis</a:t>
            </a:r>
            <a:endParaRPr lang="en-US" sz="2000" dirty="0">
              <a:sym typeface="Wingdings" pitchFamily="2" charset="2"/>
            </a:endParaRPr>
          </a:p>
          <a:p>
            <a:pPr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7/2017: Pembrolizumab 200mg Q3W  remarkable response, no measurable disease</a:t>
            </a:r>
          </a:p>
          <a:p>
            <a:pPr lvl="1"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4/2018: Adrenal insufficiency, treatment discontinued</a:t>
            </a:r>
          </a:p>
          <a:p>
            <a:pPr lvl="1"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Observation x 16 months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8/2019: Perirectal recurrence</a:t>
            </a:r>
          </a:p>
          <a:p>
            <a:pPr lvl="1"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Pembrolizumab resumed but discontinued due to continued tumor growth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11-12/2019: SBRT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4/2020 CT and MRI: Large mass invading bladder, rectum, seminal vesicles</a:t>
            </a:r>
          </a:p>
          <a:p>
            <a:pPr>
              <a:spcAft>
                <a:spcPts val="200"/>
              </a:spcAft>
            </a:pPr>
            <a:r>
              <a:rPr lang="en-US" sz="2000" dirty="0" err="1">
                <a:sym typeface="Wingdings" pitchFamily="2" charset="2"/>
              </a:rPr>
              <a:t>Enfortumab</a:t>
            </a:r>
            <a:r>
              <a:rPr lang="en-US" sz="2000" dirty="0">
                <a:sym typeface="Wingdings" pitchFamily="2" charset="2"/>
              </a:rPr>
              <a:t> vedotin</a:t>
            </a:r>
          </a:p>
          <a:p>
            <a:pPr lvl="1">
              <a:spcAft>
                <a:spcPts val="200"/>
              </a:spcAft>
            </a:pPr>
            <a:r>
              <a:rPr lang="en-US" sz="2000" dirty="0">
                <a:sym typeface="Wingdings" pitchFamily="2" charset="2"/>
              </a:rPr>
              <a:t>Bright red rash/exfoliative dermatitis -- treatment held -- resolved</a:t>
            </a:r>
          </a:p>
        </p:txBody>
      </p:sp>
    </p:spTree>
    <p:extLst>
      <p:ext uri="{BB962C8B-B14F-4D97-AF65-F5344CB8AC3E}">
        <p14:creationId xmlns:p14="http://schemas.microsoft.com/office/powerpoint/2010/main" val="2321361697"/>
      </p:ext>
    </p:extLst>
  </p:cSld>
  <p:clrMapOvr>
    <a:masterClrMapping/>
  </p:clrMapOvr>
  <p:transition spd="slow"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6830D8-004B-9840-B6A6-E58F0F33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70-year-old man (from the practice of </a:t>
            </a:r>
            <a:r>
              <a:rPr lang="en-US" dirty="0" err="1"/>
              <a:t>Ms</a:t>
            </a:r>
            <a:r>
              <a:rPr lang="en-US" dirty="0"/>
              <a:t> Roethke)</a:t>
            </a:r>
          </a:p>
        </p:txBody>
      </p:sp>
      <p:pic>
        <p:nvPicPr>
          <p:cNvPr id="4" name="Picture 3" descr="A picture containing indoor, person, man, sitting&#10;&#10;Description automatically generated">
            <a:extLst>
              <a:ext uri="{FF2B5EF4-FFF2-40B4-BE49-F238E27FC236}">
                <a16:creationId xmlns:a16="http://schemas.microsoft.com/office/drawing/2014/main" id="{A830572A-C7E7-7643-A930-1C3C06F6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81125" y="2428875"/>
            <a:ext cx="4800600" cy="3600450"/>
          </a:xfrm>
          <a:prstGeom prst="rect">
            <a:avLst/>
          </a:prstGeom>
        </p:spPr>
      </p:pic>
      <p:pic>
        <p:nvPicPr>
          <p:cNvPr id="8" name="Picture 7" descr="A picture containing person, man, indoor, sitting&#10;&#10;Description automatically generated">
            <a:extLst>
              <a:ext uri="{FF2B5EF4-FFF2-40B4-BE49-F238E27FC236}">
                <a16:creationId xmlns:a16="http://schemas.microsoft.com/office/drawing/2014/main" id="{A8D27D2A-4E83-7849-871C-0045150A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91200" y="2362200"/>
            <a:ext cx="48768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749CD-C60C-254C-AF7A-03B255DBA9F6}"/>
              </a:ext>
            </a:extLst>
          </p:cNvPr>
          <p:cNvSpPr txBox="1"/>
          <p:nvPr/>
        </p:nvSpPr>
        <p:spPr>
          <a:xfrm>
            <a:off x="1524000" y="1331267"/>
            <a:ext cx="9200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Rash/Exfoliative Dermatitis After Starting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Enfortumab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Vedotin</a:t>
            </a:r>
          </a:p>
        </p:txBody>
      </p:sp>
    </p:spTree>
    <p:extLst>
      <p:ext uri="{BB962C8B-B14F-4D97-AF65-F5344CB8AC3E}">
        <p14:creationId xmlns:p14="http://schemas.microsoft.com/office/powerpoint/2010/main" val="104478983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54102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Urothelial Bladder Cancer (UBC) Management</a:t>
            </a:r>
            <a:endParaRPr lang="en-US" sz="2000" b="1" kern="1200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>
                <a:solidFill>
                  <a:schemeClr val="tx2"/>
                </a:solidFill>
              </a:rPr>
              <a:t> — 85-year-old widower and retired automotive mechanic</a:t>
            </a:r>
          </a:p>
          <a:p>
            <a:pPr marL="0" indent="0" defTabSz="457200" eaLnBrk="1" fontAlgn="auto" hangingPunct="1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Risks and Benefits of Immune Checkpoint Inhibitors in Advanced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>
                <a:solidFill>
                  <a:schemeClr val="tx2"/>
                </a:solidFill>
              </a:rPr>
              <a:t> — 78-year-old woman with a PMH of cervical cancer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Integration of FGFR-Directed Therapy into Current UBC Management Algorithms</a:t>
            </a:r>
            <a:endParaRPr lang="en-US" sz="2000" kern="1200" dirty="0">
              <a:solidFill>
                <a:srgbClr val="0432FF"/>
              </a:solidFill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62-year-old auto body repairman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Antibody-Drug Conjugates in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70-year-old married man and retired telephone technician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Management of UBC in the Era of COVID-19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 err="1">
                <a:solidFill>
                  <a:srgbClr val="002B50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63-year-old man</a:t>
            </a:r>
          </a:p>
        </p:txBody>
      </p:sp>
    </p:spTree>
    <p:extLst>
      <p:ext uri="{BB962C8B-B14F-4D97-AF65-F5344CB8AC3E}">
        <p14:creationId xmlns:p14="http://schemas.microsoft.com/office/powerpoint/2010/main" val="2282269167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1582400" cy="403860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6: Management of UBC in the Era of COVID-19</a:t>
            </a:r>
          </a:p>
        </p:txBody>
      </p:sp>
    </p:spTree>
    <p:extLst>
      <p:ext uri="{BB962C8B-B14F-4D97-AF65-F5344CB8AC3E}">
        <p14:creationId xmlns:p14="http://schemas.microsoft.com/office/powerpoint/2010/main" val="633939359"/>
      </p:ext>
    </p:extLst>
  </p:cSld>
  <p:clrMapOvr>
    <a:masterClrMapping/>
  </p:clrMapOvr>
  <p:transition spd="slow"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63-year-old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kern="1200" dirty="0" err="1">
                <a:latin typeface="Arial" charset="0"/>
                <a:ea typeface="ＭＳ Ｐゴシック" charset="-128"/>
              </a:rPr>
              <a:t>Daskalova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Bef>
                <a:spcPts val="1100"/>
              </a:spcBef>
            </a:pPr>
            <a:r>
              <a:rPr lang="en-US" sz="2000" dirty="0"/>
              <a:t>Non-muscle-invasive BC </a:t>
            </a:r>
            <a:r>
              <a:rPr lang="en-US" sz="2000" dirty="0">
                <a:sym typeface="Wingdings" pitchFamily="2" charset="2"/>
              </a:rPr>
              <a:t> BCG</a:t>
            </a:r>
          </a:p>
          <a:p>
            <a:pPr>
              <a:spcBef>
                <a:spcPts val="1100"/>
              </a:spcBef>
            </a:pPr>
            <a:r>
              <a:rPr lang="en-US" sz="2000" dirty="0">
                <a:sym typeface="Wingdings" pitchFamily="2" charset="2"/>
              </a:rPr>
              <a:t>2/2018: Subsequent cystoscopy: Muscle-invasive BC  </a:t>
            </a:r>
            <a:r>
              <a:rPr lang="en-US" sz="2000" dirty="0"/>
              <a:t>radical </a:t>
            </a:r>
            <a:r>
              <a:rPr lang="en-US" sz="2000" dirty="0" err="1"/>
              <a:t>cystoprostatectomy</a:t>
            </a:r>
            <a:r>
              <a:rPr lang="en-US" sz="2000" dirty="0"/>
              <a:t> and neobladder creation </a:t>
            </a:r>
          </a:p>
          <a:p>
            <a:pPr lvl="1">
              <a:spcBef>
                <a:spcPts val="1100"/>
              </a:spcBef>
            </a:pPr>
            <a:r>
              <a:rPr lang="en-US" sz="2000" dirty="0"/>
              <a:t>Pathology: pT2aN0 papillary urothelial carcinoma </a:t>
            </a:r>
          </a:p>
          <a:p>
            <a:pPr>
              <a:spcBef>
                <a:spcPts val="1100"/>
              </a:spcBef>
            </a:pPr>
            <a:r>
              <a:rPr lang="en-US" sz="2000" dirty="0"/>
              <a:t>Surveillance </a:t>
            </a:r>
          </a:p>
          <a:p>
            <a:pPr>
              <a:spcBef>
                <a:spcPts val="1100"/>
              </a:spcBef>
            </a:pPr>
            <a:r>
              <a:rPr lang="en-US" sz="2000" dirty="0"/>
              <a:t>Second scan: New 1.8-cm lung nodule at the RUL C/W metastatic urothelial cancer</a:t>
            </a:r>
          </a:p>
          <a:p>
            <a:pPr marL="400051" indent="-342900">
              <a:spcBef>
                <a:spcPts val="1100"/>
              </a:spcBef>
            </a:pPr>
            <a:r>
              <a:rPr lang="en-US" sz="2000" dirty="0"/>
              <a:t>Gemcitabine plus split-dose cisplatin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worsening kidney function </a:t>
            </a:r>
            <a:r>
              <a:rPr lang="en-US" sz="2000" dirty="0">
                <a:sym typeface="Wingdings" pitchFamily="2" charset="2"/>
              </a:rPr>
              <a:t> Gemcitabine + carboplatin (cycles 2-3) </a:t>
            </a:r>
            <a:endParaRPr lang="en-US" sz="2000" dirty="0"/>
          </a:p>
          <a:p>
            <a:pPr marL="400051" indent="-342900">
              <a:spcBef>
                <a:spcPts val="1100"/>
              </a:spcBef>
            </a:pPr>
            <a:r>
              <a:rPr lang="en-US" sz="2000" dirty="0"/>
              <a:t>Restaging imaging: PD </a:t>
            </a:r>
          </a:p>
          <a:p>
            <a:pPr marL="400051" indent="-342900">
              <a:spcBef>
                <a:spcPts val="1100"/>
              </a:spcBef>
            </a:pPr>
            <a:r>
              <a:rPr lang="en-US" sz="2000" dirty="0"/>
              <a:t>FGFR tumor mutation</a:t>
            </a:r>
          </a:p>
          <a:p>
            <a:pPr>
              <a:spcBef>
                <a:spcPts val="1700"/>
              </a:spcBef>
            </a:pPr>
            <a:r>
              <a:rPr lang="en-US" sz="2000" dirty="0"/>
              <a:t>1/2019: Pembrolizumab </a:t>
            </a:r>
            <a:r>
              <a:rPr lang="en-US" sz="2000" dirty="0">
                <a:sym typeface="Wingdings" pitchFamily="2" charset="2"/>
              </a:rPr>
              <a:t> progressive disease  erdafitinib with good response</a:t>
            </a:r>
          </a:p>
          <a:p>
            <a:pPr>
              <a:spcBef>
                <a:spcPts val="1700"/>
              </a:spcBef>
            </a:pPr>
            <a:r>
              <a:rPr lang="en-US" sz="2000" dirty="0">
                <a:sym typeface="Wingdings" pitchFamily="2" charset="2"/>
              </a:rPr>
              <a:t>Contracted COVID-19 and passed away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dirty="0"/>
          </a:p>
          <a:p>
            <a:pPr lvl="2">
              <a:spcAft>
                <a:spcPts val="300"/>
              </a:spcAft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1778571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activity is supported by educational grants from Astellas and Seattle Genetics, Genentech, a member of the Roche Group, Janssen Biotech Inc, administered by Janssen Scientific Affairs LLC, and Merck</a:t>
            </a:r>
            <a:r>
              <a:rPr lang="en-US" sz="18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82400" cy="54102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Urothelial Bladder Cancer (UBC) Management</a:t>
            </a:r>
            <a:endParaRPr lang="en-US" sz="2000" b="1" kern="1200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>
                <a:solidFill>
                  <a:schemeClr val="tx2"/>
                </a:solidFill>
              </a:rPr>
              <a:t> — 85-year-old widower and retired automotive mechanic</a:t>
            </a:r>
          </a:p>
          <a:p>
            <a:pPr marL="0" indent="0" defTabSz="457200" eaLnBrk="1" fontAlgn="auto" hangingPunct="1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432FF"/>
                </a:solidFill>
              </a:rPr>
              <a:t>Module 2: Anti-PD-1/PD-L1 Antibodies for Patients with Nonmetastatic UBC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Risks and Benefits of Immune Checkpoint Inhibitors in Advanced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/>
                </a:solidFill>
              </a:rPr>
              <a:t>Case Presentation: </a:t>
            </a:r>
            <a:r>
              <a:rPr lang="en-US" sz="2000" b="1" dirty="0" err="1">
                <a:solidFill>
                  <a:schemeClr val="tx2"/>
                </a:solidFill>
              </a:rPr>
              <a:t>Ms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kern="1200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>
                <a:solidFill>
                  <a:schemeClr val="tx2"/>
                </a:solidFill>
              </a:rPr>
              <a:t> — 78-year-old woman with a PMH of cervical cancer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Integration of FGFR-Directed Therapy into Current UBC Management Algorithms</a:t>
            </a:r>
            <a:endParaRPr lang="en-US" sz="2000" kern="1200" dirty="0">
              <a:solidFill>
                <a:srgbClr val="0432FF"/>
              </a:solidFill>
            </a:endParaRP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62-year-old auto body repairman</a:t>
            </a: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Antibody-Drug Conjugates in UBC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>
                <a:latin typeface="Arial" charset="0"/>
                <a:ea typeface="ＭＳ Ｐゴシック" charset="-128"/>
              </a:rPr>
              <a:t>Roethke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70-year-old married man and retired telephone technician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Management of UBC in the Era of COVID-19</a:t>
            </a:r>
          </a:p>
          <a:p>
            <a:pPr mar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1" dirty="0"/>
              <a:t>Case Presentation: </a:t>
            </a:r>
            <a:r>
              <a:rPr lang="en-US" sz="2000" b="1" dirty="0" err="1"/>
              <a:t>Ms</a:t>
            </a:r>
            <a:r>
              <a:rPr lang="en-US" sz="2000" b="1" dirty="0"/>
              <a:t> </a:t>
            </a:r>
            <a:r>
              <a:rPr lang="en-US" sz="2000" b="1" kern="1200" dirty="0" err="1">
                <a:solidFill>
                  <a:srgbClr val="002B50"/>
                </a:solidFill>
                <a:latin typeface="Arial" charset="0"/>
                <a:ea typeface="ＭＳ Ｐゴシック" charset="-128"/>
              </a:rPr>
              <a:t>Daskalova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—</a:t>
            </a:r>
            <a:r>
              <a:rPr lang="en-US" sz="2000" b="1" dirty="0"/>
              <a:t> 63-year-old man</a:t>
            </a:r>
          </a:p>
        </p:txBody>
      </p:sp>
    </p:spTree>
    <p:extLst>
      <p:ext uri="{BB962C8B-B14F-4D97-AF65-F5344CB8AC3E}">
        <p14:creationId xmlns:p14="http://schemas.microsoft.com/office/powerpoint/2010/main" val="3679726076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1582400" cy="4038600"/>
          </a:xfrm>
        </p:spPr>
        <p:txBody>
          <a:bodyPr/>
          <a:lstStyle/>
          <a:p>
            <a:pPr marL="0" indent="0" algn="ctr" defTabSz="457208" eaLnBrk="1" fontAlgn="auto" hangingPunct="1"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1: Overview of Urothelial Bladder Cancer </a:t>
            </a:r>
            <a:br>
              <a:rPr lang="en-US" sz="2800" b="1" dirty="0">
                <a:solidFill>
                  <a:srgbClr val="0432FF"/>
                </a:solidFill>
              </a:rPr>
            </a:br>
            <a:r>
              <a:rPr lang="en-US" sz="2800" b="1" dirty="0">
                <a:solidFill>
                  <a:srgbClr val="0432FF"/>
                </a:solidFill>
              </a:rPr>
              <a:t>(UBC) Management</a:t>
            </a:r>
            <a:endParaRPr lang="en-US" sz="2800" b="1" kern="1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00847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NYU Langone Health Theme 3 White Cover White Interior">
  <a:themeElements>
    <a:clrScheme name="NYU Langone Muted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BD9B60"/>
      </a:accent2>
      <a:accent3>
        <a:srgbClr val="007398"/>
      </a:accent3>
      <a:accent4>
        <a:srgbClr val="E8927C"/>
      </a:accent4>
      <a:accent5>
        <a:srgbClr val="006C5B"/>
      </a:accent5>
      <a:accent6>
        <a:srgbClr val="688197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3" id="{28463F42-BDB7-9A4B-8D36-2ED79CD8FF55}" vid="{610928F3-D14D-F94A-A940-061420FBAEC5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YU Langone Health Theme 3 White Cover White Interior">
  <a:themeElements>
    <a:clrScheme name="NYU Langone Muted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BD9B60"/>
      </a:accent2>
      <a:accent3>
        <a:srgbClr val="007398"/>
      </a:accent3>
      <a:accent4>
        <a:srgbClr val="E8927C"/>
      </a:accent4>
      <a:accent5>
        <a:srgbClr val="006C5B"/>
      </a:accent5>
      <a:accent6>
        <a:srgbClr val="688197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3" id="{28463F42-BDB7-9A4B-8D36-2ED79CD8FF55}" vid="{610928F3-D14D-F94A-A940-061420FBAEC5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NYU Langone Health Theme 3 White Cover White Interior">
  <a:themeElements>
    <a:clrScheme name="NYU Langone Muted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BD9B60"/>
      </a:accent2>
      <a:accent3>
        <a:srgbClr val="007398"/>
      </a:accent3>
      <a:accent4>
        <a:srgbClr val="E8927C"/>
      </a:accent4>
      <a:accent5>
        <a:srgbClr val="006C5B"/>
      </a:accent5>
      <a:accent6>
        <a:srgbClr val="688197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3" id="{28463F42-BDB7-9A4B-8D36-2ED79CD8FF55}" vid="{610928F3-D14D-F94A-A940-061420FBAEC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1Template (16-9)">
  <a:themeElements>
    <a:clrScheme name="MSK color palle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ide1Template (16-9)" id="{5E6515F4-2CCF-3541-B2E6-BCF60BFCE92D}" vid="{4AC2FDE3-029D-3144-AB33-2E4FF9D43FC0}"/>
    </a:ext>
  </a:extLst>
</a:theme>
</file>

<file path=ppt/theme/theme9.xml><?xml version="1.0" encoding="utf-8"?>
<a:theme xmlns:a="http://schemas.openxmlformats.org/drawingml/2006/main" name="2_Custom Design">
  <a:themeElements>
    <a:clrScheme name="GU Symposium">
      <a:dk1>
        <a:srgbClr val="00447C"/>
      </a:dk1>
      <a:lt1>
        <a:srgbClr val="FFFFFF"/>
      </a:lt1>
      <a:dk2>
        <a:srgbClr val="0076A9"/>
      </a:dk2>
      <a:lt2>
        <a:srgbClr val="E7E6E6"/>
      </a:lt2>
      <a:accent1>
        <a:srgbClr val="6BABE5"/>
      </a:accent1>
      <a:accent2>
        <a:srgbClr val="6BABE5"/>
      </a:accent2>
      <a:accent3>
        <a:srgbClr val="00457C"/>
      </a:accent3>
      <a:accent4>
        <a:srgbClr val="6BABE5"/>
      </a:accent4>
      <a:accent5>
        <a:srgbClr val="6BABE5"/>
      </a:accent5>
      <a:accent6>
        <a:srgbClr val="6BABE5"/>
      </a:accent6>
      <a:hlink>
        <a:srgbClr val="6BABE5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DD59479-51D8-4BE4-A294-2D7E1AA6FE8B}"/>
</file>

<file path=customXml/itemProps2.xml><?xml version="1.0" encoding="utf-8"?>
<ds:datastoreItem xmlns:ds="http://schemas.openxmlformats.org/officeDocument/2006/customXml" ds:itemID="{B6ACB693-19B9-4A21-9AF3-FFBA8DCED481}"/>
</file>

<file path=customXml/itemProps3.xml><?xml version="1.0" encoding="utf-8"?>
<ds:datastoreItem xmlns:ds="http://schemas.openxmlformats.org/officeDocument/2006/customXml" ds:itemID="{EDC7663D-F3F2-4B24-B9A0-BA145905DC8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26305</TotalTime>
  <Words>4992</Words>
  <Application>Microsoft Macintosh PowerPoint</Application>
  <PresentationFormat>Widescreen</PresentationFormat>
  <Paragraphs>666</Paragraphs>
  <Slides>68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68</vt:i4>
      </vt:variant>
    </vt:vector>
  </HeadingPairs>
  <TitlesOfParts>
    <vt:vector size="90" baseType="lpstr">
      <vt:lpstr>Arial</vt:lpstr>
      <vt:lpstr>Arial Narrow</vt:lpstr>
      <vt:lpstr>Calibri</vt:lpstr>
      <vt:lpstr>Calibri Light</vt:lpstr>
      <vt:lpstr>Courier New</vt:lpstr>
      <vt:lpstr>Georgia</vt:lpstr>
      <vt:lpstr>Helvetica</vt:lpstr>
      <vt:lpstr>Times New Roman</vt:lpstr>
      <vt:lpstr>Trebuchet MS</vt:lpstr>
      <vt:lpstr>Wingdings</vt:lpstr>
      <vt:lpstr>Blank Presentation</vt:lpstr>
      <vt:lpstr>2_Blank Presentation</vt:lpstr>
      <vt:lpstr>NYU Langone Health Theme 3 White Cover White Interior</vt:lpstr>
      <vt:lpstr>2_Office Theme</vt:lpstr>
      <vt:lpstr>14_Office Theme</vt:lpstr>
      <vt:lpstr>1_NYU Langone Health Theme 3 White Cover White Interior</vt:lpstr>
      <vt:lpstr>Office Theme</vt:lpstr>
      <vt:lpstr>Slide1Template (16-9)</vt:lpstr>
      <vt:lpstr>2_Custom Design</vt:lpstr>
      <vt:lpstr>1_Blank Presentation</vt:lpstr>
      <vt:lpstr>6_Office Theme</vt:lpstr>
      <vt:lpstr>2_NYU Langone Health Theme 3 White Cover White Interior</vt:lpstr>
      <vt:lpstr>PowerPoint Presentation</vt:lpstr>
      <vt:lpstr>Dr Love — Disclosures</vt:lpstr>
      <vt:lpstr>Dr Balar — Disclosures</vt:lpstr>
      <vt:lpstr>Ms Daskalova — Disclosures</vt:lpstr>
      <vt:lpstr>Dr O’Donnell — Disclosures</vt:lpstr>
      <vt:lpstr>Ms Roethke — Disclosures</vt:lpstr>
      <vt:lpstr>Commercial Support</vt:lpstr>
      <vt:lpstr>Agenda</vt:lpstr>
      <vt:lpstr>PowerPoint Presentation</vt:lpstr>
      <vt:lpstr>When was the last time you encountered a patient with bladder cancer?</vt:lpstr>
      <vt:lpstr>Which of the following is the most significant risk factor for the development of bladder cancer? </vt:lpstr>
      <vt:lpstr>Overview of Bladder Cancer</vt:lpstr>
      <vt:lpstr>PowerPoint Presentation</vt:lpstr>
      <vt:lpstr>High-Risk Non‒Muscle-Invasive BC</vt:lpstr>
      <vt:lpstr>85-year-old Widower and Prior Smoker with PMH of stage IV CKD, HTN, GERD, Anemia of Chronic Disease and Chronic Back Pain (from the practice of Ms Roethke)</vt:lpstr>
      <vt:lpstr>Agenda</vt:lpstr>
      <vt:lpstr>PowerPoint Presentation</vt:lpstr>
      <vt:lpstr>When was the last time you encountered a patient with bladder cancer receiving an anti-PD-1/PD-L1 antibody?</vt:lpstr>
      <vt:lpstr>Anti-PD-1/PD-L1 Antibodies: Mechanism of Action</vt:lpstr>
      <vt:lpstr>KEYNOTE-057: Single-Arm, Open-Label Phase 2 Study (NCT02625961) </vt:lpstr>
      <vt:lpstr>Duration of Complete Response is Clinically Meaningful</vt:lpstr>
      <vt:lpstr>IMvigor010: Primary Analysis from A Phase III Randomized Study of Adjuvant Atezolizumab (Atezo) versus Observation (Obs) in High-Risk Muscle-Invasive Urothelial Carcinoma (MIUC)</vt:lpstr>
      <vt:lpstr>IMvigor010 Phase III Trial Schema</vt:lpstr>
      <vt:lpstr>IMvigor010: Disease-Free Survival (DFS) in ITT Population</vt:lpstr>
      <vt:lpstr>Agenda</vt:lpstr>
      <vt:lpstr>PowerPoint Presentation</vt:lpstr>
      <vt:lpstr>A long time ago, in a galaxy far far away?</vt:lpstr>
      <vt:lpstr>Current Treatment Paradigms Metastatic Urothelial Ca</vt:lpstr>
      <vt:lpstr>Response Rates to First-Line Therapy for Metastatic Urothelial Carcinoma</vt:lpstr>
      <vt:lpstr>IMvigor210 Cohort 1 Study Design: First-Line Treatment</vt:lpstr>
      <vt:lpstr>KEYNOTE-052: Pembrolizumab as First-Line Therapy  for Cisplatin-Ineligible Advanced UC1</vt:lpstr>
      <vt:lpstr>Regulatory Updates for PD-1/PD-L1 Therapy  in Advanced Cis-Ineligible UC</vt:lpstr>
      <vt:lpstr>IMvigor130 study design</vt:lpstr>
      <vt:lpstr>Maintenance Avelumab + Best Supportive Care (BSC) versus BSC Alone After Platinum-Based First-Line (1L) Chemotherapy in Advanced Urothelial Carcinoma (UC): JAVELIN Bladder 100 Phase III Interim Analysis </vt:lpstr>
      <vt:lpstr>JAVELIN Bladder 100 Phase III Study Schema</vt:lpstr>
      <vt:lpstr>JAVELIN Bladder 100: OS in the Overall Population</vt:lpstr>
      <vt:lpstr>JAVELIN Bladder 100: OS in the PD-L1+ Population</vt:lpstr>
      <vt:lpstr>FDA-Approved Anti-PD-1/PD-L1 Antibodies for Patients with Progressive Metastatic UBC</vt:lpstr>
      <vt:lpstr>The Constellation of irAEs</vt:lpstr>
      <vt:lpstr>78-year-old woman with a PMH of cervical cancer, controlled HTN (from the practice of Ms Daskalova)</vt:lpstr>
      <vt:lpstr>Agenda</vt:lpstr>
      <vt:lpstr>PowerPoint Presentation</vt:lpstr>
      <vt:lpstr>When was the last time you encountered a patient with bladder cancer receiving erdafitinib?</vt:lpstr>
      <vt:lpstr>FGFR Inhibition</vt:lpstr>
      <vt:lpstr>BLC2001: A Phase II Study of the Oral Pan-FGFR (1-4) Inhibitor Erdafitinib</vt:lpstr>
      <vt:lpstr>BLC2001: Erdafitinib Efficacy Data</vt:lpstr>
      <vt:lpstr>Erdafitinib FDA Approval</vt:lpstr>
      <vt:lpstr>Erdafitinib - Toxicities</vt:lpstr>
      <vt:lpstr>Erdafitinib – Key Toxicities</vt:lpstr>
      <vt:lpstr>Erdafitinib Dosing, and Adjustments</vt:lpstr>
      <vt:lpstr>62-year-old man with PMH of Anxiety/Depression, Chronic Arthralgias and &gt;30 Years History of Tobacco Use (from the practice of Ms Roethke)</vt:lpstr>
      <vt:lpstr>62-year-old man (from the practice of Ms Roethke)</vt:lpstr>
      <vt:lpstr>Agenda</vt:lpstr>
      <vt:lpstr>PowerPoint Presentation</vt:lpstr>
      <vt:lpstr>When was the last time you encountered a patient with bladder cancer receiving enfortumab vedotin?</vt:lpstr>
      <vt:lpstr>Enfortumab Vedotin  Proposed Mechanism of Action</vt:lpstr>
      <vt:lpstr>Enfortumab Phase II Study Design (EV-201)</vt:lpstr>
      <vt:lpstr>Enfortumab Efficacy Data</vt:lpstr>
      <vt:lpstr>FDA Approval of EV</vt:lpstr>
      <vt:lpstr>EV - Tolerability</vt:lpstr>
      <vt:lpstr>Enfortumab – Key Toxicities</vt:lpstr>
      <vt:lpstr>EV-103 – First-line Cohorts of Enfortumab Vedotin + Pembrolizumab</vt:lpstr>
      <vt:lpstr>Maximal Target Lesion Reduction by PD-L1 status and Objective Response Rate per Investigator</vt:lpstr>
      <vt:lpstr>70-year-old man with PMH of CKD, T2DM, HTN, Hyperlipidemia (from the practice of Ms Roethke)</vt:lpstr>
      <vt:lpstr>70-year-old man (from the practice of Ms Roethke)</vt:lpstr>
      <vt:lpstr>Agenda</vt:lpstr>
      <vt:lpstr>PowerPoint Presentation</vt:lpstr>
      <vt:lpstr>63-year-old man (from the practice of Ms Daskalova)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2419</cp:revision>
  <cp:lastPrinted>2020-06-19T13:21:55Z</cp:lastPrinted>
  <dcterms:created xsi:type="dcterms:W3CDTF">2012-08-13T12:55:31Z</dcterms:created>
  <dcterms:modified xsi:type="dcterms:W3CDTF">2020-06-19T15:01:46Z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