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4.xml" ContentType="application/vnd.openxmlformats-officedocument.presentationml.slide+xml"/>
  <Override PartName="/ppt/presentation.xml" ContentType="application/vnd.openxmlformats-officedocument.presentationml.presentation.main+xml"/>
  <Override PartName="/ppt/slideLayouts/slideLayout3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3.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20.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21.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charts/style3.xml" ContentType="application/vnd.ms-office.chartstyl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olors12.xml" ContentType="application/vnd.ms-office.chartcolorstyle+xml"/>
  <Override PartName="/ppt/charts/style12.xml" ContentType="application/vnd.ms-office.chartstyle+xml"/>
  <Override PartName="/ppt/charts/chart12.xml" ContentType="application/vnd.openxmlformats-officedocument.drawingml.chart+xml"/>
  <Override PartName="/ppt/charts/colors11.xml" ContentType="application/vnd.ms-office.chartcolorstyle+xml"/>
  <Override PartName="/ppt/charts/style11.xml" ContentType="application/vnd.ms-office.chartstyle+xml"/>
  <Override PartName="/ppt/charts/chart11.xml" ContentType="application/vnd.openxmlformats-officedocument.drawingml.chart+xml"/>
  <Override PartName="/ppt/charts/colors10.xml" ContentType="application/vnd.ms-office.chartcolorstyle+xml"/>
  <Override PartName="/ppt/charts/style10.xml" ContentType="application/vnd.ms-office.chartstyle+xml"/>
  <Override PartName="/ppt/charts/chart10.xml" ContentType="application/vnd.openxmlformats-officedocument.drawingml.chart+xml"/>
  <Override PartName="/ppt/charts/colors9.xml" ContentType="application/vnd.ms-office.chartcolorstyle+xml"/>
  <Override PartName="/ppt/charts/style9.xml" ContentType="application/vnd.ms-office.chartstyle+xml"/>
  <Override PartName="/ppt/charts/chart9.xml" ContentType="application/vnd.openxmlformats-officedocument.drawingml.chart+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chart3.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8049" r:id="rId2"/>
    <p:sldMasterId id="2147488061" r:id="rId3"/>
  </p:sldMasterIdLst>
  <p:notesMasterIdLst>
    <p:notesMasterId r:id="rId90"/>
  </p:notesMasterIdLst>
  <p:handoutMasterIdLst>
    <p:handoutMasterId r:id="rId91"/>
  </p:handoutMasterIdLst>
  <p:sldIdLst>
    <p:sldId id="922" r:id="rId4"/>
    <p:sldId id="13187" r:id="rId5"/>
    <p:sldId id="13232" r:id="rId6"/>
    <p:sldId id="13193" r:id="rId7"/>
    <p:sldId id="13194" r:id="rId8"/>
    <p:sldId id="13195" r:id="rId9"/>
    <p:sldId id="13288" r:id="rId10"/>
    <p:sldId id="13233" r:id="rId11"/>
    <p:sldId id="13234" r:id="rId12"/>
    <p:sldId id="13277" r:id="rId13"/>
    <p:sldId id="984" r:id="rId14"/>
    <p:sldId id="13278" r:id="rId15"/>
    <p:sldId id="996" r:id="rId16"/>
    <p:sldId id="13279" r:id="rId17"/>
    <p:sldId id="13239" r:id="rId18"/>
    <p:sldId id="13251" r:id="rId19"/>
    <p:sldId id="1364" r:id="rId20"/>
    <p:sldId id="2630" r:id="rId21"/>
    <p:sldId id="1437" r:id="rId22"/>
    <p:sldId id="2632" r:id="rId23"/>
    <p:sldId id="2386" r:id="rId24"/>
    <p:sldId id="2650" r:id="rId25"/>
    <p:sldId id="13286" r:id="rId26"/>
    <p:sldId id="2633" r:id="rId27"/>
    <p:sldId id="2634" r:id="rId28"/>
    <p:sldId id="2635" r:id="rId29"/>
    <p:sldId id="2636" r:id="rId30"/>
    <p:sldId id="2646" r:id="rId31"/>
    <p:sldId id="13269" r:id="rId32"/>
    <p:sldId id="13270" r:id="rId33"/>
    <p:sldId id="13271" r:id="rId34"/>
    <p:sldId id="13235" r:id="rId35"/>
    <p:sldId id="13254" r:id="rId36"/>
    <p:sldId id="13255" r:id="rId37"/>
    <p:sldId id="13256" r:id="rId38"/>
    <p:sldId id="13258" r:id="rId39"/>
    <p:sldId id="13259" r:id="rId40"/>
    <p:sldId id="13260" r:id="rId41"/>
    <p:sldId id="13261" r:id="rId42"/>
    <p:sldId id="2586" r:id="rId43"/>
    <p:sldId id="715" r:id="rId44"/>
    <p:sldId id="716" r:id="rId45"/>
    <p:sldId id="13285" r:id="rId46"/>
    <p:sldId id="1120" r:id="rId47"/>
    <p:sldId id="1122" r:id="rId48"/>
    <p:sldId id="2620" r:id="rId49"/>
    <p:sldId id="13228" r:id="rId50"/>
    <p:sldId id="2622" r:id="rId51"/>
    <p:sldId id="1119" r:id="rId52"/>
    <p:sldId id="13229" r:id="rId53"/>
    <p:sldId id="2607" r:id="rId54"/>
    <p:sldId id="256" r:id="rId55"/>
    <p:sldId id="257" r:id="rId56"/>
    <p:sldId id="258" r:id="rId57"/>
    <p:sldId id="306" r:id="rId58"/>
    <p:sldId id="2421" r:id="rId59"/>
    <p:sldId id="2617" r:id="rId60"/>
    <p:sldId id="2613" r:id="rId61"/>
    <p:sldId id="2616" r:id="rId62"/>
    <p:sldId id="2619" r:id="rId63"/>
    <p:sldId id="2627" r:id="rId64"/>
    <p:sldId id="1145" r:id="rId65"/>
    <p:sldId id="1147" r:id="rId66"/>
    <p:sldId id="2625" r:id="rId67"/>
    <p:sldId id="2629" r:id="rId68"/>
    <p:sldId id="2626" r:id="rId69"/>
    <p:sldId id="2643" r:id="rId70"/>
    <p:sldId id="2644" r:id="rId71"/>
    <p:sldId id="13272" r:id="rId72"/>
    <p:sldId id="13273" r:id="rId73"/>
    <p:sldId id="13274" r:id="rId74"/>
    <p:sldId id="13275" r:id="rId75"/>
    <p:sldId id="13236" r:id="rId76"/>
    <p:sldId id="13252" r:id="rId77"/>
    <p:sldId id="13223" r:id="rId78"/>
    <p:sldId id="13253" r:id="rId79"/>
    <p:sldId id="2413" r:id="rId80"/>
    <p:sldId id="2411" r:id="rId81"/>
    <p:sldId id="13222" r:id="rId82"/>
    <p:sldId id="13287" r:id="rId83"/>
    <p:sldId id="13237" r:id="rId84"/>
    <p:sldId id="13280" r:id="rId85"/>
    <p:sldId id="13281" r:id="rId86"/>
    <p:sldId id="13282" r:id="rId87"/>
    <p:sldId id="13283" r:id="rId88"/>
    <p:sldId id="13284" r:id="rId8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7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432FF"/>
    <a:srgbClr val="7FB549"/>
    <a:srgbClr val="87C14B"/>
    <a:srgbClr val="F6821F"/>
    <a:srgbClr val="3BC7F5"/>
    <a:srgbClr val="E2EBF1"/>
    <a:srgbClr val="FF00FF"/>
    <a:srgbClr val="43BEE2"/>
    <a:srgbClr val="0047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7" autoAdjust="0"/>
    <p:restoredTop sz="94678" autoAdjust="0"/>
  </p:normalViewPr>
  <p:slideViewPr>
    <p:cSldViewPr>
      <p:cViewPr varScale="1">
        <p:scale>
          <a:sx n="105" d="100"/>
          <a:sy n="105" d="100"/>
        </p:scale>
        <p:origin x="328" y="176"/>
      </p:cViewPr>
      <p:guideLst>
        <p:guide orient="horz" pos="2160"/>
        <p:guide pos="37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84" d="100"/>
          <a:sy n="84" d="100"/>
        </p:scale>
        <p:origin x="3960"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handoutMaster" Target="handoutMasters/handoutMaster1.xml"/><Relationship Id="rId9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customXml" Target="../customXml/item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viewProps" Target="viewProps.xml"/><Relationship Id="rId98"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7.0000000000000007E-2</c:v>
                </c:pt>
                <c:pt idx="1">
                  <c:v>0.04</c:v>
                </c:pt>
                <c:pt idx="2">
                  <c:v>0.35</c:v>
                </c:pt>
                <c:pt idx="3">
                  <c:v>0.38</c:v>
                </c:pt>
                <c:pt idx="4">
                  <c:v>0.16</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73684210526316E-2"/>
          <c:y val="6.0233509406042406E-2"/>
          <c:w val="0.92521494681585859"/>
          <c:h val="0.76403037631499404"/>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0.06</c:v>
                </c:pt>
                <c:pt idx="1">
                  <c:v>0.94</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69"/>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73684210526316E-2"/>
          <c:y val="6.0233509406042406E-2"/>
          <c:w val="0.92521494681585859"/>
          <c:h val="0.76403037631499404"/>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1</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69"/>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73684210526316E-2"/>
          <c:y val="6.0233509406042406E-2"/>
          <c:w val="0.92521494681585859"/>
          <c:h val="0.76403037631499404"/>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0.02</c:v>
                </c:pt>
                <c:pt idx="1">
                  <c:v>0.98</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69"/>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0.1</c:v>
                </c:pt>
                <c:pt idx="1">
                  <c:v>0.03</c:v>
                </c:pt>
                <c:pt idx="2">
                  <c:v>0.16</c:v>
                </c:pt>
                <c:pt idx="3">
                  <c:v>0.37</c:v>
                </c:pt>
                <c:pt idx="4">
                  <c:v>0.02</c:v>
                </c:pt>
                <c:pt idx="5">
                  <c:v>0.13</c:v>
                </c:pt>
                <c:pt idx="6">
                  <c:v>0.08</c:v>
                </c:pt>
                <c:pt idx="7">
                  <c:v>0.11</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0.32</c:v>
                </c:pt>
                <c:pt idx="1">
                  <c:v>0.54</c:v>
                </c:pt>
                <c:pt idx="2">
                  <c:v>0.14000000000000001</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0.38</c:v>
                </c:pt>
                <c:pt idx="1">
                  <c:v>0.34</c:v>
                </c:pt>
                <c:pt idx="2">
                  <c:v>0.28000000000000003</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max val="0.60000000000000009"/>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0.18</c:v>
                </c:pt>
                <c:pt idx="1">
                  <c:v>0.2</c:v>
                </c:pt>
                <c:pt idx="2">
                  <c:v>0.38</c:v>
                </c:pt>
                <c:pt idx="3">
                  <c:v>0.24</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0.22</c:v>
                </c:pt>
                <c:pt idx="1">
                  <c:v>0.34</c:v>
                </c:pt>
                <c:pt idx="2">
                  <c:v>0.3</c:v>
                </c:pt>
                <c:pt idx="3">
                  <c:v>0.14000000000000001</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73684210526316E-2"/>
          <c:y val="6.0233509406042406E-2"/>
          <c:w val="0.92521494681585859"/>
          <c:h val="0.76403037631499404"/>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0.02</c:v>
                </c:pt>
                <c:pt idx="1">
                  <c:v>0.02</c:v>
                </c:pt>
                <c:pt idx="2">
                  <c:v>0.02</c:v>
                </c:pt>
                <c:pt idx="3">
                  <c:v>0.2</c:v>
                </c:pt>
                <c:pt idx="4">
                  <c:v>0.74</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69"/>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73684210526316E-2"/>
          <c:y val="6.0233509406042406E-2"/>
          <c:w val="0.92521494681585859"/>
          <c:h val="0.76403037631499404"/>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0.46</c:v>
                </c:pt>
                <c:pt idx="1">
                  <c:v>0.28000000000000003</c:v>
                </c:pt>
                <c:pt idx="2">
                  <c:v>0.06</c:v>
                </c:pt>
                <c:pt idx="3">
                  <c:v>0.12</c:v>
                </c:pt>
                <c:pt idx="4">
                  <c:v>0.08</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69"/>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max val="0.8"/>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73684210526316E-2"/>
          <c:y val="6.0233509406042406E-2"/>
          <c:w val="0.92521494681585859"/>
          <c:h val="0.76403037631499404"/>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0.8</c:v>
                </c:pt>
                <c:pt idx="1">
                  <c:v>0.08</c:v>
                </c:pt>
                <c:pt idx="2">
                  <c:v>0.02</c:v>
                </c:pt>
                <c:pt idx="3">
                  <c:v>0.1</c:v>
                </c:pt>
              </c:numCache>
            </c:numRef>
          </c:val>
          <c:extLst>
            <c:ext xmlns:c16="http://schemas.microsoft.com/office/drawing/2014/chart" uri="{C3380CC4-5D6E-409C-BE32-E72D297353CC}">
              <c16:uniqueId val="{00000000-3EA3-774A-86A5-822A0F52C05E}"/>
            </c:ext>
          </c:extLst>
        </c:ser>
        <c:dLbls>
          <c:showLegendKey val="0"/>
          <c:showVal val="0"/>
          <c:showCatName val="0"/>
          <c:showSerName val="0"/>
          <c:showPercent val="0"/>
          <c:showBubbleSize val="0"/>
        </c:dLbls>
        <c:gapWidth val="69"/>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a:t>Gastrointestinal</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31094E-EE1B-DC4C-9055-4A48FF0273CD}" type="datetimeFigureOut">
              <a:rPr lang="en-US"/>
              <a:pPr>
                <a:defRPr/>
              </a:pPr>
              <a:t>6/16/20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r>
              <a:rPr lang="en-US"/>
              <a:t>00A_ONS-GI-17-NL-Intro-Slides_v35rak</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047A620-AB8F-CF46-A88D-87A30D4E58B6}" type="slidenum">
              <a:rPr lang="en-US"/>
              <a:pPr>
                <a:defRPr/>
              </a:pPr>
              <a:t>‹#›</a:t>
            </a:fld>
            <a:endParaRPr lang="en-US"/>
          </a:p>
        </p:txBody>
      </p:sp>
    </p:spTree>
    <p:extLst>
      <p:ext uri="{BB962C8B-B14F-4D97-AF65-F5344CB8AC3E}">
        <p14:creationId xmlns:p14="http://schemas.microsoft.com/office/powerpoint/2010/main" val="385897391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Gastrointestinal</a:t>
            </a:r>
          </a:p>
        </p:txBody>
      </p:sp>
      <p:sp>
        <p:nvSpPr>
          <p:cNvPr id="5123"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00A_ONS-GI-17-NL-Intro-Slides_v35rak</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1FF50E98-AC92-C54A-ACBD-9B80212ADB1C}" type="slidenum">
              <a:rPr lang="en-US"/>
              <a:pPr>
                <a:defRPr/>
              </a:pPr>
              <a:t>‹#›</a:t>
            </a:fld>
            <a:endParaRPr lang="en-US"/>
          </a:p>
        </p:txBody>
      </p:sp>
    </p:spTree>
    <p:extLst>
      <p:ext uri="{BB962C8B-B14F-4D97-AF65-F5344CB8AC3E}">
        <p14:creationId xmlns:p14="http://schemas.microsoft.com/office/powerpoint/2010/main" val="1304991766"/>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xfrm>
            <a:off x="381000" y="685800"/>
            <a:ext cx="6096000" cy="3429000"/>
          </a:xfrm>
          <a:ln/>
        </p:spPr>
      </p:sp>
      <p:sp>
        <p:nvSpPr>
          <p:cNvPr id="8194"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819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FDB787-9FB4-DC4A-80AA-DB3AF5C8F3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Gastrointestinal</a:t>
            </a:r>
          </a:p>
        </p:txBody>
      </p:sp>
    </p:spTree>
    <p:extLst>
      <p:ext uri="{BB962C8B-B14F-4D97-AF65-F5344CB8AC3E}">
        <p14:creationId xmlns:p14="http://schemas.microsoft.com/office/powerpoint/2010/main" val="2917539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xfrm>
            <a:off x="381000" y="685800"/>
            <a:ext cx="6096000" cy="3429000"/>
          </a:xfrm>
          <a:ln/>
        </p:spPr>
      </p:sp>
      <p:sp>
        <p:nvSpPr>
          <p:cNvPr id="58370"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58371" name="Slide Number Placeholder 3"/>
          <p:cNvSpPr>
            <a:spLocks noGrp="1"/>
          </p:cNvSpPr>
          <p:nvPr>
            <p:ph type="sldNum" sz="quarter" idx="5"/>
          </p:nvPr>
        </p:nvSpPr>
        <p:spPr>
          <a:xfrm>
            <a:off x="3886200" y="8686800"/>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8B1B1B-EDAC-2B46-AC0E-B38D92238C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74946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xfrm>
            <a:off x="381000" y="685800"/>
            <a:ext cx="6096000" cy="3429000"/>
          </a:xfrm>
          <a:ln/>
        </p:spPr>
      </p:sp>
      <p:sp>
        <p:nvSpPr>
          <p:cNvPr id="58370"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58371" name="Slide Number Placeholder 3"/>
          <p:cNvSpPr>
            <a:spLocks noGrp="1"/>
          </p:cNvSpPr>
          <p:nvPr>
            <p:ph type="sldNum" sz="quarter" idx="5"/>
          </p:nvPr>
        </p:nvSpPr>
        <p:spPr>
          <a:xfrm>
            <a:off x="3886200" y="8686800"/>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8B1B1B-EDAC-2B46-AC0E-B38D92238C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62397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381000" y="685800"/>
            <a:ext cx="6096000" cy="3429000"/>
          </a:xfrm>
          <a:ln/>
        </p:spPr>
      </p:sp>
      <p:sp>
        <p:nvSpPr>
          <p:cNvPr id="144387" name="Rectangle 3"/>
          <p:cNvSpPr>
            <a:spLocks noGrp="1" noChangeArrowheads="1"/>
          </p:cNvSpPr>
          <p:nvPr>
            <p:ph type="body" idx="1"/>
          </p:nvPr>
        </p:nvSpPr>
        <p:spPr>
          <a:noFill/>
          <a:ln/>
        </p:spPr>
        <p:txBody>
          <a:bodyPr/>
          <a:lstStyle/>
          <a:p>
            <a:r>
              <a:rPr lang="en-US" sz="1000" dirty="0">
                <a:cs typeface="Arial" pitchFamily="34" charset="0"/>
              </a:rPr>
              <a:t>In 2002, Davies</a:t>
            </a:r>
          </a:p>
          <a:p>
            <a:r>
              <a:rPr lang="en-US" sz="1000" dirty="0">
                <a:cs typeface="Arial" pitchFamily="34" charset="0"/>
              </a:rPr>
              <a:t>et al. reported that BRAF is mutated in approximately 8%</a:t>
            </a:r>
          </a:p>
          <a:p>
            <a:r>
              <a:rPr lang="en-US" sz="1000" dirty="0">
                <a:cs typeface="Arial" pitchFamily="34" charset="0"/>
              </a:rPr>
              <a:t>of human tumors, BRAF mutations are found clustered within the P-loop</a:t>
            </a:r>
          </a:p>
          <a:p>
            <a:r>
              <a:rPr lang="en-US" sz="1000" dirty="0">
                <a:cs typeface="Arial" pitchFamily="34" charset="0"/>
              </a:rPr>
              <a:t>(exon 11) and activation segment (exon 15) of the kinase</a:t>
            </a:r>
          </a:p>
          <a:p>
            <a:r>
              <a:rPr lang="en-US" sz="1000" dirty="0">
                <a:cs typeface="Arial" pitchFamily="34" charset="0"/>
              </a:rPr>
              <a:t>domain (see Figure 2). A single glutamic acid for valine</a:t>
            </a:r>
          </a:p>
          <a:p>
            <a:r>
              <a:rPr lang="en-US" sz="1000" dirty="0">
                <a:cs typeface="Arial" pitchFamily="34" charset="0"/>
              </a:rPr>
              <a:t>substitution at residue 600 (V600E, initially designated</a:t>
            </a:r>
          </a:p>
          <a:p>
            <a:r>
              <a:rPr lang="en-US" sz="1000" dirty="0">
                <a:cs typeface="Arial" pitchFamily="34" charset="0"/>
              </a:rPr>
              <a:t>V599E) within the activation segment of the kinase</a:t>
            </a:r>
          </a:p>
          <a:p>
            <a:r>
              <a:rPr lang="en-US" sz="1000" dirty="0">
                <a:cs typeface="Arial" pitchFamily="34" charset="0"/>
              </a:rPr>
              <a:t>domain is observed in approximately 90% of cases</a:t>
            </a:r>
          </a:p>
          <a:p>
            <a:r>
              <a:rPr lang="en-US" sz="1000" dirty="0">
                <a:cs typeface="Arial" pitchFamily="34" charset="0"/>
              </a:rPr>
              <a:t>[2,5]. V600E BRAF mutations are with rare exception</a:t>
            </a:r>
          </a:p>
          <a:p>
            <a:r>
              <a:rPr lang="en-US" sz="1000" dirty="0">
                <a:cs typeface="Arial" pitchFamily="34" charset="0"/>
              </a:rPr>
              <a:t>found in a non-overlapping pattern with RAS mutations</a:t>
            </a:r>
          </a:p>
          <a:p>
            <a:r>
              <a:rPr lang="en-US" sz="1000" dirty="0">
                <a:cs typeface="Arial" pitchFamily="34" charset="0"/>
              </a:rPr>
              <a:t>suggesting that each of these genetic alterations are</a:t>
            </a:r>
          </a:p>
          <a:p>
            <a:r>
              <a:rPr lang="en-US" sz="1000" dirty="0">
                <a:cs typeface="Arial" pitchFamily="34" charset="0"/>
              </a:rPr>
              <a:t>sufficient to activate common downstream effectors of</a:t>
            </a:r>
          </a:p>
          <a:p>
            <a:r>
              <a:rPr lang="en-US" sz="1000" dirty="0">
                <a:cs typeface="Arial" pitchFamily="34" charset="0"/>
              </a:rPr>
              <a:t>transformation. pharmacologic inhibition of BRAF and MEK,</a:t>
            </a:r>
          </a:p>
          <a:p>
            <a:r>
              <a:rPr lang="en-US" sz="1000" dirty="0">
                <a:cs typeface="Arial" pitchFamily="34" charset="0"/>
              </a:rPr>
              <a:t>abrogates tumor growth in BRAF mutant xenografts</a:t>
            </a:r>
          </a:p>
          <a:p>
            <a:r>
              <a:rPr lang="en-US" sz="1000" dirty="0">
                <a:cs typeface="Arial" pitchFamily="34" charset="0"/>
              </a:rPr>
              <a:t>and transgenic mice [17,18,19]. Overall, these data</a:t>
            </a:r>
          </a:p>
          <a:p>
            <a:r>
              <a:rPr lang="en-US" sz="1000" dirty="0">
                <a:cs typeface="Arial" pitchFamily="34" charset="0"/>
              </a:rPr>
              <a:t>suggest that V600E BRAF plays an important role in</a:t>
            </a:r>
          </a:p>
          <a:p>
            <a:r>
              <a:rPr lang="en-US" sz="1000" dirty="0">
                <a:cs typeface="Arial" pitchFamily="34" charset="0"/>
              </a:rPr>
              <a:t>both tumor initiation and maintenance and that targeting</a:t>
            </a:r>
          </a:p>
          <a:p>
            <a:r>
              <a:rPr lang="en-US" sz="1000" dirty="0">
                <a:cs typeface="Arial" pitchFamily="34" charset="0"/>
              </a:rPr>
              <a:t>BRAF or its downstream effectors may have therapeutic</a:t>
            </a:r>
          </a:p>
          <a:p>
            <a:r>
              <a:rPr lang="en-US" sz="1000" dirty="0">
                <a:cs typeface="Arial" pitchFamily="34" charset="0"/>
              </a:rPr>
              <a:t>benefit.</a:t>
            </a:r>
          </a:p>
        </p:txBody>
      </p:sp>
    </p:spTree>
    <p:extLst>
      <p:ext uri="{BB962C8B-B14F-4D97-AF65-F5344CB8AC3E}">
        <p14:creationId xmlns:p14="http://schemas.microsoft.com/office/powerpoint/2010/main" val="657190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xfrm>
            <a:off x="381000" y="685800"/>
            <a:ext cx="6096000" cy="3429000"/>
          </a:xfrm>
          <a:ln/>
        </p:spPr>
      </p:sp>
      <p:sp>
        <p:nvSpPr>
          <p:cNvPr id="58370"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58371" name="Slide Number Placeholder 3"/>
          <p:cNvSpPr>
            <a:spLocks noGrp="1"/>
          </p:cNvSpPr>
          <p:nvPr>
            <p:ph type="sldNum" sz="quarter" idx="5"/>
          </p:nvPr>
        </p:nvSpPr>
        <p:spPr>
          <a:xfrm>
            <a:off x="3886200" y="8686800"/>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8B1B1B-EDAC-2B46-AC0E-B38D92238C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40469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Gastrointestinal</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00A_ONS-GI-17-NL-Intro-Slides_v35rak</a:t>
            </a:r>
          </a:p>
        </p:txBody>
      </p:sp>
      <p:sp>
        <p:nvSpPr>
          <p:cNvPr id="7" name="Slide Number Placeholder 6"/>
          <p:cNvSpPr>
            <a:spLocks noGrp="1"/>
          </p:cNvSpPr>
          <p:nvPr>
            <p:ph type="sldNum" sz="quarter" idx="5"/>
          </p:nvPr>
        </p:nvSpPr>
        <p:spPr/>
        <p:txBody>
          <a:bodyPr/>
          <a:lstStyle/>
          <a:p>
            <a:pPr>
              <a:defRPr/>
            </a:pPr>
            <a:fld id="{1FF50E98-AC92-C54A-ACBD-9B80212ADB1C}" type="slidenum">
              <a:rPr lang="en-US" smtClean="0"/>
              <a:pPr>
                <a:defRPr/>
              </a:pPr>
              <a:t>8</a:t>
            </a:fld>
            <a:endParaRPr lang="en-US"/>
          </a:p>
        </p:txBody>
      </p:sp>
    </p:spTree>
    <p:extLst>
      <p:ext uri="{BB962C8B-B14F-4D97-AF65-F5344CB8AC3E}">
        <p14:creationId xmlns:p14="http://schemas.microsoft.com/office/powerpoint/2010/main" val="2905897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Gastrointestinal</a:t>
            </a:r>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r>
              <a:rPr lang="en-US"/>
              <a:t>00A_ONS-GI-17-NL-Intro-Slides_v35rak</a:t>
            </a:r>
          </a:p>
        </p:txBody>
      </p:sp>
      <p:sp>
        <p:nvSpPr>
          <p:cNvPr id="7" name="Slide Number Placeholder 6"/>
          <p:cNvSpPr>
            <a:spLocks noGrp="1"/>
          </p:cNvSpPr>
          <p:nvPr>
            <p:ph type="sldNum" sz="quarter" idx="5"/>
          </p:nvPr>
        </p:nvSpPr>
        <p:spPr/>
        <p:txBody>
          <a:bodyPr/>
          <a:lstStyle/>
          <a:p>
            <a:pPr>
              <a:defRPr/>
            </a:pPr>
            <a:fld id="{1FF50E98-AC92-C54A-ACBD-9B80212ADB1C}" type="slidenum">
              <a:rPr lang="en-US" smtClean="0"/>
              <a:pPr>
                <a:defRPr/>
              </a:pPr>
              <a:t>11</a:t>
            </a:fld>
            <a:endParaRPr lang="en-US"/>
          </a:p>
        </p:txBody>
      </p:sp>
    </p:spTree>
    <p:extLst>
      <p:ext uri="{BB962C8B-B14F-4D97-AF65-F5344CB8AC3E}">
        <p14:creationId xmlns:p14="http://schemas.microsoft.com/office/powerpoint/2010/main" val="2384625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CBC4F1-1245-BB46-850C-E9966AA1C49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0114" name="Rectangle 2"/>
          <p:cNvSpPr>
            <a:spLocks noGrp="1" noRot="1" noChangeAspect="1" noChangeArrowheads="1"/>
          </p:cNvSpPr>
          <p:nvPr>
            <p:ph type="sldImg"/>
          </p:nvPr>
        </p:nvSpPr>
        <p:spPr>
          <a:xfrm>
            <a:off x="644525" y="914400"/>
            <a:ext cx="5567363" cy="3132138"/>
          </a:xfrm>
          <a:solidFill>
            <a:srgbClr val="FFFFFF"/>
          </a:solidFill>
          <a:ln/>
        </p:spPr>
      </p:sp>
      <p:sp>
        <p:nvSpPr>
          <p:cNvPr id="90115" name="Rectangle 3"/>
          <p:cNvSpPr>
            <a:spLocks noGrp="1" noChangeArrowheads="1"/>
          </p:cNvSpPr>
          <p:nvPr>
            <p:ph type="body" idx="1"/>
          </p:nvPr>
        </p:nvSpPr>
        <p:spPr>
          <a:xfrm>
            <a:off x="1046163" y="4352925"/>
            <a:ext cx="4770437" cy="347662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Gastrointestinal</a:t>
            </a:r>
          </a:p>
        </p:txBody>
      </p:sp>
    </p:spTree>
    <p:extLst>
      <p:ext uri="{BB962C8B-B14F-4D97-AF65-F5344CB8AC3E}">
        <p14:creationId xmlns:p14="http://schemas.microsoft.com/office/powerpoint/2010/main" val="18448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CBC4F1-1245-BB46-850C-E9966AA1C493}" type="slidenum">
              <a:rPr lang="en-US" sz="1200">
                <a:latin typeface="Times" charset="0"/>
              </a:rPr>
              <a:pPr/>
              <a:t>19</a:t>
            </a:fld>
            <a:endParaRPr lang="en-US" sz="1200">
              <a:latin typeface="Times" charset="0"/>
            </a:endParaRPr>
          </a:p>
        </p:txBody>
      </p:sp>
      <p:sp>
        <p:nvSpPr>
          <p:cNvPr id="90114" name="Rectangle 2"/>
          <p:cNvSpPr>
            <a:spLocks noGrp="1" noRot="1" noChangeAspect="1" noChangeArrowheads="1"/>
          </p:cNvSpPr>
          <p:nvPr>
            <p:ph type="sldImg"/>
          </p:nvPr>
        </p:nvSpPr>
        <p:spPr>
          <a:xfrm>
            <a:off x="644525" y="914400"/>
            <a:ext cx="5567363" cy="3132138"/>
          </a:xfrm>
          <a:solidFill>
            <a:srgbClr val="FFFFFF"/>
          </a:solidFill>
          <a:ln/>
        </p:spPr>
      </p:sp>
      <p:sp>
        <p:nvSpPr>
          <p:cNvPr id="90115" name="Rectangle 3"/>
          <p:cNvSpPr>
            <a:spLocks noGrp="1" noChangeArrowheads="1"/>
          </p:cNvSpPr>
          <p:nvPr>
            <p:ph type="body" idx="1"/>
          </p:nvPr>
        </p:nvSpPr>
        <p:spPr>
          <a:xfrm>
            <a:off x="1046163" y="4352925"/>
            <a:ext cx="4770437" cy="3476625"/>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 name="Date Placeholder 1"/>
          <p:cNvSpPr>
            <a:spLocks noGrp="1"/>
          </p:cNvSpPr>
          <p:nvPr>
            <p:ph type="dt"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00A_ONS-GI-17-NL-Intro-Slides_v35rak</a:t>
            </a:r>
          </a:p>
        </p:txBody>
      </p:sp>
      <p:sp>
        <p:nvSpPr>
          <p:cNvPr id="4" name="Header Placeholder 3"/>
          <p:cNvSpPr>
            <a:spLocks noGrp="1"/>
          </p:cNvSpPr>
          <p:nvPr>
            <p:ph type="hdr" sz="quarter" idx="12"/>
          </p:nvPr>
        </p:nvSpPr>
        <p:spPr/>
        <p:txBody>
          <a:bodyPr/>
          <a:lstStyle/>
          <a:p>
            <a:pPr>
              <a:defRPr/>
            </a:pPr>
            <a:r>
              <a:rPr lang="en-US"/>
              <a:t>Gastrointestinal</a:t>
            </a:r>
          </a:p>
        </p:txBody>
      </p:sp>
    </p:spTree>
    <p:extLst>
      <p:ext uri="{BB962C8B-B14F-4D97-AF65-F5344CB8AC3E}">
        <p14:creationId xmlns:p14="http://schemas.microsoft.com/office/powerpoint/2010/main" val="4210405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CBC4F1-1245-BB46-850C-E9966AA1C493}" type="slidenum">
              <a:rPr lang="en-US" sz="1200">
                <a:latin typeface="Times" charset="0"/>
              </a:rPr>
              <a:pPr/>
              <a:t>21</a:t>
            </a:fld>
            <a:endParaRPr lang="en-US" sz="1200">
              <a:latin typeface="Times" charset="0"/>
            </a:endParaRPr>
          </a:p>
        </p:txBody>
      </p:sp>
      <p:sp>
        <p:nvSpPr>
          <p:cNvPr id="90114" name="Rectangle 2"/>
          <p:cNvSpPr>
            <a:spLocks noGrp="1" noRot="1" noChangeAspect="1" noChangeArrowheads="1"/>
          </p:cNvSpPr>
          <p:nvPr>
            <p:ph type="sldImg"/>
          </p:nvPr>
        </p:nvSpPr>
        <p:spPr>
          <a:xfrm>
            <a:off x="644525" y="914400"/>
            <a:ext cx="5567363" cy="3132138"/>
          </a:xfrm>
          <a:solidFill>
            <a:srgbClr val="FFFFFF"/>
          </a:solidFill>
          <a:ln/>
        </p:spPr>
      </p:sp>
      <p:sp>
        <p:nvSpPr>
          <p:cNvPr id="90115" name="Rectangle 3"/>
          <p:cNvSpPr>
            <a:spLocks noGrp="1" noChangeArrowheads="1"/>
          </p:cNvSpPr>
          <p:nvPr>
            <p:ph type="body" idx="1"/>
          </p:nvPr>
        </p:nvSpPr>
        <p:spPr>
          <a:xfrm>
            <a:off x="1046163" y="4352925"/>
            <a:ext cx="4770437" cy="3476625"/>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 name="Date Placeholder 1"/>
          <p:cNvSpPr>
            <a:spLocks noGrp="1"/>
          </p:cNvSpPr>
          <p:nvPr>
            <p:ph type="dt"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00A_ONS-GI-17-NL-Intro-Slides_v35rak</a:t>
            </a:r>
          </a:p>
        </p:txBody>
      </p:sp>
      <p:sp>
        <p:nvSpPr>
          <p:cNvPr id="4" name="Header Placeholder 3"/>
          <p:cNvSpPr>
            <a:spLocks noGrp="1"/>
          </p:cNvSpPr>
          <p:nvPr>
            <p:ph type="hdr" sz="quarter" idx="12"/>
          </p:nvPr>
        </p:nvSpPr>
        <p:spPr/>
        <p:txBody>
          <a:bodyPr/>
          <a:lstStyle/>
          <a:p>
            <a:pPr>
              <a:defRPr/>
            </a:pPr>
            <a:r>
              <a:rPr lang="en-US"/>
              <a:t>Gastrointestinal</a:t>
            </a:r>
          </a:p>
        </p:txBody>
      </p:sp>
    </p:spTree>
    <p:extLst>
      <p:ext uri="{BB962C8B-B14F-4D97-AF65-F5344CB8AC3E}">
        <p14:creationId xmlns:p14="http://schemas.microsoft.com/office/powerpoint/2010/main" val="1471197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xfrm>
            <a:off x="381000" y="685800"/>
            <a:ext cx="6096000" cy="3429000"/>
          </a:xfrm>
          <a:ln/>
        </p:spPr>
      </p:sp>
      <p:sp>
        <p:nvSpPr>
          <p:cNvPr id="92162"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216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C09C04-0D61-8348-8991-7903CE213F04}" type="slidenum">
              <a:rPr lang="en-US" sz="1200"/>
              <a:pPr/>
              <a:t>22</a:t>
            </a:fld>
            <a:endParaRPr lang="en-US" sz="1200"/>
          </a:p>
        </p:txBody>
      </p:sp>
      <p:sp>
        <p:nvSpPr>
          <p:cNvPr id="2" name="Date Placeholder 1"/>
          <p:cNvSpPr>
            <a:spLocks noGrp="1"/>
          </p:cNvSpPr>
          <p:nvPr>
            <p:ph type="dt"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00A_ONS-GI-17-NL-Intro-Slides_v35rak</a:t>
            </a:r>
          </a:p>
        </p:txBody>
      </p:sp>
      <p:sp>
        <p:nvSpPr>
          <p:cNvPr id="4" name="Header Placeholder 3"/>
          <p:cNvSpPr>
            <a:spLocks noGrp="1"/>
          </p:cNvSpPr>
          <p:nvPr>
            <p:ph type="hdr" sz="quarter" idx="12"/>
          </p:nvPr>
        </p:nvSpPr>
        <p:spPr/>
        <p:txBody>
          <a:bodyPr/>
          <a:lstStyle/>
          <a:p>
            <a:pPr>
              <a:defRPr/>
            </a:pPr>
            <a:r>
              <a:rPr lang="en-US"/>
              <a:t>Gastrointestinal</a:t>
            </a:r>
          </a:p>
        </p:txBody>
      </p:sp>
    </p:spTree>
    <p:extLst>
      <p:ext uri="{BB962C8B-B14F-4D97-AF65-F5344CB8AC3E}">
        <p14:creationId xmlns:p14="http://schemas.microsoft.com/office/powerpoint/2010/main" val="496621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xfrm>
            <a:off x="381000" y="685800"/>
            <a:ext cx="6096000" cy="3429000"/>
          </a:xfrm>
          <a:ln/>
        </p:spPr>
      </p:sp>
      <p:sp>
        <p:nvSpPr>
          <p:cNvPr id="58370"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58371" name="Slide Number Placeholder 3"/>
          <p:cNvSpPr>
            <a:spLocks noGrp="1"/>
          </p:cNvSpPr>
          <p:nvPr>
            <p:ph type="sldNum" sz="quarter" idx="5"/>
          </p:nvPr>
        </p:nvSpPr>
        <p:spPr>
          <a:xfrm>
            <a:off x="3886200" y="8686800"/>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8B1B1B-EDAC-2B46-AC0E-B38D92238C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85773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xfrm>
            <a:off x="381000" y="685800"/>
            <a:ext cx="6096000" cy="3429000"/>
          </a:xfrm>
          <a:ln/>
        </p:spPr>
      </p:sp>
      <p:sp>
        <p:nvSpPr>
          <p:cNvPr id="58370"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58371" name="Slide Number Placeholder 3"/>
          <p:cNvSpPr>
            <a:spLocks noGrp="1"/>
          </p:cNvSpPr>
          <p:nvPr>
            <p:ph type="sldNum" sz="quarter" idx="5"/>
          </p:nvPr>
        </p:nvSpPr>
        <p:spPr>
          <a:xfrm>
            <a:off x="3886200" y="8686800"/>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8B1B1B-EDAC-2B46-AC0E-B38D92238C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88438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A picture containing screenshot&#10;&#10;Description automatically generated">
            <a:extLst>
              <a:ext uri="{FF2B5EF4-FFF2-40B4-BE49-F238E27FC236}">
                <a16:creationId xmlns:a16="http://schemas.microsoft.com/office/drawing/2014/main" id="{807FC10B-46EF-D342-A4AC-AB1F54F04E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2874794475"/>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955924"/>
      </p:ext>
    </p:extLst>
  </p:cSld>
  <p:clrMapOvr>
    <a:masterClrMapping/>
  </p:clrMapOvr>
  <p:transition spd="slow"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085071"/>
      </p:ext>
    </p:extLst>
  </p:cSld>
  <p:clrMapOvr>
    <a:masterClrMapping/>
  </p:clrMapOvr>
  <p:transition spd="slow"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640395028"/>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59964710"/>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88874284"/>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7343739"/>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44129574"/>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4" name="Picture 3" descr="YiR15-Papers-back_v2fr-CR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646176" y="484632"/>
            <a:ext cx="1091184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646176" y="4498848"/>
            <a:ext cx="10728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882546460"/>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338933"/>
      </p:ext>
    </p:extLst>
  </p:cSld>
  <p:clrMapOvr>
    <a:masterClrMapping/>
  </p:clrMapOvr>
  <p:transition spd="slow"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692599"/>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576041"/>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03C95C-6FAE-4FDA-8E37-AAA56A533241}" type="datetimeFigureOut">
              <a:rPr lang="en-US" smtClean="0"/>
              <a:pPr/>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E6B9C-F3CA-45D9-9BCE-2FBC9D9F39E4}" type="slidenum">
              <a:rPr lang="en-US" smtClean="0"/>
              <a:pPr/>
              <a:t>‹#›</a:t>
            </a:fld>
            <a:endParaRPr lang="en-US"/>
          </a:p>
        </p:txBody>
      </p:sp>
    </p:spTree>
    <p:extLst>
      <p:ext uri="{BB962C8B-B14F-4D97-AF65-F5344CB8AC3E}">
        <p14:creationId xmlns:p14="http://schemas.microsoft.com/office/powerpoint/2010/main" val="3852554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03C95C-6FAE-4FDA-8E37-AAA56A533241}" type="datetimeFigureOut">
              <a:rPr lang="en-US" smtClean="0"/>
              <a:pPr/>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E6B9C-F3CA-45D9-9BCE-2FBC9D9F39E4}" type="slidenum">
              <a:rPr lang="en-US" smtClean="0"/>
              <a:pPr/>
              <a:t>‹#›</a:t>
            </a:fld>
            <a:endParaRPr lang="en-US"/>
          </a:p>
        </p:txBody>
      </p:sp>
    </p:spTree>
    <p:extLst>
      <p:ext uri="{BB962C8B-B14F-4D97-AF65-F5344CB8AC3E}">
        <p14:creationId xmlns:p14="http://schemas.microsoft.com/office/powerpoint/2010/main" val="2448496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03C95C-6FAE-4FDA-8E37-AAA56A533241}" type="datetimeFigureOut">
              <a:rPr lang="en-US" smtClean="0"/>
              <a:pPr/>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E6B9C-F3CA-45D9-9BCE-2FBC9D9F39E4}" type="slidenum">
              <a:rPr lang="en-US" smtClean="0"/>
              <a:pPr/>
              <a:t>‹#›</a:t>
            </a:fld>
            <a:endParaRPr lang="en-US"/>
          </a:p>
        </p:txBody>
      </p:sp>
    </p:spTree>
    <p:extLst>
      <p:ext uri="{BB962C8B-B14F-4D97-AF65-F5344CB8AC3E}">
        <p14:creationId xmlns:p14="http://schemas.microsoft.com/office/powerpoint/2010/main" val="415544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03C95C-6FAE-4FDA-8E37-AAA56A533241}" type="datetimeFigureOut">
              <a:rPr lang="en-US" smtClean="0"/>
              <a:pPr/>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E6B9C-F3CA-45D9-9BCE-2FBC9D9F39E4}" type="slidenum">
              <a:rPr lang="en-US" smtClean="0"/>
              <a:pPr/>
              <a:t>‹#›</a:t>
            </a:fld>
            <a:endParaRPr lang="en-US"/>
          </a:p>
        </p:txBody>
      </p:sp>
    </p:spTree>
    <p:extLst>
      <p:ext uri="{BB962C8B-B14F-4D97-AF65-F5344CB8AC3E}">
        <p14:creationId xmlns:p14="http://schemas.microsoft.com/office/powerpoint/2010/main" val="975076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2"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03C95C-6FAE-4FDA-8E37-AAA56A533241}" type="datetimeFigureOut">
              <a:rPr lang="en-US" smtClean="0"/>
              <a:pPr/>
              <a:t>6/16/20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E6B9C-F3CA-45D9-9BCE-2FBC9D9F39E4}" type="slidenum">
              <a:rPr lang="en-US" smtClean="0"/>
              <a:pPr/>
              <a:t>‹#›</a:t>
            </a:fld>
            <a:endParaRPr lang="en-US"/>
          </a:p>
        </p:txBody>
      </p:sp>
    </p:spTree>
    <p:extLst>
      <p:ext uri="{BB962C8B-B14F-4D97-AF65-F5344CB8AC3E}">
        <p14:creationId xmlns:p14="http://schemas.microsoft.com/office/powerpoint/2010/main" val="2849760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03C95C-6FAE-4FDA-8E37-AAA56A533241}" type="datetimeFigureOut">
              <a:rPr lang="en-US" smtClean="0"/>
              <a:pPr/>
              <a:t>6/16/20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E6B9C-F3CA-45D9-9BCE-2FBC9D9F39E4}" type="slidenum">
              <a:rPr lang="en-US" smtClean="0"/>
              <a:pPr/>
              <a:t>‹#›</a:t>
            </a:fld>
            <a:endParaRPr lang="en-US"/>
          </a:p>
        </p:txBody>
      </p:sp>
    </p:spTree>
    <p:extLst>
      <p:ext uri="{BB962C8B-B14F-4D97-AF65-F5344CB8AC3E}">
        <p14:creationId xmlns:p14="http://schemas.microsoft.com/office/powerpoint/2010/main" val="3926594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03C95C-6FAE-4FDA-8E37-AAA56A533241}" type="datetimeFigureOut">
              <a:rPr lang="en-US" smtClean="0"/>
              <a:pPr/>
              <a:t>6/16/20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E6B9C-F3CA-45D9-9BCE-2FBC9D9F39E4}" type="slidenum">
              <a:rPr lang="en-US" smtClean="0"/>
              <a:pPr/>
              <a:t>‹#›</a:t>
            </a:fld>
            <a:endParaRPr lang="en-US"/>
          </a:p>
        </p:txBody>
      </p:sp>
    </p:spTree>
    <p:extLst>
      <p:ext uri="{BB962C8B-B14F-4D97-AF65-F5344CB8AC3E}">
        <p14:creationId xmlns:p14="http://schemas.microsoft.com/office/powerpoint/2010/main" val="290901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03C95C-6FAE-4FDA-8E37-AAA56A533241}" type="datetimeFigureOut">
              <a:rPr lang="en-US" smtClean="0"/>
              <a:pPr/>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E6B9C-F3CA-45D9-9BCE-2FBC9D9F39E4}" type="slidenum">
              <a:rPr lang="en-US" smtClean="0"/>
              <a:pPr/>
              <a:t>‹#›</a:t>
            </a:fld>
            <a:endParaRPr lang="en-US"/>
          </a:p>
        </p:txBody>
      </p:sp>
    </p:spTree>
    <p:extLst>
      <p:ext uri="{BB962C8B-B14F-4D97-AF65-F5344CB8AC3E}">
        <p14:creationId xmlns:p14="http://schemas.microsoft.com/office/powerpoint/2010/main" val="1133176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2664832024"/>
      </p:ext>
    </p:extLst>
  </p:cSld>
  <p:clrMapOvr>
    <a:masterClrMapping/>
  </p:clrMapOvr>
  <p:transition spd="slow"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03C95C-6FAE-4FDA-8E37-AAA56A533241}" type="datetimeFigureOut">
              <a:rPr lang="en-US" smtClean="0"/>
              <a:pPr/>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E6B9C-F3CA-45D9-9BCE-2FBC9D9F39E4}" type="slidenum">
              <a:rPr lang="en-US" smtClean="0"/>
              <a:pPr/>
              <a:t>‹#›</a:t>
            </a:fld>
            <a:endParaRPr lang="en-US"/>
          </a:p>
        </p:txBody>
      </p:sp>
    </p:spTree>
    <p:extLst>
      <p:ext uri="{BB962C8B-B14F-4D97-AF65-F5344CB8AC3E}">
        <p14:creationId xmlns:p14="http://schemas.microsoft.com/office/powerpoint/2010/main" val="3282802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03C95C-6FAE-4FDA-8E37-AAA56A533241}" type="datetimeFigureOut">
              <a:rPr lang="en-US" smtClean="0"/>
              <a:pPr/>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E6B9C-F3CA-45D9-9BCE-2FBC9D9F39E4}" type="slidenum">
              <a:rPr lang="en-US" smtClean="0"/>
              <a:pPr/>
              <a:t>‹#›</a:t>
            </a:fld>
            <a:endParaRPr lang="en-US"/>
          </a:p>
        </p:txBody>
      </p:sp>
    </p:spTree>
    <p:extLst>
      <p:ext uri="{BB962C8B-B14F-4D97-AF65-F5344CB8AC3E}">
        <p14:creationId xmlns:p14="http://schemas.microsoft.com/office/powerpoint/2010/main" val="21654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0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03C95C-6FAE-4FDA-8E37-AAA56A533241}" type="datetimeFigureOut">
              <a:rPr lang="en-US" smtClean="0"/>
              <a:pPr/>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E6B9C-F3CA-45D9-9BCE-2FBC9D9F39E4}" type="slidenum">
              <a:rPr lang="en-US" smtClean="0"/>
              <a:pPr/>
              <a:t>‹#›</a:t>
            </a:fld>
            <a:endParaRPr lang="en-US"/>
          </a:p>
        </p:txBody>
      </p:sp>
    </p:spTree>
    <p:extLst>
      <p:ext uri="{BB962C8B-B14F-4D97-AF65-F5344CB8AC3E}">
        <p14:creationId xmlns:p14="http://schemas.microsoft.com/office/powerpoint/2010/main" val="427985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A picture containing screenshot&#10;&#10;Description automatically generated">
            <a:extLst>
              <a:ext uri="{FF2B5EF4-FFF2-40B4-BE49-F238E27FC236}">
                <a16:creationId xmlns:a16="http://schemas.microsoft.com/office/drawing/2014/main" id="{5B10F1A0-6047-D245-92FF-F118BE14ED6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66338635"/>
      </p:ext>
    </p:extLst>
  </p:cSld>
  <p:clrMapOvr>
    <a:masterClrMapping/>
  </p:clrMapOvr>
  <p:transition spd="slow"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
        <p:nvSpPr>
          <p:cNvPr id="3" name="Content Placeholder 2"/>
          <p:cNvSpPr>
            <a:spLocks noGrp="1"/>
          </p:cNvSpPr>
          <p:nvPr>
            <p:ph idx="1"/>
          </p:nvPr>
        </p:nvSpPr>
        <p:spPr>
          <a:xfrm>
            <a:off x="609600" y="1371600"/>
            <a:ext cx="10972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228745"/>
      </p:ext>
    </p:extLst>
  </p:cSld>
  <p:clrMapOvr>
    <a:masterClrMapping/>
  </p:clrMapOvr>
  <p:transition spd="slow"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9707000"/>
      </p:ext>
    </p:extLst>
  </p:cSld>
  <p:clrMapOvr>
    <a:masterClrMapping/>
  </p:clrMapOvr>
  <p:transition spd="slow"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27825"/>
      </p:ext>
    </p:extLst>
  </p:cSld>
  <p:clrMapOvr>
    <a:masterClrMapping/>
  </p:clrMapOvr>
  <p:transition spd="slow"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862536"/>
      </p:ext>
    </p:extLst>
  </p:cSld>
  <p:clrMapOvr>
    <a:masterClrMapping/>
  </p:clrMapOvr>
  <p:transition spd="slow"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7648282"/>
      </p:ext>
    </p:extLst>
  </p:cSld>
  <p:clrMapOvr>
    <a:masterClrMapping/>
  </p:clrMapOvr>
  <p:transition spd="slow"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569920"/>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6327743"/>
      </p:ext>
    </p:extLst>
  </p:cSld>
  <p:clrMapOvr>
    <a:masterClrMapping/>
  </p:clrMapOvr>
  <p:transition spd="slow"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8568937"/>
      </p:ext>
    </p:extLst>
  </p:cSld>
  <p:clrMapOvr>
    <a:masterClrMapping/>
  </p:clrMapOvr>
  <p:transition spd="slow"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706358"/>
      </p:ext>
    </p:extLst>
  </p:cSld>
  <p:clrMapOvr>
    <a:masterClrMapping/>
  </p:clrMapOvr>
  <p:transition spd="slow"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130148"/>
      </p:ext>
    </p:extLst>
  </p:cSld>
  <p:clrMapOvr>
    <a:masterClrMapping/>
  </p:clrMapOvr>
  <p:transition spd="slow"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241216"/>
      </p:ext>
    </p:extLst>
  </p:cSld>
  <p:clrMapOvr>
    <a:masterClrMapping/>
  </p:clrMapOvr>
  <p:transition spd="slow"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2385717825"/>
      </p:ext>
    </p:extLst>
  </p:cSld>
  <p:clrMapOvr>
    <a:masterClrMapping/>
  </p:clrMapOvr>
  <p:transition spd="slow"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513860154"/>
      </p:ext>
    </p:extLst>
  </p:cSld>
  <p:clrMapOvr>
    <a:masterClrMapping/>
  </p:clrMapOvr>
  <p:transition spd="slow"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656657695"/>
      </p:ext>
    </p:extLst>
  </p:cSld>
  <p:clrMapOvr>
    <a:masterClrMapping/>
  </p:clrMapOvr>
  <p:transition spd="slow"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725862907"/>
      </p:ext>
    </p:extLst>
  </p:cSld>
  <p:clrMapOvr>
    <a:masterClrMapping/>
  </p:clrMapOvr>
  <p:transition spd="slow"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58749407"/>
      </p:ext>
    </p:extLst>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727529"/>
      </p:ext>
    </p:extLst>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3775973674"/>
      </p:ext>
    </p:extLst>
  </p:cSld>
  <p:clrMapOvr>
    <a:masterClrMapping/>
  </p:clrMapOvr>
  <p:transition spd="slow"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502751"/>
      </p:ext>
    </p:extLst>
  </p:cSld>
  <p:clrMapOvr>
    <a:masterClrMapping/>
  </p:clrMapOvr>
  <p:transition spd="slow"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409652405"/>
      </p:ext>
    </p:extLst>
  </p:cSld>
  <p:clrMapOvr>
    <a:masterClrMapping/>
  </p:clrMapOvr>
  <p:transition spd="slow"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3707670566"/>
      </p:ext>
    </p:extLst>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3"/>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7525" r:id="rId1"/>
    <p:sldLayoutId id="2147487505" r:id="rId2"/>
    <p:sldLayoutId id="2147487506" r:id="rId3"/>
    <p:sldLayoutId id="2147487507" r:id="rId4"/>
    <p:sldLayoutId id="2147487508" r:id="rId5"/>
    <p:sldLayoutId id="2147487509" r:id="rId6"/>
    <p:sldLayoutId id="2147487510" r:id="rId7"/>
    <p:sldLayoutId id="2147487511" r:id="rId8"/>
    <p:sldLayoutId id="2147487512" r:id="rId9"/>
    <p:sldLayoutId id="2147487513" r:id="rId10"/>
    <p:sldLayoutId id="2147487514" r:id="rId11"/>
    <p:sldLayoutId id="2147487540" r:id="rId12"/>
    <p:sldLayoutId id="2147487556" r:id="rId13"/>
    <p:sldLayoutId id="2147487933" r:id="rId14"/>
    <p:sldLayoutId id="2147487878" r:id="rId15"/>
    <p:sldLayoutId id="2147487951" r:id="rId16"/>
    <p:sldLayoutId id="2147487956" r:id="rId17"/>
    <p:sldLayoutId id="2147487958" r:id="rId18"/>
    <p:sldLayoutId id="2147487959" r:id="rId19"/>
    <p:sldLayoutId id="2147488102" r:id="rId20"/>
    <p:sldLayoutId id="2147488103" r:id="rId21"/>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1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3C95C-6FAE-4FDA-8E37-AAA56A533241}" type="datetimeFigureOut">
              <a:rPr lang="en-US" smtClean="0"/>
              <a:pPr/>
              <a:t>6/16/20</a:t>
            </a:fld>
            <a:endParaRPr lang="en-US"/>
          </a:p>
        </p:txBody>
      </p:sp>
      <p:sp>
        <p:nvSpPr>
          <p:cNvPr id="5" name="Footer Placeholder 4"/>
          <p:cNvSpPr>
            <a:spLocks noGrp="1"/>
          </p:cNvSpPr>
          <p:nvPr>
            <p:ph type="ftr" sz="quarter" idx="3"/>
          </p:nvPr>
        </p:nvSpPr>
        <p:spPr>
          <a:xfrm>
            <a:off x="4165600" y="635641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1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E6B9C-F3CA-45D9-9BCE-2FBC9D9F39E4}" type="slidenum">
              <a:rPr lang="en-US" smtClean="0"/>
              <a:pPr/>
              <a:t>‹#›</a:t>
            </a:fld>
            <a:endParaRPr lang="en-US"/>
          </a:p>
        </p:txBody>
      </p:sp>
    </p:spTree>
    <p:extLst>
      <p:ext uri="{BB962C8B-B14F-4D97-AF65-F5344CB8AC3E}">
        <p14:creationId xmlns:p14="http://schemas.microsoft.com/office/powerpoint/2010/main" val="2256721797"/>
      </p:ext>
    </p:extLst>
  </p:cSld>
  <p:clrMap bg1="lt1" tx1="dk1" bg2="lt2" tx2="dk2" accent1="accent1" accent2="accent2" accent3="accent3" accent4="accent4" accent5="accent5" accent6="accent6" hlink="hlink" folHlink="folHlink"/>
  <p:sldLayoutIdLst>
    <p:sldLayoutId id="2147488050" r:id="rId1"/>
    <p:sldLayoutId id="2147488051" r:id="rId2"/>
    <p:sldLayoutId id="2147488052" r:id="rId3"/>
    <p:sldLayoutId id="2147488053" r:id="rId4"/>
    <p:sldLayoutId id="2147488054" r:id="rId5"/>
    <p:sldLayoutId id="2147488055" r:id="rId6"/>
    <p:sldLayoutId id="2147488056" r:id="rId7"/>
    <p:sldLayoutId id="2147488057" r:id="rId8"/>
    <p:sldLayoutId id="2147488058" r:id="rId9"/>
    <p:sldLayoutId id="2147488059" r:id="rId10"/>
    <p:sldLayoutId id="214748806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5D79672-1CF5-614C-B33E-C3F25BB16A6A}"/>
              </a:ext>
            </a:extLst>
          </p:cNvPr>
          <p:cNvPicPr>
            <a:picLocks noChangeAspect="1"/>
          </p:cNvPicPr>
          <p:nvPr userDrawn="1"/>
        </p:nvPicPr>
        <p:blipFill>
          <a:blip r:embed="rId18"/>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1406472"/>
      </p:ext>
    </p:extLst>
  </p:cSld>
  <p:clrMap bg1="lt1" tx1="dk1" bg2="lt2" tx2="dk2" accent1="accent1" accent2="accent2" accent3="accent3" accent4="accent4" accent5="accent5" accent6="accent6" hlink="hlink" folHlink="folHlink"/>
  <p:sldLayoutIdLst>
    <p:sldLayoutId id="2147488062" r:id="rId1"/>
    <p:sldLayoutId id="2147488063" r:id="rId2"/>
    <p:sldLayoutId id="2147488064" r:id="rId3"/>
    <p:sldLayoutId id="2147488065" r:id="rId4"/>
    <p:sldLayoutId id="2147488066" r:id="rId5"/>
    <p:sldLayoutId id="2147488067" r:id="rId6"/>
    <p:sldLayoutId id="2147488068" r:id="rId7"/>
    <p:sldLayoutId id="2147488069" r:id="rId8"/>
    <p:sldLayoutId id="2147488070" r:id="rId9"/>
    <p:sldLayoutId id="2147488071" r:id="rId10"/>
    <p:sldLayoutId id="2147488072" r:id="rId11"/>
    <p:sldLayoutId id="2147488073" r:id="rId12"/>
    <p:sldLayoutId id="2147488074" r:id="rId13"/>
    <p:sldLayoutId id="2147488075" r:id="rId14"/>
    <p:sldLayoutId id="2147488076" r:id="rId15"/>
    <p:sldLayoutId id="2147488077" r:id="rId16"/>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00"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00"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0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500">
          <a:solidFill>
            <a:srgbClr val="002060"/>
          </a:solidFill>
          <a:latin typeface="+mn-lt"/>
          <a:ea typeface="+mn-ea"/>
          <a:cs typeface="+mn-cs"/>
        </a:defRPr>
      </a:lvl1pPr>
      <a:lvl2pPr marL="742950" indent="-285750" algn="l" rtl="0" eaLnBrk="0" fontAlgn="base" hangingPunct="0">
        <a:spcBef>
          <a:spcPct val="20000"/>
        </a:spcBef>
        <a:spcAft>
          <a:spcPct val="0"/>
        </a:spcAft>
        <a:buChar char="–"/>
        <a:defRPr sz="2500">
          <a:solidFill>
            <a:srgbClr val="002060"/>
          </a:solidFill>
          <a:latin typeface="+mn-lt"/>
          <a:ea typeface="+mn-ea"/>
        </a:defRPr>
      </a:lvl2pPr>
      <a:lvl3pPr marL="1143000" indent="-228600" algn="l" rtl="0" eaLnBrk="0" fontAlgn="base" hangingPunct="0">
        <a:spcBef>
          <a:spcPct val="20000"/>
        </a:spcBef>
        <a:spcAft>
          <a:spcPct val="0"/>
        </a:spcAft>
        <a:buChar char="•"/>
        <a:defRPr sz="2500">
          <a:solidFill>
            <a:srgbClr val="002060"/>
          </a:solidFill>
          <a:latin typeface="+mn-lt"/>
          <a:ea typeface="+mn-ea"/>
        </a:defRPr>
      </a:lvl3pPr>
      <a:lvl4pPr marL="1600200" indent="-228600" algn="l" rtl="0" eaLnBrk="0" fontAlgn="base" hangingPunct="0">
        <a:spcBef>
          <a:spcPct val="20000"/>
        </a:spcBef>
        <a:spcAft>
          <a:spcPct val="0"/>
        </a:spcAft>
        <a:buChar char="–"/>
        <a:defRPr sz="2500">
          <a:solidFill>
            <a:srgbClr val="002060"/>
          </a:solidFill>
          <a:latin typeface="+mn-lt"/>
          <a:ea typeface="+mn-ea"/>
        </a:defRPr>
      </a:lvl4pPr>
      <a:lvl5pPr marL="2057400" indent="-228600" algn="l" rtl="0" eaLnBrk="0" fontAlgn="base" hangingPunct="0">
        <a:spcBef>
          <a:spcPct val="20000"/>
        </a:spcBef>
        <a:spcAft>
          <a:spcPct val="0"/>
        </a:spcAft>
        <a:buChar char="»"/>
        <a:defRPr sz="2500">
          <a:solidFill>
            <a:srgbClr val="002060"/>
          </a:solidFill>
          <a:latin typeface="+mn-lt"/>
          <a:ea typeface="+mn-ea"/>
        </a:defRPr>
      </a:lvl5pPr>
      <a:lvl6pPr marL="2514600" indent="-228600" algn="l" rtl="0" fontAlgn="base">
        <a:spcBef>
          <a:spcPct val="20000"/>
        </a:spcBef>
        <a:spcAft>
          <a:spcPct val="0"/>
        </a:spcAft>
        <a:buChar char="»"/>
        <a:defRPr sz="2500">
          <a:solidFill>
            <a:schemeClr val="bg1"/>
          </a:solidFill>
          <a:latin typeface="+mn-lt"/>
          <a:ea typeface="+mn-ea"/>
        </a:defRPr>
      </a:lvl6pPr>
      <a:lvl7pPr marL="2971800" indent="-228600" algn="l" rtl="0" fontAlgn="base">
        <a:spcBef>
          <a:spcPct val="20000"/>
        </a:spcBef>
        <a:spcAft>
          <a:spcPct val="0"/>
        </a:spcAft>
        <a:buChar char="»"/>
        <a:defRPr sz="2500">
          <a:solidFill>
            <a:schemeClr val="bg1"/>
          </a:solidFill>
          <a:latin typeface="+mn-lt"/>
          <a:ea typeface="+mn-ea"/>
        </a:defRPr>
      </a:lvl7pPr>
      <a:lvl8pPr marL="3429000" indent="-228600" algn="l" rtl="0" fontAlgn="base">
        <a:spcBef>
          <a:spcPct val="20000"/>
        </a:spcBef>
        <a:spcAft>
          <a:spcPct val="0"/>
        </a:spcAft>
        <a:buChar char="»"/>
        <a:defRPr sz="2500">
          <a:solidFill>
            <a:schemeClr val="bg1"/>
          </a:solidFill>
          <a:latin typeface="+mn-lt"/>
          <a:ea typeface="+mn-ea"/>
        </a:defRPr>
      </a:lvl8pPr>
      <a:lvl9pPr marL="3886200" indent="-228600"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1.xml"/><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hyperlink" Target="https://www.accessdata.fda.gov/drugsatfda_docs/label/2019/125477s029lbl.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4.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accessdata.fda.gov/drugsatfda_docs/label/2020/210496s006lbl.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6.xml"/><Relationship Id="rId4" Type="http://schemas.openxmlformats.org/officeDocument/2006/relationships/chart" Target="../charts/char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4932363" y="5703888"/>
            <a:ext cx="23272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20000"/>
              </a:spcAft>
              <a:buClr>
                <a:srgbClr val="000000"/>
              </a:buClr>
              <a:buSzPct val="80000"/>
              <a:buFont typeface="Wingdings" charset="2"/>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Moderator</a:t>
            </a:r>
            <a:br>
              <a:rPr kumimoji="0" lang="en-US" altLang="x-none" sz="2200" b="1" i="0" u="none" strike="noStrike" kern="1200" cap="none" spc="0" normalizeH="0" baseline="0" noProof="0" dirty="0">
                <a:ln>
                  <a:noFill/>
                </a:ln>
                <a:solidFill>
                  <a:srgbClr val="002060"/>
                </a:solidFill>
                <a:effectLst/>
                <a:uLnTx/>
                <a:uFillTx/>
                <a:latin typeface="Arial" charset="0"/>
                <a:ea typeface="ＭＳ Ｐゴシック" charset="-128"/>
              </a:rPr>
            </a:br>
            <a:r>
              <a:rPr kumimoji="0" lang="en-US" altLang="x-none" sz="2200" b="1" i="0" u="none" strike="noStrike" kern="1200" cap="none" spc="0" normalizeH="0" baseline="0" noProof="0" dirty="0">
                <a:ln>
                  <a:noFill/>
                </a:ln>
                <a:solidFill>
                  <a:srgbClr val="002060"/>
                </a:solidFill>
                <a:effectLst/>
                <a:uLnTx/>
                <a:uFillTx/>
                <a:latin typeface="Arial" charset="0"/>
                <a:ea typeface="ＭＳ Ｐゴシック" charset="-128"/>
              </a:rPr>
              <a:t>Neil Love, MD</a:t>
            </a:r>
          </a:p>
        </p:txBody>
      </p:sp>
      <p:sp>
        <p:nvSpPr>
          <p:cNvPr id="8" name="Text Box 7"/>
          <p:cNvSpPr txBox="1">
            <a:spLocks noChangeArrowheads="1"/>
          </p:cNvSpPr>
          <p:nvPr/>
        </p:nvSpPr>
        <p:spPr bwMode="auto">
          <a:xfrm>
            <a:off x="5469066" y="4284663"/>
            <a:ext cx="12538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Faculty </a:t>
            </a:r>
          </a:p>
        </p:txBody>
      </p:sp>
      <p:sp>
        <p:nvSpPr>
          <p:cNvPr id="6" name="Text Box 6">
            <a:extLst>
              <a:ext uri="{FF2B5EF4-FFF2-40B4-BE49-F238E27FC236}">
                <a16:creationId xmlns:a16="http://schemas.microsoft.com/office/drawing/2014/main" id="{A1CF853B-C7D7-E346-B0DF-B9F31F41F192}"/>
              </a:ext>
            </a:extLst>
          </p:cNvPr>
          <p:cNvSpPr txBox="1">
            <a:spLocks noChangeArrowheads="1"/>
          </p:cNvSpPr>
          <p:nvPr/>
        </p:nvSpPr>
        <p:spPr bwMode="auto">
          <a:xfrm>
            <a:off x="779335" y="4724400"/>
            <a:ext cx="432606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altLang="x-none" sz="2200" b="1" dirty="0">
                <a:solidFill>
                  <a:srgbClr val="002060"/>
                </a:solidFill>
                <a:ea typeface="ヒラギノ角ゴ Pro W3" charset="-128"/>
              </a:rPr>
              <a:t>Melony Avella-Howell, NP</a:t>
            </a:r>
          </a:p>
          <a:p>
            <a:pPr>
              <a:defRPr/>
            </a:pPr>
            <a:r>
              <a:rPr lang="en-US" altLang="x-none" sz="2200" b="1" dirty="0">
                <a:solidFill>
                  <a:srgbClr val="002060"/>
                </a:solidFill>
                <a:ea typeface="ヒラギノ角ゴ Pro W3" charset="-128"/>
              </a:rPr>
              <a:t>Wells A Messersmith, MD</a:t>
            </a:r>
          </a:p>
        </p:txBody>
      </p:sp>
      <p:sp>
        <p:nvSpPr>
          <p:cNvPr id="10" name="Text Box 6">
            <a:extLst>
              <a:ext uri="{FF2B5EF4-FFF2-40B4-BE49-F238E27FC236}">
                <a16:creationId xmlns:a16="http://schemas.microsoft.com/office/drawing/2014/main" id="{EB9AF488-6F20-0F48-B179-B8EAE3CE39A8}"/>
              </a:ext>
            </a:extLst>
          </p:cNvPr>
          <p:cNvSpPr txBox="1">
            <a:spLocks noChangeArrowheads="1"/>
          </p:cNvSpPr>
          <p:nvPr/>
        </p:nvSpPr>
        <p:spPr bwMode="auto">
          <a:xfrm>
            <a:off x="5739809" y="4724400"/>
            <a:ext cx="59436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altLang="x-none" sz="2200" b="1" dirty="0">
                <a:solidFill>
                  <a:srgbClr val="002060"/>
                </a:solidFill>
                <a:ea typeface="ヒラギノ角ゴ Pro W3" charset="-128"/>
              </a:rPr>
              <a:t>Philip A Philip, MD, PhD, FRCP</a:t>
            </a:r>
          </a:p>
          <a:p>
            <a:pPr>
              <a:defRPr/>
            </a:pPr>
            <a:r>
              <a:rPr lang="en-US" altLang="x-none" sz="2200" b="1" dirty="0">
                <a:solidFill>
                  <a:srgbClr val="002060"/>
                </a:solidFill>
                <a:ea typeface="ヒラギノ角ゴ Pro W3" charset="-128"/>
              </a:rPr>
              <a:t>Tammy </a:t>
            </a:r>
            <a:r>
              <a:rPr lang="en-US" altLang="x-none" sz="2200" b="1" dirty="0" err="1">
                <a:solidFill>
                  <a:srgbClr val="002060"/>
                </a:solidFill>
                <a:ea typeface="ヒラギノ角ゴ Pro W3" charset="-128"/>
              </a:rPr>
              <a:t>Triglianos</a:t>
            </a:r>
            <a:r>
              <a:rPr lang="en-US" altLang="x-none" sz="2200" b="1" dirty="0">
                <a:solidFill>
                  <a:srgbClr val="002060"/>
                </a:solidFill>
                <a:ea typeface="ヒラギノ角ゴ Pro W3" charset="-128"/>
              </a:rPr>
              <a:t>, RN, MS, ANP-BC, AOCNP</a:t>
            </a:r>
          </a:p>
        </p:txBody>
      </p:sp>
      <p:sp>
        <p:nvSpPr>
          <p:cNvPr id="11" name="Rectangle 10">
            <a:extLst>
              <a:ext uri="{FF2B5EF4-FFF2-40B4-BE49-F238E27FC236}">
                <a16:creationId xmlns:a16="http://schemas.microsoft.com/office/drawing/2014/main" id="{ACDC2392-D967-0F4A-972E-6CD1CDC23188}"/>
              </a:ext>
            </a:extLst>
          </p:cNvPr>
          <p:cNvSpPr>
            <a:spLocks noChangeArrowheads="1"/>
          </p:cNvSpPr>
          <p:nvPr/>
        </p:nvSpPr>
        <p:spPr bwMode="auto">
          <a:xfrm>
            <a:off x="0" y="144463"/>
            <a:ext cx="12192000"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3800"/>
              </a:lnSpc>
              <a:spcBef>
                <a:spcPts val="1800"/>
              </a:spcBef>
              <a:spcAft>
                <a:spcPts val="0"/>
              </a:spcAft>
              <a:defRPr/>
            </a:pPr>
            <a:r>
              <a:rPr lang="en-US" altLang="x-none" sz="3800" b="1" dirty="0">
                <a:solidFill>
                  <a:srgbClr val="0432FF"/>
                </a:solidFill>
                <a:ea typeface="ヒラギノ角ゴ Pro W3" charset="-128"/>
              </a:rPr>
              <a:t>Oncology Grand Rounds</a:t>
            </a:r>
          </a:p>
          <a:p>
            <a:pPr algn="ctr">
              <a:lnSpc>
                <a:spcPts val="3800"/>
              </a:lnSpc>
              <a:spcBef>
                <a:spcPts val="1800"/>
              </a:spcBef>
              <a:spcAft>
                <a:spcPts val="0"/>
              </a:spcAft>
              <a:defRPr/>
            </a:pPr>
            <a:r>
              <a:rPr lang="en-US" altLang="x-none" sz="3600" b="1" dirty="0">
                <a:solidFill>
                  <a:srgbClr val="0432FF"/>
                </a:solidFill>
                <a:ea typeface="ヒラギノ角ゴ Pro W3" charset="-128"/>
              </a:rPr>
              <a:t>New Agents and Strategies </a:t>
            </a:r>
            <a:br>
              <a:rPr lang="en-US" altLang="x-none" sz="3600" b="1" dirty="0">
                <a:solidFill>
                  <a:srgbClr val="0432FF"/>
                </a:solidFill>
                <a:ea typeface="ヒラギノ角ゴ Pro W3" charset="-128"/>
              </a:rPr>
            </a:br>
            <a:r>
              <a:rPr lang="en-US" altLang="x-none" sz="3600" b="1" dirty="0">
                <a:solidFill>
                  <a:srgbClr val="0432FF"/>
                </a:solidFill>
                <a:ea typeface="ヒラギノ角ゴ Pro W3" charset="-128"/>
              </a:rPr>
              <a:t>in Gastrointestinal Cancers</a:t>
            </a:r>
          </a:p>
          <a:p>
            <a:pPr algn="ctr">
              <a:lnSpc>
                <a:spcPts val="3800"/>
              </a:lnSpc>
              <a:spcBef>
                <a:spcPts val="1800"/>
              </a:spcBef>
              <a:spcAft>
                <a:spcPts val="0"/>
              </a:spcAft>
              <a:defRPr/>
            </a:pPr>
            <a:r>
              <a:rPr lang="en-US" altLang="x-none" sz="2600" b="1" dirty="0">
                <a:solidFill>
                  <a:srgbClr val="002060"/>
                </a:solidFill>
                <a:ea typeface="ヒラギノ角ゴ Pro W3" charset="-128"/>
              </a:rPr>
              <a:t>Thursday, May 28, 2020</a:t>
            </a:r>
            <a:br>
              <a:rPr lang="en-US" altLang="x-none" sz="2600" b="1" dirty="0">
                <a:solidFill>
                  <a:srgbClr val="002060"/>
                </a:solidFill>
                <a:ea typeface="ヒラギノ角ゴ Pro W3" charset="-128"/>
              </a:rPr>
            </a:br>
            <a:r>
              <a:rPr lang="en-US" altLang="x-none" sz="2600" b="1" dirty="0">
                <a:solidFill>
                  <a:srgbClr val="002060"/>
                </a:solidFill>
                <a:ea typeface="ヒラギノ角ゴ Pro W3" charset="-128"/>
              </a:rPr>
              <a:t>5:00 PM – 6:30 PM ET</a:t>
            </a:r>
          </a:p>
        </p:txBody>
      </p:sp>
    </p:spTree>
    <p:extLst>
      <p:ext uri="{BB962C8B-B14F-4D97-AF65-F5344CB8AC3E}">
        <p14:creationId xmlns:p14="http://schemas.microsoft.com/office/powerpoint/2010/main" val="1245723876"/>
      </p:ext>
    </p:extLst>
  </p:cSld>
  <p:clrMapOvr>
    <a:masterClrMapping/>
  </p:clrMapOvr>
  <p:transition spd="slow"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E56F1A7-9340-484B-8764-6E6E23237A1E}"/>
              </a:ext>
            </a:extLst>
          </p:cNvPr>
          <p:cNvGrpSpPr/>
          <p:nvPr/>
        </p:nvGrpSpPr>
        <p:grpSpPr>
          <a:xfrm>
            <a:off x="5149212" y="2895600"/>
            <a:ext cx="6509389" cy="3568539"/>
            <a:chOff x="5370861" y="3017111"/>
            <a:chExt cx="6287740" cy="3447028"/>
          </a:xfrm>
        </p:grpSpPr>
        <p:sp>
          <p:nvSpPr>
            <p:cNvPr id="19" name="Rectangle 18">
              <a:extLst>
                <a:ext uri="{FF2B5EF4-FFF2-40B4-BE49-F238E27FC236}">
                  <a16:creationId xmlns:a16="http://schemas.microsoft.com/office/drawing/2014/main" id="{6E7056D1-D13B-6848-9351-3D116ED0C4ED}"/>
                </a:ext>
              </a:extLst>
            </p:cNvPr>
            <p:cNvSpPr/>
            <p:nvPr/>
          </p:nvSpPr>
          <p:spPr bwMode="auto">
            <a:xfrm>
              <a:off x="5370861" y="3017111"/>
              <a:ext cx="6287740" cy="3447028"/>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3" name="Picture 2" descr="A group of people sitting at a desk in front of a crowd&#10;&#10;Description automatically generated">
              <a:extLst>
                <a:ext uri="{FF2B5EF4-FFF2-40B4-BE49-F238E27FC236}">
                  <a16:creationId xmlns:a16="http://schemas.microsoft.com/office/drawing/2014/main" id="{3DF46FEF-A933-B240-B404-1432C28920F8}"/>
                </a:ext>
              </a:extLst>
            </p:cNvPr>
            <p:cNvPicPr>
              <a:picLocks noChangeAspect="1"/>
            </p:cNvPicPr>
            <p:nvPr/>
          </p:nvPicPr>
          <p:blipFill rotWithShape="1">
            <a:blip r:embed="rId2"/>
            <a:srcRect t="3880" b="24444"/>
            <a:stretch/>
          </p:blipFill>
          <p:spPr>
            <a:xfrm>
              <a:off x="5461335" y="3109777"/>
              <a:ext cx="6122059" cy="3291023"/>
            </a:xfrm>
            <a:prstGeom prst="rect">
              <a:avLst/>
            </a:prstGeom>
          </p:spPr>
        </p:pic>
      </p:grpSp>
      <p:grpSp>
        <p:nvGrpSpPr>
          <p:cNvPr id="14" name="Group 13">
            <a:extLst>
              <a:ext uri="{FF2B5EF4-FFF2-40B4-BE49-F238E27FC236}">
                <a16:creationId xmlns:a16="http://schemas.microsoft.com/office/drawing/2014/main" id="{B620E2E7-339F-8B46-A890-13C6EE31382C}"/>
              </a:ext>
            </a:extLst>
          </p:cNvPr>
          <p:cNvGrpSpPr/>
          <p:nvPr/>
        </p:nvGrpSpPr>
        <p:grpSpPr>
          <a:xfrm>
            <a:off x="1752600" y="593801"/>
            <a:ext cx="4727705" cy="3266919"/>
            <a:chOff x="1900042" y="614440"/>
            <a:chExt cx="4727705" cy="3266919"/>
          </a:xfrm>
        </p:grpSpPr>
        <p:sp>
          <p:nvSpPr>
            <p:cNvPr id="13" name="Rectangle 12">
              <a:extLst>
                <a:ext uri="{FF2B5EF4-FFF2-40B4-BE49-F238E27FC236}">
                  <a16:creationId xmlns:a16="http://schemas.microsoft.com/office/drawing/2014/main" id="{18596604-E4DD-3246-B70D-645BAA90E4AA}"/>
                </a:ext>
              </a:extLst>
            </p:cNvPr>
            <p:cNvSpPr/>
            <p:nvPr/>
          </p:nvSpPr>
          <p:spPr bwMode="auto">
            <a:xfrm>
              <a:off x="1900042" y="614440"/>
              <a:ext cx="4727705" cy="3266919"/>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 name="Picture 9" descr="A group of people standing in front of a piano&#10;&#10;Description automatically generated">
              <a:extLst>
                <a:ext uri="{FF2B5EF4-FFF2-40B4-BE49-F238E27FC236}">
                  <a16:creationId xmlns:a16="http://schemas.microsoft.com/office/drawing/2014/main" id="{38A78EC0-4E72-D940-B1AC-49924D22F51D}"/>
                </a:ext>
              </a:extLst>
            </p:cNvPr>
            <p:cNvPicPr>
              <a:picLocks noChangeAspect="1"/>
            </p:cNvPicPr>
            <p:nvPr/>
          </p:nvPicPr>
          <p:blipFill rotWithShape="1">
            <a:blip r:embed="rId3"/>
            <a:srcRect b="9453"/>
            <a:stretch/>
          </p:blipFill>
          <p:spPr>
            <a:xfrm>
              <a:off x="1977895" y="695481"/>
              <a:ext cx="4572000" cy="3104838"/>
            </a:xfrm>
            <a:prstGeom prst="rect">
              <a:avLst/>
            </a:prstGeom>
          </p:spPr>
        </p:pic>
      </p:grpSp>
      <p:grpSp>
        <p:nvGrpSpPr>
          <p:cNvPr id="16" name="Group 15">
            <a:extLst>
              <a:ext uri="{FF2B5EF4-FFF2-40B4-BE49-F238E27FC236}">
                <a16:creationId xmlns:a16="http://schemas.microsoft.com/office/drawing/2014/main" id="{2748CF34-FC01-824D-B5CD-E43C1937723E}"/>
              </a:ext>
            </a:extLst>
          </p:cNvPr>
          <p:cNvGrpSpPr/>
          <p:nvPr/>
        </p:nvGrpSpPr>
        <p:grpSpPr>
          <a:xfrm>
            <a:off x="608607" y="3197220"/>
            <a:ext cx="4344394" cy="3266919"/>
            <a:chOff x="608607" y="3197220"/>
            <a:chExt cx="4344394" cy="3266919"/>
          </a:xfrm>
        </p:grpSpPr>
        <p:sp>
          <p:nvSpPr>
            <p:cNvPr id="15" name="Rectangle 14">
              <a:extLst>
                <a:ext uri="{FF2B5EF4-FFF2-40B4-BE49-F238E27FC236}">
                  <a16:creationId xmlns:a16="http://schemas.microsoft.com/office/drawing/2014/main" id="{59AF6542-5F91-9E46-AD23-0EEA721E7337}"/>
                </a:ext>
              </a:extLst>
            </p:cNvPr>
            <p:cNvSpPr/>
            <p:nvPr/>
          </p:nvSpPr>
          <p:spPr bwMode="auto">
            <a:xfrm>
              <a:off x="608607" y="3197220"/>
              <a:ext cx="4344394" cy="3266919"/>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2" name="Picture 11" descr="A group of people sitting at a table in front of a crowd&#10;&#10;Description automatically generated">
              <a:extLst>
                <a:ext uri="{FF2B5EF4-FFF2-40B4-BE49-F238E27FC236}">
                  <a16:creationId xmlns:a16="http://schemas.microsoft.com/office/drawing/2014/main" id="{27ECC0AA-43F0-2549-BB70-F82C58D856C5}"/>
                </a:ext>
              </a:extLst>
            </p:cNvPr>
            <p:cNvPicPr>
              <a:picLocks noChangeAspect="1"/>
            </p:cNvPicPr>
            <p:nvPr/>
          </p:nvPicPr>
          <p:blipFill>
            <a:blip r:embed="rId4"/>
            <a:stretch>
              <a:fillRect/>
            </a:stretch>
          </p:blipFill>
          <p:spPr>
            <a:xfrm>
              <a:off x="689818" y="3260562"/>
              <a:ext cx="4186982" cy="3140237"/>
            </a:xfrm>
            <a:prstGeom prst="rect">
              <a:avLst/>
            </a:prstGeom>
          </p:spPr>
        </p:pic>
      </p:grpSp>
      <p:grpSp>
        <p:nvGrpSpPr>
          <p:cNvPr id="18" name="Group 17">
            <a:extLst>
              <a:ext uri="{FF2B5EF4-FFF2-40B4-BE49-F238E27FC236}">
                <a16:creationId xmlns:a16="http://schemas.microsoft.com/office/drawing/2014/main" id="{A7C88E3F-C8BC-C846-B741-F295BA6F1991}"/>
              </a:ext>
            </a:extLst>
          </p:cNvPr>
          <p:cNvGrpSpPr/>
          <p:nvPr/>
        </p:nvGrpSpPr>
        <p:grpSpPr>
          <a:xfrm rot="249643">
            <a:off x="8269766" y="923969"/>
            <a:ext cx="2514600" cy="2647859"/>
            <a:chOff x="8534400" y="609601"/>
            <a:chExt cx="2514600" cy="2647859"/>
          </a:xfrm>
        </p:grpSpPr>
        <p:sp>
          <p:nvSpPr>
            <p:cNvPr id="17" name="Rectangle 16">
              <a:extLst>
                <a:ext uri="{FF2B5EF4-FFF2-40B4-BE49-F238E27FC236}">
                  <a16:creationId xmlns:a16="http://schemas.microsoft.com/office/drawing/2014/main" id="{34E3D019-C592-654D-9A57-AF32787BC40B}"/>
                </a:ext>
              </a:extLst>
            </p:cNvPr>
            <p:cNvSpPr/>
            <p:nvPr/>
          </p:nvSpPr>
          <p:spPr bwMode="auto">
            <a:xfrm>
              <a:off x="8534400" y="609601"/>
              <a:ext cx="2514600" cy="2647859"/>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8" name="Picture 7" descr="A person holding a sign&#10;&#10;Description automatically generated">
              <a:extLst>
                <a:ext uri="{FF2B5EF4-FFF2-40B4-BE49-F238E27FC236}">
                  <a16:creationId xmlns:a16="http://schemas.microsoft.com/office/drawing/2014/main" id="{53C7ABB5-FD72-F846-B633-022F0C65782B}"/>
                </a:ext>
              </a:extLst>
            </p:cNvPr>
            <p:cNvPicPr>
              <a:picLocks noChangeAspect="1"/>
            </p:cNvPicPr>
            <p:nvPr/>
          </p:nvPicPr>
          <p:blipFill rotWithShape="1">
            <a:blip r:embed="rId5"/>
            <a:srcRect t="7944" b="12217"/>
            <a:stretch/>
          </p:blipFill>
          <p:spPr>
            <a:xfrm>
              <a:off x="8608008" y="682438"/>
              <a:ext cx="2362200" cy="2514600"/>
            </a:xfrm>
            <a:prstGeom prst="rect">
              <a:avLst/>
            </a:prstGeom>
          </p:spPr>
        </p:pic>
      </p:grpSp>
    </p:spTree>
    <p:extLst>
      <p:ext uri="{BB962C8B-B14F-4D97-AF65-F5344CB8AC3E}">
        <p14:creationId xmlns:p14="http://schemas.microsoft.com/office/powerpoint/2010/main" val="3463168877"/>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1839D-31E3-9643-9316-0E4D4B8EF581}"/>
              </a:ext>
            </a:extLst>
          </p:cNvPr>
          <p:cNvSpPr>
            <a:spLocks noGrp="1"/>
          </p:cNvSpPr>
          <p:nvPr>
            <p:ph type="title"/>
          </p:nvPr>
        </p:nvSpPr>
        <p:spPr/>
        <p:txBody>
          <a:bodyPr/>
          <a:lstStyle/>
          <a:p>
            <a:r>
              <a:rPr lang="en-US" sz="2400" dirty="0"/>
              <a:t>Regulatory and reimbursement issues aside, what would be your current preferred first-line systemic treatment for a </a:t>
            </a:r>
            <a:r>
              <a:rPr lang="en-US" sz="2400" u="sng" dirty="0"/>
              <a:t>65-year-old</a:t>
            </a:r>
            <a:r>
              <a:rPr lang="en-US" sz="2400" dirty="0"/>
              <a:t> patient with HCC, a </a:t>
            </a:r>
            <a:r>
              <a:rPr lang="en-US" sz="2400" u="sng" dirty="0"/>
              <a:t>Child-Pugh B7</a:t>
            </a:r>
            <a:r>
              <a:rPr lang="en-US" sz="2400" dirty="0"/>
              <a:t> score and a </a:t>
            </a:r>
            <a:r>
              <a:rPr lang="en-US" sz="2400" u="sng" dirty="0"/>
              <a:t>PS of 1</a:t>
            </a:r>
            <a:r>
              <a:rPr lang="en-US" sz="2400" dirty="0"/>
              <a:t>?</a:t>
            </a:r>
          </a:p>
        </p:txBody>
      </p:sp>
      <p:sp>
        <p:nvSpPr>
          <p:cNvPr id="19" name="Text Box 9">
            <a:extLst>
              <a:ext uri="{FF2B5EF4-FFF2-40B4-BE49-F238E27FC236}">
                <a16:creationId xmlns:a16="http://schemas.microsoft.com/office/drawing/2014/main" id="{021CA527-35B4-2543-A58F-EFAFA28D2CBB}"/>
              </a:ext>
            </a:extLst>
          </p:cNvPr>
          <p:cNvSpPr txBox="1">
            <a:spLocks noChangeArrowheads="1"/>
          </p:cNvSpPr>
          <p:nvPr/>
        </p:nvSpPr>
        <p:spPr bwMode="auto">
          <a:xfrm>
            <a:off x="10821118" y="2207680"/>
            <a:ext cx="411163" cy="2730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rPr>
              <a:t>15</a:t>
            </a:r>
          </a:p>
        </p:txBody>
      </p:sp>
      <p:sp>
        <p:nvSpPr>
          <p:cNvPr id="20" name="Text Box 4">
            <a:extLst>
              <a:ext uri="{FF2B5EF4-FFF2-40B4-BE49-F238E27FC236}">
                <a16:creationId xmlns:a16="http://schemas.microsoft.com/office/drawing/2014/main" id="{E41E2581-9117-6944-A2C8-01A7158BDE78}"/>
              </a:ext>
            </a:extLst>
          </p:cNvPr>
          <p:cNvSpPr txBox="1">
            <a:spLocks noChangeArrowheads="1"/>
          </p:cNvSpPr>
          <p:nvPr/>
        </p:nvSpPr>
        <p:spPr bwMode="auto">
          <a:xfrm>
            <a:off x="390705" y="2291179"/>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Atezolizumab</a:t>
            </a:r>
            <a:r>
              <a:rPr kumimoji="0" lang="en-US" sz="2200" b="1" i="0" u="none" strike="noStrike" kern="1200" cap="none" spc="0" normalizeH="0" baseline="0" noProof="0" dirty="0">
                <a:ln>
                  <a:noFill/>
                </a:ln>
                <a:solidFill>
                  <a:srgbClr val="002060"/>
                </a:solidFill>
                <a:effectLst/>
                <a:uLnTx/>
                <a:uFillTx/>
                <a:latin typeface="Arial" charset="0"/>
              </a:rPr>
              <a:t>/</a:t>
            </a:r>
            <a:br>
              <a:rPr kumimoji="0" lang="en-US" sz="2200" b="1" i="0" u="none" strike="noStrike" kern="1200" cap="none" spc="0" normalizeH="0" baseline="0" noProof="0" dirty="0">
                <a:ln>
                  <a:noFill/>
                </a:ln>
                <a:solidFill>
                  <a:srgbClr val="002060"/>
                </a:solidFill>
                <a:effectLst/>
                <a:uLnTx/>
                <a:uFillTx/>
                <a:latin typeface="Arial" charset="0"/>
              </a:rPr>
            </a:br>
            <a:r>
              <a:rPr kumimoji="0" lang="en-US" sz="2200" b="1" i="0" u="none" strike="noStrike" kern="1200" cap="none" spc="0" normalizeH="0" baseline="0" noProof="0" dirty="0">
                <a:ln>
                  <a:noFill/>
                </a:ln>
                <a:solidFill>
                  <a:srgbClr val="002060"/>
                </a:solidFill>
                <a:effectLst/>
                <a:uLnTx/>
                <a:uFillTx/>
                <a:latin typeface="Arial" charset="0"/>
              </a:rPr>
              <a:t>bevacizumab</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pic>
        <p:nvPicPr>
          <p:cNvPr id="21" name="Picture 20" descr="Square-1.png">
            <a:extLst>
              <a:ext uri="{FF2B5EF4-FFF2-40B4-BE49-F238E27FC236}">
                <a16:creationId xmlns:a16="http://schemas.microsoft.com/office/drawing/2014/main" id="{1DFA9C0A-7EEF-C746-BC8E-FB25153EEA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9807"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Square-1.png">
            <a:extLst>
              <a:ext uri="{FF2B5EF4-FFF2-40B4-BE49-F238E27FC236}">
                <a16:creationId xmlns:a16="http://schemas.microsoft.com/office/drawing/2014/main" id="{27F128E8-8E17-6948-B545-31B447DE84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0278"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descr="Square-1.png">
            <a:extLst>
              <a:ext uri="{FF2B5EF4-FFF2-40B4-BE49-F238E27FC236}">
                <a16:creationId xmlns:a16="http://schemas.microsoft.com/office/drawing/2014/main" id="{68A7D77F-D53E-AD4B-9C47-3B8409A00C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0749"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 descr="Square-2.png">
            <a:extLst>
              <a:ext uri="{FF2B5EF4-FFF2-40B4-BE49-F238E27FC236}">
                <a16:creationId xmlns:a16="http://schemas.microsoft.com/office/drawing/2014/main" id="{CEC36CCF-3A97-474C-901E-2FA518EAFD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9807" y="2990219"/>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 Box 9">
            <a:extLst>
              <a:ext uri="{FF2B5EF4-FFF2-40B4-BE49-F238E27FC236}">
                <a16:creationId xmlns:a16="http://schemas.microsoft.com/office/drawing/2014/main" id="{3565F47B-839C-3549-BBB7-622080E7A297}"/>
              </a:ext>
            </a:extLst>
          </p:cNvPr>
          <p:cNvSpPr txBox="1">
            <a:spLocks noChangeArrowheads="1"/>
          </p:cNvSpPr>
          <p:nvPr/>
        </p:nvSpPr>
        <p:spPr bwMode="auto">
          <a:xfrm>
            <a:off x="5399622" y="3994905"/>
            <a:ext cx="411163" cy="2730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rPr>
              <a:t>3</a:t>
            </a:r>
          </a:p>
        </p:txBody>
      </p:sp>
      <p:sp>
        <p:nvSpPr>
          <p:cNvPr id="38" name="Text Box 4">
            <a:extLst>
              <a:ext uri="{FF2B5EF4-FFF2-40B4-BE49-F238E27FC236}">
                <a16:creationId xmlns:a16="http://schemas.microsoft.com/office/drawing/2014/main" id="{1F4D56ED-871B-B447-811B-037E47E1AB1C}"/>
              </a:ext>
            </a:extLst>
          </p:cNvPr>
          <p:cNvSpPr txBox="1">
            <a:spLocks noChangeArrowheads="1"/>
          </p:cNvSpPr>
          <p:nvPr/>
        </p:nvSpPr>
        <p:spPr bwMode="auto">
          <a:xfrm>
            <a:off x="390705" y="4041289"/>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Arial" charset="0"/>
              </a:rPr>
              <a:t>Lenvatinib</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40" name="Text Box 4">
            <a:extLst>
              <a:ext uri="{FF2B5EF4-FFF2-40B4-BE49-F238E27FC236}">
                <a16:creationId xmlns:a16="http://schemas.microsoft.com/office/drawing/2014/main" id="{F92C335C-A187-4942-B371-A91BF729F360}"/>
              </a:ext>
            </a:extLst>
          </p:cNvPr>
          <p:cNvSpPr txBox="1">
            <a:spLocks noChangeArrowheads="1"/>
          </p:cNvSpPr>
          <p:nvPr/>
        </p:nvSpPr>
        <p:spPr bwMode="auto">
          <a:xfrm>
            <a:off x="390705" y="3150367"/>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rPr>
              <a:t>Sorafenib</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pic>
        <p:nvPicPr>
          <p:cNvPr id="41" name="Picture 40" descr="Square-4.png">
            <a:extLst>
              <a:ext uri="{FF2B5EF4-FFF2-40B4-BE49-F238E27FC236}">
                <a16:creationId xmlns:a16="http://schemas.microsoft.com/office/drawing/2014/main" id="{D0592EF1-C638-664C-97BC-0BF364B5C4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9807" y="38912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Text Box 9">
            <a:extLst>
              <a:ext uri="{FF2B5EF4-FFF2-40B4-BE49-F238E27FC236}">
                <a16:creationId xmlns:a16="http://schemas.microsoft.com/office/drawing/2014/main" id="{D8A1F637-2655-AB41-9EE1-293884BFD601}"/>
              </a:ext>
            </a:extLst>
          </p:cNvPr>
          <p:cNvSpPr txBox="1">
            <a:spLocks noChangeArrowheads="1"/>
          </p:cNvSpPr>
          <p:nvPr/>
        </p:nvSpPr>
        <p:spPr bwMode="auto">
          <a:xfrm>
            <a:off x="6304837" y="3053999"/>
            <a:ext cx="411163" cy="2730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rPr>
              <a:t>5</a:t>
            </a:r>
          </a:p>
        </p:txBody>
      </p:sp>
      <p:pic>
        <p:nvPicPr>
          <p:cNvPr id="47" name="Picture 46" descr="Square-1.png">
            <a:extLst>
              <a:ext uri="{FF2B5EF4-FFF2-40B4-BE49-F238E27FC236}">
                <a16:creationId xmlns:a16="http://schemas.microsoft.com/office/drawing/2014/main" id="{C66267D0-2EA9-0C4E-B8B5-0D09168843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3997"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3" descr="Square-2.png">
            <a:extLst>
              <a:ext uri="{FF2B5EF4-FFF2-40B4-BE49-F238E27FC236}">
                <a16:creationId xmlns:a16="http://schemas.microsoft.com/office/drawing/2014/main" id="{EE11F229-0813-4044-9F19-01BE5B56A2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0278" y="2990219"/>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3" descr="Square-2.png">
            <a:extLst>
              <a:ext uri="{FF2B5EF4-FFF2-40B4-BE49-F238E27FC236}">
                <a16:creationId xmlns:a16="http://schemas.microsoft.com/office/drawing/2014/main" id="{9C28EE3D-DDA4-9C4A-BC3E-DA2E1BA214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0749" y="2990219"/>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4" descr="Square-1.png">
            <a:extLst>
              <a:ext uri="{FF2B5EF4-FFF2-40B4-BE49-F238E27FC236}">
                <a16:creationId xmlns:a16="http://schemas.microsoft.com/office/drawing/2014/main" id="{0A01C671-9538-5E40-8554-6514463FDC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1691"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Square-1.png">
            <a:extLst>
              <a:ext uri="{FF2B5EF4-FFF2-40B4-BE49-F238E27FC236}">
                <a16:creationId xmlns:a16="http://schemas.microsoft.com/office/drawing/2014/main" id="{E9ECEF3B-7332-6F4B-A21D-6C8408B139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2162"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7" descr="Square-1.png">
            <a:extLst>
              <a:ext uri="{FF2B5EF4-FFF2-40B4-BE49-F238E27FC236}">
                <a16:creationId xmlns:a16="http://schemas.microsoft.com/office/drawing/2014/main" id="{7F58E044-0073-D841-AC9A-8B4CC04165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5410"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8" descr="Square-1.png">
            <a:extLst>
              <a:ext uri="{FF2B5EF4-FFF2-40B4-BE49-F238E27FC236}">
                <a16:creationId xmlns:a16="http://schemas.microsoft.com/office/drawing/2014/main" id="{6D84D603-ECAA-3140-BB4A-EBE771A72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2633"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descr="Square-1.png">
            <a:extLst>
              <a:ext uri="{FF2B5EF4-FFF2-40B4-BE49-F238E27FC236}">
                <a16:creationId xmlns:a16="http://schemas.microsoft.com/office/drawing/2014/main" id="{FDFC32C8-592B-E649-AC87-8B792ED8E6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3104"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descr="Square-1.png">
            <a:extLst>
              <a:ext uri="{FF2B5EF4-FFF2-40B4-BE49-F238E27FC236}">
                <a16:creationId xmlns:a16="http://schemas.microsoft.com/office/drawing/2014/main" id="{288097CA-3150-D246-88C9-565E9B0E99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3575"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descr="Square-1.png">
            <a:extLst>
              <a:ext uri="{FF2B5EF4-FFF2-40B4-BE49-F238E27FC236}">
                <a16:creationId xmlns:a16="http://schemas.microsoft.com/office/drawing/2014/main" id="{F0CFA220-3356-6249-92E2-67E8F24C06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6823"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5" descr="Square-4.png">
            <a:extLst>
              <a:ext uri="{FF2B5EF4-FFF2-40B4-BE49-F238E27FC236}">
                <a16:creationId xmlns:a16="http://schemas.microsoft.com/office/drawing/2014/main" id="{B008F076-715C-3F44-9CB2-02CDE14B34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0277" y="38912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6" descr="Square-5.png">
            <a:extLst>
              <a:ext uri="{FF2B5EF4-FFF2-40B4-BE49-F238E27FC236}">
                <a16:creationId xmlns:a16="http://schemas.microsoft.com/office/drawing/2014/main" id="{CFAE49A7-2FD0-C348-9A40-C9A1BEAFB1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29807" y="4791064"/>
            <a:ext cx="395560" cy="395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Text Box 9">
            <a:extLst>
              <a:ext uri="{FF2B5EF4-FFF2-40B4-BE49-F238E27FC236}">
                <a16:creationId xmlns:a16="http://schemas.microsoft.com/office/drawing/2014/main" id="{2F6AEC75-E370-1A4F-9DE4-5E2B3D348D1E}"/>
              </a:ext>
            </a:extLst>
          </p:cNvPr>
          <p:cNvSpPr txBox="1">
            <a:spLocks noChangeArrowheads="1"/>
          </p:cNvSpPr>
          <p:nvPr/>
        </p:nvSpPr>
        <p:spPr bwMode="auto">
          <a:xfrm>
            <a:off x="4930933" y="4869071"/>
            <a:ext cx="411163" cy="2730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rPr>
              <a:t>2</a:t>
            </a:r>
          </a:p>
        </p:txBody>
      </p:sp>
      <p:sp>
        <p:nvSpPr>
          <p:cNvPr id="44" name="Text Box 4">
            <a:extLst>
              <a:ext uri="{FF2B5EF4-FFF2-40B4-BE49-F238E27FC236}">
                <a16:creationId xmlns:a16="http://schemas.microsoft.com/office/drawing/2014/main" id="{5B29C39E-61B2-6142-97E1-78B755843CB9}"/>
              </a:ext>
            </a:extLst>
          </p:cNvPr>
          <p:cNvSpPr txBox="1">
            <a:spLocks noChangeArrowheads="1"/>
          </p:cNvSpPr>
          <p:nvPr/>
        </p:nvSpPr>
        <p:spPr bwMode="auto">
          <a:xfrm>
            <a:off x="228600" y="4869071"/>
            <a:ext cx="3567292"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Sorafenib or </a:t>
            </a: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lenvatinib</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 — coin flip </a:t>
            </a:r>
          </a:p>
        </p:txBody>
      </p:sp>
      <p:pic>
        <p:nvPicPr>
          <p:cNvPr id="33" name="Picture 32" descr="Square-1.png">
            <a:extLst>
              <a:ext uri="{FF2B5EF4-FFF2-40B4-BE49-F238E27FC236}">
                <a16:creationId xmlns:a16="http://schemas.microsoft.com/office/drawing/2014/main" id="{E724FD2A-5EF5-8148-8747-D95F76F721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9600"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descr="Square-1.png">
            <a:extLst>
              <a:ext uri="{FF2B5EF4-FFF2-40B4-BE49-F238E27FC236}">
                <a16:creationId xmlns:a16="http://schemas.microsoft.com/office/drawing/2014/main" id="{AB54EB1A-1CD3-574B-99ED-CC94143DE8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7294"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4" descr="Square-1.png">
            <a:extLst>
              <a:ext uri="{FF2B5EF4-FFF2-40B4-BE49-F238E27FC236}">
                <a16:creationId xmlns:a16="http://schemas.microsoft.com/office/drawing/2014/main" id="{929DE627-AFDD-0B4B-9F73-3E83289DBF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87765"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45" descr="Square-1.png">
            <a:extLst>
              <a:ext uri="{FF2B5EF4-FFF2-40B4-BE49-F238E27FC236}">
                <a16:creationId xmlns:a16="http://schemas.microsoft.com/office/drawing/2014/main" id="{ED0C73AE-F657-6849-B253-B3A2110DF3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1013"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6" descr="Square-5.png">
            <a:extLst>
              <a:ext uri="{FF2B5EF4-FFF2-40B4-BE49-F238E27FC236}">
                <a16:creationId xmlns:a16="http://schemas.microsoft.com/office/drawing/2014/main" id="{D49245C9-D18B-3B45-80EF-B1D6D7A0154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4725" y="4791064"/>
            <a:ext cx="395560" cy="395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48" descr="Square-1.png">
            <a:extLst>
              <a:ext uri="{FF2B5EF4-FFF2-40B4-BE49-F238E27FC236}">
                <a16:creationId xmlns:a16="http://schemas.microsoft.com/office/drawing/2014/main" id="{71F571D8-E62C-834A-981E-A78588806B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1484"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49" descr="Square-1.png">
            <a:extLst>
              <a:ext uri="{FF2B5EF4-FFF2-40B4-BE49-F238E27FC236}">
                <a16:creationId xmlns:a16="http://schemas.microsoft.com/office/drawing/2014/main" id="{F972F42F-1CF2-0E45-B590-B5E8C03961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54732" y="21386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51" descr="Square-4.png">
            <a:extLst>
              <a:ext uri="{FF2B5EF4-FFF2-40B4-BE49-F238E27FC236}">
                <a16:creationId xmlns:a16="http://schemas.microsoft.com/office/drawing/2014/main" id="{C09A70DD-D7C3-C440-9849-7405883E30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0914" y="3891224"/>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3" descr="Square-2.png">
            <a:extLst>
              <a:ext uri="{FF2B5EF4-FFF2-40B4-BE49-F238E27FC236}">
                <a16:creationId xmlns:a16="http://schemas.microsoft.com/office/drawing/2014/main" id="{CE369E8F-984A-D944-B48C-C72D2DC443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220" y="2990219"/>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3" descr="Square-2.png">
            <a:extLst>
              <a:ext uri="{FF2B5EF4-FFF2-40B4-BE49-F238E27FC236}">
                <a16:creationId xmlns:a16="http://schemas.microsoft.com/office/drawing/2014/main" id="{20AB09B4-8DE4-EB45-B597-424377743C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1691" y="2990219"/>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 name="TextBox 50">
            <a:extLst>
              <a:ext uri="{FF2B5EF4-FFF2-40B4-BE49-F238E27FC236}">
                <a16:creationId xmlns:a16="http://schemas.microsoft.com/office/drawing/2014/main" id="{D4D92BD4-A633-3D4D-B5B9-9F93C8503071}"/>
              </a:ext>
            </a:extLst>
          </p:cNvPr>
          <p:cNvSpPr txBox="1"/>
          <p:nvPr/>
        </p:nvSpPr>
        <p:spPr>
          <a:xfrm>
            <a:off x="228600" y="6391984"/>
            <a:ext cx="6843540" cy="338554"/>
          </a:xfrm>
          <a:prstGeom prst="rect">
            <a:avLst/>
          </a:prstGeom>
          <a:noFill/>
        </p:spPr>
        <p:txBody>
          <a:bodyPr wrap="none" rtlCol="0">
            <a:spAutoFit/>
          </a:bodyPr>
          <a:lstStyle/>
          <a:p>
            <a:r>
              <a:rPr lang="en-US" sz="1600" dirty="0">
                <a:solidFill>
                  <a:srgbClr val="002060"/>
                </a:solidFill>
              </a:rPr>
              <a:t>ASCO Gastrointestinal Symposium, San Francisco CA, January 24, 2020</a:t>
            </a:r>
          </a:p>
        </p:txBody>
      </p:sp>
    </p:spTree>
    <p:extLst>
      <p:ext uri="{BB962C8B-B14F-4D97-AF65-F5344CB8AC3E}">
        <p14:creationId xmlns:p14="http://schemas.microsoft.com/office/powerpoint/2010/main" val="775832830"/>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591C86-54EE-1A4E-B61B-F6DE446FC34F}"/>
              </a:ext>
            </a:extLst>
          </p:cNvPr>
          <p:cNvSpPr txBox="1"/>
          <p:nvPr/>
        </p:nvSpPr>
        <p:spPr>
          <a:xfrm>
            <a:off x="228600" y="6443246"/>
            <a:ext cx="4375172" cy="338554"/>
          </a:xfrm>
          <a:prstGeom prst="rect">
            <a:avLst/>
          </a:prstGeom>
          <a:noFill/>
        </p:spPr>
        <p:txBody>
          <a:bodyPr wrap="none" rtlCol="0">
            <a:spAutoFit/>
          </a:bodyPr>
          <a:lstStyle/>
          <a:p>
            <a:r>
              <a:rPr lang="en-US" sz="1600" dirty="0">
                <a:solidFill>
                  <a:srgbClr val="002060"/>
                </a:solidFill>
              </a:rPr>
              <a:t>Year in Review, Orlando FL, October 26, 2019</a:t>
            </a:r>
          </a:p>
        </p:txBody>
      </p:sp>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744200" cy="1143000"/>
          </a:xfrm>
        </p:spPr>
        <p:txBody>
          <a:bodyPr/>
          <a:lstStyle/>
          <a:p>
            <a:r>
              <a:rPr lang="en-US" sz="2400" dirty="0"/>
              <a:t>What would be your most likely first-line systemic treatment for a </a:t>
            </a:r>
            <a:br>
              <a:rPr lang="en-US" sz="2400" dirty="0"/>
            </a:br>
            <a:r>
              <a:rPr lang="en-US" sz="2400" dirty="0"/>
              <a:t>65-year-old patient with hepatocellular carcinoma (HCC), a Child-Pugh B score and a performance status (PS) of 1? </a:t>
            </a:r>
          </a:p>
        </p:txBody>
      </p:sp>
      <p:graphicFrame>
        <p:nvGraphicFramePr>
          <p:cNvPr id="6" name="Chart 5">
            <a:extLst>
              <a:ext uri="{FF2B5EF4-FFF2-40B4-BE49-F238E27FC236}">
                <a16:creationId xmlns:a16="http://schemas.microsoft.com/office/drawing/2014/main" id="{5761DC5A-64A1-894C-AD5E-8EC390E922D3}"/>
              </a:ext>
            </a:extLst>
          </p:cNvPr>
          <p:cNvGraphicFramePr/>
          <p:nvPr>
            <p:extLst>
              <p:ext uri="{D42A27DB-BD31-4B8C-83A1-F6EECF244321}">
                <p14:modId xmlns:p14="http://schemas.microsoft.com/office/powerpoint/2010/main" val="1342085894"/>
              </p:ext>
            </p:extLst>
          </p:nvPr>
        </p:nvGraphicFramePr>
        <p:xfrm>
          <a:off x="3886200" y="1703066"/>
          <a:ext cx="7239000" cy="4191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519339" y="2160266"/>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Sorafenib</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519339" y="288598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err="1">
                <a:solidFill>
                  <a:srgbClr val="002060"/>
                </a:solidFill>
              </a:rPr>
              <a:t>Lenvatinib</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519339" y="3684266"/>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Sorafenib or </a:t>
            </a:r>
            <a:r>
              <a:rPr lang="en-US" sz="2200" b="1" dirty="0" err="1">
                <a:solidFill>
                  <a:srgbClr val="002060"/>
                </a:solidFill>
              </a:rPr>
              <a:t>lenvatinib</a:t>
            </a:r>
            <a:r>
              <a:rPr lang="en-US" sz="2200" b="1" dirty="0">
                <a:solidFill>
                  <a:srgbClr val="002060"/>
                </a:solidFill>
              </a:rPr>
              <a:t> — coin flip</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0" name="Text Box 4">
            <a:extLst>
              <a:ext uri="{FF2B5EF4-FFF2-40B4-BE49-F238E27FC236}">
                <a16:creationId xmlns:a16="http://schemas.microsoft.com/office/drawing/2014/main" id="{488AB123-CD2E-F243-89E7-613191338E07}"/>
              </a:ext>
            </a:extLst>
          </p:cNvPr>
          <p:cNvSpPr txBox="1">
            <a:spLocks noChangeArrowheads="1"/>
          </p:cNvSpPr>
          <p:nvPr/>
        </p:nvSpPr>
        <p:spPr bwMode="auto">
          <a:xfrm>
            <a:off x="519339" y="4424494"/>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Chemotherapy</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1" name="Text Box 4">
            <a:extLst>
              <a:ext uri="{FF2B5EF4-FFF2-40B4-BE49-F238E27FC236}">
                <a16:creationId xmlns:a16="http://schemas.microsoft.com/office/drawing/2014/main" id="{1D88B5D1-F911-9E49-B163-6A1FAF614DC5}"/>
              </a:ext>
            </a:extLst>
          </p:cNvPr>
          <p:cNvSpPr txBox="1">
            <a:spLocks noChangeArrowheads="1"/>
          </p:cNvSpPr>
          <p:nvPr/>
        </p:nvSpPr>
        <p:spPr bwMode="auto">
          <a:xfrm>
            <a:off x="519339" y="5135694"/>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Other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Tree>
    <p:extLst>
      <p:ext uri="{BB962C8B-B14F-4D97-AF65-F5344CB8AC3E}">
        <p14:creationId xmlns:p14="http://schemas.microsoft.com/office/powerpoint/2010/main" val="1411127242"/>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1839D-31E3-9643-9316-0E4D4B8EF581}"/>
              </a:ext>
            </a:extLst>
          </p:cNvPr>
          <p:cNvSpPr>
            <a:spLocks noGrp="1"/>
          </p:cNvSpPr>
          <p:nvPr>
            <p:ph type="title"/>
          </p:nvPr>
        </p:nvSpPr>
        <p:spPr>
          <a:xfrm>
            <a:off x="609600" y="0"/>
            <a:ext cx="10972800" cy="1285460"/>
          </a:xfrm>
        </p:spPr>
        <p:txBody>
          <a:bodyPr/>
          <a:lstStyle/>
          <a:p>
            <a:r>
              <a:rPr lang="en-US" sz="2000" dirty="0"/>
              <a:t>Regulatory and reimbursement issues aside, what would be your second-line therapy for a 65 </a:t>
            </a:r>
            <a:r>
              <a:rPr lang="en-US" sz="2000" dirty="0" err="1"/>
              <a:t>yo</a:t>
            </a:r>
            <a:r>
              <a:rPr lang="en-US" sz="2000" dirty="0"/>
              <a:t> with HCC, a </a:t>
            </a:r>
            <a:r>
              <a:rPr lang="en-US" sz="2000" u="sng" dirty="0"/>
              <a:t>Child-Pugh A</a:t>
            </a:r>
            <a:r>
              <a:rPr lang="en-US" sz="2000" dirty="0"/>
              <a:t> score and a </a:t>
            </a:r>
            <a:r>
              <a:rPr lang="en-US" sz="2000" u="sng" dirty="0"/>
              <a:t>PS of 0</a:t>
            </a:r>
            <a:r>
              <a:rPr lang="en-US" sz="2000" dirty="0"/>
              <a:t> who received first-line sorafenib, had stable disease for </a:t>
            </a:r>
            <a:r>
              <a:rPr lang="en-US" sz="2000" u="sng" dirty="0"/>
              <a:t>14 months</a:t>
            </a:r>
            <a:r>
              <a:rPr lang="en-US" sz="2000" dirty="0"/>
              <a:t> and experienced disease progression (</a:t>
            </a:r>
            <a:r>
              <a:rPr lang="en-US" sz="2000" u="sng" dirty="0"/>
              <a:t>AFP = 2,500</a:t>
            </a:r>
            <a:r>
              <a:rPr lang="en-US" sz="2000" dirty="0"/>
              <a:t>)? </a:t>
            </a:r>
          </a:p>
        </p:txBody>
      </p:sp>
      <p:sp>
        <p:nvSpPr>
          <p:cNvPr id="14" name="Text Box 9">
            <a:extLst>
              <a:ext uri="{FF2B5EF4-FFF2-40B4-BE49-F238E27FC236}">
                <a16:creationId xmlns:a16="http://schemas.microsoft.com/office/drawing/2014/main" id="{9CE4943C-528A-434A-A9BC-C78D04C73836}"/>
              </a:ext>
            </a:extLst>
          </p:cNvPr>
          <p:cNvSpPr txBox="1">
            <a:spLocks noChangeArrowheads="1"/>
          </p:cNvSpPr>
          <p:nvPr/>
        </p:nvSpPr>
        <p:spPr bwMode="auto">
          <a:xfrm>
            <a:off x="9652605" y="2126456"/>
            <a:ext cx="411163" cy="2730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rPr>
              <a:t>9</a:t>
            </a:r>
          </a:p>
        </p:txBody>
      </p:sp>
      <p:sp>
        <p:nvSpPr>
          <p:cNvPr id="15" name="Text Box 4">
            <a:extLst>
              <a:ext uri="{FF2B5EF4-FFF2-40B4-BE49-F238E27FC236}">
                <a16:creationId xmlns:a16="http://schemas.microsoft.com/office/drawing/2014/main" id="{601DD57C-B589-FB4B-91A7-25FA2CDF61C2}"/>
              </a:ext>
            </a:extLst>
          </p:cNvPr>
          <p:cNvSpPr txBox="1">
            <a:spLocks noChangeArrowheads="1"/>
          </p:cNvSpPr>
          <p:nvPr/>
        </p:nvSpPr>
        <p:spPr bwMode="auto">
          <a:xfrm>
            <a:off x="1280158" y="2209955"/>
            <a:ext cx="402045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Atezolizumab</a:t>
            </a:r>
            <a:r>
              <a:rPr kumimoji="0" lang="en-US" sz="2200" b="1" i="0" u="none" strike="noStrike" kern="1200" cap="none" spc="0" normalizeH="0" baseline="0" noProof="0" dirty="0">
                <a:ln>
                  <a:noFill/>
                </a:ln>
                <a:solidFill>
                  <a:srgbClr val="002060"/>
                </a:solidFill>
                <a:effectLst/>
                <a:uLnTx/>
                <a:uFillTx/>
                <a:latin typeface="Arial" charset="0"/>
              </a:rPr>
              <a:t>/bevacizumab</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pic>
        <p:nvPicPr>
          <p:cNvPr id="16" name="Picture 15" descr="Square-1.png">
            <a:extLst>
              <a:ext uri="{FF2B5EF4-FFF2-40B4-BE49-F238E27FC236}">
                <a16:creationId xmlns:a16="http://schemas.microsoft.com/office/drawing/2014/main" id="{D7979C94-E47C-0A49-A7D3-57D0DADEDA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8334" y="20574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Square-1.png">
            <a:extLst>
              <a:ext uri="{FF2B5EF4-FFF2-40B4-BE49-F238E27FC236}">
                <a16:creationId xmlns:a16="http://schemas.microsoft.com/office/drawing/2014/main" id="{03D051BF-6004-5346-B08A-625B9D5AE9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8805" y="20574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Square-1.png">
            <a:extLst>
              <a:ext uri="{FF2B5EF4-FFF2-40B4-BE49-F238E27FC236}">
                <a16:creationId xmlns:a16="http://schemas.microsoft.com/office/drawing/2014/main" id="{7E390828-2EEF-814C-A2D4-BB235E2243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9276" y="20574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3" descr="Square-2.png">
            <a:extLst>
              <a:ext uri="{FF2B5EF4-FFF2-40B4-BE49-F238E27FC236}">
                <a16:creationId xmlns:a16="http://schemas.microsoft.com/office/drawing/2014/main" id="{FD3B2A74-6B25-4C4A-B885-AFEA062F4A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8334" y="2879998"/>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6" descr="Square-5.png">
            <a:extLst>
              <a:ext uri="{FF2B5EF4-FFF2-40B4-BE49-F238E27FC236}">
                <a16:creationId xmlns:a16="http://schemas.microsoft.com/office/drawing/2014/main" id="{DA797AA5-1EAC-E049-9CB9-C61481B7F2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58334" y="4419600"/>
            <a:ext cx="395560" cy="395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 Box 9">
            <a:extLst>
              <a:ext uri="{FF2B5EF4-FFF2-40B4-BE49-F238E27FC236}">
                <a16:creationId xmlns:a16="http://schemas.microsoft.com/office/drawing/2014/main" id="{35F8D34C-8AD8-A44C-BE7A-3A8794D2BC30}"/>
              </a:ext>
            </a:extLst>
          </p:cNvPr>
          <p:cNvSpPr txBox="1">
            <a:spLocks noChangeArrowheads="1"/>
          </p:cNvSpPr>
          <p:nvPr/>
        </p:nvSpPr>
        <p:spPr bwMode="auto">
          <a:xfrm>
            <a:off x="8763000" y="2943145"/>
            <a:ext cx="411163" cy="2730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rPr>
              <a:t>7</a:t>
            </a:r>
          </a:p>
        </p:txBody>
      </p:sp>
      <p:sp>
        <p:nvSpPr>
          <p:cNvPr id="29" name="Text Box 4">
            <a:extLst>
              <a:ext uri="{FF2B5EF4-FFF2-40B4-BE49-F238E27FC236}">
                <a16:creationId xmlns:a16="http://schemas.microsoft.com/office/drawing/2014/main" id="{DAFC48BF-F578-2D40-8987-A76B2C304A44}"/>
              </a:ext>
            </a:extLst>
          </p:cNvPr>
          <p:cNvSpPr txBox="1">
            <a:spLocks noChangeArrowheads="1"/>
          </p:cNvSpPr>
          <p:nvPr/>
        </p:nvSpPr>
        <p:spPr bwMode="auto">
          <a:xfrm>
            <a:off x="1919232" y="3050663"/>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rPr>
              <a:t>Regorafenib</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30" name="Text Box 9">
            <a:extLst>
              <a:ext uri="{FF2B5EF4-FFF2-40B4-BE49-F238E27FC236}">
                <a16:creationId xmlns:a16="http://schemas.microsoft.com/office/drawing/2014/main" id="{86F341F9-D7AE-234B-893F-87C70453087B}"/>
              </a:ext>
            </a:extLst>
          </p:cNvPr>
          <p:cNvSpPr txBox="1">
            <a:spLocks noChangeArrowheads="1"/>
          </p:cNvSpPr>
          <p:nvPr/>
        </p:nvSpPr>
        <p:spPr bwMode="auto">
          <a:xfrm>
            <a:off x="7342335" y="3738952"/>
            <a:ext cx="411163" cy="2730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rPr>
              <a:t>4</a:t>
            </a:r>
          </a:p>
        </p:txBody>
      </p:sp>
      <p:pic>
        <p:nvPicPr>
          <p:cNvPr id="32" name="Picture 31" descr="Square-4.png">
            <a:extLst>
              <a:ext uri="{FF2B5EF4-FFF2-40B4-BE49-F238E27FC236}">
                <a16:creationId xmlns:a16="http://schemas.microsoft.com/office/drawing/2014/main" id="{20EC1BC8-5B67-9A4E-890F-233641C526F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8334" y="36576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 Box 4">
            <a:extLst>
              <a:ext uri="{FF2B5EF4-FFF2-40B4-BE49-F238E27FC236}">
                <a16:creationId xmlns:a16="http://schemas.microsoft.com/office/drawing/2014/main" id="{2F5F8773-CF19-4D45-A4BF-18E067E6D138}"/>
              </a:ext>
            </a:extLst>
          </p:cNvPr>
          <p:cNvSpPr txBox="1">
            <a:spLocks noChangeArrowheads="1"/>
          </p:cNvSpPr>
          <p:nvPr/>
        </p:nvSpPr>
        <p:spPr bwMode="auto">
          <a:xfrm>
            <a:off x="1919232" y="3819966"/>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rPr>
              <a:t>Nivolumab</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pic>
        <p:nvPicPr>
          <p:cNvPr id="21" name="Picture 20" descr="Square-1.png">
            <a:extLst>
              <a:ext uri="{FF2B5EF4-FFF2-40B4-BE49-F238E27FC236}">
                <a16:creationId xmlns:a16="http://schemas.microsoft.com/office/drawing/2014/main" id="{D3DB7D44-DAD8-2945-A03B-F9F3455AA7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9747" y="20574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3" descr="Square-2.png">
            <a:extLst>
              <a:ext uri="{FF2B5EF4-FFF2-40B4-BE49-F238E27FC236}">
                <a16:creationId xmlns:a16="http://schemas.microsoft.com/office/drawing/2014/main" id="{6CFDE0EE-FAAA-5B43-879A-339CC99B9F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8805" y="2879998"/>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Square-1.png">
            <a:extLst>
              <a:ext uri="{FF2B5EF4-FFF2-40B4-BE49-F238E27FC236}">
                <a16:creationId xmlns:a16="http://schemas.microsoft.com/office/drawing/2014/main" id="{46A929A3-940E-F74D-9718-D399FC27DD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2721" y="20574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Square-1.png">
            <a:extLst>
              <a:ext uri="{FF2B5EF4-FFF2-40B4-BE49-F238E27FC236}">
                <a16:creationId xmlns:a16="http://schemas.microsoft.com/office/drawing/2014/main" id="{A1F7285A-C827-694F-A90A-6016F20740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63192" y="20574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 descr="Square-2.png">
            <a:extLst>
              <a:ext uri="{FF2B5EF4-FFF2-40B4-BE49-F238E27FC236}">
                <a16:creationId xmlns:a16="http://schemas.microsoft.com/office/drawing/2014/main" id="{D96A9711-23D2-FF41-B4CE-D4E7838A1B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4100" y="2879998"/>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 descr="Square-2.png">
            <a:extLst>
              <a:ext uri="{FF2B5EF4-FFF2-40B4-BE49-F238E27FC236}">
                <a16:creationId xmlns:a16="http://schemas.microsoft.com/office/drawing/2014/main" id="{F2ABC495-FEAF-444B-A7E3-6B1758CFBB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4571" y="2879998"/>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 descr="Square-2.png">
            <a:extLst>
              <a:ext uri="{FF2B5EF4-FFF2-40B4-BE49-F238E27FC236}">
                <a16:creationId xmlns:a16="http://schemas.microsoft.com/office/drawing/2014/main" id="{C7393D0D-7DAC-7F48-AD74-8B7F774B3A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6059" y="2879998"/>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6" descr="Square-5.png">
            <a:extLst>
              <a:ext uri="{FF2B5EF4-FFF2-40B4-BE49-F238E27FC236}">
                <a16:creationId xmlns:a16="http://schemas.microsoft.com/office/drawing/2014/main" id="{E7AE1818-F5BA-3742-8200-5C02C99208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8220" y="4419600"/>
            <a:ext cx="395560" cy="395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1" descr="Square-1.png">
            <a:extLst>
              <a:ext uri="{FF2B5EF4-FFF2-40B4-BE49-F238E27FC236}">
                <a16:creationId xmlns:a16="http://schemas.microsoft.com/office/drawing/2014/main" id="{5B631B71-F602-F24C-A5B0-9CD689DC95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3663" y="20574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descr="Square-1.png">
            <a:extLst>
              <a:ext uri="{FF2B5EF4-FFF2-40B4-BE49-F238E27FC236}">
                <a16:creationId xmlns:a16="http://schemas.microsoft.com/office/drawing/2014/main" id="{3959E07B-2FB9-DC4D-BCA3-AE6559CF19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4134" y="20574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43" descr="Square-1.png">
            <a:extLst>
              <a:ext uri="{FF2B5EF4-FFF2-40B4-BE49-F238E27FC236}">
                <a16:creationId xmlns:a16="http://schemas.microsoft.com/office/drawing/2014/main" id="{DB4A3E8D-CBCC-F243-88E8-53F95B5103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605" y="20574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Text Box 9">
            <a:extLst>
              <a:ext uri="{FF2B5EF4-FFF2-40B4-BE49-F238E27FC236}">
                <a16:creationId xmlns:a16="http://schemas.microsoft.com/office/drawing/2014/main" id="{123C1B22-5540-0E42-92E4-2B56DF39B212}"/>
              </a:ext>
            </a:extLst>
          </p:cNvPr>
          <p:cNvSpPr txBox="1">
            <a:spLocks noChangeArrowheads="1"/>
          </p:cNvSpPr>
          <p:nvPr/>
        </p:nvSpPr>
        <p:spPr bwMode="auto">
          <a:xfrm>
            <a:off x="6401692" y="4482551"/>
            <a:ext cx="411163" cy="2730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rPr>
              <a:t>2</a:t>
            </a:r>
          </a:p>
        </p:txBody>
      </p:sp>
      <p:sp>
        <p:nvSpPr>
          <p:cNvPr id="48" name="Text Box 4">
            <a:extLst>
              <a:ext uri="{FF2B5EF4-FFF2-40B4-BE49-F238E27FC236}">
                <a16:creationId xmlns:a16="http://schemas.microsoft.com/office/drawing/2014/main" id="{0654EAB5-F198-4C48-B63E-B2A143989894}"/>
              </a:ext>
            </a:extLst>
          </p:cNvPr>
          <p:cNvSpPr txBox="1">
            <a:spLocks noChangeArrowheads="1"/>
          </p:cNvSpPr>
          <p:nvPr/>
        </p:nvSpPr>
        <p:spPr bwMode="auto">
          <a:xfrm>
            <a:off x="1280157" y="4544191"/>
            <a:ext cx="4020450" cy="13088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Ramucirumab</a:t>
            </a:r>
          </a:p>
        </p:txBody>
      </p:sp>
      <p:pic>
        <p:nvPicPr>
          <p:cNvPr id="49" name="Picture 48" descr="Square-4.png">
            <a:extLst>
              <a:ext uri="{FF2B5EF4-FFF2-40B4-BE49-F238E27FC236}">
                <a16:creationId xmlns:a16="http://schemas.microsoft.com/office/drawing/2014/main" id="{DA6137AD-16DB-CC4B-84C7-33E165352B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98220" y="36576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descr="Square-4.png">
            <a:extLst>
              <a:ext uri="{FF2B5EF4-FFF2-40B4-BE49-F238E27FC236}">
                <a16:creationId xmlns:a16="http://schemas.microsoft.com/office/drawing/2014/main" id="{A688B699-9FE0-F941-921D-8C1FA48427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79276" y="36576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descr="Square-4.png">
            <a:extLst>
              <a:ext uri="{FF2B5EF4-FFF2-40B4-BE49-F238E27FC236}">
                <a16:creationId xmlns:a16="http://schemas.microsoft.com/office/drawing/2014/main" id="{B53E4654-CCEA-9E46-8B27-72EAA4582C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9162" y="3657600"/>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 descr="Square-2.png">
            <a:extLst>
              <a:ext uri="{FF2B5EF4-FFF2-40B4-BE49-F238E27FC236}">
                <a16:creationId xmlns:a16="http://schemas.microsoft.com/office/drawing/2014/main" id="{A99B575A-CAEB-F447-BB62-40E91D2576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5447" y="2879998"/>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3" descr="Square-2.png">
            <a:extLst>
              <a:ext uri="{FF2B5EF4-FFF2-40B4-BE49-F238E27FC236}">
                <a16:creationId xmlns:a16="http://schemas.microsoft.com/office/drawing/2014/main" id="{DD911797-E1EF-0840-B327-97611447D0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6935" y="2879998"/>
            <a:ext cx="411163"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extBox 34">
            <a:extLst>
              <a:ext uri="{FF2B5EF4-FFF2-40B4-BE49-F238E27FC236}">
                <a16:creationId xmlns:a16="http://schemas.microsoft.com/office/drawing/2014/main" id="{F50FA4BE-949B-9A40-805D-5A8B705E7851}"/>
              </a:ext>
            </a:extLst>
          </p:cNvPr>
          <p:cNvSpPr txBox="1"/>
          <p:nvPr/>
        </p:nvSpPr>
        <p:spPr>
          <a:xfrm>
            <a:off x="201788" y="6391752"/>
            <a:ext cx="6843540" cy="338554"/>
          </a:xfrm>
          <a:prstGeom prst="rect">
            <a:avLst/>
          </a:prstGeom>
          <a:noFill/>
        </p:spPr>
        <p:txBody>
          <a:bodyPr wrap="none" rtlCol="0">
            <a:spAutoFit/>
          </a:bodyPr>
          <a:lstStyle/>
          <a:p>
            <a:r>
              <a:rPr lang="en-US" sz="1600" dirty="0">
                <a:solidFill>
                  <a:srgbClr val="002060"/>
                </a:solidFill>
              </a:rPr>
              <a:t>ASCO Gastrointestinal Symposium, San Francisco CA, January 24, 2020</a:t>
            </a:r>
          </a:p>
        </p:txBody>
      </p:sp>
    </p:spTree>
    <p:extLst>
      <p:ext uri="{BB962C8B-B14F-4D97-AF65-F5344CB8AC3E}">
        <p14:creationId xmlns:p14="http://schemas.microsoft.com/office/powerpoint/2010/main" val="3349107836"/>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591C86-54EE-1A4E-B61B-F6DE446FC34F}"/>
              </a:ext>
            </a:extLst>
          </p:cNvPr>
          <p:cNvSpPr txBox="1"/>
          <p:nvPr/>
        </p:nvSpPr>
        <p:spPr>
          <a:xfrm>
            <a:off x="228600" y="6443246"/>
            <a:ext cx="4375172" cy="338554"/>
          </a:xfrm>
          <a:prstGeom prst="rect">
            <a:avLst/>
          </a:prstGeom>
          <a:noFill/>
        </p:spPr>
        <p:txBody>
          <a:bodyPr wrap="none" rtlCol="0">
            <a:spAutoFit/>
          </a:bodyPr>
          <a:lstStyle/>
          <a:p>
            <a:r>
              <a:rPr lang="en-US" sz="1600" dirty="0">
                <a:solidFill>
                  <a:srgbClr val="002060"/>
                </a:solidFill>
              </a:rPr>
              <a:t>Year in Review, Orlando FL, October 26, 2019</a:t>
            </a:r>
          </a:p>
        </p:txBody>
      </p:sp>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744200" cy="1143000"/>
          </a:xfrm>
        </p:spPr>
        <p:txBody>
          <a:bodyPr/>
          <a:lstStyle/>
          <a:p>
            <a:r>
              <a:rPr lang="en-US" sz="1900" dirty="0"/>
              <a:t>What would be your most likely second-line systemic therapy for a 65-year-old patient with HCC, a Child-Pugh A score and a PS of 0 who received first-line standard-dose sorafenib with minimal toxicity, had stable disease for 14 months and then experienced disease progression (AFP = 2,500)?</a:t>
            </a:r>
          </a:p>
        </p:txBody>
      </p:sp>
      <p:graphicFrame>
        <p:nvGraphicFramePr>
          <p:cNvPr id="6" name="Chart 5">
            <a:extLst>
              <a:ext uri="{FF2B5EF4-FFF2-40B4-BE49-F238E27FC236}">
                <a16:creationId xmlns:a16="http://schemas.microsoft.com/office/drawing/2014/main" id="{5761DC5A-64A1-894C-AD5E-8EC390E922D3}"/>
              </a:ext>
            </a:extLst>
          </p:cNvPr>
          <p:cNvGraphicFramePr/>
          <p:nvPr>
            <p:extLst>
              <p:ext uri="{D42A27DB-BD31-4B8C-83A1-F6EECF244321}">
                <p14:modId xmlns:p14="http://schemas.microsoft.com/office/powerpoint/2010/main" val="2376220551"/>
              </p:ext>
            </p:extLst>
          </p:nvPr>
        </p:nvGraphicFramePr>
        <p:xfrm>
          <a:off x="3886200" y="1600200"/>
          <a:ext cx="72390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519339" y="1907686"/>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a:solidFill>
                  <a:srgbClr val="002060"/>
                </a:solidFill>
              </a:rPr>
              <a:t>Lenvatinib</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519339" y="2402282"/>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Regorafenib</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519339" y="2896878"/>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Ramucirumab</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0" name="Text Box 4">
            <a:extLst>
              <a:ext uri="{FF2B5EF4-FFF2-40B4-BE49-F238E27FC236}">
                <a16:creationId xmlns:a16="http://schemas.microsoft.com/office/drawing/2014/main" id="{488AB123-CD2E-F243-89E7-613191338E07}"/>
              </a:ext>
            </a:extLst>
          </p:cNvPr>
          <p:cNvSpPr txBox="1">
            <a:spLocks noChangeArrowheads="1"/>
          </p:cNvSpPr>
          <p:nvPr/>
        </p:nvSpPr>
        <p:spPr bwMode="auto">
          <a:xfrm>
            <a:off x="519339" y="4875262"/>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err="1">
                <a:solidFill>
                  <a:srgbClr val="002060"/>
                </a:solidFill>
              </a:rPr>
              <a:t>Cabozantinib</a:t>
            </a:r>
            <a:r>
              <a:rPr lang="en-US" sz="2200" b="1" dirty="0">
                <a:solidFill>
                  <a:srgbClr val="002060"/>
                </a:solidFill>
              </a:rPr>
              <a:t>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1" name="Text Box 4">
            <a:extLst>
              <a:ext uri="{FF2B5EF4-FFF2-40B4-BE49-F238E27FC236}">
                <a16:creationId xmlns:a16="http://schemas.microsoft.com/office/drawing/2014/main" id="{1D88B5D1-F911-9E49-B163-6A1FAF614DC5}"/>
              </a:ext>
            </a:extLst>
          </p:cNvPr>
          <p:cNvSpPr txBox="1">
            <a:spLocks noChangeArrowheads="1"/>
          </p:cNvSpPr>
          <p:nvPr/>
        </p:nvSpPr>
        <p:spPr bwMode="auto">
          <a:xfrm>
            <a:off x="519339" y="5369855"/>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Other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2" name="Text Box 4">
            <a:extLst>
              <a:ext uri="{FF2B5EF4-FFF2-40B4-BE49-F238E27FC236}">
                <a16:creationId xmlns:a16="http://schemas.microsoft.com/office/drawing/2014/main" id="{9468D591-A010-EC42-9E82-B53F1BC6AFFD}"/>
              </a:ext>
            </a:extLst>
          </p:cNvPr>
          <p:cNvSpPr txBox="1">
            <a:spLocks noChangeArrowheads="1"/>
          </p:cNvSpPr>
          <p:nvPr/>
        </p:nvSpPr>
        <p:spPr bwMode="auto">
          <a:xfrm>
            <a:off x="519339" y="3391474"/>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Chemotherapy</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3" name="Text Box 4">
            <a:extLst>
              <a:ext uri="{FF2B5EF4-FFF2-40B4-BE49-F238E27FC236}">
                <a16:creationId xmlns:a16="http://schemas.microsoft.com/office/drawing/2014/main" id="{A7B13A91-19B7-0D46-A49E-0E5BD3C427D4}"/>
              </a:ext>
            </a:extLst>
          </p:cNvPr>
          <p:cNvSpPr txBox="1">
            <a:spLocks noChangeArrowheads="1"/>
          </p:cNvSpPr>
          <p:nvPr/>
        </p:nvSpPr>
        <p:spPr bwMode="auto">
          <a:xfrm>
            <a:off x="519339" y="388607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Nivolumab</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4" name="Text Box 4">
            <a:extLst>
              <a:ext uri="{FF2B5EF4-FFF2-40B4-BE49-F238E27FC236}">
                <a16:creationId xmlns:a16="http://schemas.microsoft.com/office/drawing/2014/main" id="{BDC5DC43-3D0A-A045-948D-F7CA6773F202}"/>
              </a:ext>
            </a:extLst>
          </p:cNvPr>
          <p:cNvSpPr txBox="1">
            <a:spLocks noChangeArrowheads="1"/>
          </p:cNvSpPr>
          <p:nvPr/>
        </p:nvSpPr>
        <p:spPr bwMode="auto">
          <a:xfrm>
            <a:off x="519339" y="4380666"/>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Pembrolizumab</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Tree>
    <p:extLst>
      <p:ext uri="{BB962C8B-B14F-4D97-AF65-F5344CB8AC3E}">
        <p14:creationId xmlns:p14="http://schemas.microsoft.com/office/powerpoint/2010/main" val="111069732"/>
      </p:ext>
    </p:extLst>
  </p:cSld>
  <p:clrMapOvr>
    <a:masterClrMapping/>
  </p:clrMapOvr>
  <p:transition spd="slow"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a:xfrm>
            <a:off x="609600" y="76200"/>
            <a:ext cx="10820400" cy="1143000"/>
          </a:xfrm>
        </p:spPr>
        <p:txBody>
          <a:bodyPr/>
          <a:lstStyle/>
          <a:p>
            <a:r>
              <a:rPr lang="en-US" dirty="0"/>
              <a:t>In addition to sorafenib, what is the other FDA-approved first-line systemic treatment for advanced hepatocellular carcinoma (HCC)?</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Regorafenib</a:t>
            </a:r>
          </a:p>
          <a:p>
            <a:pPr marL="457200" indent="-457200">
              <a:spcBef>
                <a:spcPts val="1776"/>
              </a:spcBef>
              <a:spcAft>
                <a:spcPts val="0"/>
              </a:spcAft>
              <a:buFont typeface="+mj-lt"/>
              <a:buAutoNum type="alphaLcPeriod"/>
            </a:pPr>
            <a:r>
              <a:rPr lang="en-US" sz="2400" dirty="0" err="1"/>
              <a:t>Lenvatinib</a:t>
            </a:r>
            <a:endParaRPr lang="en-US" sz="2400" dirty="0"/>
          </a:p>
          <a:p>
            <a:pPr marL="457200" indent="-457200">
              <a:spcBef>
                <a:spcPts val="1776"/>
              </a:spcBef>
              <a:spcAft>
                <a:spcPts val="0"/>
              </a:spcAft>
              <a:buFont typeface="+mj-lt"/>
              <a:buAutoNum type="alphaLcPeriod"/>
            </a:pPr>
            <a:r>
              <a:rPr lang="en-US" sz="2400" dirty="0"/>
              <a:t>Ramucirumab</a:t>
            </a:r>
          </a:p>
          <a:p>
            <a:pPr marL="457200" indent="-457200">
              <a:spcBef>
                <a:spcPts val="1776"/>
              </a:spcBef>
              <a:spcAft>
                <a:spcPts val="0"/>
              </a:spcAft>
              <a:buFont typeface="+mj-lt"/>
              <a:buAutoNum type="alphaLcPeriod"/>
            </a:pPr>
            <a:r>
              <a:rPr lang="en-US" sz="2400" dirty="0"/>
              <a:t>An anti-PD-1/PD-L1 antibody</a:t>
            </a:r>
          </a:p>
          <a:p>
            <a:pPr marL="457200" indent="-457200">
              <a:spcBef>
                <a:spcPts val="1776"/>
              </a:spcBef>
              <a:spcAft>
                <a:spcPts val="0"/>
              </a:spcAft>
              <a:buFont typeface="+mj-lt"/>
              <a:buAutoNum type="alphaLcPeriod"/>
            </a:pPr>
            <a:r>
              <a:rPr lang="en-US" sz="2400" dirty="0"/>
              <a:t>I don’t know</a:t>
            </a:r>
          </a:p>
        </p:txBody>
      </p:sp>
    </p:spTree>
    <p:extLst>
      <p:ext uri="{BB962C8B-B14F-4D97-AF65-F5344CB8AC3E}">
        <p14:creationId xmlns:p14="http://schemas.microsoft.com/office/powerpoint/2010/main" val="2770916609"/>
      </p:ext>
    </p:extLst>
  </p:cSld>
  <p:clrMapOvr>
    <a:masterClrMapping/>
  </p:clrMapOvr>
  <p:transition spd="slow"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a:xfrm>
            <a:off x="609600" y="0"/>
            <a:ext cx="10820400" cy="1219200"/>
          </a:xfrm>
        </p:spPr>
        <p:txBody>
          <a:bodyPr/>
          <a:lstStyle/>
          <a:p>
            <a:r>
              <a:rPr lang="en-US" sz="2000" dirty="0"/>
              <a:t>The combination of </a:t>
            </a:r>
            <a:r>
              <a:rPr lang="en-US" sz="2000" dirty="0" err="1"/>
              <a:t>atezolizumab</a:t>
            </a:r>
            <a:r>
              <a:rPr lang="en-US" sz="2000" dirty="0"/>
              <a:t> and bevacizumab as first-line therapy for patients with advanced hepatocellular cancer has been shown in a Phase III trial to result in improved overall survival and quality-of-life outcomes when compared to sorafenib. </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I agree</a:t>
            </a:r>
          </a:p>
          <a:p>
            <a:pPr marL="457200" indent="-457200">
              <a:spcBef>
                <a:spcPts val="1776"/>
              </a:spcBef>
              <a:spcAft>
                <a:spcPts val="0"/>
              </a:spcAft>
              <a:buFont typeface="+mj-lt"/>
              <a:buAutoNum type="alphaLcPeriod"/>
            </a:pPr>
            <a:r>
              <a:rPr lang="en-US" sz="2400" dirty="0"/>
              <a:t>I disagree</a:t>
            </a:r>
          </a:p>
          <a:p>
            <a:pPr marL="457200" indent="-457200">
              <a:spcBef>
                <a:spcPts val="1776"/>
              </a:spcBef>
              <a:spcAft>
                <a:spcPts val="0"/>
              </a:spcAft>
              <a:buFont typeface="+mj-lt"/>
              <a:buAutoNum type="alphaLcPeriod"/>
            </a:pPr>
            <a:r>
              <a:rPr lang="en-US" sz="2400" dirty="0"/>
              <a:t>I don’t know </a:t>
            </a:r>
          </a:p>
        </p:txBody>
      </p:sp>
    </p:spTree>
    <p:extLst>
      <p:ext uri="{BB962C8B-B14F-4D97-AF65-F5344CB8AC3E}">
        <p14:creationId xmlns:p14="http://schemas.microsoft.com/office/powerpoint/2010/main" val="4081545339"/>
      </p:ext>
    </p:extLst>
  </p:cSld>
  <p:clrMapOvr>
    <a:masterClrMapping/>
  </p:clrMapOvr>
  <p:transition spd="slow"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55" name="Rectangle 593"/>
          <p:cNvSpPr>
            <a:spLocks noChangeArrowheads="1"/>
          </p:cNvSpPr>
          <p:nvPr/>
        </p:nvSpPr>
        <p:spPr bwMode="auto">
          <a:xfrm>
            <a:off x="7907162" y="2365095"/>
            <a:ext cx="3670374" cy="2492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charset="0"/>
                <a:ea typeface="MS PGothic" charset="0"/>
                <a:cs typeface="MS PGothic" charset="0"/>
              </a:rPr>
              <a:t>Orally available inhibitor of multiple tyrosine kinases including VEGF receptors, FGFR, RET, PDGFR and KIT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Arial" charset="0"/>
              <a:ea typeface="MS PGothic" charset="0"/>
              <a:cs typeface="MS PGothic"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charset="0"/>
                <a:ea typeface="MS PGothic" charset="0"/>
                <a:cs typeface="MS PGothic" charset="0"/>
              </a:rPr>
              <a:t>Demonstrated promising radiographic response rates and survival results in Phase II and III trials in HCC</a:t>
            </a:r>
          </a:p>
        </p:txBody>
      </p:sp>
      <p:sp>
        <p:nvSpPr>
          <p:cNvPr id="89165" name="Rectangle 584"/>
          <p:cNvSpPr>
            <a:spLocks noGrp="1" noChangeArrowheads="1"/>
          </p:cNvSpPr>
          <p:nvPr>
            <p:ph type="title"/>
          </p:nvPr>
        </p:nvSpPr>
        <p:spPr/>
        <p:txBody>
          <a:bodyPr/>
          <a:lstStyle/>
          <a:p>
            <a:r>
              <a:rPr lang="en-US" dirty="0">
                <a:latin typeface="Arial" charset="0"/>
                <a:ea typeface="ＭＳ Ｐゴシック" charset="0"/>
                <a:cs typeface="ＭＳ Ｐゴシック" charset="0"/>
              </a:rPr>
              <a:t>Mechanism of Action of </a:t>
            </a:r>
            <a:r>
              <a:rPr lang="en-US" dirty="0" err="1">
                <a:latin typeface="Arial" charset="0"/>
                <a:ea typeface="ＭＳ Ｐゴシック" charset="0"/>
                <a:cs typeface="ＭＳ Ｐゴシック" charset="0"/>
              </a:rPr>
              <a:t>Lenvatinib</a:t>
            </a:r>
            <a:endParaRPr lang="en-US" dirty="0">
              <a:latin typeface="Arial" charset="0"/>
              <a:ea typeface="ＭＳ Ｐゴシック" charset="0"/>
              <a:cs typeface="ＭＳ Ｐゴシック" charset="0"/>
            </a:endParaRPr>
          </a:p>
        </p:txBody>
      </p:sp>
      <p:grpSp>
        <p:nvGrpSpPr>
          <p:cNvPr id="1179" name="Group 762">
            <a:extLst>
              <a:ext uri="{FF2B5EF4-FFF2-40B4-BE49-F238E27FC236}">
                <a16:creationId xmlns:a16="http://schemas.microsoft.com/office/drawing/2014/main" id="{EA2F8587-0E2D-054D-9D85-0FF49AAF0BF2}"/>
              </a:ext>
            </a:extLst>
          </p:cNvPr>
          <p:cNvGrpSpPr>
            <a:grpSpLocks/>
          </p:cNvGrpSpPr>
          <p:nvPr/>
        </p:nvGrpSpPr>
        <p:grpSpPr bwMode="auto">
          <a:xfrm>
            <a:off x="1219200" y="1371600"/>
            <a:ext cx="5541963" cy="4572000"/>
            <a:chOff x="6178977" y="1206605"/>
            <a:chExt cx="5541282" cy="5475220"/>
          </a:xfrm>
        </p:grpSpPr>
        <p:grpSp>
          <p:nvGrpSpPr>
            <p:cNvPr id="1180" name="Group 761">
              <a:extLst>
                <a:ext uri="{FF2B5EF4-FFF2-40B4-BE49-F238E27FC236}">
                  <a16:creationId xmlns:a16="http://schemas.microsoft.com/office/drawing/2014/main" id="{E9E90BB4-4FDF-204C-B748-22B204B4843E}"/>
                </a:ext>
              </a:extLst>
            </p:cNvPr>
            <p:cNvGrpSpPr>
              <a:grpSpLocks/>
            </p:cNvGrpSpPr>
            <p:nvPr/>
          </p:nvGrpSpPr>
          <p:grpSpPr bwMode="auto">
            <a:xfrm>
              <a:off x="7447363" y="5778527"/>
              <a:ext cx="3596703" cy="903298"/>
              <a:chOff x="7447363" y="5778527"/>
              <a:chExt cx="3596703" cy="903298"/>
            </a:xfrm>
          </p:grpSpPr>
          <p:grpSp>
            <p:nvGrpSpPr>
              <p:cNvPr id="1780" name="Group 1779">
                <a:extLst>
                  <a:ext uri="{FF2B5EF4-FFF2-40B4-BE49-F238E27FC236}">
                    <a16:creationId xmlns:a16="http://schemas.microsoft.com/office/drawing/2014/main" id="{97501353-385E-074E-BFBE-C0A001B787E1}"/>
                  </a:ext>
                </a:extLst>
              </p:cNvPr>
              <p:cNvGrpSpPr/>
              <p:nvPr/>
            </p:nvGrpSpPr>
            <p:grpSpPr>
              <a:xfrm>
                <a:off x="7447363" y="5778527"/>
                <a:ext cx="3566551" cy="903298"/>
                <a:chOff x="4053264" y="4852481"/>
                <a:chExt cx="3566551" cy="903298"/>
              </a:xfrm>
              <a:solidFill>
                <a:srgbClr val="00004B"/>
              </a:solidFill>
            </p:grpSpPr>
            <p:sp>
              <p:nvSpPr>
                <p:cNvPr id="1783" name="Oval 1782">
                  <a:extLst>
                    <a:ext uri="{FF2B5EF4-FFF2-40B4-BE49-F238E27FC236}">
                      <a16:creationId xmlns:a16="http://schemas.microsoft.com/office/drawing/2014/main" id="{E16E61E7-DB31-AE41-8FD7-7C42032095F4}"/>
                    </a:ext>
                  </a:extLst>
                </p:cNvPr>
                <p:cNvSpPr/>
                <p:nvPr/>
              </p:nvSpPr>
              <p:spPr>
                <a:xfrm>
                  <a:off x="4053264" y="4852481"/>
                  <a:ext cx="3566551" cy="903298"/>
                </a:xfrm>
                <a:prstGeom prst="ellipse">
                  <a:avLst/>
                </a:prstGeom>
                <a:solidFill>
                  <a:srgbClr val="F6A108">
                    <a:lumMod val="60000"/>
                    <a:lumOff val="40000"/>
                  </a:srgbClr>
                </a:solidFill>
                <a:ln w="28575">
                  <a:solidFill>
                    <a:srgbClr val="F6A108">
                      <a:lumMod val="75000"/>
                    </a:srgbClr>
                  </a:solidFill>
                </a:ln>
              </p:spPr>
              <p:txBody>
                <a:bodyPr lIns="121875" tIns="60937" rIns="121875" bIns="60937" anchor="ctr"/>
                <a:lstStyle/>
                <a:p>
                  <a:pPr marL="0" marR="0" lvl="0" indent="0" algn="ctr" defTabSz="1218746" rtl="0" eaLnBrk="1" fontAlgn="auto" latinLnBrk="0" hangingPunct="1">
                    <a:lnSpc>
                      <a:spcPct val="100000"/>
                    </a:lnSpc>
                    <a:spcBef>
                      <a:spcPct val="50000"/>
                    </a:spcBef>
                    <a:spcAft>
                      <a:spcPts val="0"/>
                    </a:spcAft>
                    <a:buClrTx/>
                    <a:buSzTx/>
                    <a:buFontTx/>
                    <a:buNone/>
                    <a:tabLst/>
                    <a:defRPr/>
                  </a:pPr>
                  <a:endParaRPr kumimoji="0" lang="en-US" sz="1400" b="0" i="0" u="none" strike="noStrike" kern="0" cap="none" spc="0" normalizeH="0" baseline="0" noProof="0" dirty="0">
                    <a:ln>
                      <a:noFill/>
                    </a:ln>
                    <a:solidFill>
                      <a:srgbClr val="CDCDCF"/>
                    </a:solidFill>
                    <a:effectLst/>
                    <a:uLnTx/>
                    <a:uFillTx/>
                    <a:latin typeface="Arial"/>
                    <a:ea typeface="MS PGothic" panose="020B0600070205080204" pitchFamily="34" charset="-128"/>
                    <a:cs typeface="Arial"/>
                  </a:endParaRPr>
                </a:p>
              </p:txBody>
            </p:sp>
            <p:sp>
              <p:nvSpPr>
                <p:cNvPr id="1784" name="Oval 1783">
                  <a:extLst>
                    <a:ext uri="{FF2B5EF4-FFF2-40B4-BE49-F238E27FC236}">
                      <a16:creationId xmlns:a16="http://schemas.microsoft.com/office/drawing/2014/main" id="{2991C7CE-C74E-FF40-8439-12CF0304ACCB}"/>
                    </a:ext>
                  </a:extLst>
                </p:cNvPr>
                <p:cNvSpPr/>
                <p:nvPr/>
              </p:nvSpPr>
              <p:spPr>
                <a:xfrm>
                  <a:off x="4324515" y="5005197"/>
                  <a:ext cx="3057001" cy="561154"/>
                </a:xfrm>
                <a:prstGeom prst="ellipse">
                  <a:avLst/>
                </a:prstGeom>
                <a:solidFill>
                  <a:srgbClr val="F6A108"/>
                </a:solidFill>
                <a:ln w="28575">
                  <a:solidFill>
                    <a:srgbClr val="F6A108">
                      <a:lumMod val="75000"/>
                    </a:srgbClr>
                  </a:solidFill>
                </a:ln>
              </p:spPr>
              <p:txBody>
                <a:bodyPr lIns="121875" tIns="60937" rIns="121875" bIns="60937" anchor="ctr"/>
                <a:lstStyle/>
                <a:p>
                  <a:pPr marL="0" marR="0" lvl="0" indent="0" algn="ctr" defTabSz="1218746" rtl="0" eaLnBrk="1" fontAlgn="auto" latinLnBrk="0" hangingPunct="1">
                    <a:lnSpc>
                      <a:spcPct val="100000"/>
                    </a:lnSpc>
                    <a:spcBef>
                      <a:spcPct val="50000"/>
                    </a:spcBef>
                    <a:spcAft>
                      <a:spcPts val="0"/>
                    </a:spcAft>
                    <a:buClrTx/>
                    <a:buSzTx/>
                    <a:buFontTx/>
                    <a:buNone/>
                    <a:tabLst/>
                    <a:defRPr/>
                  </a:pPr>
                  <a:endParaRPr kumimoji="0" lang="en-US" sz="1400" b="0" i="0" u="none" strike="noStrike" kern="0" cap="none" spc="0" normalizeH="0" baseline="0" noProof="0" dirty="0">
                    <a:ln>
                      <a:noFill/>
                    </a:ln>
                    <a:solidFill>
                      <a:srgbClr val="CDCDCF"/>
                    </a:solidFill>
                    <a:effectLst/>
                    <a:uLnTx/>
                    <a:uFillTx/>
                    <a:latin typeface="Arial"/>
                    <a:ea typeface="MS PGothic" panose="020B0600070205080204" pitchFamily="34" charset="-128"/>
                    <a:cs typeface="Arial"/>
                  </a:endParaRPr>
                </a:p>
              </p:txBody>
            </p:sp>
          </p:grpSp>
          <p:cxnSp>
            <p:nvCxnSpPr>
              <p:cNvPr id="1782" name="Straight Connector 1781">
                <a:extLst>
                  <a:ext uri="{FF2B5EF4-FFF2-40B4-BE49-F238E27FC236}">
                    <a16:creationId xmlns:a16="http://schemas.microsoft.com/office/drawing/2014/main" id="{723A49B5-C452-2E45-A713-6708D2AFDC6A}"/>
                  </a:ext>
                </a:extLst>
              </p:cNvPr>
              <p:cNvCxnSpPr>
                <a:cxnSpLocks/>
              </p:cNvCxnSpPr>
              <p:nvPr/>
            </p:nvCxnSpPr>
            <p:spPr bwMode="auto">
              <a:xfrm>
                <a:off x="7450408" y="6256269"/>
                <a:ext cx="3593658" cy="0"/>
              </a:xfrm>
              <a:prstGeom prst="line">
                <a:avLst/>
              </a:prstGeom>
              <a:noFill/>
              <a:ln w="28575" cap="flat" cmpd="sng" algn="ctr">
                <a:solidFill>
                  <a:srgbClr val="F6A108"/>
                </a:solidFill>
                <a:prstDash val="solid"/>
                <a:round/>
                <a:headEnd type="none" w="med" len="med"/>
                <a:tailEnd type="none" w="med" len="med"/>
              </a:ln>
              <a:effectLst/>
            </p:spPr>
          </p:cxnSp>
        </p:grpSp>
        <p:sp>
          <p:nvSpPr>
            <p:cNvPr id="1181" name="Freeform: Shape 744">
              <a:extLst>
                <a:ext uri="{FF2B5EF4-FFF2-40B4-BE49-F238E27FC236}">
                  <a16:creationId xmlns:a16="http://schemas.microsoft.com/office/drawing/2014/main" id="{54A133EB-395F-574C-B532-E7742510BF04}"/>
                </a:ext>
              </a:extLst>
            </p:cNvPr>
            <p:cNvSpPr/>
            <p:nvPr/>
          </p:nvSpPr>
          <p:spPr>
            <a:xfrm>
              <a:off x="8421839" y="4524366"/>
              <a:ext cx="1789664" cy="658711"/>
            </a:xfrm>
            <a:custGeom>
              <a:avLst/>
              <a:gdLst>
                <a:gd name="connsiteX0" fmla="*/ 1140178 w 1636889"/>
                <a:gd name="connsiteY0" fmla="*/ 0 h 677333"/>
                <a:gd name="connsiteX1" fmla="*/ 0 w 1636889"/>
                <a:gd name="connsiteY1" fmla="*/ 0 h 677333"/>
                <a:gd name="connsiteX2" fmla="*/ 1636889 w 1636889"/>
                <a:gd name="connsiteY2" fmla="*/ 677333 h 677333"/>
              </a:gdLst>
              <a:ahLst/>
              <a:cxnLst>
                <a:cxn ang="0">
                  <a:pos x="connsiteX0" y="connsiteY0"/>
                </a:cxn>
                <a:cxn ang="0">
                  <a:pos x="connsiteX1" y="connsiteY1"/>
                </a:cxn>
                <a:cxn ang="0">
                  <a:pos x="connsiteX2" y="connsiteY2"/>
                </a:cxn>
              </a:cxnLst>
              <a:rect l="l" t="t" r="r" b="b"/>
              <a:pathLst>
                <a:path w="1636889" h="677333">
                  <a:moveTo>
                    <a:pt x="1140178" y="0"/>
                  </a:moveTo>
                  <a:lnTo>
                    <a:pt x="0" y="0"/>
                  </a:lnTo>
                  <a:lnTo>
                    <a:pt x="1636889" y="677333"/>
                  </a:lnTo>
                </a:path>
              </a:pathLst>
            </a:custGeom>
            <a:noFill/>
            <a:ln w="28575">
              <a:solidFill>
                <a:srgbClr val="002060"/>
              </a:solidFill>
              <a:miter lim="800000"/>
              <a:headEnd type="triangle"/>
              <a:tailEnd type="triangle"/>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endParaRPr>
            </a:p>
          </p:txBody>
        </p:sp>
        <p:grpSp>
          <p:nvGrpSpPr>
            <p:cNvPr id="1182" name="Group 648">
              <a:extLst>
                <a:ext uri="{FF2B5EF4-FFF2-40B4-BE49-F238E27FC236}">
                  <a16:creationId xmlns:a16="http://schemas.microsoft.com/office/drawing/2014/main" id="{49CFF9CF-85FF-A047-92D7-CF86932B19AC}"/>
                </a:ext>
              </a:extLst>
            </p:cNvPr>
            <p:cNvGrpSpPr>
              <a:grpSpLocks/>
            </p:cNvGrpSpPr>
            <p:nvPr/>
          </p:nvGrpSpPr>
          <p:grpSpPr bwMode="auto">
            <a:xfrm>
              <a:off x="6178977" y="1590271"/>
              <a:ext cx="5541282" cy="282077"/>
              <a:chOff x="6178977" y="1590271"/>
              <a:chExt cx="5541282" cy="282077"/>
            </a:xfrm>
          </p:grpSpPr>
          <p:grpSp>
            <p:nvGrpSpPr>
              <p:cNvPr id="1260" name="Group 101">
                <a:extLst>
                  <a:ext uri="{FF2B5EF4-FFF2-40B4-BE49-F238E27FC236}">
                    <a16:creationId xmlns:a16="http://schemas.microsoft.com/office/drawing/2014/main" id="{7F382B25-FD6C-364F-8380-8E29F8321ECF}"/>
                  </a:ext>
                </a:extLst>
              </p:cNvPr>
              <p:cNvGrpSpPr>
                <a:grpSpLocks/>
              </p:cNvGrpSpPr>
              <p:nvPr/>
            </p:nvGrpSpPr>
            <p:grpSpPr bwMode="auto">
              <a:xfrm>
                <a:off x="6178977" y="1590271"/>
                <a:ext cx="138251" cy="282077"/>
                <a:chOff x="6178977" y="1583531"/>
                <a:chExt cx="138251" cy="282077"/>
              </a:xfrm>
            </p:grpSpPr>
            <p:grpSp>
              <p:nvGrpSpPr>
                <p:cNvPr id="1768" name="Group 94">
                  <a:extLst>
                    <a:ext uri="{FF2B5EF4-FFF2-40B4-BE49-F238E27FC236}">
                      <a16:creationId xmlns:a16="http://schemas.microsoft.com/office/drawing/2014/main" id="{465B6F8D-85BE-4E42-8814-DDFEDB07538A}"/>
                    </a:ext>
                  </a:extLst>
                </p:cNvPr>
                <p:cNvGrpSpPr>
                  <a:grpSpLocks/>
                </p:cNvGrpSpPr>
                <p:nvPr/>
              </p:nvGrpSpPr>
              <p:grpSpPr bwMode="auto">
                <a:xfrm>
                  <a:off x="6178977" y="1583531"/>
                  <a:ext cx="138251" cy="205876"/>
                  <a:chOff x="6174443" y="1583531"/>
                  <a:chExt cx="138251" cy="205876"/>
                </a:xfrm>
              </p:grpSpPr>
              <p:sp>
                <p:nvSpPr>
                  <p:cNvPr id="1775" name="Oval 1774">
                    <a:extLst>
                      <a:ext uri="{FF2B5EF4-FFF2-40B4-BE49-F238E27FC236}">
                        <a16:creationId xmlns:a16="http://schemas.microsoft.com/office/drawing/2014/main" id="{7B2A2858-1E20-5244-A657-6F099E292BFF}"/>
                      </a:ext>
                    </a:extLst>
                  </p:cNvPr>
                  <p:cNvSpPr/>
                  <p:nvPr/>
                </p:nvSpPr>
                <p:spPr>
                  <a:xfrm>
                    <a:off x="6174443"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76" name="Group 93">
                    <a:extLst>
                      <a:ext uri="{FF2B5EF4-FFF2-40B4-BE49-F238E27FC236}">
                        <a16:creationId xmlns:a16="http://schemas.microsoft.com/office/drawing/2014/main" id="{33510947-6BB3-9143-8001-170A9F96BE75}"/>
                      </a:ext>
                    </a:extLst>
                  </p:cNvPr>
                  <p:cNvGrpSpPr>
                    <a:grpSpLocks/>
                  </p:cNvGrpSpPr>
                  <p:nvPr/>
                </p:nvGrpSpPr>
                <p:grpSpPr bwMode="auto">
                  <a:xfrm>
                    <a:off x="6181428" y="1659732"/>
                    <a:ext cx="54876" cy="129675"/>
                    <a:chOff x="6181428" y="1662113"/>
                    <a:chExt cx="54876" cy="129675"/>
                  </a:xfrm>
                </p:grpSpPr>
                <p:sp>
                  <p:nvSpPr>
                    <p:cNvPr id="1777" name="Oval 90">
                      <a:extLst>
                        <a:ext uri="{FF2B5EF4-FFF2-40B4-BE49-F238E27FC236}">
                          <a16:creationId xmlns:a16="http://schemas.microsoft.com/office/drawing/2014/main" id="{8075C660-068C-5E49-9DEB-A32CA08D2104}"/>
                        </a:ext>
                      </a:extLst>
                    </p:cNvPr>
                    <p:cNvSpPr>
                      <a:spLocks noChangeArrowheads="1"/>
                    </p:cNvSpPr>
                    <p:nvPr/>
                  </p:nvSpPr>
                  <p:spPr bwMode="auto">
                    <a:xfrm>
                      <a:off x="6190316"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78" name="Oval 91">
                      <a:extLst>
                        <a:ext uri="{FF2B5EF4-FFF2-40B4-BE49-F238E27FC236}">
                          <a16:creationId xmlns:a16="http://schemas.microsoft.com/office/drawing/2014/main" id="{4B082E07-64F1-3840-ACCA-657CBA7E50D1}"/>
                        </a:ext>
                      </a:extLst>
                    </p:cNvPr>
                    <p:cNvSpPr>
                      <a:spLocks noChangeArrowheads="1"/>
                    </p:cNvSpPr>
                    <p:nvPr/>
                  </p:nvSpPr>
                  <p:spPr bwMode="auto">
                    <a:xfrm>
                      <a:off x="6180792"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79" name="Oval 92">
                      <a:extLst>
                        <a:ext uri="{FF2B5EF4-FFF2-40B4-BE49-F238E27FC236}">
                          <a16:creationId xmlns:a16="http://schemas.microsoft.com/office/drawing/2014/main" id="{7AB18992-A30C-6142-87AC-2879AE28F22A}"/>
                        </a:ext>
                      </a:extLst>
                    </p:cNvPr>
                    <p:cNvSpPr>
                      <a:spLocks noChangeArrowheads="1"/>
                    </p:cNvSpPr>
                    <p:nvPr/>
                  </p:nvSpPr>
                  <p:spPr bwMode="auto">
                    <a:xfrm>
                      <a:off x="6190316"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769" name="Group 95">
                  <a:extLst>
                    <a:ext uri="{FF2B5EF4-FFF2-40B4-BE49-F238E27FC236}">
                      <a16:creationId xmlns:a16="http://schemas.microsoft.com/office/drawing/2014/main" id="{ACE73ED9-69FD-EC47-A7F1-66DE73858E63}"/>
                    </a:ext>
                  </a:extLst>
                </p:cNvPr>
                <p:cNvGrpSpPr>
                  <a:grpSpLocks/>
                </p:cNvGrpSpPr>
                <p:nvPr/>
              </p:nvGrpSpPr>
              <p:grpSpPr bwMode="auto">
                <a:xfrm rot="10800000">
                  <a:off x="6178977" y="1659732"/>
                  <a:ext cx="138251" cy="205876"/>
                  <a:chOff x="6174443" y="1583531"/>
                  <a:chExt cx="138251" cy="205876"/>
                </a:xfrm>
              </p:grpSpPr>
              <p:sp>
                <p:nvSpPr>
                  <p:cNvPr id="1770" name="Oval 1769">
                    <a:extLst>
                      <a:ext uri="{FF2B5EF4-FFF2-40B4-BE49-F238E27FC236}">
                        <a16:creationId xmlns:a16="http://schemas.microsoft.com/office/drawing/2014/main" id="{625DACD3-5B84-EA4D-9848-4AFD1BE6F985}"/>
                      </a:ext>
                    </a:extLst>
                  </p:cNvPr>
                  <p:cNvSpPr/>
                  <p:nvPr/>
                </p:nvSpPr>
                <p:spPr>
                  <a:xfrm>
                    <a:off x="6204757" y="1614296"/>
                    <a:ext cx="138095"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71" name="Group 97">
                    <a:extLst>
                      <a:ext uri="{FF2B5EF4-FFF2-40B4-BE49-F238E27FC236}">
                        <a16:creationId xmlns:a16="http://schemas.microsoft.com/office/drawing/2014/main" id="{8C658FE7-3DE8-214A-AB2F-14C8E64059E6}"/>
                      </a:ext>
                    </a:extLst>
                  </p:cNvPr>
                  <p:cNvGrpSpPr>
                    <a:grpSpLocks/>
                  </p:cNvGrpSpPr>
                  <p:nvPr/>
                </p:nvGrpSpPr>
                <p:grpSpPr bwMode="auto">
                  <a:xfrm>
                    <a:off x="6181428" y="1659732"/>
                    <a:ext cx="54876" cy="129675"/>
                    <a:chOff x="6181428" y="1662113"/>
                    <a:chExt cx="54876" cy="129675"/>
                  </a:xfrm>
                </p:grpSpPr>
                <p:sp>
                  <p:nvSpPr>
                    <p:cNvPr id="1772" name="Oval 98">
                      <a:extLst>
                        <a:ext uri="{FF2B5EF4-FFF2-40B4-BE49-F238E27FC236}">
                          <a16:creationId xmlns:a16="http://schemas.microsoft.com/office/drawing/2014/main" id="{8995375D-5490-A246-A8FF-7887E3DEE21C}"/>
                        </a:ext>
                      </a:extLst>
                    </p:cNvPr>
                    <p:cNvSpPr>
                      <a:spLocks noChangeArrowheads="1"/>
                    </p:cNvSpPr>
                    <p:nvPr/>
                  </p:nvSpPr>
                  <p:spPr bwMode="auto">
                    <a:xfrm>
                      <a:off x="6196820"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73" name="Oval 99">
                      <a:extLst>
                        <a:ext uri="{FF2B5EF4-FFF2-40B4-BE49-F238E27FC236}">
                          <a16:creationId xmlns:a16="http://schemas.microsoft.com/office/drawing/2014/main" id="{0A210C6D-046E-FA45-A47E-DEF8654B7524}"/>
                        </a:ext>
                      </a:extLst>
                    </p:cNvPr>
                    <p:cNvSpPr>
                      <a:spLocks noChangeArrowheads="1"/>
                    </p:cNvSpPr>
                    <p:nvPr/>
                  </p:nvSpPr>
                  <p:spPr bwMode="auto">
                    <a:xfrm>
                      <a:off x="6187296"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74" name="Oval 100">
                      <a:extLst>
                        <a:ext uri="{FF2B5EF4-FFF2-40B4-BE49-F238E27FC236}">
                          <a16:creationId xmlns:a16="http://schemas.microsoft.com/office/drawing/2014/main" id="{EFC71D97-D059-1440-8E8F-9A8A8B3BBDDE}"/>
                        </a:ext>
                      </a:extLst>
                    </p:cNvPr>
                    <p:cNvSpPr>
                      <a:spLocks noChangeArrowheads="1"/>
                    </p:cNvSpPr>
                    <p:nvPr/>
                  </p:nvSpPr>
                  <p:spPr bwMode="auto">
                    <a:xfrm>
                      <a:off x="6196820"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61" name="Group 102">
                <a:extLst>
                  <a:ext uri="{FF2B5EF4-FFF2-40B4-BE49-F238E27FC236}">
                    <a16:creationId xmlns:a16="http://schemas.microsoft.com/office/drawing/2014/main" id="{8BFA3FE8-C314-EF4B-AAE0-193E79A99A66}"/>
                  </a:ext>
                </a:extLst>
              </p:cNvPr>
              <p:cNvGrpSpPr>
                <a:grpSpLocks/>
              </p:cNvGrpSpPr>
              <p:nvPr/>
            </p:nvGrpSpPr>
            <p:grpSpPr bwMode="auto">
              <a:xfrm>
                <a:off x="6317516" y="1590271"/>
                <a:ext cx="138251" cy="282077"/>
                <a:chOff x="6178977" y="1583531"/>
                <a:chExt cx="138251" cy="282077"/>
              </a:xfrm>
            </p:grpSpPr>
            <p:grpSp>
              <p:nvGrpSpPr>
                <p:cNvPr id="1756" name="Group 103">
                  <a:extLst>
                    <a:ext uri="{FF2B5EF4-FFF2-40B4-BE49-F238E27FC236}">
                      <a16:creationId xmlns:a16="http://schemas.microsoft.com/office/drawing/2014/main" id="{2B75985B-2D35-544F-ABBD-6DF78DFE2C5A}"/>
                    </a:ext>
                  </a:extLst>
                </p:cNvPr>
                <p:cNvGrpSpPr>
                  <a:grpSpLocks/>
                </p:cNvGrpSpPr>
                <p:nvPr/>
              </p:nvGrpSpPr>
              <p:grpSpPr bwMode="auto">
                <a:xfrm>
                  <a:off x="6178977" y="1583531"/>
                  <a:ext cx="138251" cy="205876"/>
                  <a:chOff x="6174443" y="1583531"/>
                  <a:chExt cx="138251" cy="205876"/>
                </a:xfrm>
              </p:grpSpPr>
              <p:sp>
                <p:nvSpPr>
                  <p:cNvPr id="1763" name="Oval 1762">
                    <a:extLst>
                      <a:ext uri="{FF2B5EF4-FFF2-40B4-BE49-F238E27FC236}">
                        <a16:creationId xmlns:a16="http://schemas.microsoft.com/office/drawing/2014/main" id="{88E7792F-D554-304A-9E7E-C29C746D4CFA}"/>
                      </a:ext>
                    </a:extLst>
                  </p:cNvPr>
                  <p:cNvSpPr/>
                  <p:nvPr/>
                </p:nvSpPr>
                <p:spPr>
                  <a:xfrm>
                    <a:off x="6174000"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64" name="Group 111">
                    <a:extLst>
                      <a:ext uri="{FF2B5EF4-FFF2-40B4-BE49-F238E27FC236}">
                        <a16:creationId xmlns:a16="http://schemas.microsoft.com/office/drawing/2014/main" id="{E53EC92A-9694-0C42-8FC8-01F50AAD370E}"/>
                      </a:ext>
                    </a:extLst>
                  </p:cNvPr>
                  <p:cNvGrpSpPr>
                    <a:grpSpLocks/>
                  </p:cNvGrpSpPr>
                  <p:nvPr/>
                </p:nvGrpSpPr>
                <p:grpSpPr bwMode="auto">
                  <a:xfrm>
                    <a:off x="6181428" y="1659732"/>
                    <a:ext cx="54876" cy="129675"/>
                    <a:chOff x="6181428" y="1662113"/>
                    <a:chExt cx="54876" cy="129675"/>
                  </a:xfrm>
                </p:grpSpPr>
                <p:sp>
                  <p:nvSpPr>
                    <p:cNvPr id="1765" name="Oval 112">
                      <a:extLst>
                        <a:ext uri="{FF2B5EF4-FFF2-40B4-BE49-F238E27FC236}">
                          <a16:creationId xmlns:a16="http://schemas.microsoft.com/office/drawing/2014/main" id="{BAA1ACCE-9740-B54F-9FAC-0ECE8FE8612B}"/>
                        </a:ext>
                      </a:extLst>
                    </p:cNvPr>
                    <p:cNvSpPr>
                      <a:spLocks noChangeArrowheads="1"/>
                    </p:cNvSpPr>
                    <p:nvPr/>
                  </p:nvSpPr>
                  <p:spPr bwMode="auto">
                    <a:xfrm>
                      <a:off x="6188285"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66" name="Oval 113">
                      <a:extLst>
                        <a:ext uri="{FF2B5EF4-FFF2-40B4-BE49-F238E27FC236}">
                          <a16:creationId xmlns:a16="http://schemas.microsoft.com/office/drawing/2014/main" id="{585E0E45-8BC1-E941-B11D-D8D5C654D3AD}"/>
                        </a:ext>
                      </a:extLst>
                    </p:cNvPr>
                    <p:cNvSpPr>
                      <a:spLocks noChangeArrowheads="1"/>
                    </p:cNvSpPr>
                    <p:nvPr/>
                  </p:nvSpPr>
                  <p:spPr bwMode="auto">
                    <a:xfrm>
                      <a:off x="6178761"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67" name="Oval 114">
                      <a:extLst>
                        <a:ext uri="{FF2B5EF4-FFF2-40B4-BE49-F238E27FC236}">
                          <a16:creationId xmlns:a16="http://schemas.microsoft.com/office/drawing/2014/main" id="{8F5E8719-674C-1244-AF50-2D7A97047693}"/>
                        </a:ext>
                      </a:extLst>
                    </p:cNvPr>
                    <p:cNvSpPr>
                      <a:spLocks noChangeArrowheads="1"/>
                    </p:cNvSpPr>
                    <p:nvPr/>
                  </p:nvSpPr>
                  <p:spPr bwMode="auto">
                    <a:xfrm>
                      <a:off x="6188285"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757" name="Group 104">
                  <a:extLst>
                    <a:ext uri="{FF2B5EF4-FFF2-40B4-BE49-F238E27FC236}">
                      <a16:creationId xmlns:a16="http://schemas.microsoft.com/office/drawing/2014/main" id="{168A1F5C-3C74-B943-98F3-E2B69EE96F72}"/>
                    </a:ext>
                  </a:extLst>
                </p:cNvPr>
                <p:cNvGrpSpPr>
                  <a:grpSpLocks/>
                </p:cNvGrpSpPr>
                <p:nvPr/>
              </p:nvGrpSpPr>
              <p:grpSpPr bwMode="auto">
                <a:xfrm rot="10800000">
                  <a:off x="6178977" y="1659732"/>
                  <a:ext cx="138251" cy="205876"/>
                  <a:chOff x="6174443" y="1583531"/>
                  <a:chExt cx="138251" cy="205876"/>
                </a:xfrm>
              </p:grpSpPr>
              <p:sp>
                <p:nvSpPr>
                  <p:cNvPr id="1758" name="Oval 1757">
                    <a:extLst>
                      <a:ext uri="{FF2B5EF4-FFF2-40B4-BE49-F238E27FC236}">
                        <a16:creationId xmlns:a16="http://schemas.microsoft.com/office/drawing/2014/main" id="{87D9D8D1-D488-0B40-9CDD-F1E6831ABB86}"/>
                      </a:ext>
                    </a:extLst>
                  </p:cNvPr>
                  <p:cNvSpPr/>
                  <p:nvPr/>
                </p:nvSpPr>
                <p:spPr>
                  <a:xfrm>
                    <a:off x="6205200" y="1614296"/>
                    <a:ext cx="138096"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59" name="Group 106">
                    <a:extLst>
                      <a:ext uri="{FF2B5EF4-FFF2-40B4-BE49-F238E27FC236}">
                        <a16:creationId xmlns:a16="http://schemas.microsoft.com/office/drawing/2014/main" id="{2F16C42B-8183-674A-B503-C173ED90D0DA}"/>
                      </a:ext>
                    </a:extLst>
                  </p:cNvPr>
                  <p:cNvGrpSpPr>
                    <a:grpSpLocks/>
                  </p:cNvGrpSpPr>
                  <p:nvPr/>
                </p:nvGrpSpPr>
                <p:grpSpPr bwMode="auto">
                  <a:xfrm>
                    <a:off x="6181428" y="1659732"/>
                    <a:ext cx="54876" cy="129675"/>
                    <a:chOff x="6181428" y="1662113"/>
                    <a:chExt cx="54876" cy="129675"/>
                  </a:xfrm>
                </p:grpSpPr>
                <p:sp>
                  <p:nvSpPr>
                    <p:cNvPr id="1760" name="Oval 107">
                      <a:extLst>
                        <a:ext uri="{FF2B5EF4-FFF2-40B4-BE49-F238E27FC236}">
                          <a16:creationId xmlns:a16="http://schemas.microsoft.com/office/drawing/2014/main" id="{F62C1292-36A9-6A42-AAEA-F7B6C3C29DE5}"/>
                        </a:ext>
                      </a:extLst>
                    </p:cNvPr>
                    <p:cNvSpPr>
                      <a:spLocks noChangeArrowheads="1"/>
                    </p:cNvSpPr>
                    <p:nvPr/>
                  </p:nvSpPr>
                  <p:spPr bwMode="auto">
                    <a:xfrm>
                      <a:off x="6197264"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61" name="Oval 108">
                      <a:extLst>
                        <a:ext uri="{FF2B5EF4-FFF2-40B4-BE49-F238E27FC236}">
                          <a16:creationId xmlns:a16="http://schemas.microsoft.com/office/drawing/2014/main" id="{D09B63BF-1EA3-E046-BA3D-90961DFDA8AF}"/>
                        </a:ext>
                      </a:extLst>
                    </p:cNvPr>
                    <p:cNvSpPr>
                      <a:spLocks noChangeArrowheads="1"/>
                    </p:cNvSpPr>
                    <p:nvPr/>
                  </p:nvSpPr>
                  <p:spPr bwMode="auto">
                    <a:xfrm>
                      <a:off x="6187740"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62" name="Oval 109">
                      <a:extLst>
                        <a:ext uri="{FF2B5EF4-FFF2-40B4-BE49-F238E27FC236}">
                          <a16:creationId xmlns:a16="http://schemas.microsoft.com/office/drawing/2014/main" id="{10EBB4E8-C042-EF4A-AAC7-D4B22A484038}"/>
                        </a:ext>
                      </a:extLst>
                    </p:cNvPr>
                    <p:cNvSpPr>
                      <a:spLocks noChangeArrowheads="1"/>
                    </p:cNvSpPr>
                    <p:nvPr/>
                  </p:nvSpPr>
                  <p:spPr bwMode="auto">
                    <a:xfrm>
                      <a:off x="6197264"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62" name="Group 115">
                <a:extLst>
                  <a:ext uri="{FF2B5EF4-FFF2-40B4-BE49-F238E27FC236}">
                    <a16:creationId xmlns:a16="http://schemas.microsoft.com/office/drawing/2014/main" id="{F12C82C8-B5BA-F944-8A0F-D37D8BA86CFB}"/>
                  </a:ext>
                </a:extLst>
              </p:cNvPr>
              <p:cNvGrpSpPr>
                <a:grpSpLocks/>
              </p:cNvGrpSpPr>
              <p:nvPr/>
            </p:nvGrpSpPr>
            <p:grpSpPr bwMode="auto">
              <a:xfrm>
                <a:off x="6456055" y="1590271"/>
                <a:ext cx="138251" cy="282077"/>
                <a:chOff x="6178977" y="1583531"/>
                <a:chExt cx="138251" cy="282077"/>
              </a:xfrm>
            </p:grpSpPr>
            <p:grpSp>
              <p:nvGrpSpPr>
                <p:cNvPr id="1744" name="Group 116">
                  <a:extLst>
                    <a:ext uri="{FF2B5EF4-FFF2-40B4-BE49-F238E27FC236}">
                      <a16:creationId xmlns:a16="http://schemas.microsoft.com/office/drawing/2014/main" id="{0DE9EA24-9C45-924D-8BD8-200D5029A293}"/>
                    </a:ext>
                  </a:extLst>
                </p:cNvPr>
                <p:cNvGrpSpPr>
                  <a:grpSpLocks/>
                </p:cNvGrpSpPr>
                <p:nvPr/>
              </p:nvGrpSpPr>
              <p:grpSpPr bwMode="auto">
                <a:xfrm>
                  <a:off x="6178977" y="1583531"/>
                  <a:ext cx="138251" cy="205876"/>
                  <a:chOff x="6174443" y="1583531"/>
                  <a:chExt cx="138251" cy="205876"/>
                </a:xfrm>
              </p:grpSpPr>
              <p:sp>
                <p:nvSpPr>
                  <p:cNvPr id="1751" name="Oval 1750">
                    <a:extLst>
                      <a:ext uri="{FF2B5EF4-FFF2-40B4-BE49-F238E27FC236}">
                        <a16:creationId xmlns:a16="http://schemas.microsoft.com/office/drawing/2014/main" id="{DB8C829F-81C8-F845-80E2-FED4662BE041}"/>
                      </a:ext>
                    </a:extLst>
                  </p:cNvPr>
                  <p:cNvSpPr/>
                  <p:nvPr/>
                </p:nvSpPr>
                <p:spPr>
                  <a:xfrm>
                    <a:off x="6175144"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52" name="Group 124">
                    <a:extLst>
                      <a:ext uri="{FF2B5EF4-FFF2-40B4-BE49-F238E27FC236}">
                        <a16:creationId xmlns:a16="http://schemas.microsoft.com/office/drawing/2014/main" id="{0BDEEF6E-5E37-0043-BCFF-FFED2D90B5C7}"/>
                      </a:ext>
                    </a:extLst>
                  </p:cNvPr>
                  <p:cNvGrpSpPr>
                    <a:grpSpLocks/>
                  </p:cNvGrpSpPr>
                  <p:nvPr/>
                </p:nvGrpSpPr>
                <p:grpSpPr bwMode="auto">
                  <a:xfrm>
                    <a:off x="6181428" y="1659732"/>
                    <a:ext cx="54876" cy="129675"/>
                    <a:chOff x="6181428" y="1662113"/>
                    <a:chExt cx="54876" cy="129675"/>
                  </a:xfrm>
                </p:grpSpPr>
                <p:sp>
                  <p:nvSpPr>
                    <p:cNvPr id="1753" name="Oval 125">
                      <a:extLst>
                        <a:ext uri="{FF2B5EF4-FFF2-40B4-BE49-F238E27FC236}">
                          <a16:creationId xmlns:a16="http://schemas.microsoft.com/office/drawing/2014/main" id="{89770A0F-59D1-A241-95FC-8B7229B54D1C}"/>
                        </a:ext>
                      </a:extLst>
                    </p:cNvPr>
                    <p:cNvSpPr>
                      <a:spLocks noChangeArrowheads="1"/>
                    </p:cNvSpPr>
                    <p:nvPr/>
                  </p:nvSpPr>
                  <p:spPr bwMode="auto">
                    <a:xfrm>
                      <a:off x="6191017"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54" name="Oval 126">
                      <a:extLst>
                        <a:ext uri="{FF2B5EF4-FFF2-40B4-BE49-F238E27FC236}">
                          <a16:creationId xmlns:a16="http://schemas.microsoft.com/office/drawing/2014/main" id="{68E138D0-BDAA-D948-8EA0-39C3B74867C0}"/>
                        </a:ext>
                      </a:extLst>
                    </p:cNvPr>
                    <p:cNvSpPr>
                      <a:spLocks noChangeArrowheads="1"/>
                    </p:cNvSpPr>
                    <p:nvPr/>
                  </p:nvSpPr>
                  <p:spPr bwMode="auto">
                    <a:xfrm>
                      <a:off x="6181493"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55" name="Oval 127">
                      <a:extLst>
                        <a:ext uri="{FF2B5EF4-FFF2-40B4-BE49-F238E27FC236}">
                          <a16:creationId xmlns:a16="http://schemas.microsoft.com/office/drawing/2014/main" id="{F7550BD2-D0BB-9140-A062-D6BF388856CD}"/>
                        </a:ext>
                      </a:extLst>
                    </p:cNvPr>
                    <p:cNvSpPr>
                      <a:spLocks noChangeArrowheads="1"/>
                    </p:cNvSpPr>
                    <p:nvPr/>
                  </p:nvSpPr>
                  <p:spPr bwMode="auto">
                    <a:xfrm>
                      <a:off x="6191017"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745" name="Group 117">
                  <a:extLst>
                    <a:ext uri="{FF2B5EF4-FFF2-40B4-BE49-F238E27FC236}">
                      <a16:creationId xmlns:a16="http://schemas.microsoft.com/office/drawing/2014/main" id="{1B943DB3-E96F-ED48-A0E9-3BCE9B07112D}"/>
                    </a:ext>
                  </a:extLst>
                </p:cNvPr>
                <p:cNvGrpSpPr>
                  <a:grpSpLocks/>
                </p:cNvGrpSpPr>
                <p:nvPr/>
              </p:nvGrpSpPr>
              <p:grpSpPr bwMode="auto">
                <a:xfrm rot="10800000">
                  <a:off x="6178977" y="1659732"/>
                  <a:ext cx="138251" cy="205876"/>
                  <a:chOff x="6174443" y="1583531"/>
                  <a:chExt cx="138251" cy="205876"/>
                </a:xfrm>
              </p:grpSpPr>
              <p:sp>
                <p:nvSpPr>
                  <p:cNvPr id="1746" name="Oval 1745">
                    <a:extLst>
                      <a:ext uri="{FF2B5EF4-FFF2-40B4-BE49-F238E27FC236}">
                        <a16:creationId xmlns:a16="http://schemas.microsoft.com/office/drawing/2014/main" id="{2DBB113E-BBC4-AA44-96B2-A47143A7B9D1}"/>
                      </a:ext>
                    </a:extLst>
                  </p:cNvPr>
                  <p:cNvSpPr/>
                  <p:nvPr/>
                </p:nvSpPr>
                <p:spPr>
                  <a:xfrm>
                    <a:off x="6204056" y="1614296"/>
                    <a:ext cx="138096"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47" name="Group 119">
                    <a:extLst>
                      <a:ext uri="{FF2B5EF4-FFF2-40B4-BE49-F238E27FC236}">
                        <a16:creationId xmlns:a16="http://schemas.microsoft.com/office/drawing/2014/main" id="{3CA1986A-BFB8-6844-84DA-7035E182ADE7}"/>
                      </a:ext>
                    </a:extLst>
                  </p:cNvPr>
                  <p:cNvGrpSpPr>
                    <a:grpSpLocks/>
                  </p:cNvGrpSpPr>
                  <p:nvPr/>
                </p:nvGrpSpPr>
                <p:grpSpPr bwMode="auto">
                  <a:xfrm>
                    <a:off x="6181428" y="1659732"/>
                    <a:ext cx="54876" cy="129675"/>
                    <a:chOff x="6181428" y="1662113"/>
                    <a:chExt cx="54876" cy="129675"/>
                  </a:xfrm>
                </p:grpSpPr>
                <p:sp>
                  <p:nvSpPr>
                    <p:cNvPr id="1748" name="Oval 120">
                      <a:extLst>
                        <a:ext uri="{FF2B5EF4-FFF2-40B4-BE49-F238E27FC236}">
                          <a16:creationId xmlns:a16="http://schemas.microsoft.com/office/drawing/2014/main" id="{2A6BDD24-8BE3-1247-B653-1C8787A119AB}"/>
                        </a:ext>
                      </a:extLst>
                    </p:cNvPr>
                    <p:cNvSpPr>
                      <a:spLocks noChangeArrowheads="1"/>
                    </p:cNvSpPr>
                    <p:nvPr/>
                  </p:nvSpPr>
                  <p:spPr bwMode="auto">
                    <a:xfrm>
                      <a:off x="6192946"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49" name="Oval 121">
                      <a:extLst>
                        <a:ext uri="{FF2B5EF4-FFF2-40B4-BE49-F238E27FC236}">
                          <a16:creationId xmlns:a16="http://schemas.microsoft.com/office/drawing/2014/main" id="{E6C5666F-BCEE-2348-B616-21048FCAC6D8}"/>
                        </a:ext>
                      </a:extLst>
                    </p:cNvPr>
                    <p:cNvSpPr>
                      <a:spLocks noChangeArrowheads="1"/>
                    </p:cNvSpPr>
                    <p:nvPr/>
                  </p:nvSpPr>
                  <p:spPr bwMode="auto">
                    <a:xfrm>
                      <a:off x="6183422"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50" name="Oval 122">
                      <a:extLst>
                        <a:ext uri="{FF2B5EF4-FFF2-40B4-BE49-F238E27FC236}">
                          <a16:creationId xmlns:a16="http://schemas.microsoft.com/office/drawing/2014/main" id="{4A5E4396-C2F5-B347-A818-D232A6B1E824}"/>
                        </a:ext>
                      </a:extLst>
                    </p:cNvPr>
                    <p:cNvSpPr>
                      <a:spLocks noChangeArrowheads="1"/>
                    </p:cNvSpPr>
                    <p:nvPr/>
                  </p:nvSpPr>
                  <p:spPr bwMode="auto">
                    <a:xfrm>
                      <a:off x="6192946"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63" name="Group 128">
                <a:extLst>
                  <a:ext uri="{FF2B5EF4-FFF2-40B4-BE49-F238E27FC236}">
                    <a16:creationId xmlns:a16="http://schemas.microsoft.com/office/drawing/2014/main" id="{2AF4D704-95E6-5744-B1B1-56CF3F33F6FF}"/>
                  </a:ext>
                </a:extLst>
              </p:cNvPr>
              <p:cNvGrpSpPr>
                <a:grpSpLocks/>
              </p:cNvGrpSpPr>
              <p:nvPr/>
            </p:nvGrpSpPr>
            <p:grpSpPr bwMode="auto">
              <a:xfrm>
                <a:off x="7564367" y="1590271"/>
                <a:ext cx="138251" cy="282077"/>
                <a:chOff x="6178977" y="1583531"/>
                <a:chExt cx="138251" cy="282077"/>
              </a:xfrm>
            </p:grpSpPr>
            <p:grpSp>
              <p:nvGrpSpPr>
                <p:cNvPr id="1732" name="Group 129">
                  <a:extLst>
                    <a:ext uri="{FF2B5EF4-FFF2-40B4-BE49-F238E27FC236}">
                      <a16:creationId xmlns:a16="http://schemas.microsoft.com/office/drawing/2014/main" id="{57BCCF5B-A90A-D347-AA58-882A4B51DE26}"/>
                    </a:ext>
                  </a:extLst>
                </p:cNvPr>
                <p:cNvGrpSpPr>
                  <a:grpSpLocks/>
                </p:cNvGrpSpPr>
                <p:nvPr/>
              </p:nvGrpSpPr>
              <p:grpSpPr bwMode="auto">
                <a:xfrm>
                  <a:off x="6178977" y="1583531"/>
                  <a:ext cx="138251" cy="205876"/>
                  <a:chOff x="6174443" y="1583531"/>
                  <a:chExt cx="138251" cy="205876"/>
                </a:xfrm>
              </p:grpSpPr>
              <p:sp>
                <p:nvSpPr>
                  <p:cNvPr id="1739" name="Oval 1738">
                    <a:extLst>
                      <a:ext uri="{FF2B5EF4-FFF2-40B4-BE49-F238E27FC236}">
                        <a16:creationId xmlns:a16="http://schemas.microsoft.com/office/drawing/2014/main" id="{97A867F3-A408-EE48-A9D0-C31637D233F7}"/>
                      </a:ext>
                    </a:extLst>
                  </p:cNvPr>
                  <p:cNvSpPr/>
                  <p:nvPr/>
                </p:nvSpPr>
                <p:spPr>
                  <a:xfrm>
                    <a:off x="6174771"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40" name="Group 137">
                    <a:extLst>
                      <a:ext uri="{FF2B5EF4-FFF2-40B4-BE49-F238E27FC236}">
                        <a16:creationId xmlns:a16="http://schemas.microsoft.com/office/drawing/2014/main" id="{039EE395-BB7C-5B40-8ABF-0B99FFF3236D}"/>
                      </a:ext>
                    </a:extLst>
                  </p:cNvPr>
                  <p:cNvGrpSpPr>
                    <a:grpSpLocks/>
                  </p:cNvGrpSpPr>
                  <p:nvPr/>
                </p:nvGrpSpPr>
                <p:grpSpPr bwMode="auto">
                  <a:xfrm>
                    <a:off x="6181428" y="1659732"/>
                    <a:ext cx="54876" cy="129675"/>
                    <a:chOff x="6181428" y="1662113"/>
                    <a:chExt cx="54876" cy="129675"/>
                  </a:xfrm>
                </p:grpSpPr>
                <p:sp>
                  <p:nvSpPr>
                    <p:cNvPr id="1741" name="Oval 138">
                      <a:extLst>
                        <a:ext uri="{FF2B5EF4-FFF2-40B4-BE49-F238E27FC236}">
                          <a16:creationId xmlns:a16="http://schemas.microsoft.com/office/drawing/2014/main" id="{98DFF5B4-6C6E-464D-97DF-D46C5DAF0925}"/>
                        </a:ext>
                      </a:extLst>
                    </p:cNvPr>
                    <p:cNvSpPr>
                      <a:spLocks noChangeArrowheads="1"/>
                    </p:cNvSpPr>
                    <p:nvPr/>
                  </p:nvSpPr>
                  <p:spPr bwMode="auto">
                    <a:xfrm>
                      <a:off x="6190644"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42" name="Oval 139">
                      <a:extLst>
                        <a:ext uri="{FF2B5EF4-FFF2-40B4-BE49-F238E27FC236}">
                          <a16:creationId xmlns:a16="http://schemas.microsoft.com/office/drawing/2014/main" id="{ADE079ED-0594-4946-9B93-CCA5193888EC}"/>
                        </a:ext>
                      </a:extLst>
                    </p:cNvPr>
                    <p:cNvSpPr>
                      <a:spLocks noChangeArrowheads="1"/>
                    </p:cNvSpPr>
                    <p:nvPr/>
                  </p:nvSpPr>
                  <p:spPr bwMode="auto">
                    <a:xfrm>
                      <a:off x="6181120"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43" name="Oval 140">
                      <a:extLst>
                        <a:ext uri="{FF2B5EF4-FFF2-40B4-BE49-F238E27FC236}">
                          <a16:creationId xmlns:a16="http://schemas.microsoft.com/office/drawing/2014/main" id="{8987BD58-7839-1D46-A57E-DDE7C174D27B}"/>
                        </a:ext>
                      </a:extLst>
                    </p:cNvPr>
                    <p:cNvSpPr>
                      <a:spLocks noChangeArrowheads="1"/>
                    </p:cNvSpPr>
                    <p:nvPr/>
                  </p:nvSpPr>
                  <p:spPr bwMode="auto">
                    <a:xfrm>
                      <a:off x="6190644"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733" name="Group 130">
                  <a:extLst>
                    <a:ext uri="{FF2B5EF4-FFF2-40B4-BE49-F238E27FC236}">
                      <a16:creationId xmlns:a16="http://schemas.microsoft.com/office/drawing/2014/main" id="{4F96D7EB-0749-1543-A160-3EB2D3849B86}"/>
                    </a:ext>
                  </a:extLst>
                </p:cNvPr>
                <p:cNvGrpSpPr>
                  <a:grpSpLocks/>
                </p:cNvGrpSpPr>
                <p:nvPr/>
              </p:nvGrpSpPr>
              <p:grpSpPr bwMode="auto">
                <a:xfrm rot="10800000">
                  <a:off x="6178977" y="1659732"/>
                  <a:ext cx="138251" cy="205876"/>
                  <a:chOff x="6174443" y="1583531"/>
                  <a:chExt cx="138251" cy="205876"/>
                </a:xfrm>
              </p:grpSpPr>
              <p:sp>
                <p:nvSpPr>
                  <p:cNvPr id="1734" name="Oval 1733">
                    <a:extLst>
                      <a:ext uri="{FF2B5EF4-FFF2-40B4-BE49-F238E27FC236}">
                        <a16:creationId xmlns:a16="http://schemas.microsoft.com/office/drawing/2014/main" id="{CBE8EB51-6945-314C-9ABA-237CB2747D6C}"/>
                      </a:ext>
                    </a:extLst>
                  </p:cNvPr>
                  <p:cNvSpPr/>
                  <p:nvPr/>
                </p:nvSpPr>
                <p:spPr>
                  <a:xfrm>
                    <a:off x="6204429" y="163810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35" name="Group 132">
                    <a:extLst>
                      <a:ext uri="{FF2B5EF4-FFF2-40B4-BE49-F238E27FC236}">
                        <a16:creationId xmlns:a16="http://schemas.microsoft.com/office/drawing/2014/main" id="{75101B2A-88AB-2B4D-95A0-3357D3370E07}"/>
                      </a:ext>
                    </a:extLst>
                  </p:cNvPr>
                  <p:cNvGrpSpPr>
                    <a:grpSpLocks/>
                  </p:cNvGrpSpPr>
                  <p:nvPr/>
                </p:nvGrpSpPr>
                <p:grpSpPr bwMode="auto">
                  <a:xfrm>
                    <a:off x="6181428" y="1659732"/>
                    <a:ext cx="54876" cy="129675"/>
                    <a:chOff x="6181428" y="1662113"/>
                    <a:chExt cx="54876" cy="129675"/>
                  </a:xfrm>
                </p:grpSpPr>
                <p:sp>
                  <p:nvSpPr>
                    <p:cNvPr id="1736" name="Oval 133">
                      <a:extLst>
                        <a:ext uri="{FF2B5EF4-FFF2-40B4-BE49-F238E27FC236}">
                          <a16:creationId xmlns:a16="http://schemas.microsoft.com/office/drawing/2014/main" id="{94A4B507-CFB2-2846-8910-EDFB26D9D053}"/>
                        </a:ext>
                      </a:extLst>
                    </p:cNvPr>
                    <p:cNvSpPr>
                      <a:spLocks noChangeArrowheads="1"/>
                    </p:cNvSpPr>
                    <p:nvPr/>
                  </p:nvSpPr>
                  <p:spPr bwMode="auto">
                    <a:xfrm>
                      <a:off x="6196493"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37" name="Oval 134">
                      <a:extLst>
                        <a:ext uri="{FF2B5EF4-FFF2-40B4-BE49-F238E27FC236}">
                          <a16:creationId xmlns:a16="http://schemas.microsoft.com/office/drawing/2014/main" id="{2D6DD7D8-AC53-784B-A5DF-05ECE356AE53}"/>
                        </a:ext>
                      </a:extLst>
                    </p:cNvPr>
                    <p:cNvSpPr>
                      <a:spLocks noChangeArrowheads="1"/>
                    </p:cNvSpPr>
                    <p:nvPr/>
                  </p:nvSpPr>
                  <p:spPr bwMode="auto">
                    <a:xfrm>
                      <a:off x="6186969"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38" name="Oval 135">
                      <a:extLst>
                        <a:ext uri="{FF2B5EF4-FFF2-40B4-BE49-F238E27FC236}">
                          <a16:creationId xmlns:a16="http://schemas.microsoft.com/office/drawing/2014/main" id="{4D9C9915-AF82-D64B-9494-DF6FEA87E085}"/>
                        </a:ext>
                      </a:extLst>
                    </p:cNvPr>
                    <p:cNvSpPr>
                      <a:spLocks noChangeArrowheads="1"/>
                    </p:cNvSpPr>
                    <p:nvPr/>
                  </p:nvSpPr>
                  <p:spPr bwMode="auto">
                    <a:xfrm>
                      <a:off x="6196493"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64" name="Group 141">
                <a:extLst>
                  <a:ext uri="{FF2B5EF4-FFF2-40B4-BE49-F238E27FC236}">
                    <a16:creationId xmlns:a16="http://schemas.microsoft.com/office/drawing/2014/main" id="{C580FC56-C19B-A94D-88C0-7FC69F30E002}"/>
                  </a:ext>
                </a:extLst>
              </p:cNvPr>
              <p:cNvGrpSpPr>
                <a:grpSpLocks/>
              </p:cNvGrpSpPr>
              <p:nvPr/>
            </p:nvGrpSpPr>
            <p:grpSpPr bwMode="auto">
              <a:xfrm>
                <a:off x="7287289" y="1590271"/>
                <a:ext cx="138251" cy="282077"/>
                <a:chOff x="6178977" y="1583531"/>
                <a:chExt cx="138251" cy="282077"/>
              </a:xfrm>
            </p:grpSpPr>
            <p:grpSp>
              <p:nvGrpSpPr>
                <p:cNvPr id="1720" name="Group 142">
                  <a:extLst>
                    <a:ext uri="{FF2B5EF4-FFF2-40B4-BE49-F238E27FC236}">
                      <a16:creationId xmlns:a16="http://schemas.microsoft.com/office/drawing/2014/main" id="{F93ED657-5EED-1B4E-B08E-04701D181761}"/>
                    </a:ext>
                  </a:extLst>
                </p:cNvPr>
                <p:cNvGrpSpPr>
                  <a:grpSpLocks/>
                </p:cNvGrpSpPr>
                <p:nvPr/>
              </p:nvGrpSpPr>
              <p:grpSpPr bwMode="auto">
                <a:xfrm>
                  <a:off x="6178977" y="1583531"/>
                  <a:ext cx="138251" cy="205876"/>
                  <a:chOff x="6174443" y="1583531"/>
                  <a:chExt cx="138251" cy="205876"/>
                </a:xfrm>
              </p:grpSpPr>
              <p:sp>
                <p:nvSpPr>
                  <p:cNvPr id="1727" name="Oval 1726">
                    <a:extLst>
                      <a:ext uri="{FF2B5EF4-FFF2-40B4-BE49-F238E27FC236}">
                        <a16:creationId xmlns:a16="http://schemas.microsoft.com/office/drawing/2014/main" id="{F84D40AA-1A27-4F4A-B86F-D7D1D3291F52}"/>
                      </a:ext>
                    </a:extLst>
                  </p:cNvPr>
                  <p:cNvSpPr/>
                  <p:nvPr/>
                </p:nvSpPr>
                <p:spPr>
                  <a:xfrm>
                    <a:off x="6174070"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28" name="Group 150">
                    <a:extLst>
                      <a:ext uri="{FF2B5EF4-FFF2-40B4-BE49-F238E27FC236}">
                        <a16:creationId xmlns:a16="http://schemas.microsoft.com/office/drawing/2014/main" id="{067EFA9A-B267-AA41-8630-B8519686B413}"/>
                      </a:ext>
                    </a:extLst>
                  </p:cNvPr>
                  <p:cNvGrpSpPr>
                    <a:grpSpLocks/>
                  </p:cNvGrpSpPr>
                  <p:nvPr/>
                </p:nvGrpSpPr>
                <p:grpSpPr bwMode="auto">
                  <a:xfrm>
                    <a:off x="6181428" y="1659732"/>
                    <a:ext cx="54876" cy="129675"/>
                    <a:chOff x="6181428" y="1662113"/>
                    <a:chExt cx="54876" cy="129675"/>
                  </a:xfrm>
                </p:grpSpPr>
                <p:sp>
                  <p:nvSpPr>
                    <p:cNvPr id="1729" name="Oval 151">
                      <a:extLst>
                        <a:ext uri="{FF2B5EF4-FFF2-40B4-BE49-F238E27FC236}">
                          <a16:creationId xmlns:a16="http://schemas.microsoft.com/office/drawing/2014/main" id="{98FDF4BD-DD3A-4B47-A5BF-FD8AD0AAFDF2}"/>
                        </a:ext>
                      </a:extLst>
                    </p:cNvPr>
                    <p:cNvSpPr>
                      <a:spLocks noChangeArrowheads="1"/>
                    </p:cNvSpPr>
                    <p:nvPr/>
                  </p:nvSpPr>
                  <p:spPr bwMode="auto">
                    <a:xfrm>
                      <a:off x="6188356"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30" name="Oval 152">
                      <a:extLst>
                        <a:ext uri="{FF2B5EF4-FFF2-40B4-BE49-F238E27FC236}">
                          <a16:creationId xmlns:a16="http://schemas.microsoft.com/office/drawing/2014/main" id="{671472AC-B4D9-1645-B500-7A1F1B7C03B6}"/>
                        </a:ext>
                      </a:extLst>
                    </p:cNvPr>
                    <p:cNvSpPr>
                      <a:spLocks noChangeArrowheads="1"/>
                    </p:cNvSpPr>
                    <p:nvPr/>
                  </p:nvSpPr>
                  <p:spPr bwMode="auto">
                    <a:xfrm>
                      <a:off x="6178832"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31" name="Oval 153">
                      <a:extLst>
                        <a:ext uri="{FF2B5EF4-FFF2-40B4-BE49-F238E27FC236}">
                          <a16:creationId xmlns:a16="http://schemas.microsoft.com/office/drawing/2014/main" id="{EE4725FA-800C-F944-BF74-23FB17715F59}"/>
                        </a:ext>
                      </a:extLst>
                    </p:cNvPr>
                    <p:cNvSpPr>
                      <a:spLocks noChangeArrowheads="1"/>
                    </p:cNvSpPr>
                    <p:nvPr/>
                  </p:nvSpPr>
                  <p:spPr bwMode="auto">
                    <a:xfrm>
                      <a:off x="6188356"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721" name="Group 143">
                  <a:extLst>
                    <a:ext uri="{FF2B5EF4-FFF2-40B4-BE49-F238E27FC236}">
                      <a16:creationId xmlns:a16="http://schemas.microsoft.com/office/drawing/2014/main" id="{5FC90D37-0641-C743-95C7-DD9596BC2CD5}"/>
                    </a:ext>
                  </a:extLst>
                </p:cNvPr>
                <p:cNvGrpSpPr>
                  <a:grpSpLocks/>
                </p:cNvGrpSpPr>
                <p:nvPr/>
              </p:nvGrpSpPr>
              <p:grpSpPr bwMode="auto">
                <a:xfrm rot="10800000">
                  <a:off x="6178977" y="1659732"/>
                  <a:ext cx="138251" cy="205876"/>
                  <a:chOff x="6174443" y="1583531"/>
                  <a:chExt cx="138251" cy="205876"/>
                </a:xfrm>
              </p:grpSpPr>
              <p:sp>
                <p:nvSpPr>
                  <p:cNvPr id="1722" name="Oval 1721">
                    <a:extLst>
                      <a:ext uri="{FF2B5EF4-FFF2-40B4-BE49-F238E27FC236}">
                        <a16:creationId xmlns:a16="http://schemas.microsoft.com/office/drawing/2014/main" id="{0686081E-0D94-CE49-88A4-94B129A0B8C8}"/>
                      </a:ext>
                    </a:extLst>
                  </p:cNvPr>
                  <p:cNvSpPr/>
                  <p:nvPr/>
                </p:nvSpPr>
                <p:spPr>
                  <a:xfrm>
                    <a:off x="6205130" y="1614296"/>
                    <a:ext cx="138095"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23" name="Group 145">
                    <a:extLst>
                      <a:ext uri="{FF2B5EF4-FFF2-40B4-BE49-F238E27FC236}">
                        <a16:creationId xmlns:a16="http://schemas.microsoft.com/office/drawing/2014/main" id="{5226279A-6656-4F4A-94AF-CE46FFE8C75D}"/>
                      </a:ext>
                    </a:extLst>
                  </p:cNvPr>
                  <p:cNvGrpSpPr>
                    <a:grpSpLocks/>
                  </p:cNvGrpSpPr>
                  <p:nvPr/>
                </p:nvGrpSpPr>
                <p:grpSpPr bwMode="auto">
                  <a:xfrm>
                    <a:off x="6181428" y="1659732"/>
                    <a:ext cx="54876" cy="129675"/>
                    <a:chOff x="6181428" y="1662113"/>
                    <a:chExt cx="54876" cy="129675"/>
                  </a:xfrm>
                </p:grpSpPr>
                <p:sp>
                  <p:nvSpPr>
                    <p:cNvPr id="1724" name="Oval 146">
                      <a:extLst>
                        <a:ext uri="{FF2B5EF4-FFF2-40B4-BE49-F238E27FC236}">
                          <a16:creationId xmlns:a16="http://schemas.microsoft.com/office/drawing/2014/main" id="{3C7D6EFF-5533-6842-AAAF-FF8E3BDC5B45}"/>
                        </a:ext>
                      </a:extLst>
                    </p:cNvPr>
                    <p:cNvSpPr>
                      <a:spLocks noChangeArrowheads="1"/>
                    </p:cNvSpPr>
                    <p:nvPr/>
                  </p:nvSpPr>
                  <p:spPr bwMode="auto">
                    <a:xfrm>
                      <a:off x="6197193"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25" name="Oval 147">
                      <a:extLst>
                        <a:ext uri="{FF2B5EF4-FFF2-40B4-BE49-F238E27FC236}">
                          <a16:creationId xmlns:a16="http://schemas.microsoft.com/office/drawing/2014/main" id="{2CAC5F3B-F8FA-A841-883B-AFB3FBDD07EE}"/>
                        </a:ext>
                      </a:extLst>
                    </p:cNvPr>
                    <p:cNvSpPr>
                      <a:spLocks noChangeArrowheads="1"/>
                    </p:cNvSpPr>
                    <p:nvPr/>
                  </p:nvSpPr>
                  <p:spPr bwMode="auto">
                    <a:xfrm>
                      <a:off x="6187669"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26" name="Oval 148">
                      <a:extLst>
                        <a:ext uri="{FF2B5EF4-FFF2-40B4-BE49-F238E27FC236}">
                          <a16:creationId xmlns:a16="http://schemas.microsoft.com/office/drawing/2014/main" id="{B72C4B38-04CF-BB4E-A1FC-E9BBF1DD4AAE}"/>
                        </a:ext>
                      </a:extLst>
                    </p:cNvPr>
                    <p:cNvSpPr>
                      <a:spLocks noChangeArrowheads="1"/>
                    </p:cNvSpPr>
                    <p:nvPr/>
                  </p:nvSpPr>
                  <p:spPr bwMode="auto">
                    <a:xfrm>
                      <a:off x="6197193"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65" name="Group 154">
                <a:extLst>
                  <a:ext uri="{FF2B5EF4-FFF2-40B4-BE49-F238E27FC236}">
                    <a16:creationId xmlns:a16="http://schemas.microsoft.com/office/drawing/2014/main" id="{5EE40FAE-6283-D44F-8BBF-FA8E5A2CB36A}"/>
                  </a:ext>
                </a:extLst>
              </p:cNvPr>
              <p:cNvGrpSpPr>
                <a:grpSpLocks/>
              </p:cNvGrpSpPr>
              <p:nvPr/>
            </p:nvGrpSpPr>
            <p:grpSpPr bwMode="auto">
              <a:xfrm>
                <a:off x="7148750" y="1590271"/>
                <a:ext cx="138251" cy="282077"/>
                <a:chOff x="6178977" y="1583531"/>
                <a:chExt cx="138251" cy="282077"/>
              </a:xfrm>
            </p:grpSpPr>
            <p:grpSp>
              <p:nvGrpSpPr>
                <p:cNvPr id="1708" name="Group 155">
                  <a:extLst>
                    <a:ext uri="{FF2B5EF4-FFF2-40B4-BE49-F238E27FC236}">
                      <a16:creationId xmlns:a16="http://schemas.microsoft.com/office/drawing/2014/main" id="{7BCC9164-EE46-9741-8A7F-EF20CA90F992}"/>
                    </a:ext>
                  </a:extLst>
                </p:cNvPr>
                <p:cNvGrpSpPr>
                  <a:grpSpLocks/>
                </p:cNvGrpSpPr>
                <p:nvPr/>
              </p:nvGrpSpPr>
              <p:grpSpPr bwMode="auto">
                <a:xfrm>
                  <a:off x="6178977" y="1583531"/>
                  <a:ext cx="138251" cy="205876"/>
                  <a:chOff x="6174443" y="1583531"/>
                  <a:chExt cx="138251" cy="205876"/>
                </a:xfrm>
              </p:grpSpPr>
              <p:sp>
                <p:nvSpPr>
                  <p:cNvPr id="1715" name="Oval 1714">
                    <a:extLst>
                      <a:ext uri="{FF2B5EF4-FFF2-40B4-BE49-F238E27FC236}">
                        <a16:creationId xmlns:a16="http://schemas.microsoft.com/office/drawing/2014/main" id="{CC84B994-179C-0945-84D3-147E4F08DAFD}"/>
                      </a:ext>
                    </a:extLst>
                  </p:cNvPr>
                  <p:cNvSpPr/>
                  <p:nvPr/>
                </p:nvSpPr>
                <p:spPr>
                  <a:xfrm>
                    <a:off x="6174514"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16" name="Group 163">
                    <a:extLst>
                      <a:ext uri="{FF2B5EF4-FFF2-40B4-BE49-F238E27FC236}">
                        <a16:creationId xmlns:a16="http://schemas.microsoft.com/office/drawing/2014/main" id="{0C989EEB-E0C6-A44A-B6EB-83B39A66C33E}"/>
                      </a:ext>
                    </a:extLst>
                  </p:cNvPr>
                  <p:cNvGrpSpPr>
                    <a:grpSpLocks/>
                  </p:cNvGrpSpPr>
                  <p:nvPr/>
                </p:nvGrpSpPr>
                <p:grpSpPr bwMode="auto">
                  <a:xfrm>
                    <a:off x="6181428" y="1659732"/>
                    <a:ext cx="54876" cy="129675"/>
                    <a:chOff x="6181428" y="1662113"/>
                    <a:chExt cx="54876" cy="129675"/>
                  </a:xfrm>
                </p:grpSpPr>
                <p:sp>
                  <p:nvSpPr>
                    <p:cNvPr id="1717" name="Oval 164">
                      <a:extLst>
                        <a:ext uri="{FF2B5EF4-FFF2-40B4-BE49-F238E27FC236}">
                          <a16:creationId xmlns:a16="http://schemas.microsoft.com/office/drawing/2014/main" id="{C2DAFD5B-7BE4-2B46-B2A7-C4BAB2E31184}"/>
                        </a:ext>
                      </a:extLst>
                    </p:cNvPr>
                    <p:cNvSpPr>
                      <a:spLocks noChangeArrowheads="1"/>
                    </p:cNvSpPr>
                    <p:nvPr/>
                  </p:nvSpPr>
                  <p:spPr bwMode="auto">
                    <a:xfrm>
                      <a:off x="6190387"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18" name="Oval 165">
                      <a:extLst>
                        <a:ext uri="{FF2B5EF4-FFF2-40B4-BE49-F238E27FC236}">
                          <a16:creationId xmlns:a16="http://schemas.microsoft.com/office/drawing/2014/main" id="{D79AED84-8775-1D46-9BFD-21662E4CD31B}"/>
                        </a:ext>
                      </a:extLst>
                    </p:cNvPr>
                    <p:cNvSpPr>
                      <a:spLocks noChangeArrowheads="1"/>
                    </p:cNvSpPr>
                    <p:nvPr/>
                  </p:nvSpPr>
                  <p:spPr bwMode="auto">
                    <a:xfrm>
                      <a:off x="6180863"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19" name="Oval 166">
                      <a:extLst>
                        <a:ext uri="{FF2B5EF4-FFF2-40B4-BE49-F238E27FC236}">
                          <a16:creationId xmlns:a16="http://schemas.microsoft.com/office/drawing/2014/main" id="{5438C611-7962-8F40-9E63-0DC05FCBEE49}"/>
                        </a:ext>
                      </a:extLst>
                    </p:cNvPr>
                    <p:cNvSpPr>
                      <a:spLocks noChangeArrowheads="1"/>
                    </p:cNvSpPr>
                    <p:nvPr/>
                  </p:nvSpPr>
                  <p:spPr bwMode="auto">
                    <a:xfrm>
                      <a:off x="6190387"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709" name="Group 156">
                  <a:extLst>
                    <a:ext uri="{FF2B5EF4-FFF2-40B4-BE49-F238E27FC236}">
                      <a16:creationId xmlns:a16="http://schemas.microsoft.com/office/drawing/2014/main" id="{7062DC08-3DA6-E04B-BB4D-35FB1C9C03A1}"/>
                    </a:ext>
                  </a:extLst>
                </p:cNvPr>
                <p:cNvGrpSpPr>
                  <a:grpSpLocks/>
                </p:cNvGrpSpPr>
                <p:nvPr/>
              </p:nvGrpSpPr>
              <p:grpSpPr bwMode="auto">
                <a:xfrm rot="10800000">
                  <a:off x="6178977" y="1659732"/>
                  <a:ext cx="138251" cy="205876"/>
                  <a:chOff x="6174443" y="1583531"/>
                  <a:chExt cx="138251" cy="205876"/>
                </a:xfrm>
              </p:grpSpPr>
              <p:sp>
                <p:nvSpPr>
                  <p:cNvPr id="1710" name="Oval 1709">
                    <a:extLst>
                      <a:ext uri="{FF2B5EF4-FFF2-40B4-BE49-F238E27FC236}">
                        <a16:creationId xmlns:a16="http://schemas.microsoft.com/office/drawing/2014/main" id="{135CD795-2B94-944B-82DF-58E72753997D}"/>
                      </a:ext>
                    </a:extLst>
                  </p:cNvPr>
                  <p:cNvSpPr/>
                  <p:nvPr/>
                </p:nvSpPr>
                <p:spPr>
                  <a:xfrm>
                    <a:off x="6204686" y="1614296"/>
                    <a:ext cx="138096"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11" name="Group 158">
                    <a:extLst>
                      <a:ext uri="{FF2B5EF4-FFF2-40B4-BE49-F238E27FC236}">
                        <a16:creationId xmlns:a16="http://schemas.microsoft.com/office/drawing/2014/main" id="{63741B1A-251F-114B-B6D6-C2855A0710F1}"/>
                      </a:ext>
                    </a:extLst>
                  </p:cNvPr>
                  <p:cNvGrpSpPr>
                    <a:grpSpLocks/>
                  </p:cNvGrpSpPr>
                  <p:nvPr/>
                </p:nvGrpSpPr>
                <p:grpSpPr bwMode="auto">
                  <a:xfrm>
                    <a:off x="6181428" y="1659732"/>
                    <a:ext cx="54876" cy="129675"/>
                    <a:chOff x="6181428" y="1662113"/>
                    <a:chExt cx="54876" cy="129675"/>
                  </a:xfrm>
                </p:grpSpPr>
                <p:sp>
                  <p:nvSpPr>
                    <p:cNvPr id="1712" name="Oval 159">
                      <a:extLst>
                        <a:ext uri="{FF2B5EF4-FFF2-40B4-BE49-F238E27FC236}">
                          <a16:creationId xmlns:a16="http://schemas.microsoft.com/office/drawing/2014/main" id="{4F43409F-2C0D-8D46-90A6-8196343E0524}"/>
                        </a:ext>
                      </a:extLst>
                    </p:cNvPr>
                    <p:cNvSpPr>
                      <a:spLocks noChangeArrowheads="1"/>
                    </p:cNvSpPr>
                    <p:nvPr/>
                  </p:nvSpPr>
                  <p:spPr bwMode="auto">
                    <a:xfrm>
                      <a:off x="6196750"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13" name="Oval 160">
                      <a:extLst>
                        <a:ext uri="{FF2B5EF4-FFF2-40B4-BE49-F238E27FC236}">
                          <a16:creationId xmlns:a16="http://schemas.microsoft.com/office/drawing/2014/main" id="{D9A3E214-C148-004F-B2AF-08C786E12453}"/>
                        </a:ext>
                      </a:extLst>
                    </p:cNvPr>
                    <p:cNvSpPr>
                      <a:spLocks noChangeArrowheads="1"/>
                    </p:cNvSpPr>
                    <p:nvPr/>
                  </p:nvSpPr>
                  <p:spPr bwMode="auto">
                    <a:xfrm>
                      <a:off x="6187226"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14" name="Oval 161">
                      <a:extLst>
                        <a:ext uri="{FF2B5EF4-FFF2-40B4-BE49-F238E27FC236}">
                          <a16:creationId xmlns:a16="http://schemas.microsoft.com/office/drawing/2014/main" id="{E0B8F037-91BC-FB4B-A13F-72181C581C43}"/>
                        </a:ext>
                      </a:extLst>
                    </p:cNvPr>
                    <p:cNvSpPr>
                      <a:spLocks noChangeArrowheads="1"/>
                    </p:cNvSpPr>
                    <p:nvPr/>
                  </p:nvSpPr>
                  <p:spPr bwMode="auto">
                    <a:xfrm>
                      <a:off x="6196750"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66" name="Group 167">
                <a:extLst>
                  <a:ext uri="{FF2B5EF4-FFF2-40B4-BE49-F238E27FC236}">
                    <a16:creationId xmlns:a16="http://schemas.microsoft.com/office/drawing/2014/main" id="{A8435F5B-7C28-184E-8AFF-2C2548B8E030}"/>
                  </a:ext>
                </a:extLst>
              </p:cNvPr>
              <p:cNvGrpSpPr>
                <a:grpSpLocks/>
              </p:cNvGrpSpPr>
              <p:nvPr/>
            </p:nvGrpSpPr>
            <p:grpSpPr bwMode="auto">
              <a:xfrm>
                <a:off x="7425828" y="1590271"/>
                <a:ext cx="138251" cy="282077"/>
                <a:chOff x="6178977" y="1583531"/>
                <a:chExt cx="138251" cy="282077"/>
              </a:xfrm>
            </p:grpSpPr>
            <p:grpSp>
              <p:nvGrpSpPr>
                <p:cNvPr id="1696" name="Group 168">
                  <a:extLst>
                    <a:ext uri="{FF2B5EF4-FFF2-40B4-BE49-F238E27FC236}">
                      <a16:creationId xmlns:a16="http://schemas.microsoft.com/office/drawing/2014/main" id="{83D21D1A-DED5-2545-8E90-883D28351C57}"/>
                    </a:ext>
                  </a:extLst>
                </p:cNvPr>
                <p:cNvGrpSpPr>
                  <a:grpSpLocks/>
                </p:cNvGrpSpPr>
                <p:nvPr/>
              </p:nvGrpSpPr>
              <p:grpSpPr bwMode="auto">
                <a:xfrm>
                  <a:off x="6178977" y="1583531"/>
                  <a:ext cx="138251" cy="205876"/>
                  <a:chOff x="6174443" y="1583531"/>
                  <a:chExt cx="138251" cy="205876"/>
                </a:xfrm>
              </p:grpSpPr>
              <p:sp>
                <p:nvSpPr>
                  <p:cNvPr id="1703" name="Oval 1702">
                    <a:extLst>
                      <a:ext uri="{FF2B5EF4-FFF2-40B4-BE49-F238E27FC236}">
                        <a16:creationId xmlns:a16="http://schemas.microsoft.com/office/drawing/2014/main" id="{D84D80A1-AC2F-3A4B-BC81-1BE5AD3C9E0F}"/>
                      </a:ext>
                    </a:extLst>
                  </p:cNvPr>
                  <p:cNvSpPr/>
                  <p:nvPr/>
                </p:nvSpPr>
                <p:spPr>
                  <a:xfrm>
                    <a:off x="6175214"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04" name="Group 176">
                    <a:extLst>
                      <a:ext uri="{FF2B5EF4-FFF2-40B4-BE49-F238E27FC236}">
                        <a16:creationId xmlns:a16="http://schemas.microsoft.com/office/drawing/2014/main" id="{60A4E5EF-274A-5544-85FB-214452CBAE34}"/>
                      </a:ext>
                    </a:extLst>
                  </p:cNvPr>
                  <p:cNvGrpSpPr>
                    <a:grpSpLocks/>
                  </p:cNvGrpSpPr>
                  <p:nvPr/>
                </p:nvGrpSpPr>
                <p:grpSpPr bwMode="auto">
                  <a:xfrm>
                    <a:off x="6181428" y="1659732"/>
                    <a:ext cx="54876" cy="129675"/>
                    <a:chOff x="6181428" y="1662113"/>
                    <a:chExt cx="54876" cy="129675"/>
                  </a:xfrm>
                </p:grpSpPr>
                <p:sp>
                  <p:nvSpPr>
                    <p:cNvPr id="1705" name="Oval 177">
                      <a:extLst>
                        <a:ext uri="{FF2B5EF4-FFF2-40B4-BE49-F238E27FC236}">
                          <a16:creationId xmlns:a16="http://schemas.microsoft.com/office/drawing/2014/main" id="{5AEF1958-91F0-3D4D-B110-652EE3F03826}"/>
                        </a:ext>
                      </a:extLst>
                    </p:cNvPr>
                    <p:cNvSpPr>
                      <a:spLocks noChangeArrowheads="1"/>
                    </p:cNvSpPr>
                    <p:nvPr/>
                  </p:nvSpPr>
                  <p:spPr bwMode="auto">
                    <a:xfrm>
                      <a:off x="6191087"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06" name="Oval 178">
                      <a:extLst>
                        <a:ext uri="{FF2B5EF4-FFF2-40B4-BE49-F238E27FC236}">
                          <a16:creationId xmlns:a16="http://schemas.microsoft.com/office/drawing/2014/main" id="{3A9C936F-9313-624B-A24C-04EAEAEFEF79}"/>
                        </a:ext>
                      </a:extLst>
                    </p:cNvPr>
                    <p:cNvSpPr>
                      <a:spLocks noChangeArrowheads="1"/>
                    </p:cNvSpPr>
                    <p:nvPr/>
                  </p:nvSpPr>
                  <p:spPr bwMode="auto">
                    <a:xfrm>
                      <a:off x="6181563"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07" name="Oval 179">
                      <a:extLst>
                        <a:ext uri="{FF2B5EF4-FFF2-40B4-BE49-F238E27FC236}">
                          <a16:creationId xmlns:a16="http://schemas.microsoft.com/office/drawing/2014/main" id="{C3754ADE-18A0-F54B-8218-E17EA902BA8B}"/>
                        </a:ext>
                      </a:extLst>
                    </p:cNvPr>
                    <p:cNvSpPr>
                      <a:spLocks noChangeArrowheads="1"/>
                    </p:cNvSpPr>
                    <p:nvPr/>
                  </p:nvSpPr>
                  <p:spPr bwMode="auto">
                    <a:xfrm>
                      <a:off x="6191087"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697" name="Group 169">
                  <a:extLst>
                    <a:ext uri="{FF2B5EF4-FFF2-40B4-BE49-F238E27FC236}">
                      <a16:creationId xmlns:a16="http://schemas.microsoft.com/office/drawing/2014/main" id="{928AB5C1-C056-B04A-A27B-25C107E0C202}"/>
                    </a:ext>
                  </a:extLst>
                </p:cNvPr>
                <p:cNvGrpSpPr>
                  <a:grpSpLocks/>
                </p:cNvGrpSpPr>
                <p:nvPr/>
              </p:nvGrpSpPr>
              <p:grpSpPr bwMode="auto">
                <a:xfrm rot="10800000">
                  <a:off x="6178977" y="1659732"/>
                  <a:ext cx="138251" cy="205876"/>
                  <a:chOff x="6174443" y="1583531"/>
                  <a:chExt cx="138251" cy="205876"/>
                </a:xfrm>
              </p:grpSpPr>
              <p:sp>
                <p:nvSpPr>
                  <p:cNvPr id="1698" name="Oval 1697">
                    <a:extLst>
                      <a:ext uri="{FF2B5EF4-FFF2-40B4-BE49-F238E27FC236}">
                        <a16:creationId xmlns:a16="http://schemas.microsoft.com/office/drawing/2014/main" id="{6381423B-1E29-C14F-891E-F430290D3A3D}"/>
                      </a:ext>
                    </a:extLst>
                  </p:cNvPr>
                  <p:cNvSpPr/>
                  <p:nvPr/>
                </p:nvSpPr>
                <p:spPr>
                  <a:xfrm>
                    <a:off x="6178589" y="1638107"/>
                    <a:ext cx="133334"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99" name="Group 171">
                    <a:extLst>
                      <a:ext uri="{FF2B5EF4-FFF2-40B4-BE49-F238E27FC236}">
                        <a16:creationId xmlns:a16="http://schemas.microsoft.com/office/drawing/2014/main" id="{97741A07-48AB-0842-86A2-B125DBE91880}"/>
                      </a:ext>
                    </a:extLst>
                  </p:cNvPr>
                  <p:cNvGrpSpPr>
                    <a:grpSpLocks/>
                  </p:cNvGrpSpPr>
                  <p:nvPr/>
                </p:nvGrpSpPr>
                <p:grpSpPr bwMode="auto">
                  <a:xfrm>
                    <a:off x="6181428" y="1659732"/>
                    <a:ext cx="54876" cy="129675"/>
                    <a:chOff x="6181428" y="1662113"/>
                    <a:chExt cx="54876" cy="129675"/>
                  </a:xfrm>
                </p:grpSpPr>
                <p:sp>
                  <p:nvSpPr>
                    <p:cNvPr id="1700" name="Oval 172">
                      <a:extLst>
                        <a:ext uri="{FF2B5EF4-FFF2-40B4-BE49-F238E27FC236}">
                          <a16:creationId xmlns:a16="http://schemas.microsoft.com/office/drawing/2014/main" id="{307E4771-C4E1-BA49-B926-B5E40898F485}"/>
                        </a:ext>
                      </a:extLst>
                    </p:cNvPr>
                    <p:cNvSpPr>
                      <a:spLocks noChangeArrowheads="1"/>
                    </p:cNvSpPr>
                    <p:nvPr/>
                  </p:nvSpPr>
                  <p:spPr bwMode="auto">
                    <a:xfrm>
                      <a:off x="6192875"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01" name="Oval 173">
                      <a:extLst>
                        <a:ext uri="{FF2B5EF4-FFF2-40B4-BE49-F238E27FC236}">
                          <a16:creationId xmlns:a16="http://schemas.microsoft.com/office/drawing/2014/main" id="{16C0C53F-8C76-E34C-9CED-94610957117B}"/>
                        </a:ext>
                      </a:extLst>
                    </p:cNvPr>
                    <p:cNvSpPr>
                      <a:spLocks noChangeArrowheads="1"/>
                    </p:cNvSpPr>
                    <p:nvPr/>
                  </p:nvSpPr>
                  <p:spPr bwMode="auto">
                    <a:xfrm>
                      <a:off x="6183351"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02" name="Oval 174">
                      <a:extLst>
                        <a:ext uri="{FF2B5EF4-FFF2-40B4-BE49-F238E27FC236}">
                          <a16:creationId xmlns:a16="http://schemas.microsoft.com/office/drawing/2014/main" id="{DD52FB32-E43A-7A40-9F80-5E1106C49ECB}"/>
                        </a:ext>
                      </a:extLst>
                    </p:cNvPr>
                    <p:cNvSpPr>
                      <a:spLocks noChangeArrowheads="1"/>
                    </p:cNvSpPr>
                    <p:nvPr/>
                  </p:nvSpPr>
                  <p:spPr bwMode="auto">
                    <a:xfrm>
                      <a:off x="6192875"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67" name="Group 180">
                <a:extLst>
                  <a:ext uri="{FF2B5EF4-FFF2-40B4-BE49-F238E27FC236}">
                    <a16:creationId xmlns:a16="http://schemas.microsoft.com/office/drawing/2014/main" id="{7F55AC72-D35E-6549-B0AA-22F21B6B91DA}"/>
                  </a:ext>
                </a:extLst>
              </p:cNvPr>
              <p:cNvGrpSpPr>
                <a:grpSpLocks/>
              </p:cNvGrpSpPr>
              <p:nvPr/>
            </p:nvGrpSpPr>
            <p:grpSpPr bwMode="auto">
              <a:xfrm>
                <a:off x="7010211" y="1590271"/>
                <a:ext cx="138251" cy="282077"/>
                <a:chOff x="6178977" y="1583531"/>
                <a:chExt cx="138251" cy="282077"/>
              </a:xfrm>
            </p:grpSpPr>
            <p:grpSp>
              <p:nvGrpSpPr>
                <p:cNvPr id="1684" name="Group 181">
                  <a:extLst>
                    <a:ext uri="{FF2B5EF4-FFF2-40B4-BE49-F238E27FC236}">
                      <a16:creationId xmlns:a16="http://schemas.microsoft.com/office/drawing/2014/main" id="{94610531-D467-7B4A-A768-90E7B669D3CC}"/>
                    </a:ext>
                  </a:extLst>
                </p:cNvPr>
                <p:cNvGrpSpPr>
                  <a:grpSpLocks/>
                </p:cNvGrpSpPr>
                <p:nvPr/>
              </p:nvGrpSpPr>
              <p:grpSpPr bwMode="auto">
                <a:xfrm>
                  <a:off x="6178977" y="1583531"/>
                  <a:ext cx="138251" cy="205876"/>
                  <a:chOff x="6174443" y="1583531"/>
                  <a:chExt cx="138251" cy="205876"/>
                </a:xfrm>
              </p:grpSpPr>
              <p:sp>
                <p:nvSpPr>
                  <p:cNvPr id="1691" name="Oval 1690">
                    <a:extLst>
                      <a:ext uri="{FF2B5EF4-FFF2-40B4-BE49-F238E27FC236}">
                        <a16:creationId xmlns:a16="http://schemas.microsoft.com/office/drawing/2014/main" id="{DA9FA427-80C0-0B46-9344-D83762AC1F18}"/>
                      </a:ext>
                    </a:extLst>
                  </p:cNvPr>
                  <p:cNvSpPr/>
                  <p:nvPr/>
                </p:nvSpPr>
                <p:spPr>
                  <a:xfrm>
                    <a:off x="6174957"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92" name="Group 189">
                    <a:extLst>
                      <a:ext uri="{FF2B5EF4-FFF2-40B4-BE49-F238E27FC236}">
                        <a16:creationId xmlns:a16="http://schemas.microsoft.com/office/drawing/2014/main" id="{77785D33-E617-C644-843D-40EF931BDED8}"/>
                      </a:ext>
                    </a:extLst>
                  </p:cNvPr>
                  <p:cNvGrpSpPr>
                    <a:grpSpLocks/>
                  </p:cNvGrpSpPr>
                  <p:nvPr/>
                </p:nvGrpSpPr>
                <p:grpSpPr bwMode="auto">
                  <a:xfrm>
                    <a:off x="6181428" y="1659732"/>
                    <a:ext cx="54876" cy="129675"/>
                    <a:chOff x="6181428" y="1662113"/>
                    <a:chExt cx="54876" cy="129675"/>
                  </a:xfrm>
                </p:grpSpPr>
                <p:sp>
                  <p:nvSpPr>
                    <p:cNvPr id="1693" name="Oval 190">
                      <a:extLst>
                        <a:ext uri="{FF2B5EF4-FFF2-40B4-BE49-F238E27FC236}">
                          <a16:creationId xmlns:a16="http://schemas.microsoft.com/office/drawing/2014/main" id="{BCDE5A20-14D4-3447-9F86-63A85A6A75A5}"/>
                        </a:ext>
                      </a:extLst>
                    </p:cNvPr>
                    <p:cNvSpPr>
                      <a:spLocks noChangeArrowheads="1"/>
                    </p:cNvSpPr>
                    <p:nvPr/>
                  </p:nvSpPr>
                  <p:spPr bwMode="auto">
                    <a:xfrm>
                      <a:off x="6190830"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94" name="Oval 191">
                      <a:extLst>
                        <a:ext uri="{FF2B5EF4-FFF2-40B4-BE49-F238E27FC236}">
                          <a16:creationId xmlns:a16="http://schemas.microsoft.com/office/drawing/2014/main" id="{4FCF4BA4-7F9E-3249-A2D6-2F737F3B3F50}"/>
                        </a:ext>
                      </a:extLst>
                    </p:cNvPr>
                    <p:cNvSpPr>
                      <a:spLocks noChangeArrowheads="1"/>
                    </p:cNvSpPr>
                    <p:nvPr/>
                  </p:nvSpPr>
                  <p:spPr bwMode="auto">
                    <a:xfrm>
                      <a:off x="6181306"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95" name="Oval 192">
                      <a:extLst>
                        <a:ext uri="{FF2B5EF4-FFF2-40B4-BE49-F238E27FC236}">
                          <a16:creationId xmlns:a16="http://schemas.microsoft.com/office/drawing/2014/main" id="{C7F92AD0-C6C5-1246-AE24-69E303BE4A2B}"/>
                        </a:ext>
                      </a:extLst>
                    </p:cNvPr>
                    <p:cNvSpPr>
                      <a:spLocks noChangeArrowheads="1"/>
                    </p:cNvSpPr>
                    <p:nvPr/>
                  </p:nvSpPr>
                  <p:spPr bwMode="auto">
                    <a:xfrm>
                      <a:off x="6190830"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685" name="Group 182">
                  <a:extLst>
                    <a:ext uri="{FF2B5EF4-FFF2-40B4-BE49-F238E27FC236}">
                      <a16:creationId xmlns:a16="http://schemas.microsoft.com/office/drawing/2014/main" id="{6C0BEA4B-03A3-5343-BD65-DDF5ACB9D872}"/>
                    </a:ext>
                  </a:extLst>
                </p:cNvPr>
                <p:cNvGrpSpPr>
                  <a:grpSpLocks/>
                </p:cNvGrpSpPr>
                <p:nvPr/>
              </p:nvGrpSpPr>
              <p:grpSpPr bwMode="auto">
                <a:xfrm rot="10800000">
                  <a:off x="6178977" y="1659732"/>
                  <a:ext cx="138251" cy="205876"/>
                  <a:chOff x="6174443" y="1583531"/>
                  <a:chExt cx="138251" cy="205876"/>
                </a:xfrm>
              </p:grpSpPr>
              <p:sp>
                <p:nvSpPr>
                  <p:cNvPr id="1686" name="Oval 1685">
                    <a:extLst>
                      <a:ext uri="{FF2B5EF4-FFF2-40B4-BE49-F238E27FC236}">
                        <a16:creationId xmlns:a16="http://schemas.microsoft.com/office/drawing/2014/main" id="{38939238-F2FC-5E43-9A8E-8239B348D6E6}"/>
                      </a:ext>
                    </a:extLst>
                  </p:cNvPr>
                  <p:cNvSpPr/>
                  <p:nvPr/>
                </p:nvSpPr>
                <p:spPr>
                  <a:xfrm>
                    <a:off x="6204243" y="1614296"/>
                    <a:ext cx="138095"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87" name="Group 184">
                    <a:extLst>
                      <a:ext uri="{FF2B5EF4-FFF2-40B4-BE49-F238E27FC236}">
                        <a16:creationId xmlns:a16="http://schemas.microsoft.com/office/drawing/2014/main" id="{A1AD38B0-D1E6-6946-9A89-470B68BF0A57}"/>
                      </a:ext>
                    </a:extLst>
                  </p:cNvPr>
                  <p:cNvGrpSpPr>
                    <a:grpSpLocks/>
                  </p:cNvGrpSpPr>
                  <p:nvPr/>
                </p:nvGrpSpPr>
                <p:grpSpPr bwMode="auto">
                  <a:xfrm>
                    <a:off x="6181428" y="1659732"/>
                    <a:ext cx="54876" cy="129675"/>
                    <a:chOff x="6181428" y="1662113"/>
                    <a:chExt cx="54876" cy="129675"/>
                  </a:xfrm>
                </p:grpSpPr>
                <p:sp>
                  <p:nvSpPr>
                    <p:cNvPr id="1688" name="Oval 185">
                      <a:extLst>
                        <a:ext uri="{FF2B5EF4-FFF2-40B4-BE49-F238E27FC236}">
                          <a16:creationId xmlns:a16="http://schemas.microsoft.com/office/drawing/2014/main" id="{55C0EC3A-A224-A64A-9C86-6C986460C459}"/>
                        </a:ext>
                      </a:extLst>
                    </p:cNvPr>
                    <p:cNvSpPr>
                      <a:spLocks noChangeArrowheads="1"/>
                    </p:cNvSpPr>
                    <p:nvPr/>
                  </p:nvSpPr>
                  <p:spPr bwMode="auto">
                    <a:xfrm>
                      <a:off x="6193132"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89" name="Oval 186">
                      <a:extLst>
                        <a:ext uri="{FF2B5EF4-FFF2-40B4-BE49-F238E27FC236}">
                          <a16:creationId xmlns:a16="http://schemas.microsoft.com/office/drawing/2014/main" id="{979E5D6A-5051-4F46-8E0C-CB7BB3C29CCE}"/>
                        </a:ext>
                      </a:extLst>
                    </p:cNvPr>
                    <p:cNvSpPr>
                      <a:spLocks noChangeArrowheads="1"/>
                    </p:cNvSpPr>
                    <p:nvPr/>
                  </p:nvSpPr>
                  <p:spPr bwMode="auto">
                    <a:xfrm>
                      <a:off x="6183608"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90" name="Oval 187">
                      <a:extLst>
                        <a:ext uri="{FF2B5EF4-FFF2-40B4-BE49-F238E27FC236}">
                          <a16:creationId xmlns:a16="http://schemas.microsoft.com/office/drawing/2014/main" id="{38CD79D4-F27F-1841-99C5-7A78E9CC19FC}"/>
                        </a:ext>
                      </a:extLst>
                    </p:cNvPr>
                    <p:cNvSpPr>
                      <a:spLocks noChangeArrowheads="1"/>
                    </p:cNvSpPr>
                    <p:nvPr/>
                  </p:nvSpPr>
                  <p:spPr bwMode="auto">
                    <a:xfrm>
                      <a:off x="6193132"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68" name="Group 193">
                <a:extLst>
                  <a:ext uri="{FF2B5EF4-FFF2-40B4-BE49-F238E27FC236}">
                    <a16:creationId xmlns:a16="http://schemas.microsoft.com/office/drawing/2014/main" id="{8ADA1FAB-326C-4941-BCBE-7B773B4D62FF}"/>
                  </a:ext>
                </a:extLst>
              </p:cNvPr>
              <p:cNvGrpSpPr>
                <a:grpSpLocks/>
              </p:cNvGrpSpPr>
              <p:nvPr/>
            </p:nvGrpSpPr>
            <p:grpSpPr bwMode="auto">
              <a:xfrm>
                <a:off x="6871672" y="1590271"/>
                <a:ext cx="138251" cy="282077"/>
                <a:chOff x="6178977" y="1583531"/>
                <a:chExt cx="138251" cy="282077"/>
              </a:xfrm>
            </p:grpSpPr>
            <p:grpSp>
              <p:nvGrpSpPr>
                <p:cNvPr id="1672" name="Group 194">
                  <a:extLst>
                    <a:ext uri="{FF2B5EF4-FFF2-40B4-BE49-F238E27FC236}">
                      <a16:creationId xmlns:a16="http://schemas.microsoft.com/office/drawing/2014/main" id="{035F8A95-76A7-074E-A29F-E970E2078F5E}"/>
                    </a:ext>
                  </a:extLst>
                </p:cNvPr>
                <p:cNvGrpSpPr>
                  <a:grpSpLocks/>
                </p:cNvGrpSpPr>
                <p:nvPr/>
              </p:nvGrpSpPr>
              <p:grpSpPr bwMode="auto">
                <a:xfrm>
                  <a:off x="6178977" y="1583531"/>
                  <a:ext cx="138251" cy="205876"/>
                  <a:chOff x="6174443" y="1583531"/>
                  <a:chExt cx="138251" cy="205876"/>
                </a:xfrm>
              </p:grpSpPr>
              <p:sp>
                <p:nvSpPr>
                  <p:cNvPr id="1679" name="Oval 1678">
                    <a:extLst>
                      <a:ext uri="{FF2B5EF4-FFF2-40B4-BE49-F238E27FC236}">
                        <a16:creationId xmlns:a16="http://schemas.microsoft.com/office/drawing/2014/main" id="{37197F0C-950E-1447-BACD-1C617BF938E0}"/>
                      </a:ext>
                    </a:extLst>
                  </p:cNvPr>
                  <p:cNvSpPr/>
                  <p:nvPr/>
                </p:nvSpPr>
                <p:spPr>
                  <a:xfrm>
                    <a:off x="6173813"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80" name="Group 202">
                    <a:extLst>
                      <a:ext uri="{FF2B5EF4-FFF2-40B4-BE49-F238E27FC236}">
                        <a16:creationId xmlns:a16="http://schemas.microsoft.com/office/drawing/2014/main" id="{F02981A7-2D60-514A-8C35-38063C94D664}"/>
                      </a:ext>
                    </a:extLst>
                  </p:cNvPr>
                  <p:cNvGrpSpPr>
                    <a:grpSpLocks/>
                  </p:cNvGrpSpPr>
                  <p:nvPr/>
                </p:nvGrpSpPr>
                <p:grpSpPr bwMode="auto">
                  <a:xfrm>
                    <a:off x="6181428" y="1659732"/>
                    <a:ext cx="54876" cy="129675"/>
                    <a:chOff x="6181428" y="1662113"/>
                    <a:chExt cx="54876" cy="129675"/>
                  </a:xfrm>
                </p:grpSpPr>
                <p:sp>
                  <p:nvSpPr>
                    <p:cNvPr id="1681" name="Oval 203">
                      <a:extLst>
                        <a:ext uri="{FF2B5EF4-FFF2-40B4-BE49-F238E27FC236}">
                          <a16:creationId xmlns:a16="http://schemas.microsoft.com/office/drawing/2014/main" id="{FA0CDCC8-BC2F-FD45-8227-AF2582FEE1CF}"/>
                        </a:ext>
                      </a:extLst>
                    </p:cNvPr>
                    <p:cNvSpPr>
                      <a:spLocks noChangeArrowheads="1"/>
                    </p:cNvSpPr>
                    <p:nvPr/>
                  </p:nvSpPr>
                  <p:spPr bwMode="auto">
                    <a:xfrm>
                      <a:off x="6188099"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82" name="Oval 204">
                      <a:extLst>
                        <a:ext uri="{FF2B5EF4-FFF2-40B4-BE49-F238E27FC236}">
                          <a16:creationId xmlns:a16="http://schemas.microsoft.com/office/drawing/2014/main" id="{16EB0178-841A-474B-A11E-96D6C7F86AC8}"/>
                        </a:ext>
                      </a:extLst>
                    </p:cNvPr>
                    <p:cNvSpPr>
                      <a:spLocks noChangeArrowheads="1"/>
                    </p:cNvSpPr>
                    <p:nvPr/>
                  </p:nvSpPr>
                  <p:spPr bwMode="auto">
                    <a:xfrm>
                      <a:off x="6178575"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83" name="Oval 205">
                      <a:extLst>
                        <a:ext uri="{FF2B5EF4-FFF2-40B4-BE49-F238E27FC236}">
                          <a16:creationId xmlns:a16="http://schemas.microsoft.com/office/drawing/2014/main" id="{EB78C969-2A13-E344-9B67-2A3BCD64B438}"/>
                        </a:ext>
                      </a:extLst>
                    </p:cNvPr>
                    <p:cNvSpPr>
                      <a:spLocks noChangeArrowheads="1"/>
                    </p:cNvSpPr>
                    <p:nvPr/>
                  </p:nvSpPr>
                  <p:spPr bwMode="auto">
                    <a:xfrm>
                      <a:off x="6188099"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673" name="Group 195">
                  <a:extLst>
                    <a:ext uri="{FF2B5EF4-FFF2-40B4-BE49-F238E27FC236}">
                      <a16:creationId xmlns:a16="http://schemas.microsoft.com/office/drawing/2014/main" id="{939E85DA-E81A-C94E-9F0A-811C64891BF4}"/>
                    </a:ext>
                  </a:extLst>
                </p:cNvPr>
                <p:cNvGrpSpPr>
                  <a:grpSpLocks/>
                </p:cNvGrpSpPr>
                <p:nvPr/>
              </p:nvGrpSpPr>
              <p:grpSpPr bwMode="auto">
                <a:xfrm rot="10800000">
                  <a:off x="6178977" y="1659732"/>
                  <a:ext cx="138251" cy="205876"/>
                  <a:chOff x="6174443" y="1583531"/>
                  <a:chExt cx="138251" cy="205876"/>
                </a:xfrm>
              </p:grpSpPr>
              <p:sp>
                <p:nvSpPr>
                  <p:cNvPr id="1674" name="Oval 1673">
                    <a:extLst>
                      <a:ext uri="{FF2B5EF4-FFF2-40B4-BE49-F238E27FC236}">
                        <a16:creationId xmlns:a16="http://schemas.microsoft.com/office/drawing/2014/main" id="{C4D66D06-A04A-3144-AA85-81FC6BE86184}"/>
                      </a:ext>
                    </a:extLst>
                  </p:cNvPr>
                  <p:cNvSpPr/>
                  <p:nvPr/>
                </p:nvSpPr>
                <p:spPr>
                  <a:xfrm>
                    <a:off x="6205387" y="1614296"/>
                    <a:ext cx="138095"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75" name="Group 197">
                    <a:extLst>
                      <a:ext uri="{FF2B5EF4-FFF2-40B4-BE49-F238E27FC236}">
                        <a16:creationId xmlns:a16="http://schemas.microsoft.com/office/drawing/2014/main" id="{92183B63-6B6A-7249-9235-5C2DA91AD1D9}"/>
                      </a:ext>
                    </a:extLst>
                  </p:cNvPr>
                  <p:cNvGrpSpPr>
                    <a:grpSpLocks/>
                  </p:cNvGrpSpPr>
                  <p:nvPr/>
                </p:nvGrpSpPr>
                <p:grpSpPr bwMode="auto">
                  <a:xfrm>
                    <a:off x="6181428" y="1659732"/>
                    <a:ext cx="54876" cy="129675"/>
                    <a:chOff x="6181428" y="1662113"/>
                    <a:chExt cx="54876" cy="129675"/>
                  </a:xfrm>
                </p:grpSpPr>
                <p:sp>
                  <p:nvSpPr>
                    <p:cNvPr id="1676" name="Oval 198">
                      <a:extLst>
                        <a:ext uri="{FF2B5EF4-FFF2-40B4-BE49-F238E27FC236}">
                          <a16:creationId xmlns:a16="http://schemas.microsoft.com/office/drawing/2014/main" id="{E1FCD9F3-5EC9-4B4E-9E0D-9C46C2446BB9}"/>
                        </a:ext>
                      </a:extLst>
                    </p:cNvPr>
                    <p:cNvSpPr>
                      <a:spLocks noChangeArrowheads="1"/>
                    </p:cNvSpPr>
                    <p:nvPr/>
                  </p:nvSpPr>
                  <p:spPr bwMode="auto">
                    <a:xfrm>
                      <a:off x="6195863"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77" name="Oval 199">
                      <a:extLst>
                        <a:ext uri="{FF2B5EF4-FFF2-40B4-BE49-F238E27FC236}">
                          <a16:creationId xmlns:a16="http://schemas.microsoft.com/office/drawing/2014/main" id="{4910258A-BB2C-2B42-A56F-D648B71D83E2}"/>
                        </a:ext>
                      </a:extLst>
                    </p:cNvPr>
                    <p:cNvSpPr>
                      <a:spLocks noChangeArrowheads="1"/>
                    </p:cNvSpPr>
                    <p:nvPr/>
                  </p:nvSpPr>
                  <p:spPr bwMode="auto">
                    <a:xfrm>
                      <a:off x="6187926"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78" name="Oval 200">
                      <a:extLst>
                        <a:ext uri="{FF2B5EF4-FFF2-40B4-BE49-F238E27FC236}">
                          <a16:creationId xmlns:a16="http://schemas.microsoft.com/office/drawing/2014/main" id="{81144A82-B729-9A4E-872C-1AB7B7F11239}"/>
                        </a:ext>
                      </a:extLst>
                    </p:cNvPr>
                    <p:cNvSpPr>
                      <a:spLocks noChangeArrowheads="1"/>
                    </p:cNvSpPr>
                    <p:nvPr/>
                  </p:nvSpPr>
                  <p:spPr bwMode="auto">
                    <a:xfrm>
                      <a:off x="6195863"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69" name="Group 206">
                <a:extLst>
                  <a:ext uri="{FF2B5EF4-FFF2-40B4-BE49-F238E27FC236}">
                    <a16:creationId xmlns:a16="http://schemas.microsoft.com/office/drawing/2014/main" id="{745F37E4-270E-C845-B327-255150DE64D0}"/>
                  </a:ext>
                </a:extLst>
              </p:cNvPr>
              <p:cNvGrpSpPr>
                <a:grpSpLocks/>
              </p:cNvGrpSpPr>
              <p:nvPr/>
            </p:nvGrpSpPr>
            <p:grpSpPr bwMode="auto">
              <a:xfrm>
                <a:off x="6733133" y="1590271"/>
                <a:ext cx="138251" cy="282077"/>
                <a:chOff x="6178977" y="1583531"/>
                <a:chExt cx="138251" cy="282077"/>
              </a:xfrm>
            </p:grpSpPr>
            <p:grpSp>
              <p:nvGrpSpPr>
                <p:cNvPr id="1660" name="Group 207">
                  <a:extLst>
                    <a:ext uri="{FF2B5EF4-FFF2-40B4-BE49-F238E27FC236}">
                      <a16:creationId xmlns:a16="http://schemas.microsoft.com/office/drawing/2014/main" id="{A35FB7CB-42D4-D246-95CC-86D7E55A5834}"/>
                    </a:ext>
                  </a:extLst>
                </p:cNvPr>
                <p:cNvGrpSpPr>
                  <a:grpSpLocks/>
                </p:cNvGrpSpPr>
                <p:nvPr/>
              </p:nvGrpSpPr>
              <p:grpSpPr bwMode="auto">
                <a:xfrm>
                  <a:off x="6178977" y="1583531"/>
                  <a:ext cx="138251" cy="205876"/>
                  <a:chOff x="6174443" y="1583531"/>
                  <a:chExt cx="138251" cy="205876"/>
                </a:xfrm>
              </p:grpSpPr>
              <p:sp>
                <p:nvSpPr>
                  <p:cNvPr id="1667" name="Oval 1666">
                    <a:extLst>
                      <a:ext uri="{FF2B5EF4-FFF2-40B4-BE49-F238E27FC236}">
                        <a16:creationId xmlns:a16="http://schemas.microsoft.com/office/drawing/2014/main" id="{9D06C4F1-97CE-F64D-BE91-91709F416CFA}"/>
                      </a:ext>
                    </a:extLst>
                  </p:cNvPr>
                  <p:cNvSpPr/>
                  <p:nvPr/>
                </p:nvSpPr>
                <p:spPr>
                  <a:xfrm>
                    <a:off x="6174257"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68" name="Group 215">
                    <a:extLst>
                      <a:ext uri="{FF2B5EF4-FFF2-40B4-BE49-F238E27FC236}">
                        <a16:creationId xmlns:a16="http://schemas.microsoft.com/office/drawing/2014/main" id="{2008BF17-294E-5447-9911-E1B835A8521E}"/>
                      </a:ext>
                    </a:extLst>
                  </p:cNvPr>
                  <p:cNvGrpSpPr>
                    <a:grpSpLocks/>
                  </p:cNvGrpSpPr>
                  <p:nvPr/>
                </p:nvGrpSpPr>
                <p:grpSpPr bwMode="auto">
                  <a:xfrm>
                    <a:off x="6181428" y="1659732"/>
                    <a:ext cx="54876" cy="129675"/>
                    <a:chOff x="6181428" y="1662113"/>
                    <a:chExt cx="54876" cy="129675"/>
                  </a:xfrm>
                </p:grpSpPr>
                <p:sp>
                  <p:nvSpPr>
                    <p:cNvPr id="1669" name="Oval 216">
                      <a:extLst>
                        <a:ext uri="{FF2B5EF4-FFF2-40B4-BE49-F238E27FC236}">
                          <a16:creationId xmlns:a16="http://schemas.microsoft.com/office/drawing/2014/main" id="{B221A89B-7CAC-3246-ADEF-C62F0F30C31A}"/>
                        </a:ext>
                      </a:extLst>
                    </p:cNvPr>
                    <p:cNvSpPr>
                      <a:spLocks noChangeArrowheads="1"/>
                    </p:cNvSpPr>
                    <p:nvPr/>
                  </p:nvSpPr>
                  <p:spPr bwMode="auto">
                    <a:xfrm>
                      <a:off x="6190130"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70" name="Oval 217">
                      <a:extLst>
                        <a:ext uri="{FF2B5EF4-FFF2-40B4-BE49-F238E27FC236}">
                          <a16:creationId xmlns:a16="http://schemas.microsoft.com/office/drawing/2014/main" id="{1F52C0B4-C0BB-B243-91C8-14503E51D75C}"/>
                        </a:ext>
                      </a:extLst>
                    </p:cNvPr>
                    <p:cNvSpPr>
                      <a:spLocks noChangeArrowheads="1"/>
                    </p:cNvSpPr>
                    <p:nvPr/>
                  </p:nvSpPr>
                  <p:spPr bwMode="auto">
                    <a:xfrm>
                      <a:off x="6179018"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71" name="Oval 218">
                      <a:extLst>
                        <a:ext uri="{FF2B5EF4-FFF2-40B4-BE49-F238E27FC236}">
                          <a16:creationId xmlns:a16="http://schemas.microsoft.com/office/drawing/2014/main" id="{A4E23256-E395-7F43-9B70-030F9C3401FD}"/>
                        </a:ext>
                      </a:extLst>
                    </p:cNvPr>
                    <p:cNvSpPr>
                      <a:spLocks noChangeArrowheads="1"/>
                    </p:cNvSpPr>
                    <p:nvPr/>
                  </p:nvSpPr>
                  <p:spPr bwMode="auto">
                    <a:xfrm>
                      <a:off x="6190130"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661" name="Group 208">
                  <a:extLst>
                    <a:ext uri="{FF2B5EF4-FFF2-40B4-BE49-F238E27FC236}">
                      <a16:creationId xmlns:a16="http://schemas.microsoft.com/office/drawing/2014/main" id="{6C216F03-C497-334B-B7FB-D5D6167C4823}"/>
                    </a:ext>
                  </a:extLst>
                </p:cNvPr>
                <p:cNvGrpSpPr>
                  <a:grpSpLocks/>
                </p:cNvGrpSpPr>
                <p:nvPr/>
              </p:nvGrpSpPr>
              <p:grpSpPr bwMode="auto">
                <a:xfrm rot="10800000">
                  <a:off x="6178977" y="1659732"/>
                  <a:ext cx="138251" cy="205876"/>
                  <a:chOff x="6174443" y="1583531"/>
                  <a:chExt cx="138251" cy="205876"/>
                </a:xfrm>
              </p:grpSpPr>
              <p:sp>
                <p:nvSpPr>
                  <p:cNvPr id="1662" name="Oval 1661">
                    <a:extLst>
                      <a:ext uri="{FF2B5EF4-FFF2-40B4-BE49-F238E27FC236}">
                        <a16:creationId xmlns:a16="http://schemas.microsoft.com/office/drawing/2014/main" id="{67EA6E90-D68D-6642-983E-138B5DE11109}"/>
                      </a:ext>
                    </a:extLst>
                  </p:cNvPr>
                  <p:cNvSpPr/>
                  <p:nvPr/>
                </p:nvSpPr>
                <p:spPr>
                  <a:xfrm>
                    <a:off x="6204943" y="1614296"/>
                    <a:ext cx="138096"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63" name="Group 210">
                    <a:extLst>
                      <a:ext uri="{FF2B5EF4-FFF2-40B4-BE49-F238E27FC236}">
                        <a16:creationId xmlns:a16="http://schemas.microsoft.com/office/drawing/2014/main" id="{0AF108B2-DA0D-5543-B443-72E430A86DD7}"/>
                      </a:ext>
                    </a:extLst>
                  </p:cNvPr>
                  <p:cNvGrpSpPr>
                    <a:grpSpLocks/>
                  </p:cNvGrpSpPr>
                  <p:nvPr/>
                </p:nvGrpSpPr>
                <p:grpSpPr bwMode="auto">
                  <a:xfrm>
                    <a:off x="6181428" y="1659732"/>
                    <a:ext cx="54876" cy="129675"/>
                    <a:chOff x="6181428" y="1662113"/>
                    <a:chExt cx="54876" cy="129675"/>
                  </a:xfrm>
                </p:grpSpPr>
                <p:sp>
                  <p:nvSpPr>
                    <p:cNvPr id="1664" name="Oval 211">
                      <a:extLst>
                        <a:ext uri="{FF2B5EF4-FFF2-40B4-BE49-F238E27FC236}">
                          <a16:creationId xmlns:a16="http://schemas.microsoft.com/office/drawing/2014/main" id="{86749094-9CCF-DC43-A4CA-AA78A22C2C1D}"/>
                        </a:ext>
                      </a:extLst>
                    </p:cNvPr>
                    <p:cNvSpPr>
                      <a:spLocks noChangeArrowheads="1"/>
                    </p:cNvSpPr>
                    <p:nvPr/>
                  </p:nvSpPr>
                  <p:spPr bwMode="auto">
                    <a:xfrm>
                      <a:off x="6197007"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65" name="Oval 212">
                      <a:extLst>
                        <a:ext uri="{FF2B5EF4-FFF2-40B4-BE49-F238E27FC236}">
                          <a16:creationId xmlns:a16="http://schemas.microsoft.com/office/drawing/2014/main" id="{296C2C5A-0FDE-3941-9288-8D3941165A5E}"/>
                        </a:ext>
                      </a:extLst>
                    </p:cNvPr>
                    <p:cNvSpPr>
                      <a:spLocks noChangeArrowheads="1"/>
                    </p:cNvSpPr>
                    <p:nvPr/>
                  </p:nvSpPr>
                  <p:spPr bwMode="auto">
                    <a:xfrm>
                      <a:off x="6187483"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66" name="Oval 213">
                      <a:extLst>
                        <a:ext uri="{FF2B5EF4-FFF2-40B4-BE49-F238E27FC236}">
                          <a16:creationId xmlns:a16="http://schemas.microsoft.com/office/drawing/2014/main" id="{2FD9E6D1-5139-9B46-8013-D77FAF5500D3}"/>
                        </a:ext>
                      </a:extLst>
                    </p:cNvPr>
                    <p:cNvSpPr>
                      <a:spLocks noChangeArrowheads="1"/>
                    </p:cNvSpPr>
                    <p:nvPr/>
                  </p:nvSpPr>
                  <p:spPr bwMode="auto">
                    <a:xfrm>
                      <a:off x="6197007"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70" name="Group 219">
                <a:extLst>
                  <a:ext uri="{FF2B5EF4-FFF2-40B4-BE49-F238E27FC236}">
                    <a16:creationId xmlns:a16="http://schemas.microsoft.com/office/drawing/2014/main" id="{0D52520E-2804-E747-9C16-37112FC2EDFB}"/>
                  </a:ext>
                </a:extLst>
              </p:cNvPr>
              <p:cNvGrpSpPr>
                <a:grpSpLocks/>
              </p:cNvGrpSpPr>
              <p:nvPr/>
            </p:nvGrpSpPr>
            <p:grpSpPr bwMode="auto">
              <a:xfrm>
                <a:off x="6594594" y="1590271"/>
                <a:ext cx="138251" cy="282077"/>
                <a:chOff x="6178977" y="1583531"/>
                <a:chExt cx="138251" cy="282077"/>
              </a:xfrm>
            </p:grpSpPr>
            <p:grpSp>
              <p:nvGrpSpPr>
                <p:cNvPr id="1648" name="Group 220">
                  <a:extLst>
                    <a:ext uri="{FF2B5EF4-FFF2-40B4-BE49-F238E27FC236}">
                      <a16:creationId xmlns:a16="http://schemas.microsoft.com/office/drawing/2014/main" id="{B529FE99-4772-534F-94DF-E98DA0706D90}"/>
                    </a:ext>
                  </a:extLst>
                </p:cNvPr>
                <p:cNvGrpSpPr>
                  <a:grpSpLocks/>
                </p:cNvGrpSpPr>
                <p:nvPr/>
              </p:nvGrpSpPr>
              <p:grpSpPr bwMode="auto">
                <a:xfrm>
                  <a:off x="6178977" y="1583531"/>
                  <a:ext cx="138251" cy="205876"/>
                  <a:chOff x="6174443" y="1583531"/>
                  <a:chExt cx="138251" cy="205876"/>
                </a:xfrm>
              </p:grpSpPr>
              <p:sp>
                <p:nvSpPr>
                  <p:cNvPr id="1655" name="Oval 1654">
                    <a:extLst>
                      <a:ext uri="{FF2B5EF4-FFF2-40B4-BE49-F238E27FC236}">
                        <a16:creationId xmlns:a16="http://schemas.microsoft.com/office/drawing/2014/main" id="{2A936175-9675-834C-9A03-B5CDDFABD036}"/>
                      </a:ext>
                    </a:extLst>
                  </p:cNvPr>
                  <p:cNvSpPr/>
                  <p:nvPr/>
                </p:nvSpPr>
                <p:spPr>
                  <a:xfrm>
                    <a:off x="6174700"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56" name="Group 228">
                    <a:extLst>
                      <a:ext uri="{FF2B5EF4-FFF2-40B4-BE49-F238E27FC236}">
                        <a16:creationId xmlns:a16="http://schemas.microsoft.com/office/drawing/2014/main" id="{D6F42F7B-BF00-2F44-AF2B-C9CB15D8CF54}"/>
                      </a:ext>
                    </a:extLst>
                  </p:cNvPr>
                  <p:cNvGrpSpPr>
                    <a:grpSpLocks/>
                  </p:cNvGrpSpPr>
                  <p:nvPr/>
                </p:nvGrpSpPr>
                <p:grpSpPr bwMode="auto">
                  <a:xfrm>
                    <a:off x="6181428" y="1659732"/>
                    <a:ext cx="54876" cy="129675"/>
                    <a:chOff x="6181428" y="1662113"/>
                    <a:chExt cx="54876" cy="129675"/>
                  </a:xfrm>
                </p:grpSpPr>
                <p:sp>
                  <p:nvSpPr>
                    <p:cNvPr id="1657" name="Oval 229">
                      <a:extLst>
                        <a:ext uri="{FF2B5EF4-FFF2-40B4-BE49-F238E27FC236}">
                          <a16:creationId xmlns:a16="http://schemas.microsoft.com/office/drawing/2014/main" id="{6EED198F-E3C3-B34B-A570-040516BBC634}"/>
                        </a:ext>
                      </a:extLst>
                    </p:cNvPr>
                    <p:cNvSpPr>
                      <a:spLocks noChangeArrowheads="1"/>
                    </p:cNvSpPr>
                    <p:nvPr/>
                  </p:nvSpPr>
                  <p:spPr bwMode="auto">
                    <a:xfrm>
                      <a:off x="6190573"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58" name="Oval 230">
                      <a:extLst>
                        <a:ext uri="{FF2B5EF4-FFF2-40B4-BE49-F238E27FC236}">
                          <a16:creationId xmlns:a16="http://schemas.microsoft.com/office/drawing/2014/main" id="{E7C304D1-A231-C949-B401-24EBA4FE05AC}"/>
                        </a:ext>
                      </a:extLst>
                    </p:cNvPr>
                    <p:cNvSpPr>
                      <a:spLocks noChangeArrowheads="1"/>
                    </p:cNvSpPr>
                    <p:nvPr/>
                  </p:nvSpPr>
                  <p:spPr bwMode="auto">
                    <a:xfrm>
                      <a:off x="6181049"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59" name="Oval 231">
                      <a:extLst>
                        <a:ext uri="{FF2B5EF4-FFF2-40B4-BE49-F238E27FC236}">
                          <a16:creationId xmlns:a16="http://schemas.microsoft.com/office/drawing/2014/main" id="{395954B0-A780-9343-A4CD-C35A8CD30F5F}"/>
                        </a:ext>
                      </a:extLst>
                    </p:cNvPr>
                    <p:cNvSpPr>
                      <a:spLocks noChangeArrowheads="1"/>
                    </p:cNvSpPr>
                    <p:nvPr/>
                  </p:nvSpPr>
                  <p:spPr bwMode="auto">
                    <a:xfrm>
                      <a:off x="6190573"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649" name="Group 221">
                  <a:extLst>
                    <a:ext uri="{FF2B5EF4-FFF2-40B4-BE49-F238E27FC236}">
                      <a16:creationId xmlns:a16="http://schemas.microsoft.com/office/drawing/2014/main" id="{27DD51B1-F60E-7C47-8784-409A1751EDC6}"/>
                    </a:ext>
                  </a:extLst>
                </p:cNvPr>
                <p:cNvGrpSpPr>
                  <a:grpSpLocks/>
                </p:cNvGrpSpPr>
                <p:nvPr/>
              </p:nvGrpSpPr>
              <p:grpSpPr bwMode="auto">
                <a:xfrm rot="10800000">
                  <a:off x="6178977" y="1659732"/>
                  <a:ext cx="138251" cy="205876"/>
                  <a:chOff x="6174443" y="1583531"/>
                  <a:chExt cx="138251" cy="205876"/>
                </a:xfrm>
              </p:grpSpPr>
              <p:sp>
                <p:nvSpPr>
                  <p:cNvPr id="1650" name="Oval 1649">
                    <a:extLst>
                      <a:ext uri="{FF2B5EF4-FFF2-40B4-BE49-F238E27FC236}">
                        <a16:creationId xmlns:a16="http://schemas.microsoft.com/office/drawing/2014/main" id="{B9494672-4279-1C4C-8DB3-5D4FE8F7F347}"/>
                      </a:ext>
                    </a:extLst>
                  </p:cNvPr>
                  <p:cNvSpPr/>
                  <p:nvPr/>
                </p:nvSpPr>
                <p:spPr>
                  <a:xfrm>
                    <a:off x="6204500" y="1614296"/>
                    <a:ext cx="138095"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51" name="Group 223">
                    <a:extLst>
                      <a:ext uri="{FF2B5EF4-FFF2-40B4-BE49-F238E27FC236}">
                        <a16:creationId xmlns:a16="http://schemas.microsoft.com/office/drawing/2014/main" id="{BA68E6CE-B401-F244-8D25-6157B2C3D0C4}"/>
                      </a:ext>
                    </a:extLst>
                  </p:cNvPr>
                  <p:cNvGrpSpPr>
                    <a:grpSpLocks/>
                  </p:cNvGrpSpPr>
                  <p:nvPr/>
                </p:nvGrpSpPr>
                <p:grpSpPr bwMode="auto">
                  <a:xfrm>
                    <a:off x="6181428" y="1659732"/>
                    <a:ext cx="54876" cy="129675"/>
                    <a:chOff x="6181428" y="1662113"/>
                    <a:chExt cx="54876" cy="129675"/>
                  </a:xfrm>
                </p:grpSpPr>
                <p:sp>
                  <p:nvSpPr>
                    <p:cNvPr id="1652" name="Oval 224">
                      <a:extLst>
                        <a:ext uri="{FF2B5EF4-FFF2-40B4-BE49-F238E27FC236}">
                          <a16:creationId xmlns:a16="http://schemas.microsoft.com/office/drawing/2014/main" id="{2494DF63-9F19-4F44-B611-8D42A89793EF}"/>
                        </a:ext>
                      </a:extLst>
                    </p:cNvPr>
                    <p:cNvSpPr>
                      <a:spLocks noChangeArrowheads="1"/>
                    </p:cNvSpPr>
                    <p:nvPr/>
                  </p:nvSpPr>
                  <p:spPr bwMode="auto">
                    <a:xfrm>
                      <a:off x="6196563"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53" name="Oval 225">
                      <a:extLst>
                        <a:ext uri="{FF2B5EF4-FFF2-40B4-BE49-F238E27FC236}">
                          <a16:creationId xmlns:a16="http://schemas.microsoft.com/office/drawing/2014/main" id="{8CB610D2-3199-E84F-B281-C35801350522}"/>
                        </a:ext>
                      </a:extLst>
                    </p:cNvPr>
                    <p:cNvSpPr>
                      <a:spLocks noChangeArrowheads="1"/>
                    </p:cNvSpPr>
                    <p:nvPr/>
                  </p:nvSpPr>
                  <p:spPr bwMode="auto">
                    <a:xfrm>
                      <a:off x="6187039"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54" name="Oval 226">
                      <a:extLst>
                        <a:ext uri="{FF2B5EF4-FFF2-40B4-BE49-F238E27FC236}">
                          <a16:creationId xmlns:a16="http://schemas.microsoft.com/office/drawing/2014/main" id="{EA10F574-B9CA-ED45-800F-A2EA3709D276}"/>
                        </a:ext>
                      </a:extLst>
                    </p:cNvPr>
                    <p:cNvSpPr>
                      <a:spLocks noChangeArrowheads="1"/>
                    </p:cNvSpPr>
                    <p:nvPr/>
                  </p:nvSpPr>
                  <p:spPr bwMode="auto">
                    <a:xfrm>
                      <a:off x="6196563"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71" name="Group 271">
                <a:extLst>
                  <a:ext uri="{FF2B5EF4-FFF2-40B4-BE49-F238E27FC236}">
                    <a16:creationId xmlns:a16="http://schemas.microsoft.com/office/drawing/2014/main" id="{06BEBEB1-EECB-2247-821E-D6E7878C3219}"/>
                  </a:ext>
                </a:extLst>
              </p:cNvPr>
              <p:cNvGrpSpPr>
                <a:grpSpLocks/>
              </p:cNvGrpSpPr>
              <p:nvPr/>
            </p:nvGrpSpPr>
            <p:grpSpPr bwMode="auto">
              <a:xfrm>
                <a:off x="7841445" y="1590271"/>
                <a:ext cx="138251" cy="282077"/>
                <a:chOff x="6178977" y="1583531"/>
                <a:chExt cx="138251" cy="282077"/>
              </a:xfrm>
            </p:grpSpPr>
            <p:grpSp>
              <p:nvGrpSpPr>
                <p:cNvPr id="1636" name="Group 272">
                  <a:extLst>
                    <a:ext uri="{FF2B5EF4-FFF2-40B4-BE49-F238E27FC236}">
                      <a16:creationId xmlns:a16="http://schemas.microsoft.com/office/drawing/2014/main" id="{1F764D7B-42C3-BB41-AD3C-A88028F8F9FF}"/>
                    </a:ext>
                  </a:extLst>
                </p:cNvPr>
                <p:cNvGrpSpPr>
                  <a:grpSpLocks/>
                </p:cNvGrpSpPr>
                <p:nvPr/>
              </p:nvGrpSpPr>
              <p:grpSpPr bwMode="auto">
                <a:xfrm>
                  <a:off x="6178977" y="1583531"/>
                  <a:ext cx="138251" cy="205876"/>
                  <a:chOff x="6174443" y="1583531"/>
                  <a:chExt cx="138251" cy="205876"/>
                </a:xfrm>
              </p:grpSpPr>
              <p:sp>
                <p:nvSpPr>
                  <p:cNvPr id="1643" name="Oval 1642">
                    <a:extLst>
                      <a:ext uri="{FF2B5EF4-FFF2-40B4-BE49-F238E27FC236}">
                        <a16:creationId xmlns:a16="http://schemas.microsoft.com/office/drawing/2014/main" id="{354CE390-B3DC-6248-A3DC-542EB17394CF}"/>
                      </a:ext>
                    </a:extLst>
                  </p:cNvPr>
                  <p:cNvSpPr/>
                  <p:nvPr/>
                </p:nvSpPr>
                <p:spPr>
                  <a:xfrm>
                    <a:off x="6173884"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44" name="Group 280">
                    <a:extLst>
                      <a:ext uri="{FF2B5EF4-FFF2-40B4-BE49-F238E27FC236}">
                        <a16:creationId xmlns:a16="http://schemas.microsoft.com/office/drawing/2014/main" id="{30AA11CB-F6EA-2945-9B62-8A5663AF6B98}"/>
                      </a:ext>
                    </a:extLst>
                  </p:cNvPr>
                  <p:cNvGrpSpPr>
                    <a:grpSpLocks/>
                  </p:cNvGrpSpPr>
                  <p:nvPr/>
                </p:nvGrpSpPr>
                <p:grpSpPr bwMode="auto">
                  <a:xfrm>
                    <a:off x="6181428" y="1659732"/>
                    <a:ext cx="54876" cy="129675"/>
                    <a:chOff x="6181428" y="1662113"/>
                    <a:chExt cx="54876" cy="129675"/>
                  </a:xfrm>
                </p:grpSpPr>
                <p:sp>
                  <p:nvSpPr>
                    <p:cNvPr id="1645" name="Oval 281">
                      <a:extLst>
                        <a:ext uri="{FF2B5EF4-FFF2-40B4-BE49-F238E27FC236}">
                          <a16:creationId xmlns:a16="http://schemas.microsoft.com/office/drawing/2014/main" id="{743A746F-5B9F-0C46-85A1-6D0C15784C43}"/>
                        </a:ext>
                      </a:extLst>
                    </p:cNvPr>
                    <p:cNvSpPr>
                      <a:spLocks noChangeArrowheads="1"/>
                    </p:cNvSpPr>
                    <p:nvPr/>
                  </p:nvSpPr>
                  <p:spPr bwMode="auto">
                    <a:xfrm>
                      <a:off x="6188169"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46" name="Oval 282">
                      <a:extLst>
                        <a:ext uri="{FF2B5EF4-FFF2-40B4-BE49-F238E27FC236}">
                          <a16:creationId xmlns:a16="http://schemas.microsoft.com/office/drawing/2014/main" id="{8CE9DE2A-8AEF-6C47-8056-85B2AE3EC3F3}"/>
                        </a:ext>
                      </a:extLst>
                    </p:cNvPr>
                    <p:cNvSpPr>
                      <a:spLocks noChangeArrowheads="1"/>
                    </p:cNvSpPr>
                    <p:nvPr/>
                  </p:nvSpPr>
                  <p:spPr bwMode="auto">
                    <a:xfrm>
                      <a:off x="6178645"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47" name="Oval 283">
                      <a:extLst>
                        <a:ext uri="{FF2B5EF4-FFF2-40B4-BE49-F238E27FC236}">
                          <a16:creationId xmlns:a16="http://schemas.microsoft.com/office/drawing/2014/main" id="{B6B641B7-B1CB-254D-8E2F-BF9417E8027B}"/>
                        </a:ext>
                      </a:extLst>
                    </p:cNvPr>
                    <p:cNvSpPr>
                      <a:spLocks noChangeArrowheads="1"/>
                    </p:cNvSpPr>
                    <p:nvPr/>
                  </p:nvSpPr>
                  <p:spPr bwMode="auto">
                    <a:xfrm>
                      <a:off x="6188169"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637" name="Group 273">
                  <a:extLst>
                    <a:ext uri="{FF2B5EF4-FFF2-40B4-BE49-F238E27FC236}">
                      <a16:creationId xmlns:a16="http://schemas.microsoft.com/office/drawing/2014/main" id="{960DE846-9EA6-8D4B-B354-1EA20A4FA4DF}"/>
                    </a:ext>
                  </a:extLst>
                </p:cNvPr>
                <p:cNvGrpSpPr>
                  <a:grpSpLocks/>
                </p:cNvGrpSpPr>
                <p:nvPr/>
              </p:nvGrpSpPr>
              <p:grpSpPr bwMode="auto">
                <a:xfrm rot="10800000">
                  <a:off x="6178977" y="1659732"/>
                  <a:ext cx="138251" cy="205876"/>
                  <a:chOff x="6174443" y="1583531"/>
                  <a:chExt cx="138251" cy="205876"/>
                </a:xfrm>
              </p:grpSpPr>
              <p:sp>
                <p:nvSpPr>
                  <p:cNvPr id="1638" name="Oval 1637">
                    <a:extLst>
                      <a:ext uri="{FF2B5EF4-FFF2-40B4-BE49-F238E27FC236}">
                        <a16:creationId xmlns:a16="http://schemas.microsoft.com/office/drawing/2014/main" id="{A381B6A5-4E1F-704F-8BBA-974B737566A7}"/>
                      </a:ext>
                    </a:extLst>
                  </p:cNvPr>
                  <p:cNvSpPr/>
                  <p:nvPr/>
                </p:nvSpPr>
                <p:spPr>
                  <a:xfrm>
                    <a:off x="6205316" y="163810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39" name="Group 275">
                    <a:extLst>
                      <a:ext uri="{FF2B5EF4-FFF2-40B4-BE49-F238E27FC236}">
                        <a16:creationId xmlns:a16="http://schemas.microsoft.com/office/drawing/2014/main" id="{87C24A31-4256-8C4F-A3D5-CA5F6ECADB13}"/>
                      </a:ext>
                    </a:extLst>
                  </p:cNvPr>
                  <p:cNvGrpSpPr>
                    <a:grpSpLocks/>
                  </p:cNvGrpSpPr>
                  <p:nvPr/>
                </p:nvGrpSpPr>
                <p:grpSpPr bwMode="auto">
                  <a:xfrm>
                    <a:off x="6181428" y="1659732"/>
                    <a:ext cx="54876" cy="129675"/>
                    <a:chOff x="6181428" y="1662113"/>
                    <a:chExt cx="54876" cy="129675"/>
                  </a:xfrm>
                </p:grpSpPr>
                <p:sp>
                  <p:nvSpPr>
                    <p:cNvPr id="1640" name="Oval 276">
                      <a:extLst>
                        <a:ext uri="{FF2B5EF4-FFF2-40B4-BE49-F238E27FC236}">
                          <a16:creationId xmlns:a16="http://schemas.microsoft.com/office/drawing/2014/main" id="{BA19C4E6-E2D0-FC46-8E0F-03C58468628B}"/>
                        </a:ext>
                      </a:extLst>
                    </p:cNvPr>
                    <p:cNvSpPr>
                      <a:spLocks noChangeArrowheads="1"/>
                    </p:cNvSpPr>
                    <p:nvPr/>
                  </p:nvSpPr>
                  <p:spPr bwMode="auto">
                    <a:xfrm>
                      <a:off x="6195792"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41" name="Oval 277">
                      <a:extLst>
                        <a:ext uri="{FF2B5EF4-FFF2-40B4-BE49-F238E27FC236}">
                          <a16:creationId xmlns:a16="http://schemas.microsoft.com/office/drawing/2014/main" id="{5430C6ED-59D7-454B-B995-DDE3C3931FC1}"/>
                        </a:ext>
                      </a:extLst>
                    </p:cNvPr>
                    <p:cNvSpPr>
                      <a:spLocks noChangeArrowheads="1"/>
                    </p:cNvSpPr>
                    <p:nvPr/>
                  </p:nvSpPr>
                  <p:spPr bwMode="auto">
                    <a:xfrm>
                      <a:off x="6187856"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42" name="Oval 278">
                      <a:extLst>
                        <a:ext uri="{FF2B5EF4-FFF2-40B4-BE49-F238E27FC236}">
                          <a16:creationId xmlns:a16="http://schemas.microsoft.com/office/drawing/2014/main" id="{E6D152E1-9C90-F14A-AAD7-FF4BAD87E2C8}"/>
                        </a:ext>
                      </a:extLst>
                    </p:cNvPr>
                    <p:cNvSpPr>
                      <a:spLocks noChangeArrowheads="1"/>
                    </p:cNvSpPr>
                    <p:nvPr/>
                  </p:nvSpPr>
                  <p:spPr bwMode="auto">
                    <a:xfrm>
                      <a:off x="6195792"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72" name="Group 284">
                <a:extLst>
                  <a:ext uri="{FF2B5EF4-FFF2-40B4-BE49-F238E27FC236}">
                    <a16:creationId xmlns:a16="http://schemas.microsoft.com/office/drawing/2014/main" id="{20C5CA8C-E333-C04C-8B5A-F409433058A5}"/>
                  </a:ext>
                </a:extLst>
              </p:cNvPr>
              <p:cNvGrpSpPr>
                <a:grpSpLocks/>
              </p:cNvGrpSpPr>
              <p:nvPr/>
            </p:nvGrpSpPr>
            <p:grpSpPr bwMode="auto">
              <a:xfrm>
                <a:off x="7702906" y="1590271"/>
                <a:ext cx="138251" cy="282077"/>
                <a:chOff x="6178977" y="1583531"/>
                <a:chExt cx="138251" cy="282077"/>
              </a:xfrm>
            </p:grpSpPr>
            <p:grpSp>
              <p:nvGrpSpPr>
                <p:cNvPr id="1624" name="Group 285">
                  <a:extLst>
                    <a:ext uri="{FF2B5EF4-FFF2-40B4-BE49-F238E27FC236}">
                      <a16:creationId xmlns:a16="http://schemas.microsoft.com/office/drawing/2014/main" id="{FA7D94FE-B646-C948-AB1A-F5F8A05D61DE}"/>
                    </a:ext>
                  </a:extLst>
                </p:cNvPr>
                <p:cNvGrpSpPr>
                  <a:grpSpLocks/>
                </p:cNvGrpSpPr>
                <p:nvPr/>
              </p:nvGrpSpPr>
              <p:grpSpPr bwMode="auto">
                <a:xfrm>
                  <a:off x="6178977" y="1583531"/>
                  <a:ext cx="138251" cy="205876"/>
                  <a:chOff x="6174443" y="1583531"/>
                  <a:chExt cx="138251" cy="205876"/>
                </a:xfrm>
              </p:grpSpPr>
              <p:sp>
                <p:nvSpPr>
                  <p:cNvPr id="1631" name="Oval 1630">
                    <a:extLst>
                      <a:ext uri="{FF2B5EF4-FFF2-40B4-BE49-F238E27FC236}">
                        <a16:creationId xmlns:a16="http://schemas.microsoft.com/office/drawing/2014/main" id="{EC6424A2-A0C7-9348-AA19-0A8A769239BE}"/>
                      </a:ext>
                    </a:extLst>
                  </p:cNvPr>
                  <p:cNvSpPr/>
                  <p:nvPr/>
                </p:nvSpPr>
                <p:spPr>
                  <a:xfrm>
                    <a:off x="6174327"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32" name="Group 293">
                    <a:extLst>
                      <a:ext uri="{FF2B5EF4-FFF2-40B4-BE49-F238E27FC236}">
                        <a16:creationId xmlns:a16="http://schemas.microsoft.com/office/drawing/2014/main" id="{2265AA85-74BB-FF44-9F45-0AE5E6B8804B}"/>
                      </a:ext>
                    </a:extLst>
                  </p:cNvPr>
                  <p:cNvGrpSpPr>
                    <a:grpSpLocks/>
                  </p:cNvGrpSpPr>
                  <p:nvPr/>
                </p:nvGrpSpPr>
                <p:grpSpPr bwMode="auto">
                  <a:xfrm>
                    <a:off x="6181428" y="1659732"/>
                    <a:ext cx="54876" cy="129675"/>
                    <a:chOff x="6181428" y="1662113"/>
                    <a:chExt cx="54876" cy="129675"/>
                  </a:xfrm>
                </p:grpSpPr>
                <p:sp>
                  <p:nvSpPr>
                    <p:cNvPr id="1633" name="Oval 294">
                      <a:extLst>
                        <a:ext uri="{FF2B5EF4-FFF2-40B4-BE49-F238E27FC236}">
                          <a16:creationId xmlns:a16="http://schemas.microsoft.com/office/drawing/2014/main" id="{A619A81F-8AE8-1B42-83A5-8CE48C51B2CE}"/>
                        </a:ext>
                      </a:extLst>
                    </p:cNvPr>
                    <p:cNvSpPr>
                      <a:spLocks noChangeArrowheads="1"/>
                    </p:cNvSpPr>
                    <p:nvPr/>
                  </p:nvSpPr>
                  <p:spPr bwMode="auto">
                    <a:xfrm>
                      <a:off x="6190200"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34" name="Oval 295">
                      <a:extLst>
                        <a:ext uri="{FF2B5EF4-FFF2-40B4-BE49-F238E27FC236}">
                          <a16:creationId xmlns:a16="http://schemas.microsoft.com/office/drawing/2014/main" id="{95CA367F-0ABB-7B4B-A8FE-7D87BB1468C5}"/>
                        </a:ext>
                      </a:extLst>
                    </p:cNvPr>
                    <p:cNvSpPr>
                      <a:spLocks noChangeArrowheads="1"/>
                    </p:cNvSpPr>
                    <p:nvPr/>
                  </p:nvSpPr>
                  <p:spPr bwMode="auto">
                    <a:xfrm>
                      <a:off x="6180676"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35" name="Oval 296">
                      <a:extLst>
                        <a:ext uri="{FF2B5EF4-FFF2-40B4-BE49-F238E27FC236}">
                          <a16:creationId xmlns:a16="http://schemas.microsoft.com/office/drawing/2014/main" id="{54580A04-C22E-5245-A613-7D1DA7E4BEA2}"/>
                        </a:ext>
                      </a:extLst>
                    </p:cNvPr>
                    <p:cNvSpPr>
                      <a:spLocks noChangeArrowheads="1"/>
                    </p:cNvSpPr>
                    <p:nvPr/>
                  </p:nvSpPr>
                  <p:spPr bwMode="auto">
                    <a:xfrm>
                      <a:off x="6190200"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625" name="Group 286">
                  <a:extLst>
                    <a:ext uri="{FF2B5EF4-FFF2-40B4-BE49-F238E27FC236}">
                      <a16:creationId xmlns:a16="http://schemas.microsoft.com/office/drawing/2014/main" id="{9B2A90F6-1B14-4642-BAA2-C7323314FB64}"/>
                    </a:ext>
                  </a:extLst>
                </p:cNvPr>
                <p:cNvGrpSpPr>
                  <a:grpSpLocks/>
                </p:cNvGrpSpPr>
                <p:nvPr/>
              </p:nvGrpSpPr>
              <p:grpSpPr bwMode="auto">
                <a:xfrm rot="10800000">
                  <a:off x="6178977" y="1659732"/>
                  <a:ext cx="138251" cy="205876"/>
                  <a:chOff x="6174443" y="1583531"/>
                  <a:chExt cx="138251" cy="205876"/>
                </a:xfrm>
              </p:grpSpPr>
              <p:sp>
                <p:nvSpPr>
                  <p:cNvPr id="1626" name="Oval 1625">
                    <a:extLst>
                      <a:ext uri="{FF2B5EF4-FFF2-40B4-BE49-F238E27FC236}">
                        <a16:creationId xmlns:a16="http://schemas.microsoft.com/office/drawing/2014/main" id="{BC517230-66CA-404D-9AA1-0F75CE1C73C8}"/>
                      </a:ext>
                    </a:extLst>
                  </p:cNvPr>
                  <p:cNvSpPr/>
                  <p:nvPr/>
                </p:nvSpPr>
                <p:spPr>
                  <a:xfrm>
                    <a:off x="6204873" y="163810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27" name="Group 288">
                    <a:extLst>
                      <a:ext uri="{FF2B5EF4-FFF2-40B4-BE49-F238E27FC236}">
                        <a16:creationId xmlns:a16="http://schemas.microsoft.com/office/drawing/2014/main" id="{2D0D8D27-A57A-9748-A7E9-9D8086C8AF86}"/>
                      </a:ext>
                    </a:extLst>
                  </p:cNvPr>
                  <p:cNvGrpSpPr>
                    <a:grpSpLocks/>
                  </p:cNvGrpSpPr>
                  <p:nvPr/>
                </p:nvGrpSpPr>
                <p:grpSpPr bwMode="auto">
                  <a:xfrm>
                    <a:off x="6181428" y="1659732"/>
                    <a:ext cx="54876" cy="129675"/>
                    <a:chOff x="6181428" y="1662113"/>
                    <a:chExt cx="54876" cy="129675"/>
                  </a:xfrm>
                </p:grpSpPr>
                <p:sp>
                  <p:nvSpPr>
                    <p:cNvPr id="1628" name="Oval 289">
                      <a:extLst>
                        <a:ext uri="{FF2B5EF4-FFF2-40B4-BE49-F238E27FC236}">
                          <a16:creationId xmlns:a16="http://schemas.microsoft.com/office/drawing/2014/main" id="{DB8BC695-19F4-6D46-9154-2AC23105DBCB}"/>
                        </a:ext>
                      </a:extLst>
                    </p:cNvPr>
                    <p:cNvSpPr>
                      <a:spLocks noChangeArrowheads="1"/>
                    </p:cNvSpPr>
                    <p:nvPr/>
                  </p:nvSpPr>
                  <p:spPr bwMode="auto">
                    <a:xfrm>
                      <a:off x="6196936"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29" name="Oval 290">
                      <a:extLst>
                        <a:ext uri="{FF2B5EF4-FFF2-40B4-BE49-F238E27FC236}">
                          <a16:creationId xmlns:a16="http://schemas.microsoft.com/office/drawing/2014/main" id="{BE75AFE4-D3D4-3844-AEFD-B22F400CD964}"/>
                        </a:ext>
                      </a:extLst>
                    </p:cNvPr>
                    <p:cNvSpPr>
                      <a:spLocks noChangeArrowheads="1"/>
                    </p:cNvSpPr>
                    <p:nvPr/>
                  </p:nvSpPr>
                  <p:spPr bwMode="auto">
                    <a:xfrm>
                      <a:off x="6187412"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30" name="Oval 291">
                      <a:extLst>
                        <a:ext uri="{FF2B5EF4-FFF2-40B4-BE49-F238E27FC236}">
                          <a16:creationId xmlns:a16="http://schemas.microsoft.com/office/drawing/2014/main" id="{05ACF8D1-2C28-6348-B0A1-CC79208C641E}"/>
                        </a:ext>
                      </a:extLst>
                    </p:cNvPr>
                    <p:cNvSpPr>
                      <a:spLocks noChangeArrowheads="1"/>
                    </p:cNvSpPr>
                    <p:nvPr/>
                  </p:nvSpPr>
                  <p:spPr bwMode="auto">
                    <a:xfrm>
                      <a:off x="6196936"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73" name="Group 297">
                <a:extLst>
                  <a:ext uri="{FF2B5EF4-FFF2-40B4-BE49-F238E27FC236}">
                    <a16:creationId xmlns:a16="http://schemas.microsoft.com/office/drawing/2014/main" id="{A14D2455-FEF7-8042-992F-8F124514DE31}"/>
                  </a:ext>
                </a:extLst>
              </p:cNvPr>
              <p:cNvGrpSpPr>
                <a:grpSpLocks/>
              </p:cNvGrpSpPr>
              <p:nvPr/>
            </p:nvGrpSpPr>
            <p:grpSpPr bwMode="auto">
              <a:xfrm>
                <a:off x="8811218" y="1590271"/>
                <a:ext cx="138251" cy="282077"/>
                <a:chOff x="6178977" y="1583531"/>
                <a:chExt cx="138251" cy="282077"/>
              </a:xfrm>
            </p:grpSpPr>
            <p:grpSp>
              <p:nvGrpSpPr>
                <p:cNvPr id="1612" name="Group 298">
                  <a:extLst>
                    <a:ext uri="{FF2B5EF4-FFF2-40B4-BE49-F238E27FC236}">
                      <a16:creationId xmlns:a16="http://schemas.microsoft.com/office/drawing/2014/main" id="{99679401-131C-F747-A757-AB0CE7965FA0}"/>
                    </a:ext>
                  </a:extLst>
                </p:cNvPr>
                <p:cNvGrpSpPr>
                  <a:grpSpLocks/>
                </p:cNvGrpSpPr>
                <p:nvPr/>
              </p:nvGrpSpPr>
              <p:grpSpPr bwMode="auto">
                <a:xfrm>
                  <a:off x="6178977" y="1583531"/>
                  <a:ext cx="138251" cy="205876"/>
                  <a:chOff x="6174443" y="1583531"/>
                  <a:chExt cx="138251" cy="205876"/>
                </a:xfrm>
              </p:grpSpPr>
              <p:sp>
                <p:nvSpPr>
                  <p:cNvPr id="1619" name="Oval 1618">
                    <a:extLst>
                      <a:ext uri="{FF2B5EF4-FFF2-40B4-BE49-F238E27FC236}">
                        <a16:creationId xmlns:a16="http://schemas.microsoft.com/office/drawing/2014/main" id="{F4B6AFF3-DA0F-FC40-B8F5-F60F3BCBD360}"/>
                      </a:ext>
                    </a:extLst>
                  </p:cNvPr>
                  <p:cNvSpPr/>
                  <p:nvPr/>
                </p:nvSpPr>
                <p:spPr>
                  <a:xfrm>
                    <a:off x="6173954"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20" name="Group 306">
                    <a:extLst>
                      <a:ext uri="{FF2B5EF4-FFF2-40B4-BE49-F238E27FC236}">
                        <a16:creationId xmlns:a16="http://schemas.microsoft.com/office/drawing/2014/main" id="{53C36671-152C-C242-8564-664C8B3019C6}"/>
                      </a:ext>
                    </a:extLst>
                  </p:cNvPr>
                  <p:cNvGrpSpPr>
                    <a:grpSpLocks/>
                  </p:cNvGrpSpPr>
                  <p:nvPr/>
                </p:nvGrpSpPr>
                <p:grpSpPr bwMode="auto">
                  <a:xfrm>
                    <a:off x="6181428" y="1659732"/>
                    <a:ext cx="54876" cy="129675"/>
                    <a:chOff x="6181428" y="1662113"/>
                    <a:chExt cx="54876" cy="129675"/>
                  </a:xfrm>
                </p:grpSpPr>
                <p:sp>
                  <p:nvSpPr>
                    <p:cNvPr id="1621" name="Oval 307">
                      <a:extLst>
                        <a:ext uri="{FF2B5EF4-FFF2-40B4-BE49-F238E27FC236}">
                          <a16:creationId xmlns:a16="http://schemas.microsoft.com/office/drawing/2014/main" id="{B1AA266E-47CB-2046-9D00-288A8F3D0EF5}"/>
                        </a:ext>
                      </a:extLst>
                    </p:cNvPr>
                    <p:cNvSpPr>
                      <a:spLocks noChangeArrowheads="1"/>
                    </p:cNvSpPr>
                    <p:nvPr/>
                  </p:nvSpPr>
                  <p:spPr bwMode="auto">
                    <a:xfrm>
                      <a:off x="6188240"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22" name="Oval 308">
                      <a:extLst>
                        <a:ext uri="{FF2B5EF4-FFF2-40B4-BE49-F238E27FC236}">
                          <a16:creationId xmlns:a16="http://schemas.microsoft.com/office/drawing/2014/main" id="{7AD04E82-6FCD-0A4F-9187-AA77DFABD46F}"/>
                        </a:ext>
                      </a:extLst>
                    </p:cNvPr>
                    <p:cNvSpPr>
                      <a:spLocks noChangeArrowheads="1"/>
                    </p:cNvSpPr>
                    <p:nvPr/>
                  </p:nvSpPr>
                  <p:spPr bwMode="auto">
                    <a:xfrm>
                      <a:off x="6178716"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23" name="Oval 309">
                      <a:extLst>
                        <a:ext uri="{FF2B5EF4-FFF2-40B4-BE49-F238E27FC236}">
                          <a16:creationId xmlns:a16="http://schemas.microsoft.com/office/drawing/2014/main" id="{D36B9673-675A-8B4B-8FA7-18125D15CCEE}"/>
                        </a:ext>
                      </a:extLst>
                    </p:cNvPr>
                    <p:cNvSpPr>
                      <a:spLocks noChangeArrowheads="1"/>
                    </p:cNvSpPr>
                    <p:nvPr/>
                  </p:nvSpPr>
                  <p:spPr bwMode="auto">
                    <a:xfrm>
                      <a:off x="6188240"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613" name="Group 299">
                  <a:extLst>
                    <a:ext uri="{FF2B5EF4-FFF2-40B4-BE49-F238E27FC236}">
                      <a16:creationId xmlns:a16="http://schemas.microsoft.com/office/drawing/2014/main" id="{6F092291-B2D3-4E44-930A-292668D797ED}"/>
                    </a:ext>
                  </a:extLst>
                </p:cNvPr>
                <p:cNvGrpSpPr>
                  <a:grpSpLocks/>
                </p:cNvGrpSpPr>
                <p:nvPr/>
              </p:nvGrpSpPr>
              <p:grpSpPr bwMode="auto">
                <a:xfrm rot="10800000">
                  <a:off x="6178977" y="1659732"/>
                  <a:ext cx="138251" cy="205876"/>
                  <a:chOff x="6174443" y="1583531"/>
                  <a:chExt cx="138251" cy="205876"/>
                </a:xfrm>
              </p:grpSpPr>
              <p:sp>
                <p:nvSpPr>
                  <p:cNvPr id="1614" name="Oval 1613">
                    <a:extLst>
                      <a:ext uri="{FF2B5EF4-FFF2-40B4-BE49-F238E27FC236}">
                        <a16:creationId xmlns:a16="http://schemas.microsoft.com/office/drawing/2014/main" id="{3AF46FF9-8D5C-D94C-8456-084431F0651F}"/>
                      </a:ext>
                    </a:extLst>
                  </p:cNvPr>
                  <p:cNvSpPr/>
                  <p:nvPr/>
                </p:nvSpPr>
                <p:spPr>
                  <a:xfrm>
                    <a:off x="6205246" y="163810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15" name="Group 301">
                    <a:extLst>
                      <a:ext uri="{FF2B5EF4-FFF2-40B4-BE49-F238E27FC236}">
                        <a16:creationId xmlns:a16="http://schemas.microsoft.com/office/drawing/2014/main" id="{1340F2B3-3829-9C44-BB29-F72E152FBF0D}"/>
                      </a:ext>
                    </a:extLst>
                  </p:cNvPr>
                  <p:cNvGrpSpPr>
                    <a:grpSpLocks/>
                  </p:cNvGrpSpPr>
                  <p:nvPr/>
                </p:nvGrpSpPr>
                <p:grpSpPr bwMode="auto">
                  <a:xfrm>
                    <a:off x="6181428" y="1659732"/>
                    <a:ext cx="54876" cy="129675"/>
                    <a:chOff x="6181428" y="1662113"/>
                    <a:chExt cx="54876" cy="129675"/>
                  </a:xfrm>
                </p:grpSpPr>
                <p:sp>
                  <p:nvSpPr>
                    <p:cNvPr id="1616" name="Oval 302">
                      <a:extLst>
                        <a:ext uri="{FF2B5EF4-FFF2-40B4-BE49-F238E27FC236}">
                          <a16:creationId xmlns:a16="http://schemas.microsoft.com/office/drawing/2014/main" id="{42286B9D-6430-844E-9593-F72CD9825749}"/>
                        </a:ext>
                      </a:extLst>
                    </p:cNvPr>
                    <p:cNvSpPr>
                      <a:spLocks noChangeArrowheads="1"/>
                    </p:cNvSpPr>
                    <p:nvPr/>
                  </p:nvSpPr>
                  <p:spPr bwMode="auto">
                    <a:xfrm>
                      <a:off x="6197309"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17" name="Oval 303">
                      <a:extLst>
                        <a:ext uri="{FF2B5EF4-FFF2-40B4-BE49-F238E27FC236}">
                          <a16:creationId xmlns:a16="http://schemas.microsoft.com/office/drawing/2014/main" id="{1779996E-F4DE-0B4B-8B8F-4EBF93A16F7D}"/>
                        </a:ext>
                      </a:extLst>
                    </p:cNvPr>
                    <p:cNvSpPr>
                      <a:spLocks noChangeArrowheads="1"/>
                    </p:cNvSpPr>
                    <p:nvPr/>
                  </p:nvSpPr>
                  <p:spPr bwMode="auto">
                    <a:xfrm>
                      <a:off x="6187785"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18" name="Oval 304">
                      <a:extLst>
                        <a:ext uri="{FF2B5EF4-FFF2-40B4-BE49-F238E27FC236}">
                          <a16:creationId xmlns:a16="http://schemas.microsoft.com/office/drawing/2014/main" id="{E7DAF1F6-2993-3549-9206-302EBE695295}"/>
                        </a:ext>
                      </a:extLst>
                    </p:cNvPr>
                    <p:cNvSpPr>
                      <a:spLocks noChangeArrowheads="1"/>
                    </p:cNvSpPr>
                    <p:nvPr/>
                  </p:nvSpPr>
                  <p:spPr bwMode="auto">
                    <a:xfrm>
                      <a:off x="6197309"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74" name="Group 310">
                <a:extLst>
                  <a:ext uri="{FF2B5EF4-FFF2-40B4-BE49-F238E27FC236}">
                    <a16:creationId xmlns:a16="http://schemas.microsoft.com/office/drawing/2014/main" id="{799215F6-C5FC-E040-B2B5-76469AEE94DA}"/>
                  </a:ext>
                </a:extLst>
              </p:cNvPr>
              <p:cNvGrpSpPr>
                <a:grpSpLocks/>
              </p:cNvGrpSpPr>
              <p:nvPr/>
            </p:nvGrpSpPr>
            <p:grpSpPr bwMode="auto">
              <a:xfrm>
                <a:off x="8534140" y="1590271"/>
                <a:ext cx="138251" cy="282077"/>
                <a:chOff x="6178977" y="1583531"/>
                <a:chExt cx="138251" cy="282077"/>
              </a:xfrm>
            </p:grpSpPr>
            <p:grpSp>
              <p:nvGrpSpPr>
                <p:cNvPr id="1600" name="Group 311">
                  <a:extLst>
                    <a:ext uri="{FF2B5EF4-FFF2-40B4-BE49-F238E27FC236}">
                      <a16:creationId xmlns:a16="http://schemas.microsoft.com/office/drawing/2014/main" id="{44FDE50F-A269-9F4D-9426-028D7E9665BB}"/>
                    </a:ext>
                  </a:extLst>
                </p:cNvPr>
                <p:cNvGrpSpPr>
                  <a:grpSpLocks/>
                </p:cNvGrpSpPr>
                <p:nvPr/>
              </p:nvGrpSpPr>
              <p:grpSpPr bwMode="auto">
                <a:xfrm>
                  <a:off x="6178977" y="1583531"/>
                  <a:ext cx="138251" cy="205876"/>
                  <a:chOff x="6174443" y="1583531"/>
                  <a:chExt cx="138251" cy="205876"/>
                </a:xfrm>
              </p:grpSpPr>
              <p:sp>
                <p:nvSpPr>
                  <p:cNvPr id="1607" name="Oval 1606">
                    <a:extLst>
                      <a:ext uri="{FF2B5EF4-FFF2-40B4-BE49-F238E27FC236}">
                        <a16:creationId xmlns:a16="http://schemas.microsoft.com/office/drawing/2014/main" id="{5C4401DC-0A23-9840-9106-60C9393ECA7B}"/>
                      </a:ext>
                    </a:extLst>
                  </p:cNvPr>
                  <p:cNvSpPr/>
                  <p:nvPr/>
                </p:nvSpPr>
                <p:spPr>
                  <a:xfrm>
                    <a:off x="6174841"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08" name="Group 319">
                    <a:extLst>
                      <a:ext uri="{FF2B5EF4-FFF2-40B4-BE49-F238E27FC236}">
                        <a16:creationId xmlns:a16="http://schemas.microsoft.com/office/drawing/2014/main" id="{443D674D-6D14-3B4A-BBB9-FB3B43C0B4F9}"/>
                      </a:ext>
                    </a:extLst>
                  </p:cNvPr>
                  <p:cNvGrpSpPr>
                    <a:grpSpLocks/>
                  </p:cNvGrpSpPr>
                  <p:nvPr/>
                </p:nvGrpSpPr>
                <p:grpSpPr bwMode="auto">
                  <a:xfrm>
                    <a:off x="6181428" y="1659732"/>
                    <a:ext cx="54876" cy="129675"/>
                    <a:chOff x="6181428" y="1662113"/>
                    <a:chExt cx="54876" cy="129675"/>
                  </a:xfrm>
                </p:grpSpPr>
                <p:sp>
                  <p:nvSpPr>
                    <p:cNvPr id="1609" name="Oval 320">
                      <a:extLst>
                        <a:ext uri="{FF2B5EF4-FFF2-40B4-BE49-F238E27FC236}">
                          <a16:creationId xmlns:a16="http://schemas.microsoft.com/office/drawing/2014/main" id="{F66E4926-D77C-2645-A438-35AC479678EF}"/>
                        </a:ext>
                      </a:extLst>
                    </p:cNvPr>
                    <p:cNvSpPr>
                      <a:spLocks noChangeArrowheads="1"/>
                    </p:cNvSpPr>
                    <p:nvPr/>
                  </p:nvSpPr>
                  <p:spPr bwMode="auto">
                    <a:xfrm>
                      <a:off x="6190714"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10" name="Oval 321">
                      <a:extLst>
                        <a:ext uri="{FF2B5EF4-FFF2-40B4-BE49-F238E27FC236}">
                          <a16:creationId xmlns:a16="http://schemas.microsoft.com/office/drawing/2014/main" id="{3663A190-7A58-004E-BE3D-475659D5F08F}"/>
                        </a:ext>
                      </a:extLst>
                    </p:cNvPr>
                    <p:cNvSpPr>
                      <a:spLocks noChangeArrowheads="1"/>
                    </p:cNvSpPr>
                    <p:nvPr/>
                  </p:nvSpPr>
                  <p:spPr bwMode="auto">
                    <a:xfrm>
                      <a:off x="6181190"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11" name="Oval 322">
                      <a:extLst>
                        <a:ext uri="{FF2B5EF4-FFF2-40B4-BE49-F238E27FC236}">
                          <a16:creationId xmlns:a16="http://schemas.microsoft.com/office/drawing/2014/main" id="{8D5F42D3-E46E-FC43-86B0-16D261F4025D}"/>
                        </a:ext>
                      </a:extLst>
                    </p:cNvPr>
                    <p:cNvSpPr>
                      <a:spLocks noChangeArrowheads="1"/>
                    </p:cNvSpPr>
                    <p:nvPr/>
                  </p:nvSpPr>
                  <p:spPr bwMode="auto">
                    <a:xfrm>
                      <a:off x="6190714"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601" name="Group 312">
                  <a:extLst>
                    <a:ext uri="{FF2B5EF4-FFF2-40B4-BE49-F238E27FC236}">
                      <a16:creationId xmlns:a16="http://schemas.microsoft.com/office/drawing/2014/main" id="{574D6AE2-7C71-F347-8E1C-008B86178754}"/>
                    </a:ext>
                  </a:extLst>
                </p:cNvPr>
                <p:cNvGrpSpPr>
                  <a:grpSpLocks/>
                </p:cNvGrpSpPr>
                <p:nvPr/>
              </p:nvGrpSpPr>
              <p:grpSpPr bwMode="auto">
                <a:xfrm rot="10800000">
                  <a:off x="6178977" y="1659732"/>
                  <a:ext cx="138251" cy="205876"/>
                  <a:chOff x="6174443" y="1583531"/>
                  <a:chExt cx="138251" cy="205876"/>
                </a:xfrm>
              </p:grpSpPr>
              <p:sp>
                <p:nvSpPr>
                  <p:cNvPr id="1602" name="Oval 1601">
                    <a:extLst>
                      <a:ext uri="{FF2B5EF4-FFF2-40B4-BE49-F238E27FC236}">
                        <a16:creationId xmlns:a16="http://schemas.microsoft.com/office/drawing/2014/main" id="{0CB9C288-E942-D34D-859F-00EFE14AB696}"/>
                      </a:ext>
                    </a:extLst>
                  </p:cNvPr>
                  <p:cNvSpPr/>
                  <p:nvPr/>
                </p:nvSpPr>
                <p:spPr>
                  <a:xfrm>
                    <a:off x="6204359" y="163810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603" name="Group 314">
                    <a:extLst>
                      <a:ext uri="{FF2B5EF4-FFF2-40B4-BE49-F238E27FC236}">
                        <a16:creationId xmlns:a16="http://schemas.microsoft.com/office/drawing/2014/main" id="{C045D69B-80C5-5F40-B11B-4AACB34FCED1}"/>
                      </a:ext>
                    </a:extLst>
                  </p:cNvPr>
                  <p:cNvGrpSpPr>
                    <a:grpSpLocks/>
                  </p:cNvGrpSpPr>
                  <p:nvPr/>
                </p:nvGrpSpPr>
                <p:grpSpPr bwMode="auto">
                  <a:xfrm>
                    <a:off x="6181428" y="1659732"/>
                    <a:ext cx="54876" cy="129675"/>
                    <a:chOff x="6181428" y="1662113"/>
                    <a:chExt cx="54876" cy="129675"/>
                  </a:xfrm>
                </p:grpSpPr>
                <p:sp>
                  <p:nvSpPr>
                    <p:cNvPr id="1604" name="Oval 315">
                      <a:extLst>
                        <a:ext uri="{FF2B5EF4-FFF2-40B4-BE49-F238E27FC236}">
                          <a16:creationId xmlns:a16="http://schemas.microsoft.com/office/drawing/2014/main" id="{E8CFC237-6B14-5645-996E-698E6FFCB02E}"/>
                        </a:ext>
                      </a:extLst>
                    </p:cNvPr>
                    <p:cNvSpPr>
                      <a:spLocks noChangeArrowheads="1"/>
                    </p:cNvSpPr>
                    <p:nvPr/>
                  </p:nvSpPr>
                  <p:spPr bwMode="auto">
                    <a:xfrm>
                      <a:off x="6196422"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05" name="Oval 316">
                      <a:extLst>
                        <a:ext uri="{FF2B5EF4-FFF2-40B4-BE49-F238E27FC236}">
                          <a16:creationId xmlns:a16="http://schemas.microsoft.com/office/drawing/2014/main" id="{32FEE948-94D3-E442-97DB-3C3A32193F2F}"/>
                        </a:ext>
                      </a:extLst>
                    </p:cNvPr>
                    <p:cNvSpPr>
                      <a:spLocks noChangeArrowheads="1"/>
                    </p:cNvSpPr>
                    <p:nvPr/>
                  </p:nvSpPr>
                  <p:spPr bwMode="auto">
                    <a:xfrm>
                      <a:off x="6183724"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06" name="Oval 317">
                      <a:extLst>
                        <a:ext uri="{FF2B5EF4-FFF2-40B4-BE49-F238E27FC236}">
                          <a16:creationId xmlns:a16="http://schemas.microsoft.com/office/drawing/2014/main" id="{D7051581-4BD0-8D4D-829A-0B6322CA167C}"/>
                        </a:ext>
                      </a:extLst>
                    </p:cNvPr>
                    <p:cNvSpPr>
                      <a:spLocks noChangeArrowheads="1"/>
                    </p:cNvSpPr>
                    <p:nvPr/>
                  </p:nvSpPr>
                  <p:spPr bwMode="auto">
                    <a:xfrm>
                      <a:off x="6196422"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75" name="Group 323">
                <a:extLst>
                  <a:ext uri="{FF2B5EF4-FFF2-40B4-BE49-F238E27FC236}">
                    <a16:creationId xmlns:a16="http://schemas.microsoft.com/office/drawing/2014/main" id="{1A139366-D51D-DE4D-BA0A-33F11297CBFF}"/>
                  </a:ext>
                </a:extLst>
              </p:cNvPr>
              <p:cNvGrpSpPr>
                <a:grpSpLocks/>
              </p:cNvGrpSpPr>
              <p:nvPr/>
            </p:nvGrpSpPr>
            <p:grpSpPr bwMode="auto">
              <a:xfrm>
                <a:off x="8395601" y="1590271"/>
                <a:ext cx="138251" cy="282077"/>
                <a:chOff x="6178977" y="1583531"/>
                <a:chExt cx="138251" cy="282077"/>
              </a:xfrm>
            </p:grpSpPr>
            <p:grpSp>
              <p:nvGrpSpPr>
                <p:cNvPr id="1588" name="Group 324">
                  <a:extLst>
                    <a:ext uri="{FF2B5EF4-FFF2-40B4-BE49-F238E27FC236}">
                      <a16:creationId xmlns:a16="http://schemas.microsoft.com/office/drawing/2014/main" id="{A815A25B-4DD2-1248-A7A3-FADAC2FCF162}"/>
                    </a:ext>
                  </a:extLst>
                </p:cNvPr>
                <p:cNvGrpSpPr>
                  <a:grpSpLocks/>
                </p:cNvGrpSpPr>
                <p:nvPr/>
              </p:nvGrpSpPr>
              <p:grpSpPr bwMode="auto">
                <a:xfrm>
                  <a:off x="6178977" y="1583531"/>
                  <a:ext cx="138251" cy="205876"/>
                  <a:chOff x="6174443" y="1583531"/>
                  <a:chExt cx="138251" cy="205876"/>
                </a:xfrm>
              </p:grpSpPr>
              <p:sp>
                <p:nvSpPr>
                  <p:cNvPr id="1595" name="Oval 1594">
                    <a:extLst>
                      <a:ext uri="{FF2B5EF4-FFF2-40B4-BE49-F238E27FC236}">
                        <a16:creationId xmlns:a16="http://schemas.microsoft.com/office/drawing/2014/main" id="{67F20C0B-711E-4143-9B2E-B3D896C96E17}"/>
                      </a:ext>
                    </a:extLst>
                  </p:cNvPr>
                  <p:cNvSpPr/>
                  <p:nvPr/>
                </p:nvSpPr>
                <p:spPr>
                  <a:xfrm>
                    <a:off x="6173697" y="1584027"/>
                    <a:ext cx="139683"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96" name="Group 332">
                    <a:extLst>
                      <a:ext uri="{FF2B5EF4-FFF2-40B4-BE49-F238E27FC236}">
                        <a16:creationId xmlns:a16="http://schemas.microsoft.com/office/drawing/2014/main" id="{95511820-D157-2240-AB57-B5A86D50F3B9}"/>
                      </a:ext>
                    </a:extLst>
                  </p:cNvPr>
                  <p:cNvGrpSpPr>
                    <a:grpSpLocks/>
                  </p:cNvGrpSpPr>
                  <p:nvPr/>
                </p:nvGrpSpPr>
                <p:grpSpPr bwMode="auto">
                  <a:xfrm>
                    <a:off x="6181428" y="1659732"/>
                    <a:ext cx="54876" cy="129675"/>
                    <a:chOff x="6181428" y="1662113"/>
                    <a:chExt cx="54876" cy="129675"/>
                  </a:xfrm>
                </p:grpSpPr>
                <p:sp>
                  <p:nvSpPr>
                    <p:cNvPr id="1597" name="Oval 333">
                      <a:extLst>
                        <a:ext uri="{FF2B5EF4-FFF2-40B4-BE49-F238E27FC236}">
                          <a16:creationId xmlns:a16="http://schemas.microsoft.com/office/drawing/2014/main" id="{832861ED-7E44-A743-B8CD-1628E49106B1}"/>
                        </a:ext>
                      </a:extLst>
                    </p:cNvPr>
                    <p:cNvSpPr>
                      <a:spLocks noChangeArrowheads="1"/>
                    </p:cNvSpPr>
                    <p:nvPr/>
                  </p:nvSpPr>
                  <p:spPr bwMode="auto">
                    <a:xfrm>
                      <a:off x="6187983"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98" name="Oval 334">
                      <a:extLst>
                        <a:ext uri="{FF2B5EF4-FFF2-40B4-BE49-F238E27FC236}">
                          <a16:creationId xmlns:a16="http://schemas.microsoft.com/office/drawing/2014/main" id="{2B1617DF-ED8C-344A-A1BC-BC59ECB58D21}"/>
                        </a:ext>
                      </a:extLst>
                    </p:cNvPr>
                    <p:cNvSpPr>
                      <a:spLocks noChangeArrowheads="1"/>
                    </p:cNvSpPr>
                    <p:nvPr/>
                  </p:nvSpPr>
                  <p:spPr bwMode="auto">
                    <a:xfrm>
                      <a:off x="6178459"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99" name="Oval 335">
                      <a:extLst>
                        <a:ext uri="{FF2B5EF4-FFF2-40B4-BE49-F238E27FC236}">
                          <a16:creationId xmlns:a16="http://schemas.microsoft.com/office/drawing/2014/main" id="{F8997A9F-3136-7C4C-9EB0-A9233C46FFC6}"/>
                        </a:ext>
                      </a:extLst>
                    </p:cNvPr>
                    <p:cNvSpPr>
                      <a:spLocks noChangeArrowheads="1"/>
                    </p:cNvSpPr>
                    <p:nvPr/>
                  </p:nvSpPr>
                  <p:spPr bwMode="auto">
                    <a:xfrm>
                      <a:off x="6187983"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589" name="Group 325">
                  <a:extLst>
                    <a:ext uri="{FF2B5EF4-FFF2-40B4-BE49-F238E27FC236}">
                      <a16:creationId xmlns:a16="http://schemas.microsoft.com/office/drawing/2014/main" id="{122474A6-8378-F34B-9ADB-2C66254A8602}"/>
                    </a:ext>
                  </a:extLst>
                </p:cNvPr>
                <p:cNvGrpSpPr>
                  <a:grpSpLocks/>
                </p:cNvGrpSpPr>
                <p:nvPr/>
              </p:nvGrpSpPr>
              <p:grpSpPr bwMode="auto">
                <a:xfrm rot="10800000">
                  <a:off x="6178977" y="1659732"/>
                  <a:ext cx="138251" cy="205876"/>
                  <a:chOff x="6174443" y="1583531"/>
                  <a:chExt cx="138251" cy="205876"/>
                </a:xfrm>
              </p:grpSpPr>
              <p:sp>
                <p:nvSpPr>
                  <p:cNvPr id="1590" name="Oval 1589">
                    <a:extLst>
                      <a:ext uri="{FF2B5EF4-FFF2-40B4-BE49-F238E27FC236}">
                        <a16:creationId xmlns:a16="http://schemas.microsoft.com/office/drawing/2014/main" id="{93392DAF-6E70-8A46-8472-A0CA02B6FEBB}"/>
                      </a:ext>
                    </a:extLst>
                  </p:cNvPr>
                  <p:cNvSpPr/>
                  <p:nvPr/>
                </p:nvSpPr>
                <p:spPr>
                  <a:xfrm>
                    <a:off x="6229312" y="1638107"/>
                    <a:ext cx="188890"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91" name="Group 327">
                    <a:extLst>
                      <a:ext uri="{FF2B5EF4-FFF2-40B4-BE49-F238E27FC236}">
                        <a16:creationId xmlns:a16="http://schemas.microsoft.com/office/drawing/2014/main" id="{A09589A4-F781-C941-82DA-68DDF61EB313}"/>
                      </a:ext>
                    </a:extLst>
                  </p:cNvPr>
                  <p:cNvGrpSpPr>
                    <a:grpSpLocks/>
                  </p:cNvGrpSpPr>
                  <p:nvPr/>
                </p:nvGrpSpPr>
                <p:grpSpPr bwMode="auto">
                  <a:xfrm>
                    <a:off x="6181428" y="1659732"/>
                    <a:ext cx="54876" cy="129675"/>
                    <a:chOff x="6181428" y="1662113"/>
                    <a:chExt cx="54876" cy="129675"/>
                  </a:xfrm>
                </p:grpSpPr>
                <p:sp>
                  <p:nvSpPr>
                    <p:cNvPr id="1592" name="Oval 328">
                      <a:extLst>
                        <a:ext uri="{FF2B5EF4-FFF2-40B4-BE49-F238E27FC236}">
                          <a16:creationId xmlns:a16="http://schemas.microsoft.com/office/drawing/2014/main" id="{6330048B-8F28-244E-B609-08DC8943B3C6}"/>
                        </a:ext>
                      </a:extLst>
                    </p:cNvPr>
                    <p:cNvSpPr>
                      <a:spLocks noChangeArrowheads="1"/>
                    </p:cNvSpPr>
                    <p:nvPr/>
                  </p:nvSpPr>
                  <p:spPr bwMode="auto">
                    <a:xfrm>
                      <a:off x="6195979"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93" name="Oval 329">
                      <a:extLst>
                        <a:ext uri="{FF2B5EF4-FFF2-40B4-BE49-F238E27FC236}">
                          <a16:creationId xmlns:a16="http://schemas.microsoft.com/office/drawing/2014/main" id="{CAF30AAF-3C60-1543-A455-DF7C3B7F8C8F}"/>
                        </a:ext>
                      </a:extLst>
                    </p:cNvPr>
                    <p:cNvSpPr>
                      <a:spLocks noChangeArrowheads="1"/>
                    </p:cNvSpPr>
                    <p:nvPr/>
                  </p:nvSpPr>
                  <p:spPr bwMode="auto">
                    <a:xfrm>
                      <a:off x="6186455"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94" name="Oval 330">
                      <a:extLst>
                        <a:ext uri="{FF2B5EF4-FFF2-40B4-BE49-F238E27FC236}">
                          <a16:creationId xmlns:a16="http://schemas.microsoft.com/office/drawing/2014/main" id="{36005F05-8532-7541-9121-3018BCFD893E}"/>
                        </a:ext>
                      </a:extLst>
                    </p:cNvPr>
                    <p:cNvSpPr>
                      <a:spLocks noChangeArrowheads="1"/>
                    </p:cNvSpPr>
                    <p:nvPr/>
                  </p:nvSpPr>
                  <p:spPr bwMode="auto">
                    <a:xfrm>
                      <a:off x="6195979"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76" name="Group 336">
                <a:extLst>
                  <a:ext uri="{FF2B5EF4-FFF2-40B4-BE49-F238E27FC236}">
                    <a16:creationId xmlns:a16="http://schemas.microsoft.com/office/drawing/2014/main" id="{3CDBAB8A-7FEF-7B4F-83FC-3B0517298C87}"/>
                  </a:ext>
                </a:extLst>
              </p:cNvPr>
              <p:cNvGrpSpPr>
                <a:grpSpLocks/>
              </p:cNvGrpSpPr>
              <p:nvPr/>
            </p:nvGrpSpPr>
            <p:grpSpPr bwMode="auto">
              <a:xfrm>
                <a:off x="8672679" y="1590271"/>
                <a:ext cx="138251" cy="282077"/>
                <a:chOff x="6178977" y="1583531"/>
                <a:chExt cx="138251" cy="282077"/>
              </a:xfrm>
            </p:grpSpPr>
            <p:grpSp>
              <p:nvGrpSpPr>
                <p:cNvPr id="1576" name="Group 337">
                  <a:extLst>
                    <a:ext uri="{FF2B5EF4-FFF2-40B4-BE49-F238E27FC236}">
                      <a16:creationId xmlns:a16="http://schemas.microsoft.com/office/drawing/2014/main" id="{0E994EAF-B4C3-E048-AE4B-BFE72D458743}"/>
                    </a:ext>
                  </a:extLst>
                </p:cNvPr>
                <p:cNvGrpSpPr>
                  <a:grpSpLocks/>
                </p:cNvGrpSpPr>
                <p:nvPr/>
              </p:nvGrpSpPr>
              <p:grpSpPr bwMode="auto">
                <a:xfrm>
                  <a:off x="6178977" y="1583531"/>
                  <a:ext cx="138251" cy="205876"/>
                  <a:chOff x="6174443" y="1583531"/>
                  <a:chExt cx="138251" cy="205876"/>
                </a:xfrm>
              </p:grpSpPr>
              <p:sp>
                <p:nvSpPr>
                  <p:cNvPr id="1583" name="Oval 1582">
                    <a:extLst>
                      <a:ext uri="{FF2B5EF4-FFF2-40B4-BE49-F238E27FC236}">
                        <a16:creationId xmlns:a16="http://schemas.microsoft.com/office/drawing/2014/main" id="{2A0DFD86-49BA-2A40-9FB0-351619347D46}"/>
                      </a:ext>
                    </a:extLst>
                  </p:cNvPr>
                  <p:cNvSpPr/>
                  <p:nvPr/>
                </p:nvSpPr>
                <p:spPr>
                  <a:xfrm>
                    <a:off x="6174398"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84" name="Group 345">
                    <a:extLst>
                      <a:ext uri="{FF2B5EF4-FFF2-40B4-BE49-F238E27FC236}">
                        <a16:creationId xmlns:a16="http://schemas.microsoft.com/office/drawing/2014/main" id="{2394FFB2-D216-2145-9A47-B57A6F40AE6D}"/>
                      </a:ext>
                    </a:extLst>
                  </p:cNvPr>
                  <p:cNvGrpSpPr>
                    <a:grpSpLocks/>
                  </p:cNvGrpSpPr>
                  <p:nvPr/>
                </p:nvGrpSpPr>
                <p:grpSpPr bwMode="auto">
                  <a:xfrm>
                    <a:off x="6181428" y="1659732"/>
                    <a:ext cx="54876" cy="129675"/>
                    <a:chOff x="6181428" y="1662113"/>
                    <a:chExt cx="54876" cy="129675"/>
                  </a:xfrm>
                </p:grpSpPr>
                <p:sp>
                  <p:nvSpPr>
                    <p:cNvPr id="1585" name="Oval 346">
                      <a:extLst>
                        <a:ext uri="{FF2B5EF4-FFF2-40B4-BE49-F238E27FC236}">
                          <a16:creationId xmlns:a16="http://schemas.microsoft.com/office/drawing/2014/main" id="{3EAA311C-33A7-234F-BD28-F4DB2CB56FC9}"/>
                        </a:ext>
                      </a:extLst>
                    </p:cNvPr>
                    <p:cNvSpPr>
                      <a:spLocks noChangeArrowheads="1"/>
                    </p:cNvSpPr>
                    <p:nvPr/>
                  </p:nvSpPr>
                  <p:spPr bwMode="auto">
                    <a:xfrm>
                      <a:off x="6190271"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86" name="Oval 347">
                      <a:extLst>
                        <a:ext uri="{FF2B5EF4-FFF2-40B4-BE49-F238E27FC236}">
                          <a16:creationId xmlns:a16="http://schemas.microsoft.com/office/drawing/2014/main" id="{68286F10-88B3-D643-92BC-26186AD92104}"/>
                        </a:ext>
                      </a:extLst>
                    </p:cNvPr>
                    <p:cNvSpPr>
                      <a:spLocks noChangeArrowheads="1"/>
                    </p:cNvSpPr>
                    <p:nvPr/>
                  </p:nvSpPr>
                  <p:spPr bwMode="auto">
                    <a:xfrm>
                      <a:off x="6180747"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87" name="Oval 348">
                      <a:extLst>
                        <a:ext uri="{FF2B5EF4-FFF2-40B4-BE49-F238E27FC236}">
                          <a16:creationId xmlns:a16="http://schemas.microsoft.com/office/drawing/2014/main" id="{D4815737-3357-494B-9DD5-E5348E70B21E}"/>
                        </a:ext>
                      </a:extLst>
                    </p:cNvPr>
                    <p:cNvSpPr>
                      <a:spLocks noChangeArrowheads="1"/>
                    </p:cNvSpPr>
                    <p:nvPr/>
                  </p:nvSpPr>
                  <p:spPr bwMode="auto">
                    <a:xfrm>
                      <a:off x="6190271"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577" name="Group 338">
                  <a:extLst>
                    <a:ext uri="{FF2B5EF4-FFF2-40B4-BE49-F238E27FC236}">
                      <a16:creationId xmlns:a16="http://schemas.microsoft.com/office/drawing/2014/main" id="{345D3507-329D-D84A-8B8F-44625CD7522B}"/>
                    </a:ext>
                  </a:extLst>
                </p:cNvPr>
                <p:cNvGrpSpPr>
                  <a:grpSpLocks/>
                </p:cNvGrpSpPr>
                <p:nvPr/>
              </p:nvGrpSpPr>
              <p:grpSpPr bwMode="auto">
                <a:xfrm rot="10800000">
                  <a:off x="6178977" y="1659732"/>
                  <a:ext cx="138251" cy="205876"/>
                  <a:chOff x="6174443" y="1583531"/>
                  <a:chExt cx="138251" cy="205876"/>
                </a:xfrm>
              </p:grpSpPr>
              <p:sp>
                <p:nvSpPr>
                  <p:cNvPr id="1578" name="Oval 1577">
                    <a:extLst>
                      <a:ext uri="{FF2B5EF4-FFF2-40B4-BE49-F238E27FC236}">
                        <a16:creationId xmlns:a16="http://schemas.microsoft.com/office/drawing/2014/main" id="{A8D05334-6339-4E42-93F2-7612B41C4DC3}"/>
                      </a:ext>
                    </a:extLst>
                  </p:cNvPr>
                  <p:cNvSpPr/>
                  <p:nvPr/>
                </p:nvSpPr>
                <p:spPr>
                  <a:xfrm>
                    <a:off x="6204802" y="163810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79" name="Group 340">
                    <a:extLst>
                      <a:ext uri="{FF2B5EF4-FFF2-40B4-BE49-F238E27FC236}">
                        <a16:creationId xmlns:a16="http://schemas.microsoft.com/office/drawing/2014/main" id="{91EEBCC4-6C6F-E04F-AFA8-B628FA4F02E7}"/>
                      </a:ext>
                    </a:extLst>
                  </p:cNvPr>
                  <p:cNvGrpSpPr>
                    <a:grpSpLocks/>
                  </p:cNvGrpSpPr>
                  <p:nvPr/>
                </p:nvGrpSpPr>
                <p:grpSpPr bwMode="auto">
                  <a:xfrm>
                    <a:off x="6181428" y="1659732"/>
                    <a:ext cx="54876" cy="129675"/>
                    <a:chOff x="6181428" y="1662113"/>
                    <a:chExt cx="54876" cy="129675"/>
                  </a:xfrm>
                </p:grpSpPr>
                <p:sp>
                  <p:nvSpPr>
                    <p:cNvPr id="1580" name="Oval 341">
                      <a:extLst>
                        <a:ext uri="{FF2B5EF4-FFF2-40B4-BE49-F238E27FC236}">
                          <a16:creationId xmlns:a16="http://schemas.microsoft.com/office/drawing/2014/main" id="{3944AC22-E23A-1D4E-B4EE-43560214FC7B}"/>
                        </a:ext>
                      </a:extLst>
                    </p:cNvPr>
                    <p:cNvSpPr>
                      <a:spLocks noChangeArrowheads="1"/>
                    </p:cNvSpPr>
                    <p:nvPr/>
                  </p:nvSpPr>
                  <p:spPr bwMode="auto">
                    <a:xfrm>
                      <a:off x="6196866"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81" name="Oval 342">
                      <a:extLst>
                        <a:ext uri="{FF2B5EF4-FFF2-40B4-BE49-F238E27FC236}">
                          <a16:creationId xmlns:a16="http://schemas.microsoft.com/office/drawing/2014/main" id="{63E89A69-0818-204D-A069-F959BA93417A}"/>
                        </a:ext>
                      </a:extLst>
                    </p:cNvPr>
                    <p:cNvSpPr>
                      <a:spLocks noChangeArrowheads="1"/>
                    </p:cNvSpPr>
                    <p:nvPr/>
                  </p:nvSpPr>
                  <p:spPr bwMode="auto">
                    <a:xfrm>
                      <a:off x="6187342"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82" name="Oval 343">
                      <a:extLst>
                        <a:ext uri="{FF2B5EF4-FFF2-40B4-BE49-F238E27FC236}">
                          <a16:creationId xmlns:a16="http://schemas.microsoft.com/office/drawing/2014/main" id="{53076EE3-FC15-7343-BE63-46AA1E332A10}"/>
                        </a:ext>
                      </a:extLst>
                    </p:cNvPr>
                    <p:cNvSpPr>
                      <a:spLocks noChangeArrowheads="1"/>
                    </p:cNvSpPr>
                    <p:nvPr/>
                  </p:nvSpPr>
                  <p:spPr bwMode="auto">
                    <a:xfrm>
                      <a:off x="6196866"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77" name="Group 349">
                <a:extLst>
                  <a:ext uri="{FF2B5EF4-FFF2-40B4-BE49-F238E27FC236}">
                    <a16:creationId xmlns:a16="http://schemas.microsoft.com/office/drawing/2014/main" id="{488C2F89-68FE-7F41-BC0F-A871A416328F}"/>
                  </a:ext>
                </a:extLst>
              </p:cNvPr>
              <p:cNvGrpSpPr>
                <a:grpSpLocks/>
              </p:cNvGrpSpPr>
              <p:nvPr/>
            </p:nvGrpSpPr>
            <p:grpSpPr bwMode="auto">
              <a:xfrm>
                <a:off x="8257062" y="1590271"/>
                <a:ext cx="138251" cy="282077"/>
                <a:chOff x="6178977" y="1583531"/>
                <a:chExt cx="138251" cy="282077"/>
              </a:xfrm>
            </p:grpSpPr>
            <p:grpSp>
              <p:nvGrpSpPr>
                <p:cNvPr id="1564" name="Group 350">
                  <a:extLst>
                    <a:ext uri="{FF2B5EF4-FFF2-40B4-BE49-F238E27FC236}">
                      <a16:creationId xmlns:a16="http://schemas.microsoft.com/office/drawing/2014/main" id="{EEE094E9-7530-C64B-AD62-34DAFE850F0A}"/>
                    </a:ext>
                  </a:extLst>
                </p:cNvPr>
                <p:cNvGrpSpPr>
                  <a:grpSpLocks/>
                </p:cNvGrpSpPr>
                <p:nvPr/>
              </p:nvGrpSpPr>
              <p:grpSpPr bwMode="auto">
                <a:xfrm>
                  <a:off x="6178977" y="1583531"/>
                  <a:ext cx="138251" cy="205876"/>
                  <a:chOff x="6174443" y="1583531"/>
                  <a:chExt cx="138251" cy="205876"/>
                </a:xfrm>
              </p:grpSpPr>
              <p:sp>
                <p:nvSpPr>
                  <p:cNvPr id="1571" name="Oval 1570">
                    <a:extLst>
                      <a:ext uri="{FF2B5EF4-FFF2-40B4-BE49-F238E27FC236}">
                        <a16:creationId xmlns:a16="http://schemas.microsoft.com/office/drawing/2014/main" id="{75B0E803-BED3-1940-BE40-892C1B69E80A}"/>
                      </a:ext>
                    </a:extLst>
                  </p:cNvPr>
                  <p:cNvSpPr/>
                  <p:nvPr/>
                </p:nvSpPr>
                <p:spPr>
                  <a:xfrm>
                    <a:off x="6174141"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72" name="Group 358">
                    <a:extLst>
                      <a:ext uri="{FF2B5EF4-FFF2-40B4-BE49-F238E27FC236}">
                        <a16:creationId xmlns:a16="http://schemas.microsoft.com/office/drawing/2014/main" id="{2E4C6BEC-84D1-B447-A55B-B8D4C6772C6D}"/>
                      </a:ext>
                    </a:extLst>
                  </p:cNvPr>
                  <p:cNvGrpSpPr>
                    <a:grpSpLocks/>
                  </p:cNvGrpSpPr>
                  <p:nvPr/>
                </p:nvGrpSpPr>
                <p:grpSpPr bwMode="auto">
                  <a:xfrm>
                    <a:off x="6181428" y="1659732"/>
                    <a:ext cx="54876" cy="129675"/>
                    <a:chOff x="6181428" y="1662113"/>
                    <a:chExt cx="54876" cy="129675"/>
                  </a:xfrm>
                </p:grpSpPr>
                <p:sp>
                  <p:nvSpPr>
                    <p:cNvPr id="1573" name="Oval 359">
                      <a:extLst>
                        <a:ext uri="{FF2B5EF4-FFF2-40B4-BE49-F238E27FC236}">
                          <a16:creationId xmlns:a16="http://schemas.microsoft.com/office/drawing/2014/main" id="{B577E112-0502-024D-B649-9F84F826CAF3}"/>
                        </a:ext>
                      </a:extLst>
                    </p:cNvPr>
                    <p:cNvSpPr>
                      <a:spLocks noChangeArrowheads="1"/>
                    </p:cNvSpPr>
                    <p:nvPr/>
                  </p:nvSpPr>
                  <p:spPr bwMode="auto">
                    <a:xfrm>
                      <a:off x="6188426"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74" name="Oval 360">
                      <a:extLst>
                        <a:ext uri="{FF2B5EF4-FFF2-40B4-BE49-F238E27FC236}">
                          <a16:creationId xmlns:a16="http://schemas.microsoft.com/office/drawing/2014/main" id="{7B0F77DC-91E8-2F49-A2C7-7EE9B87DA2BB}"/>
                        </a:ext>
                      </a:extLst>
                    </p:cNvPr>
                    <p:cNvSpPr>
                      <a:spLocks noChangeArrowheads="1"/>
                    </p:cNvSpPr>
                    <p:nvPr/>
                  </p:nvSpPr>
                  <p:spPr bwMode="auto">
                    <a:xfrm>
                      <a:off x="6178902"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75" name="Oval 361">
                      <a:extLst>
                        <a:ext uri="{FF2B5EF4-FFF2-40B4-BE49-F238E27FC236}">
                          <a16:creationId xmlns:a16="http://schemas.microsoft.com/office/drawing/2014/main" id="{119F35E5-9C5C-BF44-8F7F-9DDDF3780FE7}"/>
                        </a:ext>
                      </a:extLst>
                    </p:cNvPr>
                    <p:cNvSpPr>
                      <a:spLocks noChangeArrowheads="1"/>
                    </p:cNvSpPr>
                    <p:nvPr/>
                  </p:nvSpPr>
                  <p:spPr bwMode="auto">
                    <a:xfrm>
                      <a:off x="6188426"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565" name="Group 351">
                  <a:extLst>
                    <a:ext uri="{FF2B5EF4-FFF2-40B4-BE49-F238E27FC236}">
                      <a16:creationId xmlns:a16="http://schemas.microsoft.com/office/drawing/2014/main" id="{15800A94-1BAD-8145-9387-49D2252B167B}"/>
                    </a:ext>
                  </a:extLst>
                </p:cNvPr>
                <p:cNvGrpSpPr>
                  <a:grpSpLocks/>
                </p:cNvGrpSpPr>
                <p:nvPr/>
              </p:nvGrpSpPr>
              <p:grpSpPr bwMode="auto">
                <a:xfrm rot="10800000">
                  <a:off x="6178977" y="1659732"/>
                  <a:ext cx="138251" cy="205876"/>
                  <a:chOff x="6174443" y="1583531"/>
                  <a:chExt cx="138251" cy="205876"/>
                </a:xfrm>
              </p:grpSpPr>
              <p:sp>
                <p:nvSpPr>
                  <p:cNvPr id="1566" name="Oval 1565">
                    <a:extLst>
                      <a:ext uri="{FF2B5EF4-FFF2-40B4-BE49-F238E27FC236}">
                        <a16:creationId xmlns:a16="http://schemas.microsoft.com/office/drawing/2014/main" id="{60C5F31F-9201-AF4C-9F80-7F12EF950159}"/>
                      </a:ext>
                    </a:extLst>
                  </p:cNvPr>
                  <p:cNvSpPr/>
                  <p:nvPr/>
                </p:nvSpPr>
                <p:spPr>
                  <a:xfrm>
                    <a:off x="6205059" y="1638107"/>
                    <a:ext cx="138096" cy="77785"/>
                  </a:xfrm>
                  <a:prstGeom prst="ellipse">
                    <a:avLst/>
                  </a:prstGeom>
                  <a:solidFill>
                    <a:srgbClr val="2B85B8"/>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67" name="Group 353">
                    <a:extLst>
                      <a:ext uri="{FF2B5EF4-FFF2-40B4-BE49-F238E27FC236}">
                        <a16:creationId xmlns:a16="http://schemas.microsoft.com/office/drawing/2014/main" id="{675E8E6D-158B-7349-9D3B-5AF6F3B39B3B}"/>
                      </a:ext>
                    </a:extLst>
                  </p:cNvPr>
                  <p:cNvGrpSpPr>
                    <a:grpSpLocks/>
                  </p:cNvGrpSpPr>
                  <p:nvPr/>
                </p:nvGrpSpPr>
                <p:grpSpPr bwMode="auto">
                  <a:xfrm>
                    <a:off x="6181428" y="1659732"/>
                    <a:ext cx="54876" cy="129675"/>
                    <a:chOff x="6181428" y="1662113"/>
                    <a:chExt cx="54876" cy="129675"/>
                  </a:xfrm>
                </p:grpSpPr>
                <p:sp>
                  <p:nvSpPr>
                    <p:cNvPr id="1568" name="Oval 354">
                      <a:extLst>
                        <a:ext uri="{FF2B5EF4-FFF2-40B4-BE49-F238E27FC236}">
                          <a16:creationId xmlns:a16="http://schemas.microsoft.com/office/drawing/2014/main" id="{DB6F57AE-7432-3845-8501-CF48172FABAF}"/>
                        </a:ext>
                      </a:extLst>
                    </p:cNvPr>
                    <p:cNvSpPr>
                      <a:spLocks noChangeArrowheads="1"/>
                    </p:cNvSpPr>
                    <p:nvPr/>
                  </p:nvSpPr>
                  <p:spPr bwMode="auto">
                    <a:xfrm>
                      <a:off x="6197123"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69" name="Oval 355">
                      <a:extLst>
                        <a:ext uri="{FF2B5EF4-FFF2-40B4-BE49-F238E27FC236}">
                          <a16:creationId xmlns:a16="http://schemas.microsoft.com/office/drawing/2014/main" id="{E5861390-A504-CF40-ABC3-D5F411D9F9AF}"/>
                        </a:ext>
                      </a:extLst>
                    </p:cNvPr>
                    <p:cNvSpPr>
                      <a:spLocks noChangeArrowheads="1"/>
                    </p:cNvSpPr>
                    <p:nvPr/>
                  </p:nvSpPr>
                  <p:spPr bwMode="auto">
                    <a:xfrm>
                      <a:off x="6187599"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70" name="Oval 356">
                      <a:extLst>
                        <a:ext uri="{FF2B5EF4-FFF2-40B4-BE49-F238E27FC236}">
                          <a16:creationId xmlns:a16="http://schemas.microsoft.com/office/drawing/2014/main" id="{A877E0C5-9D9E-FF46-80E7-883E55D318F7}"/>
                        </a:ext>
                      </a:extLst>
                    </p:cNvPr>
                    <p:cNvSpPr>
                      <a:spLocks noChangeArrowheads="1"/>
                    </p:cNvSpPr>
                    <p:nvPr/>
                  </p:nvSpPr>
                  <p:spPr bwMode="auto">
                    <a:xfrm>
                      <a:off x="6197123"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78" name="Group 362">
                <a:extLst>
                  <a:ext uri="{FF2B5EF4-FFF2-40B4-BE49-F238E27FC236}">
                    <a16:creationId xmlns:a16="http://schemas.microsoft.com/office/drawing/2014/main" id="{80C5529A-08EC-E44C-BAAF-9802B3F14712}"/>
                  </a:ext>
                </a:extLst>
              </p:cNvPr>
              <p:cNvGrpSpPr>
                <a:grpSpLocks/>
              </p:cNvGrpSpPr>
              <p:nvPr/>
            </p:nvGrpSpPr>
            <p:grpSpPr bwMode="auto">
              <a:xfrm>
                <a:off x="8118523" y="1590271"/>
                <a:ext cx="138251" cy="282077"/>
                <a:chOff x="6178977" y="1583531"/>
                <a:chExt cx="138251" cy="282077"/>
              </a:xfrm>
            </p:grpSpPr>
            <p:grpSp>
              <p:nvGrpSpPr>
                <p:cNvPr id="1552" name="Group 363">
                  <a:extLst>
                    <a:ext uri="{FF2B5EF4-FFF2-40B4-BE49-F238E27FC236}">
                      <a16:creationId xmlns:a16="http://schemas.microsoft.com/office/drawing/2014/main" id="{D914C559-2487-564E-98AF-E4E5A268E379}"/>
                    </a:ext>
                  </a:extLst>
                </p:cNvPr>
                <p:cNvGrpSpPr>
                  <a:grpSpLocks/>
                </p:cNvGrpSpPr>
                <p:nvPr/>
              </p:nvGrpSpPr>
              <p:grpSpPr bwMode="auto">
                <a:xfrm>
                  <a:off x="6178977" y="1583531"/>
                  <a:ext cx="138251" cy="205876"/>
                  <a:chOff x="6174443" y="1583531"/>
                  <a:chExt cx="138251" cy="205876"/>
                </a:xfrm>
              </p:grpSpPr>
              <p:sp>
                <p:nvSpPr>
                  <p:cNvPr id="1559" name="Oval 1558">
                    <a:extLst>
                      <a:ext uri="{FF2B5EF4-FFF2-40B4-BE49-F238E27FC236}">
                        <a16:creationId xmlns:a16="http://schemas.microsoft.com/office/drawing/2014/main" id="{8BF30C1F-E938-2442-84F9-CBE02AF6B276}"/>
                      </a:ext>
                    </a:extLst>
                  </p:cNvPr>
                  <p:cNvSpPr/>
                  <p:nvPr/>
                </p:nvSpPr>
                <p:spPr>
                  <a:xfrm>
                    <a:off x="6174584" y="1584027"/>
                    <a:ext cx="138096" cy="77785"/>
                  </a:xfrm>
                  <a:prstGeom prst="ellipse">
                    <a:avLst/>
                  </a:prstGeom>
                  <a:solidFill>
                    <a:srgbClr val="2B85B8"/>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60" name="Group 371">
                    <a:extLst>
                      <a:ext uri="{FF2B5EF4-FFF2-40B4-BE49-F238E27FC236}">
                        <a16:creationId xmlns:a16="http://schemas.microsoft.com/office/drawing/2014/main" id="{4E06DEBB-067C-8245-A1BA-12A64EEE6C6F}"/>
                      </a:ext>
                    </a:extLst>
                  </p:cNvPr>
                  <p:cNvGrpSpPr>
                    <a:grpSpLocks/>
                  </p:cNvGrpSpPr>
                  <p:nvPr/>
                </p:nvGrpSpPr>
                <p:grpSpPr bwMode="auto">
                  <a:xfrm>
                    <a:off x="6181428" y="1659732"/>
                    <a:ext cx="54876" cy="129675"/>
                    <a:chOff x="6181428" y="1662113"/>
                    <a:chExt cx="54876" cy="129675"/>
                  </a:xfrm>
                </p:grpSpPr>
                <p:sp>
                  <p:nvSpPr>
                    <p:cNvPr id="1561" name="Oval 372">
                      <a:extLst>
                        <a:ext uri="{FF2B5EF4-FFF2-40B4-BE49-F238E27FC236}">
                          <a16:creationId xmlns:a16="http://schemas.microsoft.com/office/drawing/2014/main" id="{F9360C09-E74B-2141-BBF3-1CFD96E0BA4D}"/>
                        </a:ext>
                      </a:extLst>
                    </p:cNvPr>
                    <p:cNvSpPr>
                      <a:spLocks noChangeArrowheads="1"/>
                    </p:cNvSpPr>
                    <p:nvPr/>
                  </p:nvSpPr>
                  <p:spPr bwMode="auto">
                    <a:xfrm>
                      <a:off x="6190457"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62" name="Oval 373">
                      <a:extLst>
                        <a:ext uri="{FF2B5EF4-FFF2-40B4-BE49-F238E27FC236}">
                          <a16:creationId xmlns:a16="http://schemas.microsoft.com/office/drawing/2014/main" id="{5EC4E247-213C-6841-B1DB-78556E7801B6}"/>
                        </a:ext>
                      </a:extLst>
                    </p:cNvPr>
                    <p:cNvSpPr>
                      <a:spLocks noChangeArrowheads="1"/>
                    </p:cNvSpPr>
                    <p:nvPr/>
                  </p:nvSpPr>
                  <p:spPr bwMode="auto">
                    <a:xfrm>
                      <a:off x="6180933"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63" name="Oval 374">
                      <a:extLst>
                        <a:ext uri="{FF2B5EF4-FFF2-40B4-BE49-F238E27FC236}">
                          <a16:creationId xmlns:a16="http://schemas.microsoft.com/office/drawing/2014/main" id="{976CF920-275C-324A-9A16-ACB5F223E3F8}"/>
                        </a:ext>
                      </a:extLst>
                    </p:cNvPr>
                    <p:cNvSpPr>
                      <a:spLocks noChangeArrowheads="1"/>
                    </p:cNvSpPr>
                    <p:nvPr/>
                  </p:nvSpPr>
                  <p:spPr bwMode="auto">
                    <a:xfrm>
                      <a:off x="6190457"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553" name="Group 364">
                  <a:extLst>
                    <a:ext uri="{FF2B5EF4-FFF2-40B4-BE49-F238E27FC236}">
                      <a16:creationId xmlns:a16="http://schemas.microsoft.com/office/drawing/2014/main" id="{95732D3A-C829-3548-BCC1-CD302AA15D53}"/>
                    </a:ext>
                  </a:extLst>
                </p:cNvPr>
                <p:cNvGrpSpPr>
                  <a:grpSpLocks/>
                </p:cNvGrpSpPr>
                <p:nvPr/>
              </p:nvGrpSpPr>
              <p:grpSpPr bwMode="auto">
                <a:xfrm rot="10800000">
                  <a:off x="6178977" y="1659732"/>
                  <a:ext cx="138251" cy="205876"/>
                  <a:chOff x="6174443" y="1583531"/>
                  <a:chExt cx="138251" cy="205876"/>
                </a:xfrm>
              </p:grpSpPr>
              <p:sp>
                <p:nvSpPr>
                  <p:cNvPr id="1554" name="Oval 1553">
                    <a:extLst>
                      <a:ext uri="{FF2B5EF4-FFF2-40B4-BE49-F238E27FC236}">
                        <a16:creationId xmlns:a16="http://schemas.microsoft.com/office/drawing/2014/main" id="{AB6266AB-0F87-1446-A27D-6C6B25D19831}"/>
                      </a:ext>
                    </a:extLst>
                  </p:cNvPr>
                  <p:cNvSpPr/>
                  <p:nvPr/>
                </p:nvSpPr>
                <p:spPr>
                  <a:xfrm>
                    <a:off x="6204616" y="163810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55" name="Group 366">
                    <a:extLst>
                      <a:ext uri="{FF2B5EF4-FFF2-40B4-BE49-F238E27FC236}">
                        <a16:creationId xmlns:a16="http://schemas.microsoft.com/office/drawing/2014/main" id="{FDBDF300-CC0D-3145-935B-BB299CA212A9}"/>
                      </a:ext>
                    </a:extLst>
                  </p:cNvPr>
                  <p:cNvGrpSpPr>
                    <a:grpSpLocks/>
                  </p:cNvGrpSpPr>
                  <p:nvPr/>
                </p:nvGrpSpPr>
                <p:grpSpPr bwMode="auto">
                  <a:xfrm>
                    <a:off x="6181428" y="1659732"/>
                    <a:ext cx="54876" cy="129675"/>
                    <a:chOff x="6181428" y="1662113"/>
                    <a:chExt cx="54876" cy="129675"/>
                  </a:xfrm>
                </p:grpSpPr>
                <p:sp>
                  <p:nvSpPr>
                    <p:cNvPr id="1556" name="Oval 367">
                      <a:extLst>
                        <a:ext uri="{FF2B5EF4-FFF2-40B4-BE49-F238E27FC236}">
                          <a16:creationId xmlns:a16="http://schemas.microsoft.com/office/drawing/2014/main" id="{6006B799-5122-6B49-94AA-C5A8ACA1712A}"/>
                        </a:ext>
                      </a:extLst>
                    </p:cNvPr>
                    <p:cNvSpPr>
                      <a:spLocks noChangeArrowheads="1"/>
                    </p:cNvSpPr>
                    <p:nvPr/>
                  </p:nvSpPr>
                  <p:spPr bwMode="auto">
                    <a:xfrm>
                      <a:off x="6196679"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57" name="Oval 368">
                      <a:extLst>
                        <a:ext uri="{FF2B5EF4-FFF2-40B4-BE49-F238E27FC236}">
                          <a16:creationId xmlns:a16="http://schemas.microsoft.com/office/drawing/2014/main" id="{D2DE73D1-F6F2-9549-9F39-6359F1979B79}"/>
                        </a:ext>
                      </a:extLst>
                    </p:cNvPr>
                    <p:cNvSpPr>
                      <a:spLocks noChangeArrowheads="1"/>
                    </p:cNvSpPr>
                    <p:nvPr/>
                  </p:nvSpPr>
                  <p:spPr bwMode="auto">
                    <a:xfrm>
                      <a:off x="6187155"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58" name="Oval 369">
                      <a:extLst>
                        <a:ext uri="{FF2B5EF4-FFF2-40B4-BE49-F238E27FC236}">
                          <a16:creationId xmlns:a16="http://schemas.microsoft.com/office/drawing/2014/main" id="{7465FCF5-9C94-1648-A633-A83F42C9A17A}"/>
                        </a:ext>
                      </a:extLst>
                    </p:cNvPr>
                    <p:cNvSpPr>
                      <a:spLocks noChangeArrowheads="1"/>
                    </p:cNvSpPr>
                    <p:nvPr/>
                  </p:nvSpPr>
                  <p:spPr bwMode="auto">
                    <a:xfrm>
                      <a:off x="6196679"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79" name="Group 375">
                <a:extLst>
                  <a:ext uri="{FF2B5EF4-FFF2-40B4-BE49-F238E27FC236}">
                    <a16:creationId xmlns:a16="http://schemas.microsoft.com/office/drawing/2014/main" id="{09FC6397-72A6-6848-99D7-4F49570DF863}"/>
                  </a:ext>
                </a:extLst>
              </p:cNvPr>
              <p:cNvGrpSpPr>
                <a:grpSpLocks/>
              </p:cNvGrpSpPr>
              <p:nvPr/>
            </p:nvGrpSpPr>
            <p:grpSpPr bwMode="auto">
              <a:xfrm>
                <a:off x="7979984" y="1590271"/>
                <a:ext cx="138251" cy="282077"/>
                <a:chOff x="6178977" y="1583531"/>
                <a:chExt cx="138251" cy="282077"/>
              </a:xfrm>
            </p:grpSpPr>
            <p:grpSp>
              <p:nvGrpSpPr>
                <p:cNvPr id="1540" name="Group 376">
                  <a:extLst>
                    <a:ext uri="{FF2B5EF4-FFF2-40B4-BE49-F238E27FC236}">
                      <a16:creationId xmlns:a16="http://schemas.microsoft.com/office/drawing/2014/main" id="{043EA49B-6FEA-F248-9B27-B5D7592D570F}"/>
                    </a:ext>
                  </a:extLst>
                </p:cNvPr>
                <p:cNvGrpSpPr>
                  <a:grpSpLocks/>
                </p:cNvGrpSpPr>
                <p:nvPr/>
              </p:nvGrpSpPr>
              <p:grpSpPr bwMode="auto">
                <a:xfrm>
                  <a:off x="6178977" y="1583531"/>
                  <a:ext cx="138251" cy="205876"/>
                  <a:chOff x="6174443" y="1583531"/>
                  <a:chExt cx="138251" cy="205876"/>
                </a:xfrm>
              </p:grpSpPr>
              <p:sp>
                <p:nvSpPr>
                  <p:cNvPr id="1547" name="Oval 1546">
                    <a:extLst>
                      <a:ext uri="{FF2B5EF4-FFF2-40B4-BE49-F238E27FC236}">
                        <a16:creationId xmlns:a16="http://schemas.microsoft.com/office/drawing/2014/main" id="{F84154DB-D20D-E743-B5F2-E07FE9793E4A}"/>
                      </a:ext>
                    </a:extLst>
                  </p:cNvPr>
                  <p:cNvSpPr/>
                  <p:nvPr/>
                </p:nvSpPr>
                <p:spPr>
                  <a:xfrm>
                    <a:off x="6175028"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48" name="Group 384">
                    <a:extLst>
                      <a:ext uri="{FF2B5EF4-FFF2-40B4-BE49-F238E27FC236}">
                        <a16:creationId xmlns:a16="http://schemas.microsoft.com/office/drawing/2014/main" id="{F397905E-3A0F-9D48-9904-326292156D2B}"/>
                      </a:ext>
                    </a:extLst>
                  </p:cNvPr>
                  <p:cNvGrpSpPr>
                    <a:grpSpLocks/>
                  </p:cNvGrpSpPr>
                  <p:nvPr/>
                </p:nvGrpSpPr>
                <p:grpSpPr bwMode="auto">
                  <a:xfrm>
                    <a:off x="6181428" y="1659732"/>
                    <a:ext cx="54876" cy="129675"/>
                    <a:chOff x="6181428" y="1662113"/>
                    <a:chExt cx="54876" cy="129675"/>
                  </a:xfrm>
                </p:grpSpPr>
                <p:sp>
                  <p:nvSpPr>
                    <p:cNvPr id="1549" name="Oval 385">
                      <a:extLst>
                        <a:ext uri="{FF2B5EF4-FFF2-40B4-BE49-F238E27FC236}">
                          <a16:creationId xmlns:a16="http://schemas.microsoft.com/office/drawing/2014/main" id="{FAC923A7-DDA9-7645-9730-6CFB92FDE02B}"/>
                        </a:ext>
                      </a:extLst>
                    </p:cNvPr>
                    <p:cNvSpPr>
                      <a:spLocks noChangeArrowheads="1"/>
                    </p:cNvSpPr>
                    <p:nvPr/>
                  </p:nvSpPr>
                  <p:spPr bwMode="auto">
                    <a:xfrm>
                      <a:off x="6190901"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50" name="Oval 386">
                      <a:extLst>
                        <a:ext uri="{FF2B5EF4-FFF2-40B4-BE49-F238E27FC236}">
                          <a16:creationId xmlns:a16="http://schemas.microsoft.com/office/drawing/2014/main" id="{0BB44707-C044-A345-8CEF-3067AA01F9C7}"/>
                        </a:ext>
                      </a:extLst>
                    </p:cNvPr>
                    <p:cNvSpPr>
                      <a:spLocks noChangeArrowheads="1"/>
                    </p:cNvSpPr>
                    <p:nvPr/>
                  </p:nvSpPr>
                  <p:spPr bwMode="auto">
                    <a:xfrm>
                      <a:off x="6181377"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51" name="Oval 387">
                      <a:extLst>
                        <a:ext uri="{FF2B5EF4-FFF2-40B4-BE49-F238E27FC236}">
                          <a16:creationId xmlns:a16="http://schemas.microsoft.com/office/drawing/2014/main" id="{0DB03BDB-CE8F-8549-A801-6E5132AF75B3}"/>
                        </a:ext>
                      </a:extLst>
                    </p:cNvPr>
                    <p:cNvSpPr>
                      <a:spLocks noChangeArrowheads="1"/>
                    </p:cNvSpPr>
                    <p:nvPr/>
                  </p:nvSpPr>
                  <p:spPr bwMode="auto">
                    <a:xfrm>
                      <a:off x="6190901"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541" name="Group 377">
                  <a:extLst>
                    <a:ext uri="{FF2B5EF4-FFF2-40B4-BE49-F238E27FC236}">
                      <a16:creationId xmlns:a16="http://schemas.microsoft.com/office/drawing/2014/main" id="{C697FA5D-E2ED-5646-ADD0-0398F513196E}"/>
                    </a:ext>
                  </a:extLst>
                </p:cNvPr>
                <p:cNvGrpSpPr>
                  <a:grpSpLocks/>
                </p:cNvGrpSpPr>
                <p:nvPr/>
              </p:nvGrpSpPr>
              <p:grpSpPr bwMode="auto">
                <a:xfrm rot="10800000">
                  <a:off x="6178977" y="1659732"/>
                  <a:ext cx="138251" cy="205876"/>
                  <a:chOff x="6174443" y="1583531"/>
                  <a:chExt cx="138251" cy="205876"/>
                </a:xfrm>
              </p:grpSpPr>
              <p:sp>
                <p:nvSpPr>
                  <p:cNvPr id="1542" name="Oval 1541">
                    <a:extLst>
                      <a:ext uri="{FF2B5EF4-FFF2-40B4-BE49-F238E27FC236}">
                        <a16:creationId xmlns:a16="http://schemas.microsoft.com/office/drawing/2014/main" id="{2611699A-1675-F340-B57E-31CA5E43CBDA}"/>
                      </a:ext>
                    </a:extLst>
                  </p:cNvPr>
                  <p:cNvSpPr/>
                  <p:nvPr/>
                </p:nvSpPr>
                <p:spPr>
                  <a:xfrm>
                    <a:off x="6204172" y="163810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43" name="Group 379">
                    <a:extLst>
                      <a:ext uri="{FF2B5EF4-FFF2-40B4-BE49-F238E27FC236}">
                        <a16:creationId xmlns:a16="http://schemas.microsoft.com/office/drawing/2014/main" id="{5FD99881-942B-1146-9E1C-33AF1285A376}"/>
                      </a:ext>
                    </a:extLst>
                  </p:cNvPr>
                  <p:cNvGrpSpPr>
                    <a:grpSpLocks/>
                  </p:cNvGrpSpPr>
                  <p:nvPr/>
                </p:nvGrpSpPr>
                <p:grpSpPr bwMode="auto">
                  <a:xfrm>
                    <a:off x="6181428" y="1659732"/>
                    <a:ext cx="54876" cy="129675"/>
                    <a:chOff x="6181428" y="1662113"/>
                    <a:chExt cx="54876" cy="129675"/>
                  </a:xfrm>
                </p:grpSpPr>
                <p:sp>
                  <p:nvSpPr>
                    <p:cNvPr id="1544" name="Oval 380">
                      <a:extLst>
                        <a:ext uri="{FF2B5EF4-FFF2-40B4-BE49-F238E27FC236}">
                          <a16:creationId xmlns:a16="http://schemas.microsoft.com/office/drawing/2014/main" id="{3F9F2561-4C95-3E41-A42C-C2E6954A7F15}"/>
                        </a:ext>
                      </a:extLst>
                    </p:cNvPr>
                    <p:cNvSpPr>
                      <a:spLocks noChangeArrowheads="1"/>
                    </p:cNvSpPr>
                    <p:nvPr/>
                  </p:nvSpPr>
                  <p:spPr bwMode="auto">
                    <a:xfrm>
                      <a:off x="6193062"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45" name="Oval 381">
                      <a:extLst>
                        <a:ext uri="{FF2B5EF4-FFF2-40B4-BE49-F238E27FC236}">
                          <a16:creationId xmlns:a16="http://schemas.microsoft.com/office/drawing/2014/main" id="{58509721-0300-3C4E-8771-C1E5E10FCDD0}"/>
                        </a:ext>
                      </a:extLst>
                    </p:cNvPr>
                    <p:cNvSpPr>
                      <a:spLocks noChangeArrowheads="1"/>
                    </p:cNvSpPr>
                    <p:nvPr/>
                  </p:nvSpPr>
                  <p:spPr bwMode="auto">
                    <a:xfrm>
                      <a:off x="6183538"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46" name="Oval 382">
                      <a:extLst>
                        <a:ext uri="{FF2B5EF4-FFF2-40B4-BE49-F238E27FC236}">
                          <a16:creationId xmlns:a16="http://schemas.microsoft.com/office/drawing/2014/main" id="{00478C65-5F60-7A43-95A7-FCF171096780}"/>
                        </a:ext>
                      </a:extLst>
                    </p:cNvPr>
                    <p:cNvSpPr>
                      <a:spLocks noChangeArrowheads="1"/>
                    </p:cNvSpPr>
                    <p:nvPr/>
                  </p:nvSpPr>
                  <p:spPr bwMode="auto">
                    <a:xfrm>
                      <a:off x="6193062"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80" name="Group 388">
                <a:extLst>
                  <a:ext uri="{FF2B5EF4-FFF2-40B4-BE49-F238E27FC236}">
                    <a16:creationId xmlns:a16="http://schemas.microsoft.com/office/drawing/2014/main" id="{D71B4F5B-FD4F-A349-AAA9-96946BAC2942}"/>
                  </a:ext>
                </a:extLst>
              </p:cNvPr>
              <p:cNvGrpSpPr>
                <a:grpSpLocks/>
              </p:cNvGrpSpPr>
              <p:nvPr/>
            </p:nvGrpSpPr>
            <p:grpSpPr bwMode="auto">
              <a:xfrm>
                <a:off x="9088296" y="1590271"/>
                <a:ext cx="138251" cy="282077"/>
                <a:chOff x="6178977" y="1583531"/>
                <a:chExt cx="138251" cy="282077"/>
              </a:xfrm>
            </p:grpSpPr>
            <p:grpSp>
              <p:nvGrpSpPr>
                <p:cNvPr id="1528" name="Group 389">
                  <a:extLst>
                    <a:ext uri="{FF2B5EF4-FFF2-40B4-BE49-F238E27FC236}">
                      <a16:creationId xmlns:a16="http://schemas.microsoft.com/office/drawing/2014/main" id="{49161454-02C1-C343-83CE-F88400AC96B6}"/>
                    </a:ext>
                  </a:extLst>
                </p:cNvPr>
                <p:cNvGrpSpPr>
                  <a:grpSpLocks/>
                </p:cNvGrpSpPr>
                <p:nvPr/>
              </p:nvGrpSpPr>
              <p:grpSpPr bwMode="auto">
                <a:xfrm>
                  <a:off x="6178977" y="1583531"/>
                  <a:ext cx="138251" cy="205876"/>
                  <a:chOff x="6174443" y="1583531"/>
                  <a:chExt cx="138251" cy="205876"/>
                </a:xfrm>
              </p:grpSpPr>
              <p:sp>
                <p:nvSpPr>
                  <p:cNvPr id="1535" name="Oval 1534">
                    <a:extLst>
                      <a:ext uri="{FF2B5EF4-FFF2-40B4-BE49-F238E27FC236}">
                        <a16:creationId xmlns:a16="http://schemas.microsoft.com/office/drawing/2014/main" id="{6540E798-16D9-CE44-A91E-68A3DC10E454}"/>
                      </a:ext>
                    </a:extLst>
                  </p:cNvPr>
                  <p:cNvSpPr/>
                  <p:nvPr/>
                </p:nvSpPr>
                <p:spPr>
                  <a:xfrm>
                    <a:off x="6174654"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36" name="Group 397">
                    <a:extLst>
                      <a:ext uri="{FF2B5EF4-FFF2-40B4-BE49-F238E27FC236}">
                        <a16:creationId xmlns:a16="http://schemas.microsoft.com/office/drawing/2014/main" id="{5A950DCA-D55A-D844-8E4C-796C3B60B07C}"/>
                      </a:ext>
                    </a:extLst>
                  </p:cNvPr>
                  <p:cNvGrpSpPr>
                    <a:grpSpLocks/>
                  </p:cNvGrpSpPr>
                  <p:nvPr/>
                </p:nvGrpSpPr>
                <p:grpSpPr bwMode="auto">
                  <a:xfrm>
                    <a:off x="6181428" y="1659732"/>
                    <a:ext cx="54876" cy="129675"/>
                    <a:chOff x="6181428" y="1662113"/>
                    <a:chExt cx="54876" cy="129675"/>
                  </a:xfrm>
                </p:grpSpPr>
                <p:sp>
                  <p:nvSpPr>
                    <p:cNvPr id="1537" name="Oval 398">
                      <a:extLst>
                        <a:ext uri="{FF2B5EF4-FFF2-40B4-BE49-F238E27FC236}">
                          <a16:creationId xmlns:a16="http://schemas.microsoft.com/office/drawing/2014/main" id="{AC032A49-E82A-5C4F-9579-1C755B703CED}"/>
                        </a:ext>
                      </a:extLst>
                    </p:cNvPr>
                    <p:cNvSpPr>
                      <a:spLocks noChangeArrowheads="1"/>
                    </p:cNvSpPr>
                    <p:nvPr/>
                  </p:nvSpPr>
                  <p:spPr bwMode="auto">
                    <a:xfrm>
                      <a:off x="6190527"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38" name="Oval 399">
                      <a:extLst>
                        <a:ext uri="{FF2B5EF4-FFF2-40B4-BE49-F238E27FC236}">
                          <a16:creationId xmlns:a16="http://schemas.microsoft.com/office/drawing/2014/main" id="{8164A52F-750B-2D46-BB57-58C7A2D0D4B2}"/>
                        </a:ext>
                      </a:extLst>
                    </p:cNvPr>
                    <p:cNvSpPr>
                      <a:spLocks noChangeArrowheads="1"/>
                    </p:cNvSpPr>
                    <p:nvPr/>
                  </p:nvSpPr>
                  <p:spPr bwMode="auto">
                    <a:xfrm>
                      <a:off x="6181003"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39" name="Oval 400">
                      <a:extLst>
                        <a:ext uri="{FF2B5EF4-FFF2-40B4-BE49-F238E27FC236}">
                          <a16:creationId xmlns:a16="http://schemas.microsoft.com/office/drawing/2014/main" id="{1937511F-2B3B-8F41-BCE4-FB53719A6E2F}"/>
                        </a:ext>
                      </a:extLst>
                    </p:cNvPr>
                    <p:cNvSpPr>
                      <a:spLocks noChangeArrowheads="1"/>
                    </p:cNvSpPr>
                    <p:nvPr/>
                  </p:nvSpPr>
                  <p:spPr bwMode="auto">
                    <a:xfrm>
                      <a:off x="6190527"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529" name="Group 390">
                  <a:extLst>
                    <a:ext uri="{FF2B5EF4-FFF2-40B4-BE49-F238E27FC236}">
                      <a16:creationId xmlns:a16="http://schemas.microsoft.com/office/drawing/2014/main" id="{A99F3BFA-B37C-754C-9EFF-15A3D51F589D}"/>
                    </a:ext>
                  </a:extLst>
                </p:cNvPr>
                <p:cNvGrpSpPr>
                  <a:grpSpLocks/>
                </p:cNvGrpSpPr>
                <p:nvPr/>
              </p:nvGrpSpPr>
              <p:grpSpPr bwMode="auto">
                <a:xfrm rot="10800000">
                  <a:off x="6178977" y="1659732"/>
                  <a:ext cx="138251" cy="205876"/>
                  <a:chOff x="6174443" y="1583531"/>
                  <a:chExt cx="138251" cy="205876"/>
                </a:xfrm>
              </p:grpSpPr>
              <p:sp>
                <p:nvSpPr>
                  <p:cNvPr id="1530" name="Oval 1529">
                    <a:extLst>
                      <a:ext uri="{FF2B5EF4-FFF2-40B4-BE49-F238E27FC236}">
                        <a16:creationId xmlns:a16="http://schemas.microsoft.com/office/drawing/2014/main" id="{4EA27DF1-BCC8-7243-A3AC-35EE56505274}"/>
                      </a:ext>
                    </a:extLst>
                  </p:cNvPr>
                  <p:cNvSpPr/>
                  <p:nvPr/>
                </p:nvSpPr>
                <p:spPr>
                  <a:xfrm>
                    <a:off x="6204546" y="163810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31" name="Group 392">
                    <a:extLst>
                      <a:ext uri="{FF2B5EF4-FFF2-40B4-BE49-F238E27FC236}">
                        <a16:creationId xmlns:a16="http://schemas.microsoft.com/office/drawing/2014/main" id="{4DAE096C-985D-9E46-BD1C-60786125DD64}"/>
                      </a:ext>
                    </a:extLst>
                  </p:cNvPr>
                  <p:cNvGrpSpPr>
                    <a:grpSpLocks/>
                  </p:cNvGrpSpPr>
                  <p:nvPr/>
                </p:nvGrpSpPr>
                <p:grpSpPr bwMode="auto">
                  <a:xfrm>
                    <a:off x="6181428" y="1659732"/>
                    <a:ext cx="54876" cy="129675"/>
                    <a:chOff x="6181428" y="1662113"/>
                    <a:chExt cx="54876" cy="129675"/>
                  </a:xfrm>
                </p:grpSpPr>
                <p:sp>
                  <p:nvSpPr>
                    <p:cNvPr id="1532" name="Oval 393">
                      <a:extLst>
                        <a:ext uri="{FF2B5EF4-FFF2-40B4-BE49-F238E27FC236}">
                          <a16:creationId xmlns:a16="http://schemas.microsoft.com/office/drawing/2014/main" id="{304D5E11-F9BC-7342-9D3C-1EFA8B35DCDA}"/>
                        </a:ext>
                      </a:extLst>
                    </p:cNvPr>
                    <p:cNvSpPr>
                      <a:spLocks noChangeArrowheads="1"/>
                    </p:cNvSpPr>
                    <p:nvPr/>
                  </p:nvSpPr>
                  <p:spPr bwMode="auto">
                    <a:xfrm>
                      <a:off x="6196610"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33" name="Oval 394">
                      <a:extLst>
                        <a:ext uri="{FF2B5EF4-FFF2-40B4-BE49-F238E27FC236}">
                          <a16:creationId xmlns:a16="http://schemas.microsoft.com/office/drawing/2014/main" id="{BEF57100-4C2C-B64D-A60A-1A9D949A5A8E}"/>
                        </a:ext>
                      </a:extLst>
                    </p:cNvPr>
                    <p:cNvSpPr>
                      <a:spLocks noChangeArrowheads="1"/>
                    </p:cNvSpPr>
                    <p:nvPr/>
                  </p:nvSpPr>
                  <p:spPr bwMode="auto">
                    <a:xfrm>
                      <a:off x="6187086"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34" name="Oval 395">
                      <a:extLst>
                        <a:ext uri="{FF2B5EF4-FFF2-40B4-BE49-F238E27FC236}">
                          <a16:creationId xmlns:a16="http://schemas.microsoft.com/office/drawing/2014/main" id="{7861344D-D76F-DA44-9AB1-E198EEF66651}"/>
                        </a:ext>
                      </a:extLst>
                    </p:cNvPr>
                    <p:cNvSpPr>
                      <a:spLocks noChangeArrowheads="1"/>
                    </p:cNvSpPr>
                    <p:nvPr/>
                  </p:nvSpPr>
                  <p:spPr bwMode="auto">
                    <a:xfrm>
                      <a:off x="6196610"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81" name="Group 401">
                <a:extLst>
                  <a:ext uri="{FF2B5EF4-FFF2-40B4-BE49-F238E27FC236}">
                    <a16:creationId xmlns:a16="http://schemas.microsoft.com/office/drawing/2014/main" id="{2FD3F7CF-453B-1447-8E84-9377E32BA8B0}"/>
                  </a:ext>
                </a:extLst>
              </p:cNvPr>
              <p:cNvGrpSpPr>
                <a:grpSpLocks/>
              </p:cNvGrpSpPr>
              <p:nvPr/>
            </p:nvGrpSpPr>
            <p:grpSpPr bwMode="auto">
              <a:xfrm>
                <a:off x="8949757" y="1590271"/>
                <a:ext cx="138251" cy="282077"/>
                <a:chOff x="6178977" y="1583531"/>
                <a:chExt cx="138251" cy="282077"/>
              </a:xfrm>
            </p:grpSpPr>
            <p:grpSp>
              <p:nvGrpSpPr>
                <p:cNvPr id="1516" name="Group 402">
                  <a:extLst>
                    <a:ext uri="{FF2B5EF4-FFF2-40B4-BE49-F238E27FC236}">
                      <a16:creationId xmlns:a16="http://schemas.microsoft.com/office/drawing/2014/main" id="{D050F067-9604-D94D-A2A6-144702D0592F}"/>
                    </a:ext>
                  </a:extLst>
                </p:cNvPr>
                <p:cNvGrpSpPr>
                  <a:grpSpLocks/>
                </p:cNvGrpSpPr>
                <p:nvPr/>
              </p:nvGrpSpPr>
              <p:grpSpPr bwMode="auto">
                <a:xfrm>
                  <a:off x="6178977" y="1583531"/>
                  <a:ext cx="138251" cy="205876"/>
                  <a:chOff x="6174443" y="1583531"/>
                  <a:chExt cx="138251" cy="205876"/>
                </a:xfrm>
              </p:grpSpPr>
              <p:sp>
                <p:nvSpPr>
                  <p:cNvPr id="1523" name="Oval 1522">
                    <a:extLst>
                      <a:ext uri="{FF2B5EF4-FFF2-40B4-BE49-F238E27FC236}">
                        <a16:creationId xmlns:a16="http://schemas.microsoft.com/office/drawing/2014/main" id="{E54ACBE6-CD01-9040-AA43-13566E8E476B}"/>
                      </a:ext>
                    </a:extLst>
                  </p:cNvPr>
                  <p:cNvSpPr/>
                  <p:nvPr/>
                </p:nvSpPr>
                <p:spPr>
                  <a:xfrm>
                    <a:off x="6175097"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24" name="Group 410">
                    <a:extLst>
                      <a:ext uri="{FF2B5EF4-FFF2-40B4-BE49-F238E27FC236}">
                        <a16:creationId xmlns:a16="http://schemas.microsoft.com/office/drawing/2014/main" id="{64615C56-1AD3-0948-9280-6BEBE90505E8}"/>
                      </a:ext>
                    </a:extLst>
                  </p:cNvPr>
                  <p:cNvGrpSpPr>
                    <a:grpSpLocks/>
                  </p:cNvGrpSpPr>
                  <p:nvPr/>
                </p:nvGrpSpPr>
                <p:grpSpPr bwMode="auto">
                  <a:xfrm>
                    <a:off x="6181428" y="1659732"/>
                    <a:ext cx="54876" cy="129675"/>
                    <a:chOff x="6181428" y="1662113"/>
                    <a:chExt cx="54876" cy="129675"/>
                  </a:xfrm>
                </p:grpSpPr>
                <p:sp>
                  <p:nvSpPr>
                    <p:cNvPr id="1525" name="Oval 411">
                      <a:extLst>
                        <a:ext uri="{FF2B5EF4-FFF2-40B4-BE49-F238E27FC236}">
                          <a16:creationId xmlns:a16="http://schemas.microsoft.com/office/drawing/2014/main" id="{9EB5267E-CF7F-0D41-9E64-F758799C857A}"/>
                        </a:ext>
                      </a:extLst>
                    </p:cNvPr>
                    <p:cNvSpPr>
                      <a:spLocks noChangeArrowheads="1"/>
                    </p:cNvSpPr>
                    <p:nvPr/>
                  </p:nvSpPr>
                  <p:spPr bwMode="auto">
                    <a:xfrm>
                      <a:off x="6190970"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26" name="Oval 412">
                      <a:extLst>
                        <a:ext uri="{FF2B5EF4-FFF2-40B4-BE49-F238E27FC236}">
                          <a16:creationId xmlns:a16="http://schemas.microsoft.com/office/drawing/2014/main" id="{73A4E2AE-2058-7242-B953-DD2BE927EA6F}"/>
                        </a:ext>
                      </a:extLst>
                    </p:cNvPr>
                    <p:cNvSpPr>
                      <a:spLocks noChangeArrowheads="1"/>
                    </p:cNvSpPr>
                    <p:nvPr/>
                  </p:nvSpPr>
                  <p:spPr bwMode="auto">
                    <a:xfrm>
                      <a:off x="6181446"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27" name="Oval 413">
                      <a:extLst>
                        <a:ext uri="{FF2B5EF4-FFF2-40B4-BE49-F238E27FC236}">
                          <a16:creationId xmlns:a16="http://schemas.microsoft.com/office/drawing/2014/main" id="{2F274635-FF8F-1349-81C2-FEC6D8F1DF3A}"/>
                        </a:ext>
                      </a:extLst>
                    </p:cNvPr>
                    <p:cNvSpPr>
                      <a:spLocks noChangeArrowheads="1"/>
                    </p:cNvSpPr>
                    <p:nvPr/>
                  </p:nvSpPr>
                  <p:spPr bwMode="auto">
                    <a:xfrm>
                      <a:off x="6190970"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517" name="Group 403">
                  <a:extLst>
                    <a:ext uri="{FF2B5EF4-FFF2-40B4-BE49-F238E27FC236}">
                      <a16:creationId xmlns:a16="http://schemas.microsoft.com/office/drawing/2014/main" id="{E36DB7AF-1117-7248-921C-030E461D16C4}"/>
                    </a:ext>
                  </a:extLst>
                </p:cNvPr>
                <p:cNvGrpSpPr>
                  <a:grpSpLocks/>
                </p:cNvGrpSpPr>
                <p:nvPr/>
              </p:nvGrpSpPr>
              <p:grpSpPr bwMode="auto">
                <a:xfrm rot="10800000">
                  <a:off x="6178977" y="1659732"/>
                  <a:ext cx="138251" cy="205876"/>
                  <a:chOff x="6174443" y="1583531"/>
                  <a:chExt cx="138251" cy="205876"/>
                </a:xfrm>
              </p:grpSpPr>
              <p:sp>
                <p:nvSpPr>
                  <p:cNvPr id="1518" name="Oval 1517">
                    <a:extLst>
                      <a:ext uri="{FF2B5EF4-FFF2-40B4-BE49-F238E27FC236}">
                        <a16:creationId xmlns:a16="http://schemas.microsoft.com/office/drawing/2014/main" id="{69C7B21A-8B74-1F42-AB56-F81F56AE1DBD}"/>
                      </a:ext>
                    </a:extLst>
                  </p:cNvPr>
                  <p:cNvSpPr/>
                  <p:nvPr/>
                </p:nvSpPr>
                <p:spPr>
                  <a:xfrm>
                    <a:off x="6204103" y="163810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19" name="Group 405">
                    <a:extLst>
                      <a:ext uri="{FF2B5EF4-FFF2-40B4-BE49-F238E27FC236}">
                        <a16:creationId xmlns:a16="http://schemas.microsoft.com/office/drawing/2014/main" id="{928CE935-B999-764C-8771-C5BFA552E85E}"/>
                      </a:ext>
                    </a:extLst>
                  </p:cNvPr>
                  <p:cNvGrpSpPr>
                    <a:grpSpLocks/>
                  </p:cNvGrpSpPr>
                  <p:nvPr/>
                </p:nvGrpSpPr>
                <p:grpSpPr bwMode="auto">
                  <a:xfrm>
                    <a:off x="6181428" y="1659732"/>
                    <a:ext cx="54876" cy="129675"/>
                    <a:chOff x="6181428" y="1662113"/>
                    <a:chExt cx="54876" cy="129675"/>
                  </a:xfrm>
                </p:grpSpPr>
                <p:sp>
                  <p:nvSpPr>
                    <p:cNvPr id="1520" name="Oval 406">
                      <a:extLst>
                        <a:ext uri="{FF2B5EF4-FFF2-40B4-BE49-F238E27FC236}">
                          <a16:creationId xmlns:a16="http://schemas.microsoft.com/office/drawing/2014/main" id="{2724CFEB-1611-BE4F-8429-01CACE39ECD9}"/>
                        </a:ext>
                      </a:extLst>
                    </p:cNvPr>
                    <p:cNvSpPr>
                      <a:spLocks noChangeArrowheads="1"/>
                    </p:cNvSpPr>
                    <p:nvPr/>
                  </p:nvSpPr>
                  <p:spPr bwMode="auto">
                    <a:xfrm>
                      <a:off x="6192992"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21" name="Oval 407">
                      <a:extLst>
                        <a:ext uri="{FF2B5EF4-FFF2-40B4-BE49-F238E27FC236}">
                          <a16:creationId xmlns:a16="http://schemas.microsoft.com/office/drawing/2014/main" id="{BCDBE648-A148-6145-97A9-9ADB8ECE946C}"/>
                        </a:ext>
                      </a:extLst>
                    </p:cNvPr>
                    <p:cNvSpPr>
                      <a:spLocks noChangeArrowheads="1"/>
                    </p:cNvSpPr>
                    <p:nvPr/>
                  </p:nvSpPr>
                  <p:spPr bwMode="auto">
                    <a:xfrm>
                      <a:off x="6183468"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22" name="Oval 408">
                      <a:extLst>
                        <a:ext uri="{FF2B5EF4-FFF2-40B4-BE49-F238E27FC236}">
                          <a16:creationId xmlns:a16="http://schemas.microsoft.com/office/drawing/2014/main" id="{2E8D7214-A459-4D47-BFD8-CCB4CC33D27D}"/>
                        </a:ext>
                      </a:extLst>
                    </p:cNvPr>
                    <p:cNvSpPr>
                      <a:spLocks noChangeArrowheads="1"/>
                    </p:cNvSpPr>
                    <p:nvPr/>
                  </p:nvSpPr>
                  <p:spPr bwMode="auto">
                    <a:xfrm>
                      <a:off x="6192992"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82" name="Group 414">
                <a:extLst>
                  <a:ext uri="{FF2B5EF4-FFF2-40B4-BE49-F238E27FC236}">
                    <a16:creationId xmlns:a16="http://schemas.microsoft.com/office/drawing/2014/main" id="{AE2E3424-0CC1-994C-9827-5581ED6C04F9}"/>
                  </a:ext>
                </a:extLst>
              </p:cNvPr>
              <p:cNvGrpSpPr>
                <a:grpSpLocks/>
              </p:cNvGrpSpPr>
              <p:nvPr/>
            </p:nvGrpSpPr>
            <p:grpSpPr bwMode="auto">
              <a:xfrm>
                <a:off x="10058069" y="1590271"/>
                <a:ext cx="138251" cy="282077"/>
                <a:chOff x="6178977" y="1583531"/>
                <a:chExt cx="138251" cy="282077"/>
              </a:xfrm>
            </p:grpSpPr>
            <p:grpSp>
              <p:nvGrpSpPr>
                <p:cNvPr id="1504" name="Group 415">
                  <a:extLst>
                    <a:ext uri="{FF2B5EF4-FFF2-40B4-BE49-F238E27FC236}">
                      <a16:creationId xmlns:a16="http://schemas.microsoft.com/office/drawing/2014/main" id="{2271DBE6-C1FC-2F49-9662-2A9CED567221}"/>
                    </a:ext>
                  </a:extLst>
                </p:cNvPr>
                <p:cNvGrpSpPr>
                  <a:grpSpLocks/>
                </p:cNvGrpSpPr>
                <p:nvPr/>
              </p:nvGrpSpPr>
              <p:grpSpPr bwMode="auto">
                <a:xfrm>
                  <a:off x="6178977" y="1583531"/>
                  <a:ext cx="138251" cy="205876"/>
                  <a:chOff x="6174443" y="1583531"/>
                  <a:chExt cx="138251" cy="205876"/>
                </a:xfrm>
              </p:grpSpPr>
              <p:sp>
                <p:nvSpPr>
                  <p:cNvPr id="1511" name="Oval 1510">
                    <a:extLst>
                      <a:ext uri="{FF2B5EF4-FFF2-40B4-BE49-F238E27FC236}">
                        <a16:creationId xmlns:a16="http://schemas.microsoft.com/office/drawing/2014/main" id="{CC39CE60-B363-9F41-BEAB-8F1CB8D173E3}"/>
                      </a:ext>
                    </a:extLst>
                  </p:cNvPr>
                  <p:cNvSpPr/>
                  <p:nvPr/>
                </p:nvSpPr>
                <p:spPr>
                  <a:xfrm>
                    <a:off x="6174724"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12" name="Group 423">
                    <a:extLst>
                      <a:ext uri="{FF2B5EF4-FFF2-40B4-BE49-F238E27FC236}">
                        <a16:creationId xmlns:a16="http://schemas.microsoft.com/office/drawing/2014/main" id="{6D1FA427-EF46-B840-B8C7-459E354CAF37}"/>
                      </a:ext>
                    </a:extLst>
                  </p:cNvPr>
                  <p:cNvGrpSpPr>
                    <a:grpSpLocks/>
                  </p:cNvGrpSpPr>
                  <p:nvPr/>
                </p:nvGrpSpPr>
                <p:grpSpPr bwMode="auto">
                  <a:xfrm>
                    <a:off x="6181428" y="1659732"/>
                    <a:ext cx="54876" cy="129675"/>
                    <a:chOff x="6181428" y="1662113"/>
                    <a:chExt cx="54876" cy="129675"/>
                  </a:xfrm>
                </p:grpSpPr>
                <p:sp>
                  <p:nvSpPr>
                    <p:cNvPr id="1513" name="Oval 424">
                      <a:extLst>
                        <a:ext uri="{FF2B5EF4-FFF2-40B4-BE49-F238E27FC236}">
                          <a16:creationId xmlns:a16="http://schemas.microsoft.com/office/drawing/2014/main" id="{5F438DA1-BB2D-2346-86B9-0C0796824A79}"/>
                        </a:ext>
                      </a:extLst>
                    </p:cNvPr>
                    <p:cNvSpPr>
                      <a:spLocks noChangeArrowheads="1"/>
                    </p:cNvSpPr>
                    <p:nvPr/>
                  </p:nvSpPr>
                  <p:spPr bwMode="auto">
                    <a:xfrm>
                      <a:off x="6190597"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4" name="Oval 425">
                      <a:extLst>
                        <a:ext uri="{FF2B5EF4-FFF2-40B4-BE49-F238E27FC236}">
                          <a16:creationId xmlns:a16="http://schemas.microsoft.com/office/drawing/2014/main" id="{DD0041D5-6B08-9443-9143-85EB37CFCCBB}"/>
                        </a:ext>
                      </a:extLst>
                    </p:cNvPr>
                    <p:cNvSpPr>
                      <a:spLocks noChangeArrowheads="1"/>
                    </p:cNvSpPr>
                    <p:nvPr/>
                  </p:nvSpPr>
                  <p:spPr bwMode="auto">
                    <a:xfrm>
                      <a:off x="6181073"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5" name="Oval 426">
                      <a:extLst>
                        <a:ext uri="{FF2B5EF4-FFF2-40B4-BE49-F238E27FC236}">
                          <a16:creationId xmlns:a16="http://schemas.microsoft.com/office/drawing/2014/main" id="{19866B74-A017-7A4A-ABD6-02F98415944A}"/>
                        </a:ext>
                      </a:extLst>
                    </p:cNvPr>
                    <p:cNvSpPr>
                      <a:spLocks noChangeArrowheads="1"/>
                    </p:cNvSpPr>
                    <p:nvPr/>
                  </p:nvSpPr>
                  <p:spPr bwMode="auto">
                    <a:xfrm>
                      <a:off x="6190597"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505" name="Group 416">
                  <a:extLst>
                    <a:ext uri="{FF2B5EF4-FFF2-40B4-BE49-F238E27FC236}">
                      <a16:creationId xmlns:a16="http://schemas.microsoft.com/office/drawing/2014/main" id="{44C3EF85-1727-E44B-B6DB-B14EE8164A41}"/>
                    </a:ext>
                  </a:extLst>
                </p:cNvPr>
                <p:cNvGrpSpPr>
                  <a:grpSpLocks/>
                </p:cNvGrpSpPr>
                <p:nvPr/>
              </p:nvGrpSpPr>
              <p:grpSpPr bwMode="auto">
                <a:xfrm rot="10800000">
                  <a:off x="6178977" y="1659732"/>
                  <a:ext cx="138251" cy="205876"/>
                  <a:chOff x="6174443" y="1583531"/>
                  <a:chExt cx="138251" cy="205876"/>
                </a:xfrm>
              </p:grpSpPr>
              <p:sp>
                <p:nvSpPr>
                  <p:cNvPr id="1506" name="Oval 1505">
                    <a:extLst>
                      <a:ext uri="{FF2B5EF4-FFF2-40B4-BE49-F238E27FC236}">
                        <a16:creationId xmlns:a16="http://schemas.microsoft.com/office/drawing/2014/main" id="{E103A65B-1A9F-B546-9DEF-9DB5D8464394}"/>
                      </a:ext>
                    </a:extLst>
                  </p:cNvPr>
                  <p:cNvSpPr/>
                  <p:nvPr/>
                </p:nvSpPr>
                <p:spPr>
                  <a:xfrm>
                    <a:off x="6204476" y="163810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07" name="Group 418">
                    <a:extLst>
                      <a:ext uri="{FF2B5EF4-FFF2-40B4-BE49-F238E27FC236}">
                        <a16:creationId xmlns:a16="http://schemas.microsoft.com/office/drawing/2014/main" id="{267F1926-3C3F-0E4C-AE4C-F37D25BB2EDC}"/>
                      </a:ext>
                    </a:extLst>
                  </p:cNvPr>
                  <p:cNvGrpSpPr>
                    <a:grpSpLocks/>
                  </p:cNvGrpSpPr>
                  <p:nvPr/>
                </p:nvGrpSpPr>
                <p:grpSpPr bwMode="auto">
                  <a:xfrm>
                    <a:off x="6181428" y="1659732"/>
                    <a:ext cx="54876" cy="129675"/>
                    <a:chOff x="6181428" y="1662113"/>
                    <a:chExt cx="54876" cy="129675"/>
                  </a:xfrm>
                </p:grpSpPr>
                <p:sp>
                  <p:nvSpPr>
                    <p:cNvPr id="1508" name="Oval 419">
                      <a:extLst>
                        <a:ext uri="{FF2B5EF4-FFF2-40B4-BE49-F238E27FC236}">
                          <a16:creationId xmlns:a16="http://schemas.microsoft.com/office/drawing/2014/main" id="{24146695-1F4E-954C-9848-44E5B0034BAF}"/>
                        </a:ext>
                      </a:extLst>
                    </p:cNvPr>
                    <p:cNvSpPr>
                      <a:spLocks noChangeArrowheads="1"/>
                    </p:cNvSpPr>
                    <p:nvPr/>
                  </p:nvSpPr>
                  <p:spPr bwMode="auto">
                    <a:xfrm>
                      <a:off x="6196539"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09" name="Oval 420">
                      <a:extLst>
                        <a:ext uri="{FF2B5EF4-FFF2-40B4-BE49-F238E27FC236}">
                          <a16:creationId xmlns:a16="http://schemas.microsoft.com/office/drawing/2014/main" id="{DD202FAB-2F3C-084C-BA63-02F658E95174}"/>
                        </a:ext>
                      </a:extLst>
                    </p:cNvPr>
                    <p:cNvSpPr>
                      <a:spLocks noChangeArrowheads="1"/>
                    </p:cNvSpPr>
                    <p:nvPr/>
                  </p:nvSpPr>
                  <p:spPr bwMode="auto">
                    <a:xfrm>
                      <a:off x="6187015"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0" name="Oval 421">
                      <a:extLst>
                        <a:ext uri="{FF2B5EF4-FFF2-40B4-BE49-F238E27FC236}">
                          <a16:creationId xmlns:a16="http://schemas.microsoft.com/office/drawing/2014/main" id="{C4256CEF-940B-244A-8A52-C56008E94C0B}"/>
                        </a:ext>
                      </a:extLst>
                    </p:cNvPr>
                    <p:cNvSpPr>
                      <a:spLocks noChangeArrowheads="1"/>
                    </p:cNvSpPr>
                    <p:nvPr/>
                  </p:nvSpPr>
                  <p:spPr bwMode="auto">
                    <a:xfrm>
                      <a:off x="6196539"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83" name="Group 427">
                <a:extLst>
                  <a:ext uri="{FF2B5EF4-FFF2-40B4-BE49-F238E27FC236}">
                    <a16:creationId xmlns:a16="http://schemas.microsoft.com/office/drawing/2014/main" id="{49482E35-2A96-734B-AA03-EEAB47A57F87}"/>
                  </a:ext>
                </a:extLst>
              </p:cNvPr>
              <p:cNvGrpSpPr>
                <a:grpSpLocks/>
              </p:cNvGrpSpPr>
              <p:nvPr/>
            </p:nvGrpSpPr>
            <p:grpSpPr bwMode="auto">
              <a:xfrm>
                <a:off x="9780991" y="1590271"/>
                <a:ext cx="138251" cy="282077"/>
                <a:chOff x="6178977" y="1583531"/>
                <a:chExt cx="138251" cy="282077"/>
              </a:xfrm>
            </p:grpSpPr>
            <p:grpSp>
              <p:nvGrpSpPr>
                <p:cNvPr id="1492" name="Group 428">
                  <a:extLst>
                    <a:ext uri="{FF2B5EF4-FFF2-40B4-BE49-F238E27FC236}">
                      <a16:creationId xmlns:a16="http://schemas.microsoft.com/office/drawing/2014/main" id="{C20D94C1-AC1B-D14E-AE5B-94C59195755B}"/>
                    </a:ext>
                  </a:extLst>
                </p:cNvPr>
                <p:cNvGrpSpPr>
                  <a:grpSpLocks/>
                </p:cNvGrpSpPr>
                <p:nvPr/>
              </p:nvGrpSpPr>
              <p:grpSpPr bwMode="auto">
                <a:xfrm>
                  <a:off x="6178977" y="1583531"/>
                  <a:ext cx="138251" cy="205876"/>
                  <a:chOff x="6174443" y="1583531"/>
                  <a:chExt cx="138251" cy="205876"/>
                </a:xfrm>
              </p:grpSpPr>
              <p:sp>
                <p:nvSpPr>
                  <p:cNvPr id="1499" name="Oval 1498">
                    <a:extLst>
                      <a:ext uri="{FF2B5EF4-FFF2-40B4-BE49-F238E27FC236}">
                        <a16:creationId xmlns:a16="http://schemas.microsoft.com/office/drawing/2014/main" id="{3D2D1F7D-3B45-E149-8640-578DBE638387}"/>
                      </a:ext>
                    </a:extLst>
                  </p:cNvPr>
                  <p:cNvSpPr/>
                  <p:nvPr/>
                </p:nvSpPr>
                <p:spPr>
                  <a:xfrm>
                    <a:off x="6174024"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500" name="Group 436">
                    <a:extLst>
                      <a:ext uri="{FF2B5EF4-FFF2-40B4-BE49-F238E27FC236}">
                        <a16:creationId xmlns:a16="http://schemas.microsoft.com/office/drawing/2014/main" id="{A18652BA-A2D5-5D47-A7EA-FC395289508C}"/>
                      </a:ext>
                    </a:extLst>
                  </p:cNvPr>
                  <p:cNvGrpSpPr>
                    <a:grpSpLocks/>
                  </p:cNvGrpSpPr>
                  <p:nvPr/>
                </p:nvGrpSpPr>
                <p:grpSpPr bwMode="auto">
                  <a:xfrm>
                    <a:off x="6181428" y="1659732"/>
                    <a:ext cx="54876" cy="129675"/>
                    <a:chOff x="6181428" y="1662113"/>
                    <a:chExt cx="54876" cy="129675"/>
                  </a:xfrm>
                </p:grpSpPr>
                <p:sp>
                  <p:nvSpPr>
                    <p:cNvPr id="1501" name="Oval 437">
                      <a:extLst>
                        <a:ext uri="{FF2B5EF4-FFF2-40B4-BE49-F238E27FC236}">
                          <a16:creationId xmlns:a16="http://schemas.microsoft.com/office/drawing/2014/main" id="{307D91D6-A74B-A948-9596-C312228C36AD}"/>
                        </a:ext>
                      </a:extLst>
                    </p:cNvPr>
                    <p:cNvSpPr>
                      <a:spLocks noChangeArrowheads="1"/>
                    </p:cNvSpPr>
                    <p:nvPr/>
                  </p:nvSpPr>
                  <p:spPr bwMode="auto">
                    <a:xfrm>
                      <a:off x="6188309"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02" name="Oval 438">
                      <a:extLst>
                        <a:ext uri="{FF2B5EF4-FFF2-40B4-BE49-F238E27FC236}">
                          <a16:creationId xmlns:a16="http://schemas.microsoft.com/office/drawing/2014/main" id="{E8E4F89F-04BF-9642-9B8A-34345E0684F4}"/>
                        </a:ext>
                      </a:extLst>
                    </p:cNvPr>
                    <p:cNvSpPr>
                      <a:spLocks noChangeArrowheads="1"/>
                    </p:cNvSpPr>
                    <p:nvPr/>
                  </p:nvSpPr>
                  <p:spPr bwMode="auto">
                    <a:xfrm>
                      <a:off x="6178785"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03" name="Oval 439">
                      <a:extLst>
                        <a:ext uri="{FF2B5EF4-FFF2-40B4-BE49-F238E27FC236}">
                          <a16:creationId xmlns:a16="http://schemas.microsoft.com/office/drawing/2014/main" id="{CB3E7B42-A67E-544D-A400-5D79FD63693B}"/>
                        </a:ext>
                      </a:extLst>
                    </p:cNvPr>
                    <p:cNvSpPr>
                      <a:spLocks noChangeArrowheads="1"/>
                    </p:cNvSpPr>
                    <p:nvPr/>
                  </p:nvSpPr>
                  <p:spPr bwMode="auto">
                    <a:xfrm>
                      <a:off x="6188309"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493" name="Group 429">
                  <a:extLst>
                    <a:ext uri="{FF2B5EF4-FFF2-40B4-BE49-F238E27FC236}">
                      <a16:creationId xmlns:a16="http://schemas.microsoft.com/office/drawing/2014/main" id="{CE23F2B1-4908-B547-9720-39AE883DA4EA}"/>
                    </a:ext>
                  </a:extLst>
                </p:cNvPr>
                <p:cNvGrpSpPr>
                  <a:grpSpLocks/>
                </p:cNvGrpSpPr>
                <p:nvPr/>
              </p:nvGrpSpPr>
              <p:grpSpPr bwMode="auto">
                <a:xfrm rot="10800000">
                  <a:off x="6178977" y="1659732"/>
                  <a:ext cx="138251" cy="205876"/>
                  <a:chOff x="6174443" y="1583531"/>
                  <a:chExt cx="138251" cy="205876"/>
                </a:xfrm>
              </p:grpSpPr>
              <p:sp>
                <p:nvSpPr>
                  <p:cNvPr id="1494" name="Oval 1493">
                    <a:extLst>
                      <a:ext uri="{FF2B5EF4-FFF2-40B4-BE49-F238E27FC236}">
                        <a16:creationId xmlns:a16="http://schemas.microsoft.com/office/drawing/2014/main" id="{B51E84D3-6E24-6843-B1AB-674E5B9563D2}"/>
                      </a:ext>
                    </a:extLst>
                  </p:cNvPr>
                  <p:cNvSpPr/>
                  <p:nvPr/>
                </p:nvSpPr>
                <p:spPr>
                  <a:xfrm>
                    <a:off x="6205176" y="163810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95" name="Group 431">
                    <a:extLst>
                      <a:ext uri="{FF2B5EF4-FFF2-40B4-BE49-F238E27FC236}">
                        <a16:creationId xmlns:a16="http://schemas.microsoft.com/office/drawing/2014/main" id="{53AD7F9E-7EC9-B646-AB81-D4EE26911F7D}"/>
                      </a:ext>
                    </a:extLst>
                  </p:cNvPr>
                  <p:cNvGrpSpPr>
                    <a:grpSpLocks/>
                  </p:cNvGrpSpPr>
                  <p:nvPr/>
                </p:nvGrpSpPr>
                <p:grpSpPr bwMode="auto">
                  <a:xfrm>
                    <a:off x="6181428" y="1659732"/>
                    <a:ext cx="54876" cy="129675"/>
                    <a:chOff x="6181428" y="1662113"/>
                    <a:chExt cx="54876" cy="129675"/>
                  </a:xfrm>
                </p:grpSpPr>
                <p:sp>
                  <p:nvSpPr>
                    <p:cNvPr id="1496" name="Oval 432">
                      <a:extLst>
                        <a:ext uri="{FF2B5EF4-FFF2-40B4-BE49-F238E27FC236}">
                          <a16:creationId xmlns:a16="http://schemas.microsoft.com/office/drawing/2014/main" id="{34502547-54BA-7040-99EA-C5C3315FCB36}"/>
                        </a:ext>
                      </a:extLst>
                    </p:cNvPr>
                    <p:cNvSpPr>
                      <a:spLocks noChangeArrowheads="1"/>
                    </p:cNvSpPr>
                    <p:nvPr/>
                  </p:nvSpPr>
                  <p:spPr bwMode="auto">
                    <a:xfrm>
                      <a:off x="6197240"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97" name="Oval 433">
                      <a:extLst>
                        <a:ext uri="{FF2B5EF4-FFF2-40B4-BE49-F238E27FC236}">
                          <a16:creationId xmlns:a16="http://schemas.microsoft.com/office/drawing/2014/main" id="{B55F3830-7176-F045-BFC8-DEECBFD603C6}"/>
                        </a:ext>
                      </a:extLst>
                    </p:cNvPr>
                    <p:cNvSpPr>
                      <a:spLocks noChangeArrowheads="1"/>
                    </p:cNvSpPr>
                    <p:nvPr/>
                  </p:nvSpPr>
                  <p:spPr bwMode="auto">
                    <a:xfrm>
                      <a:off x="6187716"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98" name="Oval 434">
                      <a:extLst>
                        <a:ext uri="{FF2B5EF4-FFF2-40B4-BE49-F238E27FC236}">
                          <a16:creationId xmlns:a16="http://schemas.microsoft.com/office/drawing/2014/main" id="{CD0607BB-179D-C54F-9686-30DA12CA7A0E}"/>
                        </a:ext>
                      </a:extLst>
                    </p:cNvPr>
                    <p:cNvSpPr>
                      <a:spLocks noChangeArrowheads="1"/>
                    </p:cNvSpPr>
                    <p:nvPr/>
                  </p:nvSpPr>
                  <p:spPr bwMode="auto">
                    <a:xfrm>
                      <a:off x="6197240"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84" name="Group 440">
                <a:extLst>
                  <a:ext uri="{FF2B5EF4-FFF2-40B4-BE49-F238E27FC236}">
                    <a16:creationId xmlns:a16="http://schemas.microsoft.com/office/drawing/2014/main" id="{7E0E1F3C-8FA6-5242-8A28-400A0EF07B7F}"/>
                  </a:ext>
                </a:extLst>
              </p:cNvPr>
              <p:cNvGrpSpPr>
                <a:grpSpLocks/>
              </p:cNvGrpSpPr>
              <p:nvPr/>
            </p:nvGrpSpPr>
            <p:grpSpPr bwMode="auto">
              <a:xfrm>
                <a:off x="9642452" y="1590271"/>
                <a:ext cx="138251" cy="282077"/>
                <a:chOff x="6178977" y="1583531"/>
                <a:chExt cx="138251" cy="282077"/>
              </a:xfrm>
            </p:grpSpPr>
            <p:grpSp>
              <p:nvGrpSpPr>
                <p:cNvPr id="1480" name="Group 441">
                  <a:extLst>
                    <a:ext uri="{FF2B5EF4-FFF2-40B4-BE49-F238E27FC236}">
                      <a16:creationId xmlns:a16="http://schemas.microsoft.com/office/drawing/2014/main" id="{66666D97-3D52-6643-9E14-47CD082964C6}"/>
                    </a:ext>
                  </a:extLst>
                </p:cNvPr>
                <p:cNvGrpSpPr>
                  <a:grpSpLocks/>
                </p:cNvGrpSpPr>
                <p:nvPr/>
              </p:nvGrpSpPr>
              <p:grpSpPr bwMode="auto">
                <a:xfrm>
                  <a:off x="6178977" y="1583531"/>
                  <a:ext cx="138251" cy="205876"/>
                  <a:chOff x="6174443" y="1583531"/>
                  <a:chExt cx="138251" cy="205876"/>
                </a:xfrm>
              </p:grpSpPr>
              <p:sp>
                <p:nvSpPr>
                  <p:cNvPr id="1487" name="Oval 1486">
                    <a:extLst>
                      <a:ext uri="{FF2B5EF4-FFF2-40B4-BE49-F238E27FC236}">
                        <a16:creationId xmlns:a16="http://schemas.microsoft.com/office/drawing/2014/main" id="{4AC1CCD8-07BD-6845-9DF9-BCE5EBB4497A}"/>
                      </a:ext>
                    </a:extLst>
                  </p:cNvPr>
                  <p:cNvSpPr/>
                  <p:nvPr/>
                </p:nvSpPr>
                <p:spPr>
                  <a:xfrm>
                    <a:off x="6174467"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88" name="Group 449">
                    <a:extLst>
                      <a:ext uri="{FF2B5EF4-FFF2-40B4-BE49-F238E27FC236}">
                        <a16:creationId xmlns:a16="http://schemas.microsoft.com/office/drawing/2014/main" id="{E860FDFB-35F0-3E4C-979F-4AF4D32B629F}"/>
                      </a:ext>
                    </a:extLst>
                  </p:cNvPr>
                  <p:cNvGrpSpPr>
                    <a:grpSpLocks/>
                  </p:cNvGrpSpPr>
                  <p:nvPr/>
                </p:nvGrpSpPr>
                <p:grpSpPr bwMode="auto">
                  <a:xfrm>
                    <a:off x="6181428" y="1659732"/>
                    <a:ext cx="54876" cy="129675"/>
                    <a:chOff x="6181428" y="1662113"/>
                    <a:chExt cx="54876" cy="129675"/>
                  </a:xfrm>
                </p:grpSpPr>
                <p:sp>
                  <p:nvSpPr>
                    <p:cNvPr id="1489" name="Oval 450">
                      <a:extLst>
                        <a:ext uri="{FF2B5EF4-FFF2-40B4-BE49-F238E27FC236}">
                          <a16:creationId xmlns:a16="http://schemas.microsoft.com/office/drawing/2014/main" id="{83614169-BA9F-684F-9CCF-F57480CCC731}"/>
                        </a:ext>
                      </a:extLst>
                    </p:cNvPr>
                    <p:cNvSpPr>
                      <a:spLocks noChangeArrowheads="1"/>
                    </p:cNvSpPr>
                    <p:nvPr/>
                  </p:nvSpPr>
                  <p:spPr bwMode="auto">
                    <a:xfrm>
                      <a:off x="6190340"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90" name="Oval 451">
                      <a:extLst>
                        <a:ext uri="{FF2B5EF4-FFF2-40B4-BE49-F238E27FC236}">
                          <a16:creationId xmlns:a16="http://schemas.microsoft.com/office/drawing/2014/main" id="{0C7DC1F0-E416-184D-A7C5-45430FA71DB2}"/>
                        </a:ext>
                      </a:extLst>
                    </p:cNvPr>
                    <p:cNvSpPr>
                      <a:spLocks noChangeArrowheads="1"/>
                    </p:cNvSpPr>
                    <p:nvPr/>
                  </p:nvSpPr>
                  <p:spPr bwMode="auto">
                    <a:xfrm>
                      <a:off x="6180816"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91" name="Oval 452">
                      <a:extLst>
                        <a:ext uri="{FF2B5EF4-FFF2-40B4-BE49-F238E27FC236}">
                          <a16:creationId xmlns:a16="http://schemas.microsoft.com/office/drawing/2014/main" id="{3505BBDA-41BE-084D-8D83-AE244EB26837}"/>
                        </a:ext>
                      </a:extLst>
                    </p:cNvPr>
                    <p:cNvSpPr>
                      <a:spLocks noChangeArrowheads="1"/>
                    </p:cNvSpPr>
                    <p:nvPr/>
                  </p:nvSpPr>
                  <p:spPr bwMode="auto">
                    <a:xfrm>
                      <a:off x="6190340"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481" name="Group 442">
                  <a:extLst>
                    <a:ext uri="{FF2B5EF4-FFF2-40B4-BE49-F238E27FC236}">
                      <a16:creationId xmlns:a16="http://schemas.microsoft.com/office/drawing/2014/main" id="{940C2F20-7F3D-FA42-90C1-70800931BF8E}"/>
                    </a:ext>
                  </a:extLst>
                </p:cNvPr>
                <p:cNvGrpSpPr>
                  <a:grpSpLocks/>
                </p:cNvGrpSpPr>
                <p:nvPr/>
              </p:nvGrpSpPr>
              <p:grpSpPr bwMode="auto">
                <a:xfrm rot="10800000">
                  <a:off x="6178977" y="1659732"/>
                  <a:ext cx="138251" cy="205876"/>
                  <a:chOff x="6174443" y="1583531"/>
                  <a:chExt cx="138251" cy="205876"/>
                </a:xfrm>
              </p:grpSpPr>
              <p:sp>
                <p:nvSpPr>
                  <p:cNvPr id="1482" name="Oval 1481">
                    <a:extLst>
                      <a:ext uri="{FF2B5EF4-FFF2-40B4-BE49-F238E27FC236}">
                        <a16:creationId xmlns:a16="http://schemas.microsoft.com/office/drawing/2014/main" id="{62DD158D-9227-E748-84DD-B0BCE1E0BBE3}"/>
                      </a:ext>
                    </a:extLst>
                  </p:cNvPr>
                  <p:cNvSpPr/>
                  <p:nvPr/>
                </p:nvSpPr>
                <p:spPr>
                  <a:xfrm>
                    <a:off x="6204733" y="163810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83" name="Group 444">
                    <a:extLst>
                      <a:ext uri="{FF2B5EF4-FFF2-40B4-BE49-F238E27FC236}">
                        <a16:creationId xmlns:a16="http://schemas.microsoft.com/office/drawing/2014/main" id="{41424D72-A6D1-1848-8D06-E1F722AE7DC1}"/>
                      </a:ext>
                    </a:extLst>
                  </p:cNvPr>
                  <p:cNvGrpSpPr>
                    <a:grpSpLocks/>
                  </p:cNvGrpSpPr>
                  <p:nvPr/>
                </p:nvGrpSpPr>
                <p:grpSpPr bwMode="auto">
                  <a:xfrm>
                    <a:off x="6181428" y="1659732"/>
                    <a:ext cx="54876" cy="129675"/>
                    <a:chOff x="6181428" y="1662113"/>
                    <a:chExt cx="54876" cy="129675"/>
                  </a:xfrm>
                </p:grpSpPr>
                <p:sp>
                  <p:nvSpPr>
                    <p:cNvPr id="1484" name="Oval 445">
                      <a:extLst>
                        <a:ext uri="{FF2B5EF4-FFF2-40B4-BE49-F238E27FC236}">
                          <a16:creationId xmlns:a16="http://schemas.microsoft.com/office/drawing/2014/main" id="{39118885-8C33-7B40-89DC-AD4EFA67DBFF}"/>
                        </a:ext>
                      </a:extLst>
                    </p:cNvPr>
                    <p:cNvSpPr>
                      <a:spLocks noChangeArrowheads="1"/>
                    </p:cNvSpPr>
                    <p:nvPr/>
                  </p:nvSpPr>
                  <p:spPr bwMode="auto">
                    <a:xfrm>
                      <a:off x="6196796"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85" name="Oval 446">
                      <a:extLst>
                        <a:ext uri="{FF2B5EF4-FFF2-40B4-BE49-F238E27FC236}">
                          <a16:creationId xmlns:a16="http://schemas.microsoft.com/office/drawing/2014/main" id="{2FB5ED8C-FA62-D841-A8AD-144954B180D9}"/>
                        </a:ext>
                      </a:extLst>
                    </p:cNvPr>
                    <p:cNvSpPr>
                      <a:spLocks noChangeArrowheads="1"/>
                    </p:cNvSpPr>
                    <p:nvPr/>
                  </p:nvSpPr>
                  <p:spPr bwMode="auto">
                    <a:xfrm>
                      <a:off x="6187272"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86" name="Oval 447">
                      <a:extLst>
                        <a:ext uri="{FF2B5EF4-FFF2-40B4-BE49-F238E27FC236}">
                          <a16:creationId xmlns:a16="http://schemas.microsoft.com/office/drawing/2014/main" id="{CE06D10C-6263-F84D-9CCF-4D01332AD32E}"/>
                        </a:ext>
                      </a:extLst>
                    </p:cNvPr>
                    <p:cNvSpPr>
                      <a:spLocks noChangeArrowheads="1"/>
                    </p:cNvSpPr>
                    <p:nvPr/>
                  </p:nvSpPr>
                  <p:spPr bwMode="auto">
                    <a:xfrm>
                      <a:off x="6196796"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85" name="Group 453">
                <a:extLst>
                  <a:ext uri="{FF2B5EF4-FFF2-40B4-BE49-F238E27FC236}">
                    <a16:creationId xmlns:a16="http://schemas.microsoft.com/office/drawing/2014/main" id="{96E43696-D671-854C-8D64-F4503333E594}"/>
                  </a:ext>
                </a:extLst>
              </p:cNvPr>
              <p:cNvGrpSpPr>
                <a:grpSpLocks/>
              </p:cNvGrpSpPr>
              <p:nvPr/>
            </p:nvGrpSpPr>
            <p:grpSpPr bwMode="auto">
              <a:xfrm>
                <a:off x="9919530" y="1590271"/>
                <a:ext cx="138251" cy="282077"/>
                <a:chOff x="6178977" y="1583531"/>
                <a:chExt cx="138251" cy="282077"/>
              </a:xfrm>
            </p:grpSpPr>
            <p:grpSp>
              <p:nvGrpSpPr>
                <p:cNvPr id="1468" name="Group 454">
                  <a:extLst>
                    <a:ext uri="{FF2B5EF4-FFF2-40B4-BE49-F238E27FC236}">
                      <a16:creationId xmlns:a16="http://schemas.microsoft.com/office/drawing/2014/main" id="{C692D3D6-2F75-FB47-9630-C1372DD2863F}"/>
                    </a:ext>
                  </a:extLst>
                </p:cNvPr>
                <p:cNvGrpSpPr>
                  <a:grpSpLocks/>
                </p:cNvGrpSpPr>
                <p:nvPr/>
              </p:nvGrpSpPr>
              <p:grpSpPr bwMode="auto">
                <a:xfrm>
                  <a:off x="6178977" y="1583531"/>
                  <a:ext cx="138251" cy="205876"/>
                  <a:chOff x="6174443" y="1583531"/>
                  <a:chExt cx="138251" cy="205876"/>
                </a:xfrm>
              </p:grpSpPr>
              <p:sp>
                <p:nvSpPr>
                  <p:cNvPr id="1475" name="Oval 1474">
                    <a:extLst>
                      <a:ext uri="{FF2B5EF4-FFF2-40B4-BE49-F238E27FC236}">
                        <a16:creationId xmlns:a16="http://schemas.microsoft.com/office/drawing/2014/main" id="{AD570338-A9D9-FA49-B930-822A602D5215}"/>
                      </a:ext>
                    </a:extLst>
                  </p:cNvPr>
                  <p:cNvSpPr/>
                  <p:nvPr/>
                </p:nvSpPr>
                <p:spPr>
                  <a:xfrm>
                    <a:off x="6175168" y="1584027"/>
                    <a:ext cx="138095" cy="77785"/>
                  </a:xfrm>
                  <a:prstGeom prst="ellipse">
                    <a:avLst/>
                  </a:prstGeom>
                  <a:solidFill>
                    <a:srgbClr val="2B85B8"/>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76" name="Group 462">
                    <a:extLst>
                      <a:ext uri="{FF2B5EF4-FFF2-40B4-BE49-F238E27FC236}">
                        <a16:creationId xmlns:a16="http://schemas.microsoft.com/office/drawing/2014/main" id="{5C73BB32-3254-8341-A2B5-F021459A2134}"/>
                      </a:ext>
                    </a:extLst>
                  </p:cNvPr>
                  <p:cNvGrpSpPr>
                    <a:grpSpLocks/>
                  </p:cNvGrpSpPr>
                  <p:nvPr/>
                </p:nvGrpSpPr>
                <p:grpSpPr bwMode="auto">
                  <a:xfrm>
                    <a:off x="6181428" y="1659732"/>
                    <a:ext cx="54876" cy="129675"/>
                    <a:chOff x="6181428" y="1662113"/>
                    <a:chExt cx="54876" cy="129675"/>
                  </a:xfrm>
                </p:grpSpPr>
                <p:sp>
                  <p:nvSpPr>
                    <p:cNvPr id="1477" name="Oval 463">
                      <a:extLst>
                        <a:ext uri="{FF2B5EF4-FFF2-40B4-BE49-F238E27FC236}">
                          <a16:creationId xmlns:a16="http://schemas.microsoft.com/office/drawing/2014/main" id="{30708BDA-C0F6-474A-9330-C8B879E9B7A5}"/>
                        </a:ext>
                      </a:extLst>
                    </p:cNvPr>
                    <p:cNvSpPr>
                      <a:spLocks noChangeArrowheads="1"/>
                    </p:cNvSpPr>
                    <p:nvPr/>
                  </p:nvSpPr>
                  <p:spPr bwMode="auto">
                    <a:xfrm>
                      <a:off x="6191041"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78" name="Oval 464">
                      <a:extLst>
                        <a:ext uri="{FF2B5EF4-FFF2-40B4-BE49-F238E27FC236}">
                          <a16:creationId xmlns:a16="http://schemas.microsoft.com/office/drawing/2014/main" id="{21FD07DB-3410-7049-9F1F-2D84AABC9313}"/>
                        </a:ext>
                      </a:extLst>
                    </p:cNvPr>
                    <p:cNvSpPr>
                      <a:spLocks noChangeArrowheads="1"/>
                    </p:cNvSpPr>
                    <p:nvPr/>
                  </p:nvSpPr>
                  <p:spPr bwMode="auto">
                    <a:xfrm>
                      <a:off x="6181517"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79" name="Oval 465">
                      <a:extLst>
                        <a:ext uri="{FF2B5EF4-FFF2-40B4-BE49-F238E27FC236}">
                          <a16:creationId xmlns:a16="http://schemas.microsoft.com/office/drawing/2014/main" id="{EEE6B908-4C5E-E542-AEC7-4FE0BDE6223E}"/>
                        </a:ext>
                      </a:extLst>
                    </p:cNvPr>
                    <p:cNvSpPr>
                      <a:spLocks noChangeArrowheads="1"/>
                    </p:cNvSpPr>
                    <p:nvPr/>
                  </p:nvSpPr>
                  <p:spPr bwMode="auto">
                    <a:xfrm>
                      <a:off x="6191041"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469" name="Group 455">
                  <a:extLst>
                    <a:ext uri="{FF2B5EF4-FFF2-40B4-BE49-F238E27FC236}">
                      <a16:creationId xmlns:a16="http://schemas.microsoft.com/office/drawing/2014/main" id="{587271F0-D94E-8F42-AA71-CF7E6BD2DEAA}"/>
                    </a:ext>
                  </a:extLst>
                </p:cNvPr>
                <p:cNvGrpSpPr>
                  <a:grpSpLocks/>
                </p:cNvGrpSpPr>
                <p:nvPr/>
              </p:nvGrpSpPr>
              <p:grpSpPr bwMode="auto">
                <a:xfrm rot="10800000">
                  <a:off x="6178977" y="1659732"/>
                  <a:ext cx="138251" cy="205876"/>
                  <a:chOff x="6174443" y="1583531"/>
                  <a:chExt cx="138251" cy="205876"/>
                </a:xfrm>
              </p:grpSpPr>
              <p:sp>
                <p:nvSpPr>
                  <p:cNvPr id="1470" name="Oval 1469">
                    <a:extLst>
                      <a:ext uri="{FF2B5EF4-FFF2-40B4-BE49-F238E27FC236}">
                        <a16:creationId xmlns:a16="http://schemas.microsoft.com/office/drawing/2014/main" id="{B326404A-9EF7-5843-BA3F-227673EA1CAF}"/>
                      </a:ext>
                    </a:extLst>
                  </p:cNvPr>
                  <p:cNvSpPr/>
                  <p:nvPr/>
                </p:nvSpPr>
                <p:spPr>
                  <a:xfrm>
                    <a:off x="6204032" y="1638107"/>
                    <a:ext cx="138096" cy="77785"/>
                  </a:xfrm>
                  <a:prstGeom prst="ellipse">
                    <a:avLst/>
                  </a:prstGeom>
                  <a:solidFill>
                    <a:srgbClr val="2B85B8"/>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71" name="Group 457">
                    <a:extLst>
                      <a:ext uri="{FF2B5EF4-FFF2-40B4-BE49-F238E27FC236}">
                        <a16:creationId xmlns:a16="http://schemas.microsoft.com/office/drawing/2014/main" id="{A3BBEC14-E46D-9942-AA1D-C73B1DCE0C48}"/>
                      </a:ext>
                    </a:extLst>
                  </p:cNvPr>
                  <p:cNvGrpSpPr>
                    <a:grpSpLocks/>
                  </p:cNvGrpSpPr>
                  <p:nvPr/>
                </p:nvGrpSpPr>
                <p:grpSpPr bwMode="auto">
                  <a:xfrm>
                    <a:off x="6181428" y="1659732"/>
                    <a:ext cx="54876" cy="129675"/>
                    <a:chOff x="6181428" y="1662113"/>
                    <a:chExt cx="54876" cy="129675"/>
                  </a:xfrm>
                </p:grpSpPr>
                <p:sp>
                  <p:nvSpPr>
                    <p:cNvPr id="1472" name="Oval 458">
                      <a:extLst>
                        <a:ext uri="{FF2B5EF4-FFF2-40B4-BE49-F238E27FC236}">
                          <a16:creationId xmlns:a16="http://schemas.microsoft.com/office/drawing/2014/main" id="{47796BBC-4C71-3E4A-B2A6-4AA2055DA130}"/>
                        </a:ext>
                      </a:extLst>
                    </p:cNvPr>
                    <p:cNvSpPr>
                      <a:spLocks noChangeArrowheads="1"/>
                    </p:cNvSpPr>
                    <p:nvPr/>
                  </p:nvSpPr>
                  <p:spPr bwMode="auto">
                    <a:xfrm>
                      <a:off x="6192922"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73" name="Oval 459">
                      <a:extLst>
                        <a:ext uri="{FF2B5EF4-FFF2-40B4-BE49-F238E27FC236}">
                          <a16:creationId xmlns:a16="http://schemas.microsoft.com/office/drawing/2014/main" id="{33A0D5A5-C31C-4D4F-AB37-37A0CA4724B8}"/>
                        </a:ext>
                      </a:extLst>
                    </p:cNvPr>
                    <p:cNvSpPr>
                      <a:spLocks noChangeArrowheads="1"/>
                    </p:cNvSpPr>
                    <p:nvPr/>
                  </p:nvSpPr>
                  <p:spPr bwMode="auto">
                    <a:xfrm>
                      <a:off x="6183398"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74" name="Oval 460">
                      <a:extLst>
                        <a:ext uri="{FF2B5EF4-FFF2-40B4-BE49-F238E27FC236}">
                          <a16:creationId xmlns:a16="http://schemas.microsoft.com/office/drawing/2014/main" id="{5E226EEA-E3D7-064D-9AE2-BECDD29BEF41}"/>
                        </a:ext>
                      </a:extLst>
                    </p:cNvPr>
                    <p:cNvSpPr>
                      <a:spLocks noChangeArrowheads="1"/>
                    </p:cNvSpPr>
                    <p:nvPr/>
                  </p:nvSpPr>
                  <p:spPr bwMode="auto">
                    <a:xfrm>
                      <a:off x="6192922"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86" name="Group 466">
                <a:extLst>
                  <a:ext uri="{FF2B5EF4-FFF2-40B4-BE49-F238E27FC236}">
                    <a16:creationId xmlns:a16="http://schemas.microsoft.com/office/drawing/2014/main" id="{97AE13C0-AEE5-9B4F-B94E-56A2A3F965E3}"/>
                  </a:ext>
                </a:extLst>
              </p:cNvPr>
              <p:cNvGrpSpPr>
                <a:grpSpLocks/>
              </p:cNvGrpSpPr>
              <p:nvPr/>
            </p:nvGrpSpPr>
            <p:grpSpPr bwMode="auto">
              <a:xfrm>
                <a:off x="9503913" y="1590271"/>
                <a:ext cx="138251" cy="282077"/>
                <a:chOff x="6178977" y="1583531"/>
                <a:chExt cx="138251" cy="282077"/>
              </a:xfrm>
            </p:grpSpPr>
            <p:grpSp>
              <p:nvGrpSpPr>
                <p:cNvPr id="1456" name="Group 467">
                  <a:extLst>
                    <a:ext uri="{FF2B5EF4-FFF2-40B4-BE49-F238E27FC236}">
                      <a16:creationId xmlns:a16="http://schemas.microsoft.com/office/drawing/2014/main" id="{E81D32A2-D590-114A-A60B-BC1FC0AFC750}"/>
                    </a:ext>
                  </a:extLst>
                </p:cNvPr>
                <p:cNvGrpSpPr>
                  <a:grpSpLocks/>
                </p:cNvGrpSpPr>
                <p:nvPr/>
              </p:nvGrpSpPr>
              <p:grpSpPr bwMode="auto">
                <a:xfrm>
                  <a:off x="6178977" y="1583531"/>
                  <a:ext cx="138251" cy="205876"/>
                  <a:chOff x="6174443" y="1583531"/>
                  <a:chExt cx="138251" cy="205876"/>
                </a:xfrm>
              </p:grpSpPr>
              <p:sp>
                <p:nvSpPr>
                  <p:cNvPr id="1463" name="Oval 1462">
                    <a:extLst>
                      <a:ext uri="{FF2B5EF4-FFF2-40B4-BE49-F238E27FC236}">
                        <a16:creationId xmlns:a16="http://schemas.microsoft.com/office/drawing/2014/main" id="{8322B935-95D0-B144-B67D-A6A54730EA00}"/>
                      </a:ext>
                    </a:extLst>
                  </p:cNvPr>
                  <p:cNvSpPr/>
                  <p:nvPr/>
                </p:nvSpPr>
                <p:spPr>
                  <a:xfrm>
                    <a:off x="6174911"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64" name="Group 475">
                    <a:extLst>
                      <a:ext uri="{FF2B5EF4-FFF2-40B4-BE49-F238E27FC236}">
                        <a16:creationId xmlns:a16="http://schemas.microsoft.com/office/drawing/2014/main" id="{D4B15849-A8E5-8748-A0B8-435BDFC07D92}"/>
                      </a:ext>
                    </a:extLst>
                  </p:cNvPr>
                  <p:cNvGrpSpPr>
                    <a:grpSpLocks/>
                  </p:cNvGrpSpPr>
                  <p:nvPr/>
                </p:nvGrpSpPr>
                <p:grpSpPr bwMode="auto">
                  <a:xfrm>
                    <a:off x="6181428" y="1659732"/>
                    <a:ext cx="54876" cy="129675"/>
                    <a:chOff x="6181428" y="1662113"/>
                    <a:chExt cx="54876" cy="129675"/>
                  </a:xfrm>
                </p:grpSpPr>
                <p:sp>
                  <p:nvSpPr>
                    <p:cNvPr id="1465" name="Oval 476">
                      <a:extLst>
                        <a:ext uri="{FF2B5EF4-FFF2-40B4-BE49-F238E27FC236}">
                          <a16:creationId xmlns:a16="http://schemas.microsoft.com/office/drawing/2014/main" id="{D566888A-58F3-344E-99D5-F700A2A3A561}"/>
                        </a:ext>
                      </a:extLst>
                    </p:cNvPr>
                    <p:cNvSpPr>
                      <a:spLocks noChangeArrowheads="1"/>
                    </p:cNvSpPr>
                    <p:nvPr/>
                  </p:nvSpPr>
                  <p:spPr bwMode="auto">
                    <a:xfrm>
                      <a:off x="6190784"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6" name="Oval 477">
                      <a:extLst>
                        <a:ext uri="{FF2B5EF4-FFF2-40B4-BE49-F238E27FC236}">
                          <a16:creationId xmlns:a16="http://schemas.microsoft.com/office/drawing/2014/main" id="{DCD9BE99-0EDC-5149-A561-C92F6DA2DC8E}"/>
                        </a:ext>
                      </a:extLst>
                    </p:cNvPr>
                    <p:cNvSpPr>
                      <a:spLocks noChangeArrowheads="1"/>
                    </p:cNvSpPr>
                    <p:nvPr/>
                  </p:nvSpPr>
                  <p:spPr bwMode="auto">
                    <a:xfrm>
                      <a:off x="6181260"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7" name="Oval 478">
                      <a:extLst>
                        <a:ext uri="{FF2B5EF4-FFF2-40B4-BE49-F238E27FC236}">
                          <a16:creationId xmlns:a16="http://schemas.microsoft.com/office/drawing/2014/main" id="{6C7521F5-9163-F640-AEAC-B621DE2BAE55}"/>
                        </a:ext>
                      </a:extLst>
                    </p:cNvPr>
                    <p:cNvSpPr>
                      <a:spLocks noChangeArrowheads="1"/>
                    </p:cNvSpPr>
                    <p:nvPr/>
                  </p:nvSpPr>
                  <p:spPr bwMode="auto">
                    <a:xfrm>
                      <a:off x="6190784"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457" name="Group 468">
                  <a:extLst>
                    <a:ext uri="{FF2B5EF4-FFF2-40B4-BE49-F238E27FC236}">
                      <a16:creationId xmlns:a16="http://schemas.microsoft.com/office/drawing/2014/main" id="{A773F547-B631-9841-8458-E99718275C58}"/>
                    </a:ext>
                  </a:extLst>
                </p:cNvPr>
                <p:cNvGrpSpPr>
                  <a:grpSpLocks/>
                </p:cNvGrpSpPr>
                <p:nvPr/>
              </p:nvGrpSpPr>
              <p:grpSpPr bwMode="auto">
                <a:xfrm rot="10800000">
                  <a:off x="6178977" y="1659732"/>
                  <a:ext cx="138251" cy="205876"/>
                  <a:chOff x="6174443" y="1583531"/>
                  <a:chExt cx="138251" cy="205876"/>
                </a:xfrm>
              </p:grpSpPr>
              <p:sp>
                <p:nvSpPr>
                  <p:cNvPr id="1458" name="Oval 1457">
                    <a:extLst>
                      <a:ext uri="{FF2B5EF4-FFF2-40B4-BE49-F238E27FC236}">
                        <a16:creationId xmlns:a16="http://schemas.microsoft.com/office/drawing/2014/main" id="{D4B660F3-0C2A-1F46-8AFA-F743FC6A38C2}"/>
                      </a:ext>
                    </a:extLst>
                  </p:cNvPr>
                  <p:cNvSpPr/>
                  <p:nvPr/>
                </p:nvSpPr>
                <p:spPr>
                  <a:xfrm>
                    <a:off x="6204289" y="163810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59" name="Group 470">
                    <a:extLst>
                      <a:ext uri="{FF2B5EF4-FFF2-40B4-BE49-F238E27FC236}">
                        <a16:creationId xmlns:a16="http://schemas.microsoft.com/office/drawing/2014/main" id="{116A9248-D1F7-1349-95C4-EFCEC68C0669}"/>
                      </a:ext>
                    </a:extLst>
                  </p:cNvPr>
                  <p:cNvGrpSpPr>
                    <a:grpSpLocks/>
                  </p:cNvGrpSpPr>
                  <p:nvPr/>
                </p:nvGrpSpPr>
                <p:grpSpPr bwMode="auto">
                  <a:xfrm>
                    <a:off x="6181428" y="1659732"/>
                    <a:ext cx="54876" cy="129675"/>
                    <a:chOff x="6181428" y="1662113"/>
                    <a:chExt cx="54876" cy="129675"/>
                  </a:xfrm>
                </p:grpSpPr>
                <p:sp>
                  <p:nvSpPr>
                    <p:cNvPr id="1460" name="Oval 471">
                      <a:extLst>
                        <a:ext uri="{FF2B5EF4-FFF2-40B4-BE49-F238E27FC236}">
                          <a16:creationId xmlns:a16="http://schemas.microsoft.com/office/drawing/2014/main" id="{61E71602-712B-EB4B-869E-5CC4206B6626}"/>
                        </a:ext>
                      </a:extLst>
                    </p:cNvPr>
                    <p:cNvSpPr>
                      <a:spLocks noChangeArrowheads="1"/>
                    </p:cNvSpPr>
                    <p:nvPr/>
                  </p:nvSpPr>
                  <p:spPr bwMode="auto">
                    <a:xfrm>
                      <a:off x="6193179"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1" name="Oval 472">
                      <a:extLst>
                        <a:ext uri="{FF2B5EF4-FFF2-40B4-BE49-F238E27FC236}">
                          <a16:creationId xmlns:a16="http://schemas.microsoft.com/office/drawing/2014/main" id="{7A41F43C-C67E-3E47-94FE-65B6391621CF}"/>
                        </a:ext>
                      </a:extLst>
                    </p:cNvPr>
                    <p:cNvSpPr>
                      <a:spLocks noChangeArrowheads="1"/>
                    </p:cNvSpPr>
                    <p:nvPr/>
                  </p:nvSpPr>
                  <p:spPr bwMode="auto">
                    <a:xfrm>
                      <a:off x="6183655"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2" name="Oval 473">
                      <a:extLst>
                        <a:ext uri="{FF2B5EF4-FFF2-40B4-BE49-F238E27FC236}">
                          <a16:creationId xmlns:a16="http://schemas.microsoft.com/office/drawing/2014/main" id="{B905FCF1-2D7B-394A-BB26-E73A522E39AE}"/>
                        </a:ext>
                      </a:extLst>
                    </p:cNvPr>
                    <p:cNvSpPr>
                      <a:spLocks noChangeArrowheads="1"/>
                    </p:cNvSpPr>
                    <p:nvPr/>
                  </p:nvSpPr>
                  <p:spPr bwMode="auto">
                    <a:xfrm>
                      <a:off x="6193179"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87" name="Group 479">
                <a:extLst>
                  <a:ext uri="{FF2B5EF4-FFF2-40B4-BE49-F238E27FC236}">
                    <a16:creationId xmlns:a16="http://schemas.microsoft.com/office/drawing/2014/main" id="{5A22E33A-2D31-4945-BA8F-B0AB595BE6EE}"/>
                  </a:ext>
                </a:extLst>
              </p:cNvPr>
              <p:cNvGrpSpPr>
                <a:grpSpLocks/>
              </p:cNvGrpSpPr>
              <p:nvPr/>
            </p:nvGrpSpPr>
            <p:grpSpPr bwMode="auto">
              <a:xfrm>
                <a:off x="9365374" y="1590271"/>
                <a:ext cx="138251" cy="282077"/>
                <a:chOff x="6178977" y="1583531"/>
                <a:chExt cx="138251" cy="282077"/>
              </a:xfrm>
            </p:grpSpPr>
            <p:grpSp>
              <p:nvGrpSpPr>
                <p:cNvPr id="1444" name="Group 480">
                  <a:extLst>
                    <a:ext uri="{FF2B5EF4-FFF2-40B4-BE49-F238E27FC236}">
                      <a16:creationId xmlns:a16="http://schemas.microsoft.com/office/drawing/2014/main" id="{52ACA572-F7C9-AD41-8EA7-3B5646FE8A3A}"/>
                    </a:ext>
                  </a:extLst>
                </p:cNvPr>
                <p:cNvGrpSpPr>
                  <a:grpSpLocks/>
                </p:cNvGrpSpPr>
                <p:nvPr/>
              </p:nvGrpSpPr>
              <p:grpSpPr bwMode="auto">
                <a:xfrm>
                  <a:off x="6178977" y="1583531"/>
                  <a:ext cx="138251" cy="205876"/>
                  <a:chOff x="6174443" y="1583531"/>
                  <a:chExt cx="138251" cy="205876"/>
                </a:xfrm>
              </p:grpSpPr>
              <p:sp>
                <p:nvSpPr>
                  <p:cNvPr id="1451" name="Oval 1450">
                    <a:extLst>
                      <a:ext uri="{FF2B5EF4-FFF2-40B4-BE49-F238E27FC236}">
                        <a16:creationId xmlns:a16="http://schemas.microsoft.com/office/drawing/2014/main" id="{4A2DC8B3-B8B3-2D4A-8460-FC2F37BE72AB}"/>
                      </a:ext>
                    </a:extLst>
                  </p:cNvPr>
                  <p:cNvSpPr/>
                  <p:nvPr/>
                </p:nvSpPr>
                <p:spPr>
                  <a:xfrm>
                    <a:off x="6173767" y="1584027"/>
                    <a:ext cx="139683"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52" name="Group 488">
                    <a:extLst>
                      <a:ext uri="{FF2B5EF4-FFF2-40B4-BE49-F238E27FC236}">
                        <a16:creationId xmlns:a16="http://schemas.microsoft.com/office/drawing/2014/main" id="{DB2CF0DB-B574-884F-8376-B5512BEFCEAF}"/>
                      </a:ext>
                    </a:extLst>
                  </p:cNvPr>
                  <p:cNvGrpSpPr>
                    <a:grpSpLocks/>
                  </p:cNvGrpSpPr>
                  <p:nvPr/>
                </p:nvGrpSpPr>
                <p:grpSpPr bwMode="auto">
                  <a:xfrm>
                    <a:off x="6181428" y="1659732"/>
                    <a:ext cx="54876" cy="129675"/>
                    <a:chOff x="6181428" y="1662113"/>
                    <a:chExt cx="54876" cy="129675"/>
                  </a:xfrm>
                </p:grpSpPr>
                <p:sp>
                  <p:nvSpPr>
                    <p:cNvPr id="1453" name="Oval 489">
                      <a:extLst>
                        <a:ext uri="{FF2B5EF4-FFF2-40B4-BE49-F238E27FC236}">
                          <a16:creationId xmlns:a16="http://schemas.microsoft.com/office/drawing/2014/main" id="{BB495290-D579-274A-B6D2-9CBA75EC103F}"/>
                        </a:ext>
                      </a:extLst>
                    </p:cNvPr>
                    <p:cNvSpPr>
                      <a:spLocks noChangeArrowheads="1"/>
                    </p:cNvSpPr>
                    <p:nvPr/>
                  </p:nvSpPr>
                  <p:spPr bwMode="auto">
                    <a:xfrm>
                      <a:off x="6188052"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54" name="Oval 490">
                      <a:extLst>
                        <a:ext uri="{FF2B5EF4-FFF2-40B4-BE49-F238E27FC236}">
                          <a16:creationId xmlns:a16="http://schemas.microsoft.com/office/drawing/2014/main" id="{21D3C0A5-1168-264E-A580-E6072D05D223}"/>
                        </a:ext>
                      </a:extLst>
                    </p:cNvPr>
                    <p:cNvSpPr>
                      <a:spLocks noChangeArrowheads="1"/>
                    </p:cNvSpPr>
                    <p:nvPr/>
                  </p:nvSpPr>
                  <p:spPr bwMode="auto">
                    <a:xfrm>
                      <a:off x="6178528"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55" name="Oval 491">
                      <a:extLst>
                        <a:ext uri="{FF2B5EF4-FFF2-40B4-BE49-F238E27FC236}">
                          <a16:creationId xmlns:a16="http://schemas.microsoft.com/office/drawing/2014/main" id="{F86CBD98-3240-3449-A360-804792157B6B}"/>
                        </a:ext>
                      </a:extLst>
                    </p:cNvPr>
                    <p:cNvSpPr>
                      <a:spLocks noChangeArrowheads="1"/>
                    </p:cNvSpPr>
                    <p:nvPr/>
                  </p:nvSpPr>
                  <p:spPr bwMode="auto">
                    <a:xfrm>
                      <a:off x="6188052"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445" name="Group 481">
                  <a:extLst>
                    <a:ext uri="{FF2B5EF4-FFF2-40B4-BE49-F238E27FC236}">
                      <a16:creationId xmlns:a16="http://schemas.microsoft.com/office/drawing/2014/main" id="{FAC597F1-D3E9-E24A-8D55-D052B09AEC97}"/>
                    </a:ext>
                  </a:extLst>
                </p:cNvPr>
                <p:cNvGrpSpPr>
                  <a:grpSpLocks/>
                </p:cNvGrpSpPr>
                <p:nvPr/>
              </p:nvGrpSpPr>
              <p:grpSpPr bwMode="auto">
                <a:xfrm rot="10800000">
                  <a:off x="6178977" y="1659732"/>
                  <a:ext cx="138251" cy="205876"/>
                  <a:chOff x="6174443" y="1583531"/>
                  <a:chExt cx="138251" cy="205876"/>
                </a:xfrm>
              </p:grpSpPr>
              <p:sp>
                <p:nvSpPr>
                  <p:cNvPr id="1446" name="Oval 1445">
                    <a:extLst>
                      <a:ext uri="{FF2B5EF4-FFF2-40B4-BE49-F238E27FC236}">
                        <a16:creationId xmlns:a16="http://schemas.microsoft.com/office/drawing/2014/main" id="{6D88AC76-A4A9-DF40-A0D1-4F0B928ED0DE}"/>
                      </a:ext>
                    </a:extLst>
                  </p:cNvPr>
                  <p:cNvSpPr/>
                  <p:nvPr/>
                </p:nvSpPr>
                <p:spPr>
                  <a:xfrm>
                    <a:off x="6226069" y="1638107"/>
                    <a:ext cx="182540"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47" name="Group 483">
                    <a:extLst>
                      <a:ext uri="{FF2B5EF4-FFF2-40B4-BE49-F238E27FC236}">
                        <a16:creationId xmlns:a16="http://schemas.microsoft.com/office/drawing/2014/main" id="{9284D0AF-EB05-FB47-A4AD-EC0780189432}"/>
                      </a:ext>
                    </a:extLst>
                  </p:cNvPr>
                  <p:cNvGrpSpPr>
                    <a:grpSpLocks/>
                  </p:cNvGrpSpPr>
                  <p:nvPr/>
                </p:nvGrpSpPr>
                <p:grpSpPr bwMode="auto">
                  <a:xfrm>
                    <a:off x="6181428" y="1659732"/>
                    <a:ext cx="54876" cy="129675"/>
                    <a:chOff x="6181428" y="1662113"/>
                    <a:chExt cx="54876" cy="129675"/>
                  </a:xfrm>
                </p:grpSpPr>
                <p:sp>
                  <p:nvSpPr>
                    <p:cNvPr id="1448" name="Oval 484">
                      <a:extLst>
                        <a:ext uri="{FF2B5EF4-FFF2-40B4-BE49-F238E27FC236}">
                          <a16:creationId xmlns:a16="http://schemas.microsoft.com/office/drawing/2014/main" id="{BF104BE3-692E-5640-98CD-6076D01937DE}"/>
                        </a:ext>
                      </a:extLst>
                    </p:cNvPr>
                    <p:cNvSpPr>
                      <a:spLocks noChangeArrowheads="1"/>
                    </p:cNvSpPr>
                    <p:nvPr/>
                  </p:nvSpPr>
                  <p:spPr bwMode="auto">
                    <a:xfrm>
                      <a:off x="6195909"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9" name="Oval 485">
                      <a:extLst>
                        <a:ext uri="{FF2B5EF4-FFF2-40B4-BE49-F238E27FC236}">
                          <a16:creationId xmlns:a16="http://schemas.microsoft.com/office/drawing/2014/main" id="{1DBC44A3-C271-E74F-92F7-F30619E43BCA}"/>
                        </a:ext>
                      </a:extLst>
                    </p:cNvPr>
                    <p:cNvSpPr>
                      <a:spLocks noChangeArrowheads="1"/>
                    </p:cNvSpPr>
                    <p:nvPr/>
                  </p:nvSpPr>
                  <p:spPr bwMode="auto">
                    <a:xfrm>
                      <a:off x="6186385"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50" name="Oval 486">
                      <a:extLst>
                        <a:ext uri="{FF2B5EF4-FFF2-40B4-BE49-F238E27FC236}">
                          <a16:creationId xmlns:a16="http://schemas.microsoft.com/office/drawing/2014/main" id="{332D134C-5668-7042-AE35-C365FB786823}"/>
                        </a:ext>
                      </a:extLst>
                    </p:cNvPr>
                    <p:cNvSpPr>
                      <a:spLocks noChangeArrowheads="1"/>
                    </p:cNvSpPr>
                    <p:nvPr/>
                  </p:nvSpPr>
                  <p:spPr bwMode="auto">
                    <a:xfrm>
                      <a:off x="6195909"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88" name="Group 492">
                <a:extLst>
                  <a:ext uri="{FF2B5EF4-FFF2-40B4-BE49-F238E27FC236}">
                    <a16:creationId xmlns:a16="http://schemas.microsoft.com/office/drawing/2014/main" id="{1878445F-7F31-2946-95A7-A3F48FDFBDC0}"/>
                  </a:ext>
                </a:extLst>
              </p:cNvPr>
              <p:cNvGrpSpPr>
                <a:grpSpLocks/>
              </p:cNvGrpSpPr>
              <p:nvPr/>
            </p:nvGrpSpPr>
            <p:grpSpPr bwMode="auto">
              <a:xfrm>
                <a:off x="9226835" y="1590271"/>
                <a:ext cx="138251" cy="282077"/>
                <a:chOff x="6178977" y="1583531"/>
                <a:chExt cx="138251" cy="282077"/>
              </a:xfrm>
            </p:grpSpPr>
            <p:grpSp>
              <p:nvGrpSpPr>
                <p:cNvPr id="1432" name="Group 493">
                  <a:extLst>
                    <a:ext uri="{FF2B5EF4-FFF2-40B4-BE49-F238E27FC236}">
                      <a16:creationId xmlns:a16="http://schemas.microsoft.com/office/drawing/2014/main" id="{ED9C3B86-A1E8-FA4D-B301-B9CA657B62A7}"/>
                    </a:ext>
                  </a:extLst>
                </p:cNvPr>
                <p:cNvGrpSpPr>
                  <a:grpSpLocks/>
                </p:cNvGrpSpPr>
                <p:nvPr/>
              </p:nvGrpSpPr>
              <p:grpSpPr bwMode="auto">
                <a:xfrm>
                  <a:off x="6178977" y="1583531"/>
                  <a:ext cx="138251" cy="205876"/>
                  <a:chOff x="6174443" y="1583531"/>
                  <a:chExt cx="138251" cy="205876"/>
                </a:xfrm>
              </p:grpSpPr>
              <p:sp>
                <p:nvSpPr>
                  <p:cNvPr id="1439" name="Oval 1438">
                    <a:extLst>
                      <a:ext uri="{FF2B5EF4-FFF2-40B4-BE49-F238E27FC236}">
                        <a16:creationId xmlns:a16="http://schemas.microsoft.com/office/drawing/2014/main" id="{DC03FFA5-7995-1042-8C0D-01613B1C6BD2}"/>
                      </a:ext>
                    </a:extLst>
                  </p:cNvPr>
                  <p:cNvSpPr/>
                  <p:nvPr/>
                </p:nvSpPr>
                <p:spPr>
                  <a:xfrm>
                    <a:off x="6174210"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40" name="Group 501">
                    <a:extLst>
                      <a:ext uri="{FF2B5EF4-FFF2-40B4-BE49-F238E27FC236}">
                        <a16:creationId xmlns:a16="http://schemas.microsoft.com/office/drawing/2014/main" id="{D489E6EC-EE2A-8E40-B946-80F914A760BA}"/>
                      </a:ext>
                    </a:extLst>
                  </p:cNvPr>
                  <p:cNvGrpSpPr>
                    <a:grpSpLocks/>
                  </p:cNvGrpSpPr>
                  <p:nvPr/>
                </p:nvGrpSpPr>
                <p:grpSpPr bwMode="auto">
                  <a:xfrm>
                    <a:off x="6181428" y="1659732"/>
                    <a:ext cx="54876" cy="129675"/>
                    <a:chOff x="6181428" y="1662113"/>
                    <a:chExt cx="54876" cy="129675"/>
                  </a:xfrm>
                </p:grpSpPr>
                <p:sp>
                  <p:nvSpPr>
                    <p:cNvPr id="1441" name="Oval 502">
                      <a:extLst>
                        <a:ext uri="{FF2B5EF4-FFF2-40B4-BE49-F238E27FC236}">
                          <a16:creationId xmlns:a16="http://schemas.microsoft.com/office/drawing/2014/main" id="{5D4148C6-D9A4-4541-A86F-475A8A7EAEE1}"/>
                        </a:ext>
                      </a:extLst>
                    </p:cNvPr>
                    <p:cNvSpPr>
                      <a:spLocks noChangeArrowheads="1"/>
                    </p:cNvSpPr>
                    <p:nvPr/>
                  </p:nvSpPr>
                  <p:spPr bwMode="auto">
                    <a:xfrm>
                      <a:off x="6190083"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2" name="Oval 503">
                      <a:extLst>
                        <a:ext uri="{FF2B5EF4-FFF2-40B4-BE49-F238E27FC236}">
                          <a16:creationId xmlns:a16="http://schemas.microsoft.com/office/drawing/2014/main" id="{BC3D90F0-6CE9-8640-9D27-C7CB75368F6D}"/>
                        </a:ext>
                      </a:extLst>
                    </p:cNvPr>
                    <p:cNvSpPr>
                      <a:spLocks noChangeArrowheads="1"/>
                    </p:cNvSpPr>
                    <p:nvPr/>
                  </p:nvSpPr>
                  <p:spPr bwMode="auto">
                    <a:xfrm>
                      <a:off x="6178972"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 name="Oval 504">
                      <a:extLst>
                        <a:ext uri="{FF2B5EF4-FFF2-40B4-BE49-F238E27FC236}">
                          <a16:creationId xmlns:a16="http://schemas.microsoft.com/office/drawing/2014/main" id="{076223CC-9978-7B4D-B2FD-49361C2ACF6A}"/>
                        </a:ext>
                      </a:extLst>
                    </p:cNvPr>
                    <p:cNvSpPr>
                      <a:spLocks noChangeArrowheads="1"/>
                    </p:cNvSpPr>
                    <p:nvPr/>
                  </p:nvSpPr>
                  <p:spPr bwMode="auto">
                    <a:xfrm>
                      <a:off x="6190083"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433" name="Group 494">
                  <a:extLst>
                    <a:ext uri="{FF2B5EF4-FFF2-40B4-BE49-F238E27FC236}">
                      <a16:creationId xmlns:a16="http://schemas.microsoft.com/office/drawing/2014/main" id="{2ED6191B-ACE3-BA49-99D0-1C8D191B6224}"/>
                    </a:ext>
                  </a:extLst>
                </p:cNvPr>
                <p:cNvGrpSpPr>
                  <a:grpSpLocks/>
                </p:cNvGrpSpPr>
                <p:nvPr/>
              </p:nvGrpSpPr>
              <p:grpSpPr bwMode="auto">
                <a:xfrm rot="10800000">
                  <a:off x="6178977" y="1659732"/>
                  <a:ext cx="138251" cy="205876"/>
                  <a:chOff x="6174443" y="1583531"/>
                  <a:chExt cx="138251" cy="205876"/>
                </a:xfrm>
              </p:grpSpPr>
              <p:sp>
                <p:nvSpPr>
                  <p:cNvPr id="1434" name="Oval 1433">
                    <a:extLst>
                      <a:ext uri="{FF2B5EF4-FFF2-40B4-BE49-F238E27FC236}">
                        <a16:creationId xmlns:a16="http://schemas.microsoft.com/office/drawing/2014/main" id="{4E210B1B-4BA3-1C4A-9D86-AEF1140A51C8}"/>
                      </a:ext>
                    </a:extLst>
                  </p:cNvPr>
                  <p:cNvSpPr/>
                  <p:nvPr/>
                </p:nvSpPr>
                <p:spPr>
                  <a:xfrm>
                    <a:off x="6204990" y="163810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35" name="Group 496">
                    <a:extLst>
                      <a:ext uri="{FF2B5EF4-FFF2-40B4-BE49-F238E27FC236}">
                        <a16:creationId xmlns:a16="http://schemas.microsoft.com/office/drawing/2014/main" id="{DAE02A6E-A490-5640-B03C-07C57A52F5FE}"/>
                      </a:ext>
                    </a:extLst>
                  </p:cNvPr>
                  <p:cNvGrpSpPr>
                    <a:grpSpLocks/>
                  </p:cNvGrpSpPr>
                  <p:nvPr/>
                </p:nvGrpSpPr>
                <p:grpSpPr bwMode="auto">
                  <a:xfrm>
                    <a:off x="6181428" y="1659732"/>
                    <a:ext cx="54876" cy="129675"/>
                    <a:chOff x="6181428" y="1662113"/>
                    <a:chExt cx="54876" cy="129675"/>
                  </a:xfrm>
                </p:grpSpPr>
                <p:sp>
                  <p:nvSpPr>
                    <p:cNvPr id="1436" name="Oval 497">
                      <a:extLst>
                        <a:ext uri="{FF2B5EF4-FFF2-40B4-BE49-F238E27FC236}">
                          <a16:creationId xmlns:a16="http://schemas.microsoft.com/office/drawing/2014/main" id="{95184747-FBC9-2949-83CC-32B0B80F20D5}"/>
                        </a:ext>
                      </a:extLst>
                    </p:cNvPr>
                    <p:cNvSpPr>
                      <a:spLocks noChangeArrowheads="1"/>
                    </p:cNvSpPr>
                    <p:nvPr/>
                  </p:nvSpPr>
                  <p:spPr bwMode="auto">
                    <a:xfrm>
                      <a:off x="6197053"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37" name="Oval 498">
                      <a:extLst>
                        <a:ext uri="{FF2B5EF4-FFF2-40B4-BE49-F238E27FC236}">
                          <a16:creationId xmlns:a16="http://schemas.microsoft.com/office/drawing/2014/main" id="{D5B560B3-6AEB-3841-96EB-46B760796080}"/>
                        </a:ext>
                      </a:extLst>
                    </p:cNvPr>
                    <p:cNvSpPr>
                      <a:spLocks noChangeArrowheads="1"/>
                    </p:cNvSpPr>
                    <p:nvPr/>
                  </p:nvSpPr>
                  <p:spPr bwMode="auto">
                    <a:xfrm>
                      <a:off x="6187529"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38" name="Oval 499">
                      <a:extLst>
                        <a:ext uri="{FF2B5EF4-FFF2-40B4-BE49-F238E27FC236}">
                          <a16:creationId xmlns:a16="http://schemas.microsoft.com/office/drawing/2014/main" id="{F0E32D30-4F25-E949-89BE-B6D5BDB9CD15}"/>
                        </a:ext>
                      </a:extLst>
                    </p:cNvPr>
                    <p:cNvSpPr>
                      <a:spLocks noChangeArrowheads="1"/>
                    </p:cNvSpPr>
                    <p:nvPr/>
                  </p:nvSpPr>
                  <p:spPr bwMode="auto">
                    <a:xfrm>
                      <a:off x="6197053"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89" name="Group 505">
                <a:extLst>
                  <a:ext uri="{FF2B5EF4-FFF2-40B4-BE49-F238E27FC236}">
                    <a16:creationId xmlns:a16="http://schemas.microsoft.com/office/drawing/2014/main" id="{BED98CCF-4A57-AB4F-A01F-34A21E5A09FD}"/>
                  </a:ext>
                </a:extLst>
              </p:cNvPr>
              <p:cNvGrpSpPr>
                <a:grpSpLocks/>
              </p:cNvGrpSpPr>
              <p:nvPr/>
            </p:nvGrpSpPr>
            <p:grpSpPr bwMode="auto">
              <a:xfrm>
                <a:off x="10335147" y="1590271"/>
                <a:ext cx="138251" cy="282077"/>
                <a:chOff x="6178977" y="1583531"/>
                <a:chExt cx="138251" cy="282077"/>
              </a:xfrm>
            </p:grpSpPr>
            <p:grpSp>
              <p:nvGrpSpPr>
                <p:cNvPr id="1420" name="Group 506">
                  <a:extLst>
                    <a:ext uri="{FF2B5EF4-FFF2-40B4-BE49-F238E27FC236}">
                      <a16:creationId xmlns:a16="http://schemas.microsoft.com/office/drawing/2014/main" id="{BB7C1D3B-89C3-8F4C-8D58-B777E9860F1B}"/>
                    </a:ext>
                  </a:extLst>
                </p:cNvPr>
                <p:cNvGrpSpPr>
                  <a:grpSpLocks/>
                </p:cNvGrpSpPr>
                <p:nvPr/>
              </p:nvGrpSpPr>
              <p:grpSpPr bwMode="auto">
                <a:xfrm>
                  <a:off x="6178977" y="1583531"/>
                  <a:ext cx="138251" cy="205876"/>
                  <a:chOff x="6174443" y="1583531"/>
                  <a:chExt cx="138251" cy="205876"/>
                </a:xfrm>
              </p:grpSpPr>
              <p:sp>
                <p:nvSpPr>
                  <p:cNvPr id="1427" name="Oval 1426">
                    <a:extLst>
                      <a:ext uri="{FF2B5EF4-FFF2-40B4-BE49-F238E27FC236}">
                        <a16:creationId xmlns:a16="http://schemas.microsoft.com/office/drawing/2014/main" id="{DA785FC5-1AF9-4143-B9BC-593987D79C0C}"/>
                      </a:ext>
                    </a:extLst>
                  </p:cNvPr>
                  <p:cNvSpPr/>
                  <p:nvPr/>
                </p:nvSpPr>
                <p:spPr>
                  <a:xfrm>
                    <a:off x="6173837"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28" name="Group 514">
                    <a:extLst>
                      <a:ext uri="{FF2B5EF4-FFF2-40B4-BE49-F238E27FC236}">
                        <a16:creationId xmlns:a16="http://schemas.microsoft.com/office/drawing/2014/main" id="{5C67C11A-0AA6-734E-93DF-AD03E05FB478}"/>
                      </a:ext>
                    </a:extLst>
                  </p:cNvPr>
                  <p:cNvGrpSpPr>
                    <a:grpSpLocks/>
                  </p:cNvGrpSpPr>
                  <p:nvPr/>
                </p:nvGrpSpPr>
                <p:grpSpPr bwMode="auto">
                  <a:xfrm>
                    <a:off x="6181428" y="1659732"/>
                    <a:ext cx="54876" cy="129675"/>
                    <a:chOff x="6181428" y="1662113"/>
                    <a:chExt cx="54876" cy="129675"/>
                  </a:xfrm>
                </p:grpSpPr>
                <p:sp>
                  <p:nvSpPr>
                    <p:cNvPr id="1429" name="Oval 515">
                      <a:extLst>
                        <a:ext uri="{FF2B5EF4-FFF2-40B4-BE49-F238E27FC236}">
                          <a16:creationId xmlns:a16="http://schemas.microsoft.com/office/drawing/2014/main" id="{7140650B-32F5-8347-ACE1-D39BDC7371C4}"/>
                        </a:ext>
                      </a:extLst>
                    </p:cNvPr>
                    <p:cNvSpPr>
                      <a:spLocks noChangeArrowheads="1"/>
                    </p:cNvSpPr>
                    <p:nvPr/>
                  </p:nvSpPr>
                  <p:spPr bwMode="auto">
                    <a:xfrm>
                      <a:off x="6188123"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30" name="Oval 516">
                      <a:extLst>
                        <a:ext uri="{FF2B5EF4-FFF2-40B4-BE49-F238E27FC236}">
                          <a16:creationId xmlns:a16="http://schemas.microsoft.com/office/drawing/2014/main" id="{21A2FF78-74B5-B647-A272-37064BBECEF3}"/>
                        </a:ext>
                      </a:extLst>
                    </p:cNvPr>
                    <p:cNvSpPr>
                      <a:spLocks noChangeArrowheads="1"/>
                    </p:cNvSpPr>
                    <p:nvPr/>
                  </p:nvSpPr>
                  <p:spPr bwMode="auto">
                    <a:xfrm>
                      <a:off x="6178599"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31" name="Oval 517">
                      <a:extLst>
                        <a:ext uri="{FF2B5EF4-FFF2-40B4-BE49-F238E27FC236}">
                          <a16:creationId xmlns:a16="http://schemas.microsoft.com/office/drawing/2014/main" id="{315AE083-45A3-5B45-AD29-F510B2115C86}"/>
                        </a:ext>
                      </a:extLst>
                    </p:cNvPr>
                    <p:cNvSpPr>
                      <a:spLocks noChangeArrowheads="1"/>
                    </p:cNvSpPr>
                    <p:nvPr/>
                  </p:nvSpPr>
                  <p:spPr bwMode="auto">
                    <a:xfrm>
                      <a:off x="6188123"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421" name="Group 507">
                  <a:extLst>
                    <a:ext uri="{FF2B5EF4-FFF2-40B4-BE49-F238E27FC236}">
                      <a16:creationId xmlns:a16="http://schemas.microsoft.com/office/drawing/2014/main" id="{CC0D83E6-7F69-DA4D-B6CF-16B3E212738F}"/>
                    </a:ext>
                  </a:extLst>
                </p:cNvPr>
                <p:cNvGrpSpPr>
                  <a:grpSpLocks/>
                </p:cNvGrpSpPr>
                <p:nvPr/>
              </p:nvGrpSpPr>
              <p:grpSpPr bwMode="auto">
                <a:xfrm rot="10800000">
                  <a:off x="6178977" y="1659732"/>
                  <a:ext cx="138251" cy="205876"/>
                  <a:chOff x="6174443" y="1583531"/>
                  <a:chExt cx="138251" cy="205876"/>
                </a:xfrm>
              </p:grpSpPr>
              <p:sp>
                <p:nvSpPr>
                  <p:cNvPr id="1422" name="Oval 1421">
                    <a:extLst>
                      <a:ext uri="{FF2B5EF4-FFF2-40B4-BE49-F238E27FC236}">
                        <a16:creationId xmlns:a16="http://schemas.microsoft.com/office/drawing/2014/main" id="{BF7DFD8D-DD46-4C48-A282-25344C63CB3F}"/>
                      </a:ext>
                    </a:extLst>
                  </p:cNvPr>
                  <p:cNvSpPr/>
                  <p:nvPr/>
                </p:nvSpPr>
                <p:spPr>
                  <a:xfrm>
                    <a:off x="6205363" y="1614296"/>
                    <a:ext cx="138095"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23" name="Group 509">
                    <a:extLst>
                      <a:ext uri="{FF2B5EF4-FFF2-40B4-BE49-F238E27FC236}">
                        <a16:creationId xmlns:a16="http://schemas.microsoft.com/office/drawing/2014/main" id="{FF38378A-8C2F-E842-BF5B-DE37F12CD441}"/>
                      </a:ext>
                    </a:extLst>
                  </p:cNvPr>
                  <p:cNvGrpSpPr>
                    <a:grpSpLocks/>
                  </p:cNvGrpSpPr>
                  <p:nvPr/>
                </p:nvGrpSpPr>
                <p:grpSpPr bwMode="auto">
                  <a:xfrm>
                    <a:off x="6181428" y="1659732"/>
                    <a:ext cx="54876" cy="129675"/>
                    <a:chOff x="6181428" y="1662113"/>
                    <a:chExt cx="54876" cy="129675"/>
                  </a:xfrm>
                </p:grpSpPr>
                <p:sp>
                  <p:nvSpPr>
                    <p:cNvPr id="1424" name="Oval 510">
                      <a:extLst>
                        <a:ext uri="{FF2B5EF4-FFF2-40B4-BE49-F238E27FC236}">
                          <a16:creationId xmlns:a16="http://schemas.microsoft.com/office/drawing/2014/main" id="{40560021-F5F9-2142-8ACF-553791BE263D}"/>
                        </a:ext>
                      </a:extLst>
                    </p:cNvPr>
                    <p:cNvSpPr>
                      <a:spLocks noChangeArrowheads="1"/>
                    </p:cNvSpPr>
                    <p:nvPr/>
                  </p:nvSpPr>
                  <p:spPr bwMode="auto">
                    <a:xfrm>
                      <a:off x="6195839"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25" name="Oval 511">
                      <a:extLst>
                        <a:ext uri="{FF2B5EF4-FFF2-40B4-BE49-F238E27FC236}">
                          <a16:creationId xmlns:a16="http://schemas.microsoft.com/office/drawing/2014/main" id="{10613DCF-B03C-2C47-AC03-6FCF794EDC91}"/>
                        </a:ext>
                      </a:extLst>
                    </p:cNvPr>
                    <p:cNvSpPr>
                      <a:spLocks noChangeArrowheads="1"/>
                    </p:cNvSpPr>
                    <p:nvPr/>
                  </p:nvSpPr>
                  <p:spPr bwMode="auto">
                    <a:xfrm>
                      <a:off x="6187902"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26" name="Oval 512">
                      <a:extLst>
                        <a:ext uri="{FF2B5EF4-FFF2-40B4-BE49-F238E27FC236}">
                          <a16:creationId xmlns:a16="http://schemas.microsoft.com/office/drawing/2014/main" id="{D32CE441-5C90-9A45-A182-E7AA2BD552CE}"/>
                        </a:ext>
                      </a:extLst>
                    </p:cNvPr>
                    <p:cNvSpPr>
                      <a:spLocks noChangeArrowheads="1"/>
                    </p:cNvSpPr>
                    <p:nvPr/>
                  </p:nvSpPr>
                  <p:spPr bwMode="auto">
                    <a:xfrm>
                      <a:off x="6195839"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90" name="Group 518">
                <a:extLst>
                  <a:ext uri="{FF2B5EF4-FFF2-40B4-BE49-F238E27FC236}">
                    <a16:creationId xmlns:a16="http://schemas.microsoft.com/office/drawing/2014/main" id="{1DE246EF-3471-DD42-A7C0-AE04AFF11DF0}"/>
                  </a:ext>
                </a:extLst>
              </p:cNvPr>
              <p:cNvGrpSpPr>
                <a:grpSpLocks/>
              </p:cNvGrpSpPr>
              <p:nvPr/>
            </p:nvGrpSpPr>
            <p:grpSpPr bwMode="auto">
              <a:xfrm>
                <a:off x="10196608" y="1590271"/>
                <a:ext cx="138251" cy="282077"/>
                <a:chOff x="6178977" y="1583531"/>
                <a:chExt cx="138251" cy="282077"/>
              </a:xfrm>
            </p:grpSpPr>
            <p:grpSp>
              <p:nvGrpSpPr>
                <p:cNvPr id="1408" name="Group 519">
                  <a:extLst>
                    <a:ext uri="{FF2B5EF4-FFF2-40B4-BE49-F238E27FC236}">
                      <a16:creationId xmlns:a16="http://schemas.microsoft.com/office/drawing/2014/main" id="{9FC0B94D-E2AC-0C4D-8889-A8762A865EA8}"/>
                    </a:ext>
                  </a:extLst>
                </p:cNvPr>
                <p:cNvGrpSpPr>
                  <a:grpSpLocks/>
                </p:cNvGrpSpPr>
                <p:nvPr/>
              </p:nvGrpSpPr>
              <p:grpSpPr bwMode="auto">
                <a:xfrm>
                  <a:off x="6178977" y="1583531"/>
                  <a:ext cx="138251" cy="205876"/>
                  <a:chOff x="6174443" y="1583531"/>
                  <a:chExt cx="138251" cy="205876"/>
                </a:xfrm>
              </p:grpSpPr>
              <p:sp>
                <p:nvSpPr>
                  <p:cNvPr id="1415" name="Oval 1414">
                    <a:extLst>
                      <a:ext uri="{FF2B5EF4-FFF2-40B4-BE49-F238E27FC236}">
                        <a16:creationId xmlns:a16="http://schemas.microsoft.com/office/drawing/2014/main" id="{C503FBB2-07FC-5E4F-B815-E529BC56B029}"/>
                      </a:ext>
                    </a:extLst>
                  </p:cNvPr>
                  <p:cNvSpPr/>
                  <p:nvPr/>
                </p:nvSpPr>
                <p:spPr>
                  <a:xfrm>
                    <a:off x="6174281"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16" name="Group 527">
                    <a:extLst>
                      <a:ext uri="{FF2B5EF4-FFF2-40B4-BE49-F238E27FC236}">
                        <a16:creationId xmlns:a16="http://schemas.microsoft.com/office/drawing/2014/main" id="{252AE0F5-31D8-424D-9465-058438B9C60B}"/>
                      </a:ext>
                    </a:extLst>
                  </p:cNvPr>
                  <p:cNvGrpSpPr>
                    <a:grpSpLocks/>
                  </p:cNvGrpSpPr>
                  <p:nvPr/>
                </p:nvGrpSpPr>
                <p:grpSpPr bwMode="auto">
                  <a:xfrm>
                    <a:off x="6181428" y="1659732"/>
                    <a:ext cx="54876" cy="129675"/>
                    <a:chOff x="6181428" y="1662113"/>
                    <a:chExt cx="54876" cy="129675"/>
                  </a:xfrm>
                </p:grpSpPr>
                <p:sp>
                  <p:nvSpPr>
                    <p:cNvPr id="1417" name="Oval 528">
                      <a:extLst>
                        <a:ext uri="{FF2B5EF4-FFF2-40B4-BE49-F238E27FC236}">
                          <a16:creationId xmlns:a16="http://schemas.microsoft.com/office/drawing/2014/main" id="{E20BA6F2-FAC1-7642-B9CB-D1FDFB85AF6B}"/>
                        </a:ext>
                      </a:extLst>
                    </p:cNvPr>
                    <p:cNvSpPr>
                      <a:spLocks noChangeArrowheads="1"/>
                    </p:cNvSpPr>
                    <p:nvPr/>
                  </p:nvSpPr>
                  <p:spPr bwMode="auto">
                    <a:xfrm>
                      <a:off x="6190154"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18" name="Oval 529">
                      <a:extLst>
                        <a:ext uri="{FF2B5EF4-FFF2-40B4-BE49-F238E27FC236}">
                          <a16:creationId xmlns:a16="http://schemas.microsoft.com/office/drawing/2014/main" id="{AC98CFBE-3319-6745-BCF3-38EA24785A80}"/>
                        </a:ext>
                      </a:extLst>
                    </p:cNvPr>
                    <p:cNvSpPr>
                      <a:spLocks noChangeArrowheads="1"/>
                    </p:cNvSpPr>
                    <p:nvPr/>
                  </p:nvSpPr>
                  <p:spPr bwMode="auto">
                    <a:xfrm>
                      <a:off x="6179042"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19" name="Oval 530">
                      <a:extLst>
                        <a:ext uri="{FF2B5EF4-FFF2-40B4-BE49-F238E27FC236}">
                          <a16:creationId xmlns:a16="http://schemas.microsoft.com/office/drawing/2014/main" id="{88DB5C96-2E3E-3C41-AF2F-2F55D9C38FB4}"/>
                        </a:ext>
                      </a:extLst>
                    </p:cNvPr>
                    <p:cNvSpPr>
                      <a:spLocks noChangeArrowheads="1"/>
                    </p:cNvSpPr>
                    <p:nvPr/>
                  </p:nvSpPr>
                  <p:spPr bwMode="auto">
                    <a:xfrm>
                      <a:off x="6190154"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409" name="Group 520">
                  <a:extLst>
                    <a:ext uri="{FF2B5EF4-FFF2-40B4-BE49-F238E27FC236}">
                      <a16:creationId xmlns:a16="http://schemas.microsoft.com/office/drawing/2014/main" id="{8870704F-09B4-E740-9480-C429CA26C1C7}"/>
                    </a:ext>
                  </a:extLst>
                </p:cNvPr>
                <p:cNvGrpSpPr>
                  <a:grpSpLocks/>
                </p:cNvGrpSpPr>
                <p:nvPr/>
              </p:nvGrpSpPr>
              <p:grpSpPr bwMode="auto">
                <a:xfrm rot="10800000">
                  <a:off x="6178977" y="1659732"/>
                  <a:ext cx="138251" cy="205876"/>
                  <a:chOff x="6174443" y="1583531"/>
                  <a:chExt cx="138251" cy="205876"/>
                </a:xfrm>
              </p:grpSpPr>
              <p:sp>
                <p:nvSpPr>
                  <p:cNvPr id="1410" name="Oval 1409">
                    <a:extLst>
                      <a:ext uri="{FF2B5EF4-FFF2-40B4-BE49-F238E27FC236}">
                        <a16:creationId xmlns:a16="http://schemas.microsoft.com/office/drawing/2014/main" id="{A2F74408-81A4-4D4C-B879-5711FBF76AE5}"/>
                      </a:ext>
                    </a:extLst>
                  </p:cNvPr>
                  <p:cNvSpPr/>
                  <p:nvPr/>
                </p:nvSpPr>
                <p:spPr>
                  <a:xfrm>
                    <a:off x="6204919" y="163810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11" name="Group 522">
                    <a:extLst>
                      <a:ext uri="{FF2B5EF4-FFF2-40B4-BE49-F238E27FC236}">
                        <a16:creationId xmlns:a16="http://schemas.microsoft.com/office/drawing/2014/main" id="{7E3FA373-C8CE-EA4B-AABF-47058706600D}"/>
                      </a:ext>
                    </a:extLst>
                  </p:cNvPr>
                  <p:cNvGrpSpPr>
                    <a:grpSpLocks/>
                  </p:cNvGrpSpPr>
                  <p:nvPr/>
                </p:nvGrpSpPr>
                <p:grpSpPr bwMode="auto">
                  <a:xfrm>
                    <a:off x="6181428" y="1659732"/>
                    <a:ext cx="54876" cy="129675"/>
                    <a:chOff x="6181428" y="1662113"/>
                    <a:chExt cx="54876" cy="129675"/>
                  </a:xfrm>
                </p:grpSpPr>
                <p:sp>
                  <p:nvSpPr>
                    <p:cNvPr id="1412" name="Oval 523">
                      <a:extLst>
                        <a:ext uri="{FF2B5EF4-FFF2-40B4-BE49-F238E27FC236}">
                          <a16:creationId xmlns:a16="http://schemas.microsoft.com/office/drawing/2014/main" id="{3E4D964E-F931-B643-BA87-CA6A30F601AB}"/>
                        </a:ext>
                      </a:extLst>
                    </p:cNvPr>
                    <p:cNvSpPr>
                      <a:spLocks noChangeArrowheads="1"/>
                    </p:cNvSpPr>
                    <p:nvPr/>
                  </p:nvSpPr>
                  <p:spPr bwMode="auto">
                    <a:xfrm>
                      <a:off x="6196983"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13" name="Oval 524">
                      <a:extLst>
                        <a:ext uri="{FF2B5EF4-FFF2-40B4-BE49-F238E27FC236}">
                          <a16:creationId xmlns:a16="http://schemas.microsoft.com/office/drawing/2014/main" id="{1E2CB686-743A-D14B-AB27-2A4435E2DE12}"/>
                        </a:ext>
                      </a:extLst>
                    </p:cNvPr>
                    <p:cNvSpPr>
                      <a:spLocks noChangeArrowheads="1"/>
                    </p:cNvSpPr>
                    <p:nvPr/>
                  </p:nvSpPr>
                  <p:spPr bwMode="auto">
                    <a:xfrm>
                      <a:off x="6187459"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14" name="Oval 525">
                      <a:extLst>
                        <a:ext uri="{FF2B5EF4-FFF2-40B4-BE49-F238E27FC236}">
                          <a16:creationId xmlns:a16="http://schemas.microsoft.com/office/drawing/2014/main" id="{3AF5E176-841D-DD46-9341-26AB6149ED55}"/>
                        </a:ext>
                      </a:extLst>
                    </p:cNvPr>
                    <p:cNvSpPr>
                      <a:spLocks noChangeArrowheads="1"/>
                    </p:cNvSpPr>
                    <p:nvPr/>
                  </p:nvSpPr>
                  <p:spPr bwMode="auto">
                    <a:xfrm>
                      <a:off x="6196983"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91" name="Group 531">
                <a:extLst>
                  <a:ext uri="{FF2B5EF4-FFF2-40B4-BE49-F238E27FC236}">
                    <a16:creationId xmlns:a16="http://schemas.microsoft.com/office/drawing/2014/main" id="{AAB847E6-EC77-1449-BA57-FB4182968B28}"/>
                  </a:ext>
                </a:extLst>
              </p:cNvPr>
              <p:cNvGrpSpPr>
                <a:grpSpLocks/>
              </p:cNvGrpSpPr>
              <p:nvPr/>
            </p:nvGrpSpPr>
            <p:grpSpPr bwMode="auto">
              <a:xfrm>
                <a:off x="11304920" y="1590271"/>
                <a:ext cx="138251" cy="282077"/>
                <a:chOff x="6178977" y="1583531"/>
                <a:chExt cx="138251" cy="282077"/>
              </a:xfrm>
            </p:grpSpPr>
            <p:grpSp>
              <p:nvGrpSpPr>
                <p:cNvPr id="1396" name="Group 532">
                  <a:extLst>
                    <a:ext uri="{FF2B5EF4-FFF2-40B4-BE49-F238E27FC236}">
                      <a16:creationId xmlns:a16="http://schemas.microsoft.com/office/drawing/2014/main" id="{0C798AA1-C227-504A-8E23-C3D3FBF532EF}"/>
                    </a:ext>
                  </a:extLst>
                </p:cNvPr>
                <p:cNvGrpSpPr>
                  <a:grpSpLocks/>
                </p:cNvGrpSpPr>
                <p:nvPr/>
              </p:nvGrpSpPr>
              <p:grpSpPr bwMode="auto">
                <a:xfrm>
                  <a:off x="6178977" y="1583531"/>
                  <a:ext cx="138251" cy="205876"/>
                  <a:chOff x="6174443" y="1583531"/>
                  <a:chExt cx="138251" cy="205876"/>
                </a:xfrm>
              </p:grpSpPr>
              <p:sp>
                <p:nvSpPr>
                  <p:cNvPr id="1403" name="Oval 1402">
                    <a:extLst>
                      <a:ext uri="{FF2B5EF4-FFF2-40B4-BE49-F238E27FC236}">
                        <a16:creationId xmlns:a16="http://schemas.microsoft.com/office/drawing/2014/main" id="{60A59457-441B-DF41-8860-EC5909B41F5A}"/>
                      </a:ext>
                    </a:extLst>
                  </p:cNvPr>
                  <p:cNvSpPr/>
                  <p:nvPr/>
                </p:nvSpPr>
                <p:spPr>
                  <a:xfrm>
                    <a:off x="6173908"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404" name="Group 540">
                    <a:extLst>
                      <a:ext uri="{FF2B5EF4-FFF2-40B4-BE49-F238E27FC236}">
                        <a16:creationId xmlns:a16="http://schemas.microsoft.com/office/drawing/2014/main" id="{10142E1C-F70A-8942-BDA5-1EEC1F8825EA}"/>
                      </a:ext>
                    </a:extLst>
                  </p:cNvPr>
                  <p:cNvGrpSpPr>
                    <a:grpSpLocks/>
                  </p:cNvGrpSpPr>
                  <p:nvPr/>
                </p:nvGrpSpPr>
                <p:grpSpPr bwMode="auto">
                  <a:xfrm>
                    <a:off x="6181428" y="1659732"/>
                    <a:ext cx="54876" cy="129675"/>
                    <a:chOff x="6181428" y="1662113"/>
                    <a:chExt cx="54876" cy="129675"/>
                  </a:xfrm>
                </p:grpSpPr>
                <p:sp>
                  <p:nvSpPr>
                    <p:cNvPr id="1405" name="Oval 541">
                      <a:extLst>
                        <a:ext uri="{FF2B5EF4-FFF2-40B4-BE49-F238E27FC236}">
                          <a16:creationId xmlns:a16="http://schemas.microsoft.com/office/drawing/2014/main" id="{9F7DACCA-A796-A949-BC57-AD8BA01ADD08}"/>
                        </a:ext>
                      </a:extLst>
                    </p:cNvPr>
                    <p:cNvSpPr>
                      <a:spLocks noChangeArrowheads="1"/>
                    </p:cNvSpPr>
                    <p:nvPr/>
                  </p:nvSpPr>
                  <p:spPr bwMode="auto">
                    <a:xfrm>
                      <a:off x="6188193"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06" name="Oval 542">
                      <a:extLst>
                        <a:ext uri="{FF2B5EF4-FFF2-40B4-BE49-F238E27FC236}">
                          <a16:creationId xmlns:a16="http://schemas.microsoft.com/office/drawing/2014/main" id="{479B004A-F24F-BF42-A37B-572B5031B4D0}"/>
                        </a:ext>
                      </a:extLst>
                    </p:cNvPr>
                    <p:cNvSpPr>
                      <a:spLocks noChangeArrowheads="1"/>
                    </p:cNvSpPr>
                    <p:nvPr/>
                  </p:nvSpPr>
                  <p:spPr bwMode="auto">
                    <a:xfrm>
                      <a:off x="6178669"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07" name="Oval 543">
                      <a:extLst>
                        <a:ext uri="{FF2B5EF4-FFF2-40B4-BE49-F238E27FC236}">
                          <a16:creationId xmlns:a16="http://schemas.microsoft.com/office/drawing/2014/main" id="{0026E584-16F0-FF40-8A2A-5CB71605C52F}"/>
                        </a:ext>
                      </a:extLst>
                    </p:cNvPr>
                    <p:cNvSpPr>
                      <a:spLocks noChangeArrowheads="1"/>
                    </p:cNvSpPr>
                    <p:nvPr/>
                  </p:nvSpPr>
                  <p:spPr bwMode="auto">
                    <a:xfrm>
                      <a:off x="6188193"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397" name="Group 533">
                  <a:extLst>
                    <a:ext uri="{FF2B5EF4-FFF2-40B4-BE49-F238E27FC236}">
                      <a16:creationId xmlns:a16="http://schemas.microsoft.com/office/drawing/2014/main" id="{5D4B8D4F-F70C-7446-90DD-DB7F68486896}"/>
                    </a:ext>
                  </a:extLst>
                </p:cNvPr>
                <p:cNvGrpSpPr>
                  <a:grpSpLocks/>
                </p:cNvGrpSpPr>
                <p:nvPr/>
              </p:nvGrpSpPr>
              <p:grpSpPr bwMode="auto">
                <a:xfrm rot="10800000">
                  <a:off x="6178977" y="1659732"/>
                  <a:ext cx="138251" cy="205876"/>
                  <a:chOff x="6174443" y="1583531"/>
                  <a:chExt cx="138251" cy="205876"/>
                </a:xfrm>
              </p:grpSpPr>
              <p:sp>
                <p:nvSpPr>
                  <p:cNvPr id="1398" name="Oval 1397">
                    <a:extLst>
                      <a:ext uri="{FF2B5EF4-FFF2-40B4-BE49-F238E27FC236}">
                        <a16:creationId xmlns:a16="http://schemas.microsoft.com/office/drawing/2014/main" id="{637B5E98-FEB8-0B42-AD2E-E2CF37BBE1F4}"/>
                      </a:ext>
                    </a:extLst>
                  </p:cNvPr>
                  <p:cNvSpPr/>
                  <p:nvPr/>
                </p:nvSpPr>
                <p:spPr>
                  <a:xfrm>
                    <a:off x="6205292" y="1614296"/>
                    <a:ext cx="138096"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99" name="Group 535">
                    <a:extLst>
                      <a:ext uri="{FF2B5EF4-FFF2-40B4-BE49-F238E27FC236}">
                        <a16:creationId xmlns:a16="http://schemas.microsoft.com/office/drawing/2014/main" id="{6F0ABE0B-E8B2-064A-900A-7D11EB7DE443}"/>
                      </a:ext>
                    </a:extLst>
                  </p:cNvPr>
                  <p:cNvGrpSpPr>
                    <a:grpSpLocks/>
                  </p:cNvGrpSpPr>
                  <p:nvPr/>
                </p:nvGrpSpPr>
                <p:grpSpPr bwMode="auto">
                  <a:xfrm>
                    <a:off x="6181428" y="1659732"/>
                    <a:ext cx="54876" cy="129675"/>
                    <a:chOff x="6181428" y="1662113"/>
                    <a:chExt cx="54876" cy="129675"/>
                  </a:xfrm>
                </p:grpSpPr>
                <p:sp>
                  <p:nvSpPr>
                    <p:cNvPr id="1400" name="Oval 536">
                      <a:extLst>
                        <a:ext uri="{FF2B5EF4-FFF2-40B4-BE49-F238E27FC236}">
                          <a16:creationId xmlns:a16="http://schemas.microsoft.com/office/drawing/2014/main" id="{125D7261-671D-7449-A78E-2A75A36FDBA8}"/>
                        </a:ext>
                      </a:extLst>
                    </p:cNvPr>
                    <p:cNvSpPr>
                      <a:spLocks noChangeArrowheads="1"/>
                    </p:cNvSpPr>
                    <p:nvPr/>
                  </p:nvSpPr>
                  <p:spPr bwMode="auto">
                    <a:xfrm>
                      <a:off x="6197356"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01" name="Oval 537">
                      <a:extLst>
                        <a:ext uri="{FF2B5EF4-FFF2-40B4-BE49-F238E27FC236}">
                          <a16:creationId xmlns:a16="http://schemas.microsoft.com/office/drawing/2014/main" id="{88E7ABB5-5C70-FD46-AED8-DAB94283107D}"/>
                        </a:ext>
                      </a:extLst>
                    </p:cNvPr>
                    <p:cNvSpPr>
                      <a:spLocks noChangeArrowheads="1"/>
                    </p:cNvSpPr>
                    <p:nvPr/>
                  </p:nvSpPr>
                  <p:spPr bwMode="auto">
                    <a:xfrm>
                      <a:off x="6187832"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02" name="Oval 538">
                      <a:extLst>
                        <a:ext uri="{FF2B5EF4-FFF2-40B4-BE49-F238E27FC236}">
                          <a16:creationId xmlns:a16="http://schemas.microsoft.com/office/drawing/2014/main" id="{DA2D30E3-2767-1846-A318-C5CECB8F4834}"/>
                        </a:ext>
                      </a:extLst>
                    </p:cNvPr>
                    <p:cNvSpPr>
                      <a:spLocks noChangeArrowheads="1"/>
                    </p:cNvSpPr>
                    <p:nvPr/>
                  </p:nvSpPr>
                  <p:spPr bwMode="auto">
                    <a:xfrm>
                      <a:off x="6197356"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92" name="Group 544">
                <a:extLst>
                  <a:ext uri="{FF2B5EF4-FFF2-40B4-BE49-F238E27FC236}">
                    <a16:creationId xmlns:a16="http://schemas.microsoft.com/office/drawing/2014/main" id="{DD6D1E81-CBD4-9B45-A84C-6DA0D33D29DD}"/>
                  </a:ext>
                </a:extLst>
              </p:cNvPr>
              <p:cNvGrpSpPr>
                <a:grpSpLocks/>
              </p:cNvGrpSpPr>
              <p:nvPr/>
            </p:nvGrpSpPr>
            <p:grpSpPr bwMode="auto">
              <a:xfrm>
                <a:off x="11027842" y="1590271"/>
                <a:ext cx="138251" cy="282077"/>
                <a:chOff x="6178977" y="1583531"/>
                <a:chExt cx="138251" cy="282077"/>
              </a:xfrm>
            </p:grpSpPr>
            <p:grpSp>
              <p:nvGrpSpPr>
                <p:cNvPr id="1384" name="Group 545">
                  <a:extLst>
                    <a:ext uri="{FF2B5EF4-FFF2-40B4-BE49-F238E27FC236}">
                      <a16:creationId xmlns:a16="http://schemas.microsoft.com/office/drawing/2014/main" id="{17CE88AA-5B61-A94E-AB28-7661A658AC54}"/>
                    </a:ext>
                  </a:extLst>
                </p:cNvPr>
                <p:cNvGrpSpPr>
                  <a:grpSpLocks/>
                </p:cNvGrpSpPr>
                <p:nvPr/>
              </p:nvGrpSpPr>
              <p:grpSpPr bwMode="auto">
                <a:xfrm>
                  <a:off x="6178977" y="1583531"/>
                  <a:ext cx="138251" cy="205876"/>
                  <a:chOff x="6174443" y="1583531"/>
                  <a:chExt cx="138251" cy="205876"/>
                </a:xfrm>
              </p:grpSpPr>
              <p:sp>
                <p:nvSpPr>
                  <p:cNvPr id="1391" name="Oval 1390">
                    <a:extLst>
                      <a:ext uri="{FF2B5EF4-FFF2-40B4-BE49-F238E27FC236}">
                        <a16:creationId xmlns:a16="http://schemas.microsoft.com/office/drawing/2014/main" id="{AFF982A9-19EF-CE49-BDEB-D79756221B0F}"/>
                      </a:ext>
                    </a:extLst>
                  </p:cNvPr>
                  <p:cNvSpPr/>
                  <p:nvPr/>
                </p:nvSpPr>
                <p:spPr>
                  <a:xfrm>
                    <a:off x="6174795"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92" name="Group 553">
                    <a:extLst>
                      <a:ext uri="{FF2B5EF4-FFF2-40B4-BE49-F238E27FC236}">
                        <a16:creationId xmlns:a16="http://schemas.microsoft.com/office/drawing/2014/main" id="{342F8835-54B0-544F-86C5-0DF85F461F4F}"/>
                      </a:ext>
                    </a:extLst>
                  </p:cNvPr>
                  <p:cNvGrpSpPr>
                    <a:grpSpLocks/>
                  </p:cNvGrpSpPr>
                  <p:nvPr/>
                </p:nvGrpSpPr>
                <p:grpSpPr bwMode="auto">
                  <a:xfrm>
                    <a:off x="6181428" y="1659732"/>
                    <a:ext cx="54876" cy="129675"/>
                    <a:chOff x="6181428" y="1662113"/>
                    <a:chExt cx="54876" cy="129675"/>
                  </a:xfrm>
                </p:grpSpPr>
                <p:sp>
                  <p:nvSpPr>
                    <p:cNvPr id="1393" name="Oval 554">
                      <a:extLst>
                        <a:ext uri="{FF2B5EF4-FFF2-40B4-BE49-F238E27FC236}">
                          <a16:creationId xmlns:a16="http://schemas.microsoft.com/office/drawing/2014/main" id="{5B7438FF-55F9-DC44-A5BB-B40957A7DC9E}"/>
                        </a:ext>
                      </a:extLst>
                    </p:cNvPr>
                    <p:cNvSpPr>
                      <a:spLocks noChangeArrowheads="1"/>
                    </p:cNvSpPr>
                    <p:nvPr/>
                  </p:nvSpPr>
                  <p:spPr bwMode="auto">
                    <a:xfrm>
                      <a:off x="6190668"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94" name="Oval 555">
                      <a:extLst>
                        <a:ext uri="{FF2B5EF4-FFF2-40B4-BE49-F238E27FC236}">
                          <a16:creationId xmlns:a16="http://schemas.microsoft.com/office/drawing/2014/main" id="{1318F2C2-1B20-1841-99C3-6B33ABF7E6C5}"/>
                        </a:ext>
                      </a:extLst>
                    </p:cNvPr>
                    <p:cNvSpPr>
                      <a:spLocks noChangeArrowheads="1"/>
                    </p:cNvSpPr>
                    <p:nvPr/>
                  </p:nvSpPr>
                  <p:spPr bwMode="auto">
                    <a:xfrm>
                      <a:off x="6181144"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95" name="Oval 556">
                      <a:extLst>
                        <a:ext uri="{FF2B5EF4-FFF2-40B4-BE49-F238E27FC236}">
                          <a16:creationId xmlns:a16="http://schemas.microsoft.com/office/drawing/2014/main" id="{5B7DF7A0-4E56-514E-A42C-CBF62BC2D14F}"/>
                        </a:ext>
                      </a:extLst>
                    </p:cNvPr>
                    <p:cNvSpPr>
                      <a:spLocks noChangeArrowheads="1"/>
                    </p:cNvSpPr>
                    <p:nvPr/>
                  </p:nvSpPr>
                  <p:spPr bwMode="auto">
                    <a:xfrm>
                      <a:off x="6190668"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385" name="Group 546">
                  <a:extLst>
                    <a:ext uri="{FF2B5EF4-FFF2-40B4-BE49-F238E27FC236}">
                      <a16:creationId xmlns:a16="http://schemas.microsoft.com/office/drawing/2014/main" id="{04188E75-0B78-684D-A492-4C90F836BA61}"/>
                    </a:ext>
                  </a:extLst>
                </p:cNvPr>
                <p:cNvGrpSpPr>
                  <a:grpSpLocks/>
                </p:cNvGrpSpPr>
                <p:nvPr/>
              </p:nvGrpSpPr>
              <p:grpSpPr bwMode="auto">
                <a:xfrm rot="10800000">
                  <a:off x="6178977" y="1659732"/>
                  <a:ext cx="138251" cy="205876"/>
                  <a:chOff x="6174443" y="1583531"/>
                  <a:chExt cx="138251" cy="205876"/>
                </a:xfrm>
              </p:grpSpPr>
              <p:sp>
                <p:nvSpPr>
                  <p:cNvPr id="1386" name="Oval 1385">
                    <a:extLst>
                      <a:ext uri="{FF2B5EF4-FFF2-40B4-BE49-F238E27FC236}">
                        <a16:creationId xmlns:a16="http://schemas.microsoft.com/office/drawing/2014/main" id="{1ACBC04F-30F8-2144-B7CC-9D38C1C450EA}"/>
                      </a:ext>
                    </a:extLst>
                  </p:cNvPr>
                  <p:cNvSpPr/>
                  <p:nvPr/>
                </p:nvSpPr>
                <p:spPr>
                  <a:xfrm>
                    <a:off x="6204405" y="1614296"/>
                    <a:ext cx="138096"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87" name="Group 548">
                    <a:extLst>
                      <a:ext uri="{FF2B5EF4-FFF2-40B4-BE49-F238E27FC236}">
                        <a16:creationId xmlns:a16="http://schemas.microsoft.com/office/drawing/2014/main" id="{2B0584DC-1006-144F-8CFE-4FF2B4E3F2F8}"/>
                      </a:ext>
                    </a:extLst>
                  </p:cNvPr>
                  <p:cNvGrpSpPr>
                    <a:grpSpLocks/>
                  </p:cNvGrpSpPr>
                  <p:nvPr/>
                </p:nvGrpSpPr>
                <p:grpSpPr bwMode="auto">
                  <a:xfrm>
                    <a:off x="6181428" y="1659732"/>
                    <a:ext cx="54876" cy="129675"/>
                    <a:chOff x="6181428" y="1662113"/>
                    <a:chExt cx="54876" cy="129675"/>
                  </a:xfrm>
                </p:grpSpPr>
                <p:sp>
                  <p:nvSpPr>
                    <p:cNvPr id="1388" name="Oval 549">
                      <a:extLst>
                        <a:ext uri="{FF2B5EF4-FFF2-40B4-BE49-F238E27FC236}">
                          <a16:creationId xmlns:a16="http://schemas.microsoft.com/office/drawing/2014/main" id="{ADC87D36-3937-BB4B-A2FD-E08B4B7ABC78}"/>
                        </a:ext>
                      </a:extLst>
                    </p:cNvPr>
                    <p:cNvSpPr>
                      <a:spLocks noChangeArrowheads="1"/>
                    </p:cNvSpPr>
                    <p:nvPr/>
                  </p:nvSpPr>
                  <p:spPr bwMode="auto">
                    <a:xfrm>
                      <a:off x="6196469"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89" name="Oval 550">
                      <a:extLst>
                        <a:ext uri="{FF2B5EF4-FFF2-40B4-BE49-F238E27FC236}">
                          <a16:creationId xmlns:a16="http://schemas.microsoft.com/office/drawing/2014/main" id="{E44FC043-D0AD-4049-9386-43801A1C405A}"/>
                        </a:ext>
                      </a:extLst>
                    </p:cNvPr>
                    <p:cNvSpPr>
                      <a:spLocks noChangeArrowheads="1"/>
                    </p:cNvSpPr>
                    <p:nvPr/>
                  </p:nvSpPr>
                  <p:spPr bwMode="auto">
                    <a:xfrm>
                      <a:off x="6183771"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90" name="Oval 551">
                      <a:extLst>
                        <a:ext uri="{FF2B5EF4-FFF2-40B4-BE49-F238E27FC236}">
                          <a16:creationId xmlns:a16="http://schemas.microsoft.com/office/drawing/2014/main" id="{124B187F-3117-A442-9BAA-9D1723FCBDD2}"/>
                        </a:ext>
                      </a:extLst>
                    </p:cNvPr>
                    <p:cNvSpPr>
                      <a:spLocks noChangeArrowheads="1"/>
                    </p:cNvSpPr>
                    <p:nvPr/>
                  </p:nvSpPr>
                  <p:spPr bwMode="auto">
                    <a:xfrm>
                      <a:off x="6196469"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93" name="Group 557">
                <a:extLst>
                  <a:ext uri="{FF2B5EF4-FFF2-40B4-BE49-F238E27FC236}">
                    <a16:creationId xmlns:a16="http://schemas.microsoft.com/office/drawing/2014/main" id="{D6D25BB1-EE43-0846-B3B5-C019A768A3C5}"/>
                  </a:ext>
                </a:extLst>
              </p:cNvPr>
              <p:cNvGrpSpPr>
                <a:grpSpLocks/>
              </p:cNvGrpSpPr>
              <p:nvPr/>
            </p:nvGrpSpPr>
            <p:grpSpPr bwMode="auto">
              <a:xfrm>
                <a:off x="10889303" y="1590271"/>
                <a:ext cx="138251" cy="282077"/>
                <a:chOff x="6178977" y="1583531"/>
                <a:chExt cx="138251" cy="282077"/>
              </a:xfrm>
            </p:grpSpPr>
            <p:grpSp>
              <p:nvGrpSpPr>
                <p:cNvPr id="1372" name="Group 558">
                  <a:extLst>
                    <a:ext uri="{FF2B5EF4-FFF2-40B4-BE49-F238E27FC236}">
                      <a16:creationId xmlns:a16="http://schemas.microsoft.com/office/drawing/2014/main" id="{E13596B3-DFD6-DB47-B2C4-79805C54D597}"/>
                    </a:ext>
                  </a:extLst>
                </p:cNvPr>
                <p:cNvGrpSpPr>
                  <a:grpSpLocks/>
                </p:cNvGrpSpPr>
                <p:nvPr/>
              </p:nvGrpSpPr>
              <p:grpSpPr bwMode="auto">
                <a:xfrm>
                  <a:off x="6178977" y="1583531"/>
                  <a:ext cx="138251" cy="205876"/>
                  <a:chOff x="6174443" y="1583531"/>
                  <a:chExt cx="138251" cy="205876"/>
                </a:xfrm>
              </p:grpSpPr>
              <p:sp>
                <p:nvSpPr>
                  <p:cNvPr id="1379" name="Oval 1378">
                    <a:extLst>
                      <a:ext uri="{FF2B5EF4-FFF2-40B4-BE49-F238E27FC236}">
                        <a16:creationId xmlns:a16="http://schemas.microsoft.com/office/drawing/2014/main" id="{EA661D2B-5648-5D44-ABD7-8E993D8AE203}"/>
                      </a:ext>
                    </a:extLst>
                  </p:cNvPr>
                  <p:cNvSpPr/>
                  <p:nvPr/>
                </p:nvSpPr>
                <p:spPr>
                  <a:xfrm>
                    <a:off x="6121270" y="1584027"/>
                    <a:ext cx="192064"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80" name="Group 566">
                    <a:extLst>
                      <a:ext uri="{FF2B5EF4-FFF2-40B4-BE49-F238E27FC236}">
                        <a16:creationId xmlns:a16="http://schemas.microsoft.com/office/drawing/2014/main" id="{2474058E-8F74-9E4F-B54B-836BECE93EF3}"/>
                      </a:ext>
                    </a:extLst>
                  </p:cNvPr>
                  <p:cNvGrpSpPr>
                    <a:grpSpLocks/>
                  </p:cNvGrpSpPr>
                  <p:nvPr/>
                </p:nvGrpSpPr>
                <p:grpSpPr bwMode="auto">
                  <a:xfrm>
                    <a:off x="6181428" y="1659732"/>
                    <a:ext cx="54876" cy="129675"/>
                    <a:chOff x="6181428" y="1662113"/>
                    <a:chExt cx="54876" cy="129675"/>
                  </a:xfrm>
                </p:grpSpPr>
                <p:sp>
                  <p:nvSpPr>
                    <p:cNvPr id="1381" name="Oval 567">
                      <a:extLst>
                        <a:ext uri="{FF2B5EF4-FFF2-40B4-BE49-F238E27FC236}">
                          <a16:creationId xmlns:a16="http://schemas.microsoft.com/office/drawing/2014/main" id="{9D9A1BAE-8707-FD46-BE4C-A49702E613A8}"/>
                        </a:ext>
                      </a:extLst>
                    </p:cNvPr>
                    <p:cNvSpPr>
                      <a:spLocks noChangeArrowheads="1"/>
                    </p:cNvSpPr>
                    <p:nvPr/>
                  </p:nvSpPr>
                  <p:spPr bwMode="auto">
                    <a:xfrm>
                      <a:off x="6187936"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82" name="Oval 568">
                      <a:extLst>
                        <a:ext uri="{FF2B5EF4-FFF2-40B4-BE49-F238E27FC236}">
                          <a16:creationId xmlns:a16="http://schemas.microsoft.com/office/drawing/2014/main" id="{2F3E3F15-3F6B-9747-A73D-B203D3DBC7AD}"/>
                        </a:ext>
                      </a:extLst>
                    </p:cNvPr>
                    <p:cNvSpPr>
                      <a:spLocks noChangeArrowheads="1"/>
                    </p:cNvSpPr>
                    <p:nvPr/>
                  </p:nvSpPr>
                  <p:spPr bwMode="auto">
                    <a:xfrm>
                      <a:off x="6178412"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83" name="Oval 569">
                      <a:extLst>
                        <a:ext uri="{FF2B5EF4-FFF2-40B4-BE49-F238E27FC236}">
                          <a16:creationId xmlns:a16="http://schemas.microsoft.com/office/drawing/2014/main" id="{15ED8365-289D-F446-82C1-DBF235EF07AA}"/>
                        </a:ext>
                      </a:extLst>
                    </p:cNvPr>
                    <p:cNvSpPr>
                      <a:spLocks noChangeArrowheads="1"/>
                    </p:cNvSpPr>
                    <p:nvPr/>
                  </p:nvSpPr>
                  <p:spPr bwMode="auto">
                    <a:xfrm>
                      <a:off x="6187936"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373" name="Group 559">
                  <a:extLst>
                    <a:ext uri="{FF2B5EF4-FFF2-40B4-BE49-F238E27FC236}">
                      <a16:creationId xmlns:a16="http://schemas.microsoft.com/office/drawing/2014/main" id="{F61C8DDD-109E-0549-B2B3-62F1824BECC6}"/>
                    </a:ext>
                  </a:extLst>
                </p:cNvPr>
                <p:cNvGrpSpPr>
                  <a:grpSpLocks/>
                </p:cNvGrpSpPr>
                <p:nvPr/>
              </p:nvGrpSpPr>
              <p:grpSpPr bwMode="auto">
                <a:xfrm rot="10800000">
                  <a:off x="6178977" y="1659732"/>
                  <a:ext cx="138251" cy="205876"/>
                  <a:chOff x="6174443" y="1583531"/>
                  <a:chExt cx="138251" cy="205876"/>
                </a:xfrm>
              </p:grpSpPr>
              <p:sp>
                <p:nvSpPr>
                  <p:cNvPr id="1374" name="Oval 1373">
                    <a:extLst>
                      <a:ext uri="{FF2B5EF4-FFF2-40B4-BE49-F238E27FC236}">
                        <a16:creationId xmlns:a16="http://schemas.microsoft.com/office/drawing/2014/main" id="{C814BA82-A203-4B4E-8FB6-C688F44C83F6}"/>
                      </a:ext>
                    </a:extLst>
                  </p:cNvPr>
                  <p:cNvSpPr/>
                  <p:nvPr/>
                </p:nvSpPr>
                <p:spPr>
                  <a:xfrm>
                    <a:off x="6230946" y="1614296"/>
                    <a:ext cx="192064"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75" name="Group 561">
                    <a:extLst>
                      <a:ext uri="{FF2B5EF4-FFF2-40B4-BE49-F238E27FC236}">
                        <a16:creationId xmlns:a16="http://schemas.microsoft.com/office/drawing/2014/main" id="{F9179D35-D0B3-264E-A487-57149EE1E903}"/>
                      </a:ext>
                    </a:extLst>
                  </p:cNvPr>
                  <p:cNvGrpSpPr>
                    <a:grpSpLocks/>
                  </p:cNvGrpSpPr>
                  <p:nvPr/>
                </p:nvGrpSpPr>
                <p:grpSpPr bwMode="auto">
                  <a:xfrm>
                    <a:off x="6181428" y="1659732"/>
                    <a:ext cx="54876" cy="129675"/>
                    <a:chOff x="6181428" y="1662113"/>
                    <a:chExt cx="54876" cy="129675"/>
                  </a:xfrm>
                </p:grpSpPr>
                <p:sp>
                  <p:nvSpPr>
                    <p:cNvPr id="1376" name="Oval 562">
                      <a:extLst>
                        <a:ext uri="{FF2B5EF4-FFF2-40B4-BE49-F238E27FC236}">
                          <a16:creationId xmlns:a16="http://schemas.microsoft.com/office/drawing/2014/main" id="{95C1BA18-BAA3-3945-9A4C-E188426A5B4F}"/>
                        </a:ext>
                      </a:extLst>
                    </p:cNvPr>
                    <p:cNvSpPr>
                      <a:spLocks noChangeArrowheads="1"/>
                    </p:cNvSpPr>
                    <p:nvPr/>
                  </p:nvSpPr>
                  <p:spPr bwMode="auto">
                    <a:xfrm>
                      <a:off x="6196025"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77" name="Oval 563">
                      <a:extLst>
                        <a:ext uri="{FF2B5EF4-FFF2-40B4-BE49-F238E27FC236}">
                          <a16:creationId xmlns:a16="http://schemas.microsoft.com/office/drawing/2014/main" id="{03506845-AE8E-DE41-9659-08225FBB03AF}"/>
                        </a:ext>
                      </a:extLst>
                    </p:cNvPr>
                    <p:cNvSpPr>
                      <a:spLocks noChangeArrowheads="1"/>
                    </p:cNvSpPr>
                    <p:nvPr/>
                  </p:nvSpPr>
                  <p:spPr bwMode="auto">
                    <a:xfrm>
                      <a:off x="6186501"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78" name="Oval 564">
                      <a:extLst>
                        <a:ext uri="{FF2B5EF4-FFF2-40B4-BE49-F238E27FC236}">
                          <a16:creationId xmlns:a16="http://schemas.microsoft.com/office/drawing/2014/main" id="{1929DDE4-155F-F144-B936-218C8F8E2D56}"/>
                        </a:ext>
                      </a:extLst>
                    </p:cNvPr>
                    <p:cNvSpPr>
                      <a:spLocks noChangeArrowheads="1"/>
                    </p:cNvSpPr>
                    <p:nvPr/>
                  </p:nvSpPr>
                  <p:spPr bwMode="auto">
                    <a:xfrm>
                      <a:off x="6196025"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94" name="Group 570">
                <a:extLst>
                  <a:ext uri="{FF2B5EF4-FFF2-40B4-BE49-F238E27FC236}">
                    <a16:creationId xmlns:a16="http://schemas.microsoft.com/office/drawing/2014/main" id="{C7EBAAC2-6226-4144-92A1-FEBC581A71B9}"/>
                  </a:ext>
                </a:extLst>
              </p:cNvPr>
              <p:cNvGrpSpPr>
                <a:grpSpLocks/>
              </p:cNvGrpSpPr>
              <p:nvPr/>
            </p:nvGrpSpPr>
            <p:grpSpPr bwMode="auto">
              <a:xfrm>
                <a:off x="11166381" y="1590271"/>
                <a:ext cx="138251" cy="282077"/>
                <a:chOff x="6178977" y="1583531"/>
                <a:chExt cx="138251" cy="282077"/>
              </a:xfrm>
            </p:grpSpPr>
            <p:grpSp>
              <p:nvGrpSpPr>
                <p:cNvPr id="1360" name="Group 571">
                  <a:extLst>
                    <a:ext uri="{FF2B5EF4-FFF2-40B4-BE49-F238E27FC236}">
                      <a16:creationId xmlns:a16="http://schemas.microsoft.com/office/drawing/2014/main" id="{64DF5A1C-9C30-AB46-8D40-A3058BFD288C}"/>
                    </a:ext>
                  </a:extLst>
                </p:cNvPr>
                <p:cNvGrpSpPr>
                  <a:grpSpLocks/>
                </p:cNvGrpSpPr>
                <p:nvPr/>
              </p:nvGrpSpPr>
              <p:grpSpPr bwMode="auto">
                <a:xfrm>
                  <a:off x="6178977" y="1583531"/>
                  <a:ext cx="138251" cy="205876"/>
                  <a:chOff x="6174443" y="1583531"/>
                  <a:chExt cx="138251" cy="205876"/>
                </a:xfrm>
              </p:grpSpPr>
              <p:sp>
                <p:nvSpPr>
                  <p:cNvPr id="1367" name="Oval 1366">
                    <a:extLst>
                      <a:ext uri="{FF2B5EF4-FFF2-40B4-BE49-F238E27FC236}">
                        <a16:creationId xmlns:a16="http://schemas.microsoft.com/office/drawing/2014/main" id="{393324ED-63B1-5244-9D80-C9C9813C13C6}"/>
                      </a:ext>
                    </a:extLst>
                  </p:cNvPr>
                  <p:cNvSpPr/>
                  <p:nvPr/>
                </p:nvSpPr>
                <p:spPr>
                  <a:xfrm>
                    <a:off x="6174351"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68" name="Group 579">
                    <a:extLst>
                      <a:ext uri="{FF2B5EF4-FFF2-40B4-BE49-F238E27FC236}">
                        <a16:creationId xmlns:a16="http://schemas.microsoft.com/office/drawing/2014/main" id="{46BE89AC-8843-9F4A-8A63-B17959D74BA7}"/>
                      </a:ext>
                    </a:extLst>
                  </p:cNvPr>
                  <p:cNvGrpSpPr>
                    <a:grpSpLocks/>
                  </p:cNvGrpSpPr>
                  <p:nvPr/>
                </p:nvGrpSpPr>
                <p:grpSpPr bwMode="auto">
                  <a:xfrm>
                    <a:off x="6181428" y="1659732"/>
                    <a:ext cx="54876" cy="129675"/>
                    <a:chOff x="6181428" y="1662113"/>
                    <a:chExt cx="54876" cy="129675"/>
                  </a:xfrm>
                </p:grpSpPr>
                <p:sp>
                  <p:nvSpPr>
                    <p:cNvPr id="1369" name="Oval 580">
                      <a:extLst>
                        <a:ext uri="{FF2B5EF4-FFF2-40B4-BE49-F238E27FC236}">
                          <a16:creationId xmlns:a16="http://schemas.microsoft.com/office/drawing/2014/main" id="{22A2CE1F-1F24-0944-AA99-2A3969A5B8FC}"/>
                        </a:ext>
                      </a:extLst>
                    </p:cNvPr>
                    <p:cNvSpPr>
                      <a:spLocks noChangeArrowheads="1"/>
                    </p:cNvSpPr>
                    <p:nvPr/>
                  </p:nvSpPr>
                  <p:spPr bwMode="auto">
                    <a:xfrm>
                      <a:off x="6190224"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70" name="Oval 581">
                      <a:extLst>
                        <a:ext uri="{FF2B5EF4-FFF2-40B4-BE49-F238E27FC236}">
                          <a16:creationId xmlns:a16="http://schemas.microsoft.com/office/drawing/2014/main" id="{1983EFAA-9865-994C-BBD7-E22D77A6D97A}"/>
                        </a:ext>
                      </a:extLst>
                    </p:cNvPr>
                    <p:cNvSpPr>
                      <a:spLocks noChangeArrowheads="1"/>
                    </p:cNvSpPr>
                    <p:nvPr/>
                  </p:nvSpPr>
                  <p:spPr bwMode="auto">
                    <a:xfrm>
                      <a:off x="6180700"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71" name="Oval 582">
                      <a:extLst>
                        <a:ext uri="{FF2B5EF4-FFF2-40B4-BE49-F238E27FC236}">
                          <a16:creationId xmlns:a16="http://schemas.microsoft.com/office/drawing/2014/main" id="{33F04B31-340C-F84B-866E-2955DCF193FE}"/>
                        </a:ext>
                      </a:extLst>
                    </p:cNvPr>
                    <p:cNvSpPr>
                      <a:spLocks noChangeArrowheads="1"/>
                    </p:cNvSpPr>
                    <p:nvPr/>
                  </p:nvSpPr>
                  <p:spPr bwMode="auto">
                    <a:xfrm>
                      <a:off x="6190224"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361" name="Group 572">
                  <a:extLst>
                    <a:ext uri="{FF2B5EF4-FFF2-40B4-BE49-F238E27FC236}">
                      <a16:creationId xmlns:a16="http://schemas.microsoft.com/office/drawing/2014/main" id="{C6D833E4-E9CA-AF42-9A82-98717BA7545F}"/>
                    </a:ext>
                  </a:extLst>
                </p:cNvPr>
                <p:cNvGrpSpPr>
                  <a:grpSpLocks/>
                </p:cNvGrpSpPr>
                <p:nvPr/>
              </p:nvGrpSpPr>
              <p:grpSpPr bwMode="auto">
                <a:xfrm rot="10800000">
                  <a:off x="6178977" y="1659732"/>
                  <a:ext cx="138251" cy="205876"/>
                  <a:chOff x="6174443" y="1583531"/>
                  <a:chExt cx="138251" cy="205876"/>
                </a:xfrm>
              </p:grpSpPr>
              <p:sp>
                <p:nvSpPr>
                  <p:cNvPr id="1362" name="Oval 1361">
                    <a:extLst>
                      <a:ext uri="{FF2B5EF4-FFF2-40B4-BE49-F238E27FC236}">
                        <a16:creationId xmlns:a16="http://schemas.microsoft.com/office/drawing/2014/main" id="{823357F2-F1DF-4644-AA88-4BBFDE4082D9}"/>
                      </a:ext>
                    </a:extLst>
                  </p:cNvPr>
                  <p:cNvSpPr/>
                  <p:nvPr/>
                </p:nvSpPr>
                <p:spPr>
                  <a:xfrm>
                    <a:off x="6204849" y="1614296"/>
                    <a:ext cx="138095"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63" name="Group 574">
                    <a:extLst>
                      <a:ext uri="{FF2B5EF4-FFF2-40B4-BE49-F238E27FC236}">
                        <a16:creationId xmlns:a16="http://schemas.microsoft.com/office/drawing/2014/main" id="{DC66738F-FFB5-7745-9311-468DBFA3CA75}"/>
                      </a:ext>
                    </a:extLst>
                  </p:cNvPr>
                  <p:cNvGrpSpPr>
                    <a:grpSpLocks/>
                  </p:cNvGrpSpPr>
                  <p:nvPr/>
                </p:nvGrpSpPr>
                <p:grpSpPr bwMode="auto">
                  <a:xfrm>
                    <a:off x="6181428" y="1659732"/>
                    <a:ext cx="54876" cy="129675"/>
                    <a:chOff x="6181428" y="1662113"/>
                    <a:chExt cx="54876" cy="129675"/>
                  </a:xfrm>
                </p:grpSpPr>
                <p:sp>
                  <p:nvSpPr>
                    <p:cNvPr id="1364" name="Oval 575">
                      <a:extLst>
                        <a:ext uri="{FF2B5EF4-FFF2-40B4-BE49-F238E27FC236}">
                          <a16:creationId xmlns:a16="http://schemas.microsoft.com/office/drawing/2014/main" id="{9438AD72-65F0-5949-A6E0-763412C39F0C}"/>
                        </a:ext>
                      </a:extLst>
                    </p:cNvPr>
                    <p:cNvSpPr>
                      <a:spLocks noChangeArrowheads="1"/>
                    </p:cNvSpPr>
                    <p:nvPr/>
                  </p:nvSpPr>
                  <p:spPr bwMode="auto">
                    <a:xfrm>
                      <a:off x="6196912"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65" name="Oval 576">
                      <a:extLst>
                        <a:ext uri="{FF2B5EF4-FFF2-40B4-BE49-F238E27FC236}">
                          <a16:creationId xmlns:a16="http://schemas.microsoft.com/office/drawing/2014/main" id="{E88039F6-4F49-514F-B3CA-BA57D29B22CE}"/>
                        </a:ext>
                      </a:extLst>
                    </p:cNvPr>
                    <p:cNvSpPr>
                      <a:spLocks noChangeArrowheads="1"/>
                    </p:cNvSpPr>
                    <p:nvPr/>
                  </p:nvSpPr>
                  <p:spPr bwMode="auto">
                    <a:xfrm>
                      <a:off x="6187388"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66" name="Oval 577">
                      <a:extLst>
                        <a:ext uri="{FF2B5EF4-FFF2-40B4-BE49-F238E27FC236}">
                          <a16:creationId xmlns:a16="http://schemas.microsoft.com/office/drawing/2014/main" id="{30401E58-8474-C544-9B2A-B18A6343E406}"/>
                        </a:ext>
                      </a:extLst>
                    </p:cNvPr>
                    <p:cNvSpPr>
                      <a:spLocks noChangeArrowheads="1"/>
                    </p:cNvSpPr>
                    <p:nvPr/>
                  </p:nvSpPr>
                  <p:spPr bwMode="auto">
                    <a:xfrm>
                      <a:off x="6196912"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95" name="Group 583">
                <a:extLst>
                  <a:ext uri="{FF2B5EF4-FFF2-40B4-BE49-F238E27FC236}">
                    <a16:creationId xmlns:a16="http://schemas.microsoft.com/office/drawing/2014/main" id="{985279F3-67D1-E942-A2AE-63F62BD2DF72}"/>
                  </a:ext>
                </a:extLst>
              </p:cNvPr>
              <p:cNvGrpSpPr>
                <a:grpSpLocks/>
              </p:cNvGrpSpPr>
              <p:nvPr/>
            </p:nvGrpSpPr>
            <p:grpSpPr bwMode="auto">
              <a:xfrm>
                <a:off x="10750764" y="1590271"/>
                <a:ext cx="138251" cy="282077"/>
                <a:chOff x="6178977" y="1583531"/>
                <a:chExt cx="138251" cy="282077"/>
              </a:xfrm>
            </p:grpSpPr>
            <p:grpSp>
              <p:nvGrpSpPr>
                <p:cNvPr id="1348" name="Group 584">
                  <a:extLst>
                    <a:ext uri="{FF2B5EF4-FFF2-40B4-BE49-F238E27FC236}">
                      <a16:creationId xmlns:a16="http://schemas.microsoft.com/office/drawing/2014/main" id="{D25E90DC-8170-9D4C-95F7-CE325D7AAEFB}"/>
                    </a:ext>
                  </a:extLst>
                </p:cNvPr>
                <p:cNvGrpSpPr>
                  <a:grpSpLocks/>
                </p:cNvGrpSpPr>
                <p:nvPr/>
              </p:nvGrpSpPr>
              <p:grpSpPr bwMode="auto">
                <a:xfrm>
                  <a:off x="6178977" y="1583531"/>
                  <a:ext cx="138251" cy="205876"/>
                  <a:chOff x="6174443" y="1583531"/>
                  <a:chExt cx="138251" cy="205876"/>
                </a:xfrm>
              </p:grpSpPr>
              <p:sp>
                <p:nvSpPr>
                  <p:cNvPr id="1355" name="Oval 1354">
                    <a:extLst>
                      <a:ext uri="{FF2B5EF4-FFF2-40B4-BE49-F238E27FC236}">
                        <a16:creationId xmlns:a16="http://schemas.microsoft.com/office/drawing/2014/main" id="{456AB480-28DA-ED46-AD43-5CC1407D10FD}"/>
                      </a:ext>
                    </a:extLst>
                  </p:cNvPr>
                  <p:cNvSpPr/>
                  <p:nvPr/>
                </p:nvSpPr>
                <p:spPr>
                  <a:xfrm>
                    <a:off x="6174094"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56" name="Group 592">
                    <a:extLst>
                      <a:ext uri="{FF2B5EF4-FFF2-40B4-BE49-F238E27FC236}">
                        <a16:creationId xmlns:a16="http://schemas.microsoft.com/office/drawing/2014/main" id="{3719EEDC-6643-8444-8F7A-3F9978F578C7}"/>
                      </a:ext>
                    </a:extLst>
                  </p:cNvPr>
                  <p:cNvGrpSpPr>
                    <a:grpSpLocks/>
                  </p:cNvGrpSpPr>
                  <p:nvPr/>
                </p:nvGrpSpPr>
                <p:grpSpPr bwMode="auto">
                  <a:xfrm>
                    <a:off x="6181428" y="1659732"/>
                    <a:ext cx="54876" cy="129675"/>
                    <a:chOff x="6181428" y="1662113"/>
                    <a:chExt cx="54876" cy="129675"/>
                  </a:xfrm>
                </p:grpSpPr>
                <p:sp>
                  <p:nvSpPr>
                    <p:cNvPr id="1357" name="Oval 593">
                      <a:extLst>
                        <a:ext uri="{FF2B5EF4-FFF2-40B4-BE49-F238E27FC236}">
                          <a16:creationId xmlns:a16="http://schemas.microsoft.com/office/drawing/2014/main" id="{B8F7FED7-A6A1-A040-99F5-C9BAC2DA6D3B}"/>
                        </a:ext>
                      </a:extLst>
                    </p:cNvPr>
                    <p:cNvSpPr>
                      <a:spLocks noChangeArrowheads="1"/>
                    </p:cNvSpPr>
                    <p:nvPr/>
                  </p:nvSpPr>
                  <p:spPr bwMode="auto">
                    <a:xfrm>
                      <a:off x="6188380" y="1662605"/>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58" name="Oval 594">
                      <a:extLst>
                        <a:ext uri="{FF2B5EF4-FFF2-40B4-BE49-F238E27FC236}">
                          <a16:creationId xmlns:a16="http://schemas.microsoft.com/office/drawing/2014/main" id="{AAEEA173-35E2-BE45-B182-B411BA6E3E40}"/>
                        </a:ext>
                      </a:extLst>
                    </p:cNvPr>
                    <p:cNvSpPr>
                      <a:spLocks noChangeArrowheads="1"/>
                    </p:cNvSpPr>
                    <p:nvPr/>
                  </p:nvSpPr>
                  <p:spPr bwMode="auto">
                    <a:xfrm>
                      <a:off x="6178856" y="170387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59" name="Oval 595">
                      <a:extLst>
                        <a:ext uri="{FF2B5EF4-FFF2-40B4-BE49-F238E27FC236}">
                          <a16:creationId xmlns:a16="http://schemas.microsoft.com/office/drawing/2014/main" id="{FC25DD21-7E35-5940-979E-F56CA99D8362}"/>
                        </a:ext>
                      </a:extLst>
                    </p:cNvPr>
                    <p:cNvSpPr>
                      <a:spLocks noChangeArrowheads="1"/>
                    </p:cNvSpPr>
                    <p:nvPr/>
                  </p:nvSpPr>
                  <p:spPr bwMode="auto">
                    <a:xfrm>
                      <a:off x="6188380" y="174515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349" name="Group 585">
                  <a:extLst>
                    <a:ext uri="{FF2B5EF4-FFF2-40B4-BE49-F238E27FC236}">
                      <a16:creationId xmlns:a16="http://schemas.microsoft.com/office/drawing/2014/main" id="{AA660367-C9AC-E143-9E45-497DD46C7165}"/>
                    </a:ext>
                  </a:extLst>
                </p:cNvPr>
                <p:cNvGrpSpPr>
                  <a:grpSpLocks/>
                </p:cNvGrpSpPr>
                <p:nvPr/>
              </p:nvGrpSpPr>
              <p:grpSpPr bwMode="auto">
                <a:xfrm rot="10800000">
                  <a:off x="6178977" y="1659732"/>
                  <a:ext cx="138251" cy="205876"/>
                  <a:chOff x="6174443" y="1583531"/>
                  <a:chExt cx="138251" cy="205876"/>
                </a:xfrm>
              </p:grpSpPr>
              <p:sp>
                <p:nvSpPr>
                  <p:cNvPr id="1350" name="Oval 1349">
                    <a:extLst>
                      <a:ext uri="{FF2B5EF4-FFF2-40B4-BE49-F238E27FC236}">
                        <a16:creationId xmlns:a16="http://schemas.microsoft.com/office/drawing/2014/main" id="{3DF0C990-E7E7-BE4E-9DA5-3A7928341098}"/>
                      </a:ext>
                    </a:extLst>
                  </p:cNvPr>
                  <p:cNvSpPr/>
                  <p:nvPr/>
                </p:nvSpPr>
                <p:spPr>
                  <a:xfrm>
                    <a:off x="6205106" y="1614296"/>
                    <a:ext cx="138095"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51" name="Group 587">
                    <a:extLst>
                      <a:ext uri="{FF2B5EF4-FFF2-40B4-BE49-F238E27FC236}">
                        <a16:creationId xmlns:a16="http://schemas.microsoft.com/office/drawing/2014/main" id="{EFC5EF3E-F791-2F45-941A-B4BE305953E5}"/>
                      </a:ext>
                    </a:extLst>
                  </p:cNvPr>
                  <p:cNvGrpSpPr>
                    <a:grpSpLocks/>
                  </p:cNvGrpSpPr>
                  <p:nvPr/>
                </p:nvGrpSpPr>
                <p:grpSpPr bwMode="auto">
                  <a:xfrm>
                    <a:off x="6181428" y="1659732"/>
                    <a:ext cx="54876" cy="129675"/>
                    <a:chOff x="6181428" y="1662113"/>
                    <a:chExt cx="54876" cy="129675"/>
                  </a:xfrm>
                </p:grpSpPr>
                <p:sp>
                  <p:nvSpPr>
                    <p:cNvPr id="1352" name="Oval 588">
                      <a:extLst>
                        <a:ext uri="{FF2B5EF4-FFF2-40B4-BE49-F238E27FC236}">
                          <a16:creationId xmlns:a16="http://schemas.microsoft.com/office/drawing/2014/main" id="{74E7F919-1FB9-DD4D-AA9F-DDADF8E421AE}"/>
                        </a:ext>
                      </a:extLst>
                    </p:cNvPr>
                    <p:cNvSpPr>
                      <a:spLocks noChangeArrowheads="1"/>
                    </p:cNvSpPr>
                    <p:nvPr/>
                  </p:nvSpPr>
                  <p:spPr bwMode="auto">
                    <a:xfrm>
                      <a:off x="6197169"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53" name="Oval 589">
                      <a:extLst>
                        <a:ext uri="{FF2B5EF4-FFF2-40B4-BE49-F238E27FC236}">
                          <a16:creationId xmlns:a16="http://schemas.microsoft.com/office/drawing/2014/main" id="{D2A11FAC-FA92-6643-8B5C-BC2C40E62705}"/>
                        </a:ext>
                      </a:extLst>
                    </p:cNvPr>
                    <p:cNvSpPr>
                      <a:spLocks noChangeArrowheads="1"/>
                    </p:cNvSpPr>
                    <p:nvPr/>
                  </p:nvSpPr>
                  <p:spPr bwMode="auto">
                    <a:xfrm>
                      <a:off x="6187645"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54" name="Oval 590">
                      <a:extLst>
                        <a:ext uri="{FF2B5EF4-FFF2-40B4-BE49-F238E27FC236}">
                          <a16:creationId xmlns:a16="http://schemas.microsoft.com/office/drawing/2014/main" id="{BF7739B4-00B1-BE4F-8C73-2F9F4DB25B4F}"/>
                        </a:ext>
                      </a:extLst>
                    </p:cNvPr>
                    <p:cNvSpPr>
                      <a:spLocks noChangeArrowheads="1"/>
                    </p:cNvSpPr>
                    <p:nvPr/>
                  </p:nvSpPr>
                  <p:spPr bwMode="auto">
                    <a:xfrm>
                      <a:off x="6197169"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96" name="Group 596">
                <a:extLst>
                  <a:ext uri="{FF2B5EF4-FFF2-40B4-BE49-F238E27FC236}">
                    <a16:creationId xmlns:a16="http://schemas.microsoft.com/office/drawing/2014/main" id="{0D3BD16B-2312-1F43-8883-CF3AB48CCC84}"/>
                  </a:ext>
                </a:extLst>
              </p:cNvPr>
              <p:cNvGrpSpPr>
                <a:grpSpLocks/>
              </p:cNvGrpSpPr>
              <p:nvPr/>
            </p:nvGrpSpPr>
            <p:grpSpPr bwMode="auto">
              <a:xfrm>
                <a:off x="10612225" y="1590271"/>
                <a:ext cx="138251" cy="282077"/>
                <a:chOff x="6178977" y="1583531"/>
                <a:chExt cx="138251" cy="282077"/>
              </a:xfrm>
            </p:grpSpPr>
            <p:grpSp>
              <p:nvGrpSpPr>
                <p:cNvPr id="1336" name="Group 597">
                  <a:extLst>
                    <a:ext uri="{FF2B5EF4-FFF2-40B4-BE49-F238E27FC236}">
                      <a16:creationId xmlns:a16="http://schemas.microsoft.com/office/drawing/2014/main" id="{A208E70A-20DF-3446-B52C-C76F6AC7DB93}"/>
                    </a:ext>
                  </a:extLst>
                </p:cNvPr>
                <p:cNvGrpSpPr>
                  <a:grpSpLocks/>
                </p:cNvGrpSpPr>
                <p:nvPr/>
              </p:nvGrpSpPr>
              <p:grpSpPr bwMode="auto">
                <a:xfrm>
                  <a:off x="6178977" y="1583531"/>
                  <a:ext cx="138251" cy="205876"/>
                  <a:chOff x="6174443" y="1583531"/>
                  <a:chExt cx="138251" cy="205876"/>
                </a:xfrm>
              </p:grpSpPr>
              <p:sp>
                <p:nvSpPr>
                  <p:cNvPr id="1343" name="Oval 1342">
                    <a:extLst>
                      <a:ext uri="{FF2B5EF4-FFF2-40B4-BE49-F238E27FC236}">
                        <a16:creationId xmlns:a16="http://schemas.microsoft.com/office/drawing/2014/main" id="{2DD2F104-B1BF-A041-9D63-CB1F0C23D91A}"/>
                      </a:ext>
                    </a:extLst>
                  </p:cNvPr>
                  <p:cNvSpPr/>
                  <p:nvPr/>
                </p:nvSpPr>
                <p:spPr>
                  <a:xfrm>
                    <a:off x="6174538"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44" name="Group 605">
                    <a:extLst>
                      <a:ext uri="{FF2B5EF4-FFF2-40B4-BE49-F238E27FC236}">
                        <a16:creationId xmlns:a16="http://schemas.microsoft.com/office/drawing/2014/main" id="{D37E0C45-6B3C-DC49-A38A-6FDD25018097}"/>
                      </a:ext>
                    </a:extLst>
                  </p:cNvPr>
                  <p:cNvGrpSpPr>
                    <a:grpSpLocks/>
                  </p:cNvGrpSpPr>
                  <p:nvPr/>
                </p:nvGrpSpPr>
                <p:grpSpPr bwMode="auto">
                  <a:xfrm>
                    <a:off x="6181428" y="1659732"/>
                    <a:ext cx="54876" cy="129675"/>
                    <a:chOff x="6181428" y="1662113"/>
                    <a:chExt cx="54876" cy="129675"/>
                  </a:xfrm>
                </p:grpSpPr>
                <p:sp>
                  <p:nvSpPr>
                    <p:cNvPr id="1345" name="Oval 606">
                      <a:extLst>
                        <a:ext uri="{FF2B5EF4-FFF2-40B4-BE49-F238E27FC236}">
                          <a16:creationId xmlns:a16="http://schemas.microsoft.com/office/drawing/2014/main" id="{DA628DEB-65DD-C54E-A18A-FB0B32FFC4FF}"/>
                        </a:ext>
                      </a:extLst>
                    </p:cNvPr>
                    <p:cNvSpPr>
                      <a:spLocks noChangeArrowheads="1"/>
                    </p:cNvSpPr>
                    <p:nvPr/>
                  </p:nvSpPr>
                  <p:spPr bwMode="auto">
                    <a:xfrm>
                      <a:off x="6190411"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46" name="Oval 607">
                      <a:extLst>
                        <a:ext uri="{FF2B5EF4-FFF2-40B4-BE49-F238E27FC236}">
                          <a16:creationId xmlns:a16="http://schemas.microsoft.com/office/drawing/2014/main" id="{43D0EE9B-7922-6E49-BFF7-E26CB3E6AF22}"/>
                        </a:ext>
                      </a:extLst>
                    </p:cNvPr>
                    <p:cNvSpPr>
                      <a:spLocks noChangeArrowheads="1"/>
                    </p:cNvSpPr>
                    <p:nvPr/>
                  </p:nvSpPr>
                  <p:spPr bwMode="auto">
                    <a:xfrm>
                      <a:off x="6180887"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47" name="Oval 608">
                      <a:extLst>
                        <a:ext uri="{FF2B5EF4-FFF2-40B4-BE49-F238E27FC236}">
                          <a16:creationId xmlns:a16="http://schemas.microsoft.com/office/drawing/2014/main" id="{25416368-BBF8-1E4A-B2FB-E0CAC90D143D}"/>
                        </a:ext>
                      </a:extLst>
                    </p:cNvPr>
                    <p:cNvSpPr>
                      <a:spLocks noChangeArrowheads="1"/>
                    </p:cNvSpPr>
                    <p:nvPr/>
                  </p:nvSpPr>
                  <p:spPr bwMode="auto">
                    <a:xfrm>
                      <a:off x="6190411"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337" name="Group 598">
                  <a:extLst>
                    <a:ext uri="{FF2B5EF4-FFF2-40B4-BE49-F238E27FC236}">
                      <a16:creationId xmlns:a16="http://schemas.microsoft.com/office/drawing/2014/main" id="{49C55AEE-3801-9E45-B4FA-311620C0940D}"/>
                    </a:ext>
                  </a:extLst>
                </p:cNvPr>
                <p:cNvGrpSpPr>
                  <a:grpSpLocks/>
                </p:cNvGrpSpPr>
                <p:nvPr/>
              </p:nvGrpSpPr>
              <p:grpSpPr bwMode="auto">
                <a:xfrm rot="10800000">
                  <a:off x="6178977" y="1659732"/>
                  <a:ext cx="138251" cy="205876"/>
                  <a:chOff x="6174443" y="1583531"/>
                  <a:chExt cx="138251" cy="205876"/>
                </a:xfrm>
              </p:grpSpPr>
              <p:sp>
                <p:nvSpPr>
                  <p:cNvPr id="1338" name="Oval 1337">
                    <a:extLst>
                      <a:ext uri="{FF2B5EF4-FFF2-40B4-BE49-F238E27FC236}">
                        <a16:creationId xmlns:a16="http://schemas.microsoft.com/office/drawing/2014/main" id="{DCDEF636-6101-9143-A22D-DAA2DAF3E01F}"/>
                      </a:ext>
                    </a:extLst>
                  </p:cNvPr>
                  <p:cNvSpPr/>
                  <p:nvPr/>
                </p:nvSpPr>
                <p:spPr>
                  <a:xfrm>
                    <a:off x="6204662" y="1614296"/>
                    <a:ext cx="138096"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39" name="Group 600">
                    <a:extLst>
                      <a:ext uri="{FF2B5EF4-FFF2-40B4-BE49-F238E27FC236}">
                        <a16:creationId xmlns:a16="http://schemas.microsoft.com/office/drawing/2014/main" id="{B7CCC6E3-55D4-F841-ADA8-74465206D1FB}"/>
                      </a:ext>
                    </a:extLst>
                  </p:cNvPr>
                  <p:cNvGrpSpPr>
                    <a:grpSpLocks/>
                  </p:cNvGrpSpPr>
                  <p:nvPr/>
                </p:nvGrpSpPr>
                <p:grpSpPr bwMode="auto">
                  <a:xfrm>
                    <a:off x="6181428" y="1659732"/>
                    <a:ext cx="54876" cy="129675"/>
                    <a:chOff x="6181428" y="1662113"/>
                    <a:chExt cx="54876" cy="129675"/>
                  </a:xfrm>
                </p:grpSpPr>
                <p:sp>
                  <p:nvSpPr>
                    <p:cNvPr id="1340" name="Oval 601">
                      <a:extLst>
                        <a:ext uri="{FF2B5EF4-FFF2-40B4-BE49-F238E27FC236}">
                          <a16:creationId xmlns:a16="http://schemas.microsoft.com/office/drawing/2014/main" id="{F671EE25-28A2-CF4C-AB6F-91B928064D5B}"/>
                        </a:ext>
                      </a:extLst>
                    </p:cNvPr>
                    <p:cNvSpPr>
                      <a:spLocks noChangeArrowheads="1"/>
                    </p:cNvSpPr>
                    <p:nvPr/>
                  </p:nvSpPr>
                  <p:spPr bwMode="auto">
                    <a:xfrm>
                      <a:off x="6196726" y="166906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41" name="Oval 602">
                      <a:extLst>
                        <a:ext uri="{FF2B5EF4-FFF2-40B4-BE49-F238E27FC236}">
                          <a16:creationId xmlns:a16="http://schemas.microsoft.com/office/drawing/2014/main" id="{00032553-C1A7-AC47-82A1-5D4FA0FEF9D3}"/>
                        </a:ext>
                      </a:extLst>
                    </p:cNvPr>
                    <p:cNvSpPr>
                      <a:spLocks noChangeArrowheads="1"/>
                    </p:cNvSpPr>
                    <p:nvPr/>
                  </p:nvSpPr>
                  <p:spPr bwMode="auto">
                    <a:xfrm>
                      <a:off x="6187202" y="1710336"/>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42" name="Oval 603">
                      <a:extLst>
                        <a:ext uri="{FF2B5EF4-FFF2-40B4-BE49-F238E27FC236}">
                          <a16:creationId xmlns:a16="http://schemas.microsoft.com/office/drawing/2014/main" id="{82BF516E-B921-D74F-B334-1EDFA944C2FB}"/>
                        </a:ext>
                      </a:extLst>
                    </p:cNvPr>
                    <p:cNvSpPr>
                      <a:spLocks noChangeArrowheads="1"/>
                    </p:cNvSpPr>
                    <p:nvPr/>
                  </p:nvSpPr>
                  <p:spPr bwMode="auto">
                    <a:xfrm>
                      <a:off x="6196726" y="175160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97" name="Group 609">
                <a:extLst>
                  <a:ext uri="{FF2B5EF4-FFF2-40B4-BE49-F238E27FC236}">
                    <a16:creationId xmlns:a16="http://schemas.microsoft.com/office/drawing/2014/main" id="{95F3618A-4086-9340-8AB1-64F694523423}"/>
                  </a:ext>
                </a:extLst>
              </p:cNvPr>
              <p:cNvGrpSpPr>
                <a:grpSpLocks/>
              </p:cNvGrpSpPr>
              <p:nvPr/>
            </p:nvGrpSpPr>
            <p:grpSpPr bwMode="auto">
              <a:xfrm>
                <a:off x="10473686" y="1590271"/>
                <a:ext cx="138251" cy="282077"/>
                <a:chOff x="6178977" y="1583531"/>
                <a:chExt cx="138251" cy="282077"/>
              </a:xfrm>
            </p:grpSpPr>
            <p:grpSp>
              <p:nvGrpSpPr>
                <p:cNvPr id="1324" name="Group 610">
                  <a:extLst>
                    <a:ext uri="{FF2B5EF4-FFF2-40B4-BE49-F238E27FC236}">
                      <a16:creationId xmlns:a16="http://schemas.microsoft.com/office/drawing/2014/main" id="{DC7DFDA6-488F-4D4E-B431-3C82796D27DF}"/>
                    </a:ext>
                  </a:extLst>
                </p:cNvPr>
                <p:cNvGrpSpPr>
                  <a:grpSpLocks/>
                </p:cNvGrpSpPr>
                <p:nvPr/>
              </p:nvGrpSpPr>
              <p:grpSpPr bwMode="auto">
                <a:xfrm>
                  <a:off x="6178977" y="1583531"/>
                  <a:ext cx="138251" cy="205876"/>
                  <a:chOff x="6174443" y="1583531"/>
                  <a:chExt cx="138251" cy="205876"/>
                </a:xfrm>
              </p:grpSpPr>
              <p:sp>
                <p:nvSpPr>
                  <p:cNvPr id="1331" name="Oval 1330">
                    <a:extLst>
                      <a:ext uri="{FF2B5EF4-FFF2-40B4-BE49-F238E27FC236}">
                        <a16:creationId xmlns:a16="http://schemas.microsoft.com/office/drawing/2014/main" id="{D2BB2618-721E-6E4C-BB1D-68BCF6851D22}"/>
                      </a:ext>
                    </a:extLst>
                  </p:cNvPr>
                  <p:cNvSpPr/>
                  <p:nvPr/>
                </p:nvSpPr>
                <p:spPr>
                  <a:xfrm>
                    <a:off x="6174981"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32" name="Group 618">
                    <a:extLst>
                      <a:ext uri="{FF2B5EF4-FFF2-40B4-BE49-F238E27FC236}">
                        <a16:creationId xmlns:a16="http://schemas.microsoft.com/office/drawing/2014/main" id="{8FFEAA49-1158-A14D-B738-E125C3A415D5}"/>
                      </a:ext>
                    </a:extLst>
                  </p:cNvPr>
                  <p:cNvGrpSpPr>
                    <a:grpSpLocks/>
                  </p:cNvGrpSpPr>
                  <p:nvPr/>
                </p:nvGrpSpPr>
                <p:grpSpPr bwMode="auto">
                  <a:xfrm>
                    <a:off x="6181428" y="1659732"/>
                    <a:ext cx="54876" cy="129675"/>
                    <a:chOff x="6181428" y="1662113"/>
                    <a:chExt cx="54876" cy="129675"/>
                  </a:xfrm>
                </p:grpSpPr>
                <p:sp>
                  <p:nvSpPr>
                    <p:cNvPr id="1333" name="Oval 619">
                      <a:extLst>
                        <a:ext uri="{FF2B5EF4-FFF2-40B4-BE49-F238E27FC236}">
                          <a16:creationId xmlns:a16="http://schemas.microsoft.com/office/drawing/2014/main" id="{383DEA2C-F456-264E-9C5C-98141231A3AC}"/>
                        </a:ext>
                      </a:extLst>
                    </p:cNvPr>
                    <p:cNvSpPr>
                      <a:spLocks noChangeArrowheads="1"/>
                    </p:cNvSpPr>
                    <p:nvPr/>
                  </p:nvSpPr>
                  <p:spPr bwMode="auto">
                    <a:xfrm>
                      <a:off x="6190854"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34" name="Oval 620">
                      <a:extLst>
                        <a:ext uri="{FF2B5EF4-FFF2-40B4-BE49-F238E27FC236}">
                          <a16:creationId xmlns:a16="http://schemas.microsoft.com/office/drawing/2014/main" id="{F66171F9-2929-2847-B8B6-9D58C0B66184}"/>
                        </a:ext>
                      </a:extLst>
                    </p:cNvPr>
                    <p:cNvSpPr>
                      <a:spLocks noChangeArrowheads="1"/>
                    </p:cNvSpPr>
                    <p:nvPr/>
                  </p:nvSpPr>
                  <p:spPr bwMode="auto">
                    <a:xfrm>
                      <a:off x="6181330"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35" name="Oval 621">
                      <a:extLst>
                        <a:ext uri="{FF2B5EF4-FFF2-40B4-BE49-F238E27FC236}">
                          <a16:creationId xmlns:a16="http://schemas.microsoft.com/office/drawing/2014/main" id="{96D92EEA-FD47-2B46-87C0-365C4BBDF4F7}"/>
                        </a:ext>
                      </a:extLst>
                    </p:cNvPr>
                    <p:cNvSpPr>
                      <a:spLocks noChangeArrowheads="1"/>
                    </p:cNvSpPr>
                    <p:nvPr/>
                  </p:nvSpPr>
                  <p:spPr bwMode="auto">
                    <a:xfrm>
                      <a:off x="6190854"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325" name="Group 611">
                  <a:extLst>
                    <a:ext uri="{FF2B5EF4-FFF2-40B4-BE49-F238E27FC236}">
                      <a16:creationId xmlns:a16="http://schemas.microsoft.com/office/drawing/2014/main" id="{D5C190A6-BDFB-A345-B66F-38CF18F04EFA}"/>
                    </a:ext>
                  </a:extLst>
                </p:cNvPr>
                <p:cNvGrpSpPr>
                  <a:grpSpLocks/>
                </p:cNvGrpSpPr>
                <p:nvPr/>
              </p:nvGrpSpPr>
              <p:grpSpPr bwMode="auto">
                <a:xfrm rot="10800000">
                  <a:off x="6178977" y="1659732"/>
                  <a:ext cx="138251" cy="205876"/>
                  <a:chOff x="6174443" y="1583531"/>
                  <a:chExt cx="138251" cy="205876"/>
                </a:xfrm>
              </p:grpSpPr>
              <p:sp>
                <p:nvSpPr>
                  <p:cNvPr id="1326" name="Oval 1325">
                    <a:extLst>
                      <a:ext uri="{FF2B5EF4-FFF2-40B4-BE49-F238E27FC236}">
                        <a16:creationId xmlns:a16="http://schemas.microsoft.com/office/drawing/2014/main" id="{81D9D469-68F5-B141-AB93-FE4630ECCAFC}"/>
                      </a:ext>
                    </a:extLst>
                  </p:cNvPr>
                  <p:cNvSpPr/>
                  <p:nvPr/>
                </p:nvSpPr>
                <p:spPr>
                  <a:xfrm>
                    <a:off x="6204219" y="1614296"/>
                    <a:ext cx="138095"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27" name="Group 613">
                    <a:extLst>
                      <a:ext uri="{FF2B5EF4-FFF2-40B4-BE49-F238E27FC236}">
                        <a16:creationId xmlns:a16="http://schemas.microsoft.com/office/drawing/2014/main" id="{08934AAC-EE3C-D249-9945-4080F225FC75}"/>
                      </a:ext>
                    </a:extLst>
                  </p:cNvPr>
                  <p:cNvGrpSpPr>
                    <a:grpSpLocks/>
                  </p:cNvGrpSpPr>
                  <p:nvPr/>
                </p:nvGrpSpPr>
                <p:grpSpPr bwMode="auto">
                  <a:xfrm>
                    <a:off x="6181428" y="1659732"/>
                    <a:ext cx="54876" cy="129675"/>
                    <a:chOff x="6181428" y="1662113"/>
                    <a:chExt cx="54876" cy="129675"/>
                  </a:xfrm>
                </p:grpSpPr>
                <p:sp>
                  <p:nvSpPr>
                    <p:cNvPr id="1328" name="Oval 614">
                      <a:extLst>
                        <a:ext uri="{FF2B5EF4-FFF2-40B4-BE49-F238E27FC236}">
                          <a16:creationId xmlns:a16="http://schemas.microsoft.com/office/drawing/2014/main" id="{ACD4FDAC-1AFA-804D-B123-88DB081D8F9C}"/>
                        </a:ext>
                      </a:extLst>
                    </p:cNvPr>
                    <p:cNvSpPr>
                      <a:spLocks noChangeArrowheads="1"/>
                    </p:cNvSpPr>
                    <p:nvPr/>
                  </p:nvSpPr>
                  <p:spPr bwMode="auto">
                    <a:xfrm>
                      <a:off x="6193108"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29" name="Oval 615">
                      <a:extLst>
                        <a:ext uri="{FF2B5EF4-FFF2-40B4-BE49-F238E27FC236}">
                          <a16:creationId xmlns:a16="http://schemas.microsoft.com/office/drawing/2014/main" id="{BCF0CAB9-5784-EC43-A281-523A52E60CB8}"/>
                        </a:ext>
                      </a:extLst>
                    </p:cNvPr>
                    <p:cNvSpPr>
                      <a:spLocks noChangeArrowheads="1"/>
                    </p:cNvSpPr>
                    <p:nvPr/>
                  </p:nvSpPr>
                  <p:spPr bwMode="auto">
                    <a:xfrm>
                      <a:off x="6183584"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30" name="Oval 616">
                      <a:extLst>
                        <a:ext uri="{FF2B5EF4-FFF2-40B4-BE49-F238E27FC236}">
                          <a16:creationId xmlns:a16="http://schemas.microsoft.com/office/drawing/2014/main" id="{F72D89FB-56AB-A243-9534-1B7168F41B17}"/>
                        </a:ext>
                      </a:extLst>
                    </p:cNvPr>
                    <p:cNvSpPr>
                      <a:spLocks noChangeArrowheads="1"/>
                    </p:cNvSpPr>
                    <p:nvPr/>
                  </p:nvSpPr>
                  <p:spPr bwMode="auto">
                    <a:xfrm>
                      <a:off x="6193108"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98" name="Group 622">
                <a:extLst>
                  <a:ext uri="{FF2B5EF4-FFF2-40B4-BE49-F238E27FC236}">
                    <a16:creationId xmlns:a16="http://schemas.microsoft.com/office/drawing/2014/main" id="{6049009D-D046-684D-87C0-28EFE9EBF7CF}"/>
                  </a:ext>
                </a:extLst>
              </p:cNvPr>
              <p:cNvGrpSpPr>
                <a:grpSpLocks/>
              </p:cNvGrpSpPr>
              <p:nvPr/>
            </p:nvGrpSpPr>
            <p:grpSpPr bwMode="auto">
              <a:xfrm>
                <a:off x="11582008" y="1590271"/>
                <a:ext cx="138251" cy="282077"/>
                <a:chOff x="6178977" y="1583531"/>
                <a:chExt cx="138251" cy="282077"/>
              </a:xfrm>
            </p:grpSpPr>
            <p:grpSp>
              <p:nvGrpSpPr>
                <p:cNvPr id="1312" name="Group 623">
                  <a:extLst>
                    <a:ext uri="{FF2B5EF4-FFF2-40B4-BE49-F238E27FC236}">
                      <a16:creationId xmlns:a16="http://schemas.microsoft.com/office/drawing/2014/main" id="{E0D41282-A6DF-DA48-A604-374B31761D45}"/>
                    </a:ext>
                  </a:extLst>
                </p:cNvPr>
                <p:cNvGrpSpPr>
                  <a:grpSpLocks/>
                </p:cNvGrpSpPr>
                <p:nvPr/>
              </p:nvGrpSpPr>
              <p:grpSpPr bwMode="auto">
                <a:xfrm>
                  <a:off x="6178977" y="1583531"/>
                  <a:ext cx="138251" cy="205876"/>
                  <a:chOff x="6174443" y="1583531"/>
                  <a:chExt cx="138251" cy="205876"/>
                </a:xfrm>
              </p:grpSpPr>
              <p:sp>
                <p:nvSpPr>
                  <p:cNvPr id="1319" name="Oval 1318">
                    <a:extLst>
                      <a:ext uri="{FF2B5EF4-FFF2-40B4-BE49-F238E27FC236}">
                        <a16:creationId xmlns:a16="http://schemas.microsoft.com/office/drawing/2014/main" id="{DFE142C6-85CE-8F4B-A448-460797B0DE5E}"/>
                      </a:ext>
                    </a:extLst>
                  </p:cNvPr>
                  <p:cNvSpPr/>
                  <p:nvPr/>
                </p:nvSpPr>
                <p:spPr>
                  <a:xfrm>
                    <a:off x="6174598" y="1584027"/>
                    <a:ext cx="138096"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20" name="Group 631">
                    <a:extLst>
                      <a:ext uri="{FF2B5EF4-FFF2-40B4-BE49-F238E27FC236}">
                        <a16:creationId xmlns:a16="http://schemas.microsoft.com/office/drawing/2014/main" id="{DD48FD0D-3F94-1246-BAEA-D2B0A0D216B5}"/>
                      </a:ext>
                    </a:extLst>
                  </p:cNvPr>
                  <p:cNvGrpSpPr>
                    <a:grpSpLocks/>
                  </p:cNvGrpSpPr>
                  <p:nvPr/>
                </p:nvGrpSpPr>
                <p:grpSpPr bwMode="auto">
                  <a:xfrm>
                    <a:off x="6181428" y="1659732"/>
                    <a:ext cx="54876" cy="129675"/>
                    <a:chOff x="6181428" y="1662113"/>
                    <a:chExt cx="54876" cy="129675"/>
                  </a:xfrm>
                </p:grpSpPr>
                <p:sp>
                  <p:nvSpPr>
                    <p:cNvPr id="1321" name="Oval 632">
                      <a:extLst>
                        <a:ext uri="{FF2B5EF4-FFF2-40B4-BE49-F238E27FC236}">
                          <a16:creationId xmlns:a16="http://schemas.microsoft.com/office/drawing/2014/main" id="{E79B78ED-D9BB-514E-83DA-4E3038D109F3}"/>
                        </a:ext>
                      </a:extLst>
                    </p:cNvPr>
                    <p:cNvSpPr>
                      <a:spLocks noChangeArrowheads="1"/>
                    </p:cNvSpPr>
                    <p:nvPr/>
                  </p:nvSpPr>
                  <p:spPr bwMode="auto">
                    <a:xfrm>
                      <a:off x="6190471" y="1662605"/>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22" name="Oval 633">
                      <a:extLst>
                        <a:ext uri="{FF2B5EF4-FFF2-40B4-BE49-F238E27FC236}">
                          <a16:creationId xmlns:a16="http://schemas.microsoft.com/office/drawing/2014/main" id="{737160FE-2755-B041-90FD-AE59A76FAF88}"/>
                        </a:ext>
                      </a:extLst>
                    </p:cNvPr>
                    <p:cNvSpPr>
                      <a:spLocks noChangeArrowheads="1"/>
                    </p:cNvSpPr>
                    <p:nvPr/>
                  </p:nvSpPr>
                  <p:spPr bwMode="auto">
                    <a:xfrm>
                      <a:off x="6180947" y="170387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23" name="Oval 634">
                      <a:extLst>
                        <a:ext uri="{FF2B5EF4-FFF2-40B4-BE49-F238E27FC236}">
                          <a16:creationId xmlns:a16="http://schemas.microsoft.com/office/drawing/2014/main" id="{15D4A2D7-CA04-D841-A4C0-99DEA1D0B0D0}"/>
                        </a:ext>
                      </a:extLst>
                    </p:cNvPr>
                    <p:cNvSpPr>
                      <a:spLocks noChangeArrowheads="1"/>
                    </p:cNvSpPr>
                    <p:nvPr/>
                  </p:nvSpPr>
                  <p:spPr bwMode="auto">
                    <a:xfrm>
                      <a:off x="6190471" y="174515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313" name="Group 624">
                  <a:extLst>
                    <a:ext uri="{FF2B5EF4-FFF2-40B4-BE49-F238E27FC236}">
                      <a16:creationId xmlns:a16="http://schemas.microsoft.com/office/drawing/2014/main" id="{3B5129AF-D594-814A-8167-D8E87BAA6CD9}"/>
                    </a:ext>
                  </a:extLst>
                </p:cNvPr>
                <p:cNvGrpSpPr>
                  <a:grpSpLocks/>
                </p:cNvGrpSpPr>
                <p:nvPr/>
              </p:nvGrpSpPr>
              <p:grpSpPr bwMode="auto">
                <a:xfrm rot="10800000">
                  <a:off x="6178977" y="1659732"/>
                  <a:ext cx="138251" cy="205876"/>
                  <a:chOff x="6174443" y="1583531"/>
                  <a:chExt cx="138251" cy="205876"/>
                </a:xfrm>
              </p:grpSpPr>
              <p:sp>
                <p:nvSpPr>
                  <p:cNvPr id="1314" name="Oval 1313">
                    <a:extLst>
                      <a:ext uri="{FF2B5EF4-FFF2-40B4-BE49-F238E27FC236}">
                        <a16:creationId xmlns:a16="http://schemas.microsoft.com/office/drawing/2014/main" id="{5F7E5908-F926-544A-940B-1F56CFE2035C}"/>
                      </a:ext>
                    </a:extLst>
                  </p:cNvPr>
                  <p:cNvSpPr/>
                  <p:nvPr/>
                </p:nvSpPr>
                <p:spPr>
                  <a:xfrm>
                    <a:off x="6204602" y="1614296"/>
                    <a:ext cx="138095"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15" name="Group 626">
                    <a:extLst>
                      <a:ext uri="{FF2B5EF4-FFF2-40B4-BE49-F238E27FC236}">
                        <a16:creationId xmlns:a16="http://schemas.microsoft.com/office/drawing/2014/main" id="{DBD97A4B-6A9B-B543-85E7-9F235D0FB5F4}"/>
                      </a:ext>
                    </a:extLst>
                  </p:cNvPr>
                  <p:cNvGrpSpPr>
                    <a:grpSpLocks/>
                  </p:cNvGrpSpPr>
                  <p:nvPr/>
                </p:nvGrpSpPr>
                <p:grpSpPr bwMode="auto">
                  <a:xfrm>
                    <a:off x="6181428" y="1659732"/>
                    <a:ext cx="54876" cy="129675"/>
                    <a:chOff x="6181428" y="1662113"/>
                    <a:chExt cx="54876" cy="129675"/>
                  </a:xfrm>
                </p:grpSpPr>
                <p:sp>
                  <p:nvSpPr>
                    <p:cNvPr id="1316" name="Oval 627">
                      <a:extLst>
                        <a:ext uri="{FF2B5EF4-FFF2-40B4-BE49-F238E27FC236}">
                          <a16:creationId xmlns:a16="http://schemas.microsoft.com/office/drawing/2014/main" id="{965D8579-F878-FD47-AE80-4BCFB5AAEAD9}"/>
                        </a:ext>
                      </a:extLst>
                    </p:cNvPr>
                    <p:cNvSpPr>
                      <a:spLocks noChangeArrowheads="1"/>
                    </p:cNvSpPr>
                    <p:nvPr/>
                  </p:nvSpPr>
                  <p:spPr bwMode="auto">
                    <a:xfrm>
                      <a:off x="6196665" y="1669062"/>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17" name="Oval 628">
                      <a:extLst>
                        <a:ext uri="{FF2B5EF4-FFF2-40B4-BE49-F238E27FC236}">
                          <a16:creationId xmlns:a16="http://schemas.microsoft.com/office/drawing/2014/main" id="{F4D99A3C-89DF-2D4C-A47F-AB94333A6CD7}"/>
                        </a:ext>
                      </a:extLst>
                    </p:cNvPr>
                    <p:cNvSpPr>
                      <a:spLocks noChangeArrowheads="1"/>
                    </p:cNvSpPr>
                    <p:nvPr/>
                  </p:nvSpPr>
                  <p:spPr bwMode="auto">
                    <a:xfrm>
                      <a:off x="6187141" y="1710336"/>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18" name="Oval 629">
                      <a:extLst>
                        <a:ext uri="{FF2B5EF4-FFF2-40B4-BE49-F238E27FC236}">
                          <a16:creationId xmlns:a16="http://schemas.microsoft.com/office/drawing/2014/main" id="{040653E1-A25F-E54E-B8CD-D3EEC0A20C32}"/>
                        </a:ext>
                      </a:extLst>
                    </p:cNvPr>
                    <p:cNvSpPr>
                      <a:spLocks noChangeArrowheads="1"/>
                    </p:cNvSpPr>
                    <p:nvPr/>
                  </p:nvSpPr>
                  <p:spPr bwMode="auto">
                    <a:xfrm>
                      <a:off x="6196665" y="1751609"/>
                      <a:ext cx="46032"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nvGrpSpPr>
              <p:cNvPr id="1299" name="Group 635">
                <a:extLst>
                  <a:ext uri="{FF2B5EF4-FFF2-40B4-BE49-F238E27FC236}">
                    <a16:creationId xmlns:a16="http://schemas.microsoft.com/office/drawing/2014/main" id="{8495767B-8634-3740-A573-52EC2219F8D5}"/>
                  </a:ext>
                </a:extLst>
              </p:cNvPr>
              <p:cNvGrpSpPr>
                <a:grpSpLocks/>
              </p:cNvGrpSpPr>
              <p:nvPr/>
            </p:nvGrpSpPr>
            <p:grpSpPr bwMode="auto">
              <a:xfrm>
                <a:off x="11443459" y="1590271"/>
                <a:ext cx="138251" cy="282077"/>
                <a:chOff x="6178977" y="1583531"/>
                <a:chExt cx="138251" cy="282077"/>
              </a:xfrm>
            </p:grpSpPr>
            <p:grpSp>
              <p:nvGrpSpPr>
                <p:cNvPr id="1300" name="Group 636">
                  <a:extLst>
                    <a:ext uri="{FF2B5EF4-FFF2-40B4-BE49-F238E27FC236}">
                      <a16:creationId xmlns:a16="http://schemas.microsoft.com/office/drawing/2014/main" id="{30F12FEA-3C3B-AC45-8013-653F86A94F64}"/>
                    </a:ext>
                  </a:extLst>
                </p:cNvPr>
                <p:cNvGrpSpPr>
                  <a:grpSpLocks/>
                </p:cNvGrpSpPr>
                <p:nvPr/>
              </p:nvGrpSpPr>
              <p:grpSpPr bwMode="auto">
                <a:xfrm>
                  <a:off x="6178977" y="1583531"/>
                  <a:ext cx="138251" cy="205876"/>
                  <a:chOff x="6174443" y="1583531"/>
                  <a:chExt cx="138251" cy="205876"/>
                </a:xfrm>
              </p:grpSpPr>
              <p:sp>
                <p:nvSpPr>
                  <p:cNvPr id="1307" name="Oval 1306">
                    <a:extLst>
                      <a:ext uri="{FF2B5EF4-FFF2-40B4-BE49-F238E27FC236}">
                        <a16:creationId xmlns:a16="http://schemas.microsoft.com/office/drawing/2014/main" id="{294E1555-D29A-8A48-91F8-88A50CB030D4}"/>
                      </a:ext>
                    </a:extLst>
                  </p:cNvPr>
                  <p:cNvSpPr/>
                  <p:nvPr/>
                </p:nvSpPr>
                <p:spPr>
                  <a:xfrm>
                    <a:off x="6175052" y="1584027"/>
                    <a:ext cx="138095" cy="77785"/>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08" name="Group 644">
                    <a:extLst>
                      <a:ext uri="{FF2B5EF4-FFF2-40B4-BE49-F238E27FC236}">
                        <a16:creationId xmlns:a16="http://schemas.microsoft.com/office/drawing/2014/main" id="{3588AC57-5A0A-3343-BE20-62D096482899}"/>
                      </a:ext>
                    </a:extLst>
                  </p:cNvPr>
                  <p:cNvGrpSpPr>
                    <a:grpSpLocks/>
                  </p:cNvGrpSpPr>
                  <p:nvPr/>
                </p:nvGrpSpPr>
                <p:grpSpPr bwMode="auto">
                  <a:xfrm>
                    <a:off x="6181428" y="1659732"/>
                    <a:ext cx="54876" cy="129675"/>
                    <a:chOff x="6181428" y="1662113"/>
                    <a:chExt cx="54876" cy="129675"/>
                  </a:xfrm>
                </p:grpSpPr>
                <p:sp>
                  <p:nvSpPr>
                    <p:cNvPr id="1309" name="Oval 645">
                      <a:extLst>
                        <a:ext uri="{FF2B5EF4-FFF2-40B4-BE49-F238E27FC236}">
                          <a16:creationId xmlns:a16="http://schemas.microsoft.com/office/drawing/2014/main" id="{B21C863E-88D5-7C47-8377-12269BCC4589}"/>
                        </a:ext>
                      </a:extLst>
                    </p:cNvPr>
                    <p:cNvSpPr>
                      <a:spLocks noChangeArrowheads="1"/>
                    </p:cNvSpPr>
                    <p:nvPr/>
                  </p:nvSpPr>
                  <p:spPr bwMode="auto">
                    <a:xfrm>
                      <a:off x="6190925" y="1662605"/>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10" name="Oval 646">
                      <a:extLst>
                        <a:ext uri="{FF2B5EF4-FFF2-40B4-BE49-F238E27FC236}">
                          <a16:creationId xmlns:a16="http://schemas.microsoft.com/office/drawing/2014/main" id="{59DB3338-6B86-E74B-B4AB-0011F9C367D4}"/>
                        </a:ext>
                      </a:extLst>
                    </p:cNvPr>
                    <p:cNvSpPr>
                      <a:spLocks noChangeArrowheads="1"/>
                    </p:cNvSpPr>
                    <p:nvPr/>
                  </p:nvSpPr>
                  <p:spPr bwMode="auto">
                    <a:xfrm>
                      <a:off x="6181401" y="1703879"/>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11" name="Oval 647">
                      <a:extLst>
                        <a:ext uri="{FF2B5EF4-FFF2-40B4-BE49-F238E27FC236}">
                          <a16:creationId xmlns:a16="http://schemas.microsoft.com/office/drawing/2014/main" id="{37751406-5D45-DF43-AB39-2D1CA8A3A2A5}"/>
                        </a:ext>
                      </a:extLst>
                    </p:cNvPr>
                    <p:cNvSpPr>
                      <a:spLocks noChangeArrowheads="1"/>
                    </p:cNvSpPr>
                    <p:nvPr/>
                  </p:nvSpPr>
                  <p:spPr bwMode="auto">
                    <a:xfrm>
                      <a:off x="6190925" y="1745152"/>
                      <a:ext cx="46031"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301" name="Group 637">
                  <a:extLst>
                    <a:ext uri="{FF2B5EF4-FFF2-40B4-BE49-F238E27FC236}">
                      <a16:creationId xmlns:a16="http://schemas.microsoft.com/office/drawing/2014/main" id="{5AEBE7E9-73EC-CC45-94C4-ACCD97BB9CF1}"/>
                    </a:ext>
                  </a:extLst>
                </p:cNvPr>
                <p:cNvGrpSpPr>
                  <a:grpSpLocks/>
                </p:cNvGrpSpPr>
                <p:nvPr/>
              </p:nvGrpSpPr>
              <p:grpSpPr bwMode="auto">
                <a:xfrm rot="10800000">
                  <a:off x="6178977" y="1659732"/>
                  <a:ext cx="138251" cy="205876"/>
                  <a:chOff x="6174443" y="1583531"/>
                  <a:chExt cx="138251" cy="205876"/>
                </a:xfrm>
              </p:grpSpPr>
              <p:sp>
                <p:nvSpPr>
                  <p:cNvPr id="1302" name="Oval 1301">
                    <a:extLst>
                      <a:ext uri="{FF2B5EF4-FFF2-40B4-BE49-F238E27FC236}">
                        <a16:creationId xmlns:a16="http://schemas.microsoft.com/office/drawing/2014/main" id="{3192FDE7-6733-F14E-960A-7D14909E4247}"/>
                      </a:ext>
                    </a:extLst>
                  </p:cNvPr>
                  <p:cNvSpPr/>
                  <p:nvPr/>
                </p:nvSpPr>
                <p:spPr>
                  <a:xfrm>
                    <a:off x="6204148" y="1614296"/>
                    <a:ext cx="138096" cy="77784"/>
                  </a:xfrm>
                  <a:prstGeom prst="ellipse">
                    <a:avLst/>
                  </a:prstGeom>
                  <a:solidFill>
                    <a:srgbClr val="FF2F92"/>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303" name="Group 639">
                    <a:extLst>
                      <a:ext uri="{FF2B5EF4-FFF2-40B4-BE49-F238E27FC236}">
                        <a16:creationId xmlns:a16="http://schemas.microsoft.com/office/drawing/2014/main" id="{F4531B8C-BC04-F745-B900-06C7FE9B752A}"/>
                      </a:ext>
                    </a:extLst>
                  </p:cNvPr>
                  <p:cNvGrpSpPr>
                    <a:grpSpLocks/>
                  </p:cNvGrpSpPr>
                  <p:nvPr/>
                </p:nvGrpSpPr>
                <p:grpSpPr bwMode="auto">
                  <a:xfrm>
                    <a:off x="6181428" y="1659732"/>
                    <a:ext cx="54876" cy="129675"/>
                    <a:chOff x="6181428" y="1662113"/>
                    <a:chExt cx="54876" cy="129675"/>
                  </a:xfrm>
                </p:grpSpPr>
                <p:sp>
                  <p:nvSpPr>
                    <p:cNvPr id="1304" name="Oval 640">
                      <a:extLst>
                        <a:ext uri="{FF2B5EF4-FFF2-40B4-BE49-F238E27FC236}">
                          <a16:creationId xmlns:a16="http://schemas.microsoft.com/office/drawing/2014/main" id="{92891060-AE58-5149-AA39-97B823E065B2}"/>
                        </a:ext>
                      </a:extLst>
                    </p:cNvPr>
                    <p:cNvSpPr>
                      <a:spLocks noChangeArrowheads="1"/>
                    </p:cNvSpPr>
                    <p:nvPr/>
                  </p:nvSpPr>
                  <p:spPr bwMode="auto">
                    <a:xfrm>
                      <a:off x="6193038" y="1669062"/>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05" name="Oval 641">
                      <a:extLst>
                        <a:ext uri="{FF2B5EF4-FFF2-40B4-BE49-F238E27FC236}">
                          <a16:creationId xmlns:a16="http://schemas.microsoft.com/office/drawing/2014/main" id="{DF884F91-76B1-A749-A606-6A31EB38D001}"/>
                        </a:ext>
                      </a:extLst>
                    </p:cNvPr>
                    <p:cNvSpPr>
                      <a:spLocks noChangeArrowheads="1"/>
                    </p:cNvSpPr>
                    <p:nvPr/>
                  </p:nvSpPr>
                  <p:spPr bwMode="auto">
                    <a:xfrm>
                      <a:off x="6183514" y="1710336"/>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06" name="Oval 642">
                      <a:extLst>
                        <a:ext uri="{FF2B5EF4-FFF2-40B4-BE49-F238E27FC236}">
                          <a16:creationId xmlns:a16="http://schemas.microsoft.com/office/drawing/2014/main" id="{2EA847BE-97EB-D64B-9768-BAB4C3176D49}"/>
                        </a:ext>
                      </a:extLst>
                    </p:cNvPr>
                    <p:cNvSpPr>
                      <a:spLocks noChangeArrowheads="1"/>
                    </p:cNvSpPr>
                    <p:nvPr/>
                  </p:nvSpPr>
                  <p:spPr bwMode="auto">
                    <a:xfrm>
                      <a:off x="6193038" y="1751609"/>
                      <a:ext cx="47619" cy="46037"/>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sp>
          <p:nvSpPr>
            <p:cNvPr id="1183" name="TextBox 1182">
              <a:extLst>
                <a:ext uri="{FF2B5EF4-FFF2-40B4-BE49-F238E27FC236}">
                  <a16:creationId xmlns:a16="http://schemas.microsoft.com/office/drawing/2014/main" id="{FA8A9416-CF78-4E47-9014-8AB3F0C9F073}"/>
                </a:ext>
              </a:extLst>
            </p:cNvPr>
            <p:cNvSpPr txBox="1"/>
            <p:nvPr/>
          </p:nvSpPr>
          <p:spPr>
            <a:xfrm>
              <a:off x="7180567" y="1206605"/>
              <a:ext cx="889878" cy="40543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Arial"/>
                  <a:ea typeface="MS PGothic" panose="020B0600070205080204" pitchFamily="34" charset="-128"/>
                  <a:cs typeface="+mn-cs"/>
                </a:rPr>
                <a:t>VEGFR</a:t>
              </a:r>
            </a:p>
          </p:txBody>
        </p:sp>
        <p:sp>
          <p:nvSpPr>
            <p:cNvPr id="1184" name="TextBox 1183">
              <a:extLst>
                <a:ext uri="{FF2B5EF4-FFF2-40B4-BE49-F238E27FC236}">
                  <a16:creationId xmlns:a16="http://schemas.microsoft.com/office/drawing/2014/main" id="{BA9A15D4-0E6E-E944-BF39-E12ECD55D658}"/>
                </a:ext>
              </a:extLst>
            </p:cNvPr>
            <p:cNvSpPr txBox="1"/>
            <p:nvPr/>
          </p:nvSpPr>
          <p:spPr>
            <a:xfrm>
              <a:off x="10178985" y="1206605"/>
              <a:ext cx="742420" cy="40543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Arial"/>
                  <a:ea typeface="MS PGothic" panose="020B0600070205080204" pitchFamily="34" charset="-128"/>
                  <a:cs typeface="+mn-cs"/>
                </a:rPr>
                <a:t>FGFR</a:t>
              </a:r>
            </a:p>
          </p:txBody>
        </p:sp>
        <p:sp>
          <p:nvSpPr>
            <p:cNvPr id="1185" name="TextBox 1184">
              <a:extLst>
                <a:ext uri="{FF2B5EF4-FFF2-40B4-BE49-F238E27FC236}">
                  <a16:creationId xmlns:a16="http://schemas.microsoft.com/office/drawing/2014/main" id="{F2D5A428-2370-A043-A3F9-69A75199EB4F}"/>
                </a:ext>
              </a:extLst>
            </p:cNvPr>
            <p:cNvSpPr txBox="1"/>
            <p:nvPr/>
          </p:nvSpPr>
          <p:spPr>
            <a:xfrm>
              <a:off x="8466741" y="6023649"/>
              <a:ext cx="1527794" cy="4054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rPr>
                <a:t>Angiogenesis</a:t>
              </a:r>
            </a:p>
          </p:txBody>
        </p:sp>
        <p:grpSp>
          <p:nvGrpSpPr>
            <p:cNvPr id="1186" name="Group 696">
              <a:extLst>
                <a:ext uri="{FF2B5EF4-FFF2-40B4-BE49-F238E27FC236}">
                  <a16:creationId xmlns:a16="http://schemas.microsoft.com/office/drawing/2014/main" id="{972340D9-BD1A-AB44-B9BE-A1A45EA4B838}"/>
                </a:ext>
              </a:extLst>
            </p:cNvPr>
            <p:cNvGrpSpPr>
              <a:grpSpLocks/>
            </p:cNvGrpSpPr>
            <p:nvPr/>
          </p:nvGrpSpPr>
          <p:grpSpPr bwMode="auto">
            <a:xfrm>
              <a:off x="7295541" y="2080055"/>
              <a:ext cx="3645439" cy="461665"/>
              <a:chOff x="7295544" y="2060376"/>
              <a:chExt cx="3137916" cy="461665"/>
            </a:xfrm>
          </p:grpSpPr>
          <p:cxnSp>
            <p:nvCxnSpPr>
              <p:cNvPr id="1258" name="Straight Connector 1257">
                <a:extLst>
                  <a:ext uri="{FF2B5EF4-FFF2-40B4-BE49-F238E27FC236}">
                    <a16:creationId xmlns:a16="http://schemas.microsoft.com/office/drawing/2014/main" id="{E5605833-89D0-2043-939A-57C0C64002A2}"/>
                  </a:ext>
                </a:extLst>
              </p:cNvPr>
              <p:cNvCxnSpPr>
                <a:cxnSpLocks/>
              </p:cNvCxnSpPr>
              <p:nvPr/>
            </p:nvCxnSpPr>
            <p:spPr bwMode="auto">
              <a:xfrm>
                <a:off x="7294952" y="2285438"/>
                <a:ext cx="2872001" cy="0"/>
              </a:xfrm>
              <a:prstGeom prst="line">
                <a:avLst/>
              </a:prstGeom>
              <a:noFill/>
              <a:ln w="28575" cap="flat" cmpd="sng" algn="ctr">
                <a:solidFill>
                  <a:srgbClr val="F6A108"/>
                </a:solidFill>
                <a:prstDash val="dash"/>
                <a:round/>
                <a:headEnd type="none" w="med" len="med"/>
                <a:tailEnd type="none" w="med" len="med"/>
              </a:ln>
              <a:effectLst/>
            </p:spPr>
          </p:cxnSp>
          <p:sp>
            <p:nvSpPr>
              <p:cNvPr id="1259" name="TextBox 1258">
                <a:extLst>
                  <a:ext uri="{FF2B5EF4-FFF2-40B4-BE49-F238E27FC236}">
                    <a16:creationId xmlns:a16="http://schemas.microsoft.com/office/drawing/2014/main" id="{DB2EA599-FEA6-C44F-9494-978860197D68}"/>
                  </a:ext>
                </a:extLst>
              </p:cNvPr>
              <p:cNvSpPr txBox="1"/>
              <p:nvPr/>
            </p:nvSpPr>
            <p:spPr>
              <a:xfrm>
                <a:off x="9895055" y="2060021"/>
                <a:ext cx="538329" cy="46194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6A108"/>
                    </a:solidFill>
                    <a:effectLst/>
                    <a:uLnTx/>
                    <a:uFillTx/>
                    <a:latin typeface="Arial"/>
                    <a:ea typeface="MS PGothic" panose="020B0600070205080204" pitchFamily="34" charset="-128"/>
                    <a:cs typeface="+mn-cs"/>
                  </a:rPr>
                  <a:t>X</a:t>
                </a:r>
              </a:p>
            </p:txBody>
          </p:sp>
        </p:grpSp>
        <p:sp>
          <p:nvSpPr>
            <p:cNvPr id="1187" name="Freeform: Shape 660">
              <a:extLst>
                <a:ext uri="{FF2B5EF4-FFF2-40B4-BE49-F238E27FC236}">
                  <a16:creationId xmlns:a16="http://schemas.microsoft.com/office/drawing/2014/main" id="{3D03B393-1F6F-0B43-B815-7413F0094589}"/>
                </a:ext>
              </a:extLst>
            </p:cNvPr>
            <p:cNvSpPr/>
            <p:nvPr/>
          </p:nvSpPr>
          <p:spPr>
            <a:xfrm>
              <a:off x="7993267" y="2020965"/>
              <a:ext cx="1995242" cy="757211"/>
            </a:xfrm>
            <a:custGeom>
              <a:avLst/>
              <a:gdLst>
                <a:gd name="connsiteX0" fmla="*/ 0 w 1478845"/>
                <a:gd name="connsiteY0" fmla="*/ 575733 h 835378"/>
                <a:gd name="connsiteX1" fmla="*/ 203200 w 1478845"/>
                <a:gd name="connsiteY1" fmla="*/ 0 h 835378"/>
                <a:gd name="connsiteX2" fmla="*/ 1478845 w 1478845"/>
                <a:gd name="connsiteY2" fmla="*/ 835378 h 835378"/>
              </a:gdLst>
              <a:ahLst/>
              <a:cxnLst>
                <a:cxn ang="0">
                  <a:pos x="connsiteX0" y="connsiteY0"/>
                </a:cxn>
                <a:cxn ang="0">
                  <a:pos x="connsiteX1" y="connsiteY1"/>
                </a:cxn>
                <a:cxn ang="0">
                  <a:pos x="connsiteX2" y="connsiteY2"/>
                </a:cxn>
              </a:cxnLst>
              <a:rect l="l" t="t" r="r" b="b"/>
              <a:pathLst>
                <a:path w="1478845" h="835378">
                  <a:moveTo>
                    <a:pt x="0" y="575733"/>
                  </a:moveTo>
                  <a:lnTo>
                    <a:pt x="203200" y="0"/>
                  </a:lnTo>
                  <a:lnTo>
                    <a:pt x="1478845" y="835378"/>
                  </a:lnTo>
                </a:path>
              </a:pathLst>
            </a:custGeom>
            <a:noFill/>
            <a:ln w="28575">
              <a:solidFill>
                <a:srgbClr val="002060"/>
              </a:solidFill>
              <a:miter lim="800000"/>
              <a:headEnd type="triangle"/>
              <a:tailEnd type="triangle"/>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endParaRPr>
            </a:p>
          </p:txBody>
        </p:sp>
        <p:sp>
          <p:nvSpPr>
            <p:cNvPr id="1188" name="Freeform: Shape 661">
              <a:extLst>
                <a:ext uri="{FF2B5EF4-FFF2-40B4-BE49-F238E27FC236}">
                  <a16:creationId xmlns:a16="http://schemas.microsoft.com/office/drawing/2014/main" id="{10A10FDF-181A-6C44-AAA5-C7E75686856F}"/>
                </a:ext>
              </a:extLst>
            </p:cNvPr>
            <p:cNvSpPr/>
            <p:nvPr/>
          </p:nvSpPr>
          <p:spPr>
            <a:xfrm>
              <a:off x="8421839" y="1998741"/>
              <a:ext cx="1893654" cy="712762"/>
            </a:xfrm>
            <a:custGeom>
              <a:avLst/>
              <a:gdLst>
                <a:gd name="connsiteX0" fmla="*/ 0 w 1467556"/>
                <a:gd name="connsiteY0" fmla="*/ 643467 h 846667"/>
                <a:gd name="connsiteX1" fmla="*/ 1196623 w 1467556"/>
                <a:gd name="connsiteY1" fmla="*/ 0 h 846667"/>
                <a:gd name="connsiteX2" fmla="*/ 1467556 w 1467556"/>
                <a:gd name="connsiteY2" fmla="*/ 846667 h 846667"/>
              </a:gdLst>
              <a:ahLst/>
              <a:cxnLst>
                <a:cxn ang="0">
                  <a:pos x="connsiteX0" y="connsiteY0"/>
                </a:cxn>
                <a:cxn ang="0">
                  <a:pos x="connsiteX1" y="connsiteY1"/>
                </a:cxn>
                <a:cxn ang="0">
                  <a:pos x="connsiteX2" y="connsiteY2"/>
                </a:cxn>
              </a:cxnLst>
              <a:rect l="l" t="t" r="r" b="b"/>
              <a:pathLst>
                <a:path w="1467556" h="846667">
                  <a:moveTo>
                    <a:pt x="0" y="643467"/>
                  </a:moveTo>
                  <a:lnTo>
                    <a:pt x="1196623" y="0"/>
                  </a:lnTo>
                  <a:lnTo>
                    <a:pt x="1467556" y="846667"/>
                  </a:lnTo>
                </a:path>
              </a:pathLst>
            </a:custGeom>
            <a:noFill/>
            <a:ln w="28575">
              <a:solidFill>
                <a:srgbClr val="002060"/>
              </a:solidFill>
              <a:miter lim="800000"/>
              <a:headEnd type="triangle"/>
              <a:tailEnd type="triangle"/>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S PGothic" panose="020B0600070205080204" pitchFamily="34" charset="-128"/>
                <a:cs typeface="+mn-cs"/>
              </a:endParaRPr>
            </a:p>
          </p:txBody>
        </p:sp>
        <p:cxnSp>
          <p:nvCxnSpPr>
            <p:cNvPr id="1189" name="Straight Connector 663">
              <a:extLst>
                <a:ext uri="{FF2B5EF4-FFF2-40B4-BE49-F238E27FC236}">
                  <a16:creationId xmlns:a16="http://schemas.microsoft.com/office/drawing/2014/main" id="{DFE0CCA6-C50A-904F-9192-E0BDD2C41F24}"/>
                </a:ext>
              </a:extLst>
            </p:cNvPr>
            <p:cNvCxnSpPr>
              <a:cxnSpLocks/>
              <a:endCxn id="1221" idx="0"/>
            </p:cNvCxnSpPr>
            <p:nvPr/>
          </p:nvCxnSpPr>
          <p:spPr bwMode="auto">
            <a:xfrm>
              <a:off x="8101645" y="2758244"/>
              <a:ext cx="4321" cy="1360399"/>
            </a:xfrm>
            <a:prstGeom prst="line">
              <a:avLst/>
            </a:prstGeom>
            <a:noFill/>
            <a:ln w="28575">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1190" name="Straight Connector 664">
              <a:extLst>
                <a:ext uri="{FF2B5EF4-FFF2-40B4-BE49-F238E27FC236}">
                  <a16:creationId xmlns:a16="http://schemas.microsoft.com/office/drawing/2014/main" id="{1E784E37-BD33-FD46-BDC7-0EF843651B05}"/>
                </a:ext>
              </a:extLst>
            </p:cNvPr>
            <p:cNvCxnSpPr>
              <a:cxnSpLocks/>
            </p:cNvCxnSpPr>
            <p:nvPr/>
          </p:nvCxnSpPr>
          <p:spPr bwMode="auto">
            <a:xfrm>
              <a:off x="8101645" y="4695743"/>
              <a:ext cx="0" cy="1460932"/>
            </a:xfrm>
            <a:prstGeom prst="line">
              <a:avLst/>
            </a:prstGeom>
            <a:noFill/>
            <a:ln w="28575">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1191" name="Straight Connector 665">
              <a:extLst>
                <a:ext uri="{FF2B5EF4-FFF2-40B4-BE49-F238E27FC236}">
                  <a16:creationId xmlns:a16="http://schemas.microsoft.com/office/drawing/2014/main" id="{EB5851F1-D4A9-B24F-80FB-15F3CD7C0340}"/>
                </a:ext>
              </a:extLst>
            </p:cNvPr>
            <p:cNvCxnSpPr>
              <a:cxnSpLocks/>
              <a:stCxn id="1223" idx="2"/>
            </p:cNvCxnSpPr>
            <p:nvPr/>
          </p:nvCxnSpPr>
          <p:spPr bwMode="auto">
            <a:xfrm>
              <a:off x="10380573" y="5685428"/>
              <a:ext cx="7278" cy="471246"/>
            </a:xfrm>
            <a:prstGeom prst="line">
              <a:avLst/>
            </a:prstGeom>
            <a:noFill/>
            <a:ln w="28575">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1192" name="Straight Connector 667">
              <a:extLst>
                <a:ext uri="{FF2B5EF4-FFF2-40B4-BE49-F238E27FC236}">
                  <a16:creationId xmlns:a16="http://schemas.microsoft.com/office/drawing/2014/main" id="{097E4B28-5903-1F4F-971E-C963B4C0A311}"/>
                </a:ext>
              </a:extLst>
            </p:cNvPr>
            <p:cNvCxnSpPr>
              <a:cxnSpLocks/>
              <a:endCxn id="1215" idx="0"/>
            </p:cNvCxnSpPr>
            <p:nvPr/>
          </p:nvCxnSpPr>
          <p:spPr bwMode="auto">
            <a:xfrm>
              <a:off x="10397959" y="4721306"/>
              <a:ext cx="3615" cy="301701"/>
            </a:xfrm>
            <a:prstGeom prst="line">
              <a:avLst/>
            </a:prstGeom>
            <a:noFill/>
            <a:ln w="28575">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1193" name="Straight Connector 669">
              <a:extLst>
                <a:ext uri="{FF2B5EF4-FFF2-40B4-BE49-F238E27FC236}">
                  <a16:creationId xmlns:a16="http://schemas.microsoft.com/office/drawing/2014/main" id="{2153A8B8-9A47-BF45-A65F-16744C89FAE3}"/>
                </a:ext>
              </a:extLst>
            </p:cNvPr>
            <p:cNvCxnSpPr>
              <a:cxnSpLocks/>
              <a:endCxn id="1217" idx="0"/>
            </p:cNvCxnSpPr>
            <p:nvPr/>
          </p:nvCxnSpPr>
          <p:spPr bwMode="auto">
            <a:xfrm>
              <a:off x="10398555" y="3102013"/>
              <a:ext cx="3615" cy="1124418"/>
            </a:xfrm>
            <a:prstGeom prst="line">
              <a:avLst/>
            </a:prstGeom>
            <a:noFill/>
            <a:ln w="28575">
              <a:solidFill>
                <a:srgbClr val="002060"/>
              </a:solidFill>
              <a:round/>
              <a:headEnd/>
              <a:tailEnd type="triangle" w="med" len="med"/>
            </a:ln>
            <a:extLst>
              <a:ext uri="{909E8E84-426E-40DD-AFC4-6F175D3DCCD1}">
                <a14:hiddenFill xmlns:a14="http://schemas.microsoft.com/office/drawing/2010/main">
                  <a:noFill/>
                </a14:hiddenFill>
              </a:ext>
            </a:extLst>
          </p:spPr>
        </p:cxnSp>
        <p:sp>
          <p:nvSpPr>
            <p:cNvPr id="1194" name="TextBox 1193">
              <a:extLst>
                <a:ext uri="{FF2B5EF4-FFF2-40B4-BE49-F238E27FC236}">
                  <a16:creationId xmlns:a16="http://schemas.microsoft.com/office/drawing/2014/main" id="{53B0D45E-6162-DA43-BD3E-5C8D11FBF8C7}"/>
                </a:ext>
              </a:extLst>
            </p:cNvPr>
            <p:cNvSpPr txBox="1"/>
            <p:nvPr/>
          </p:nvSpPr>
          <p:spPr>
            <a:xfrm>
              <a:off x="7102871" y="3941774"/>
              <a:ext cx="934756" cy="3317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60"/>
                  </a:solidFill>
                  <a:effectLst/>
                  <a:uLnTx/>
                  <a:uFillTx/>
                  <a:latin typeface="Arial"/>
                  <a:ea typeface="MS PGothic" panose="020B0600070205080204" pitchFamily="34" charset="-128"/>
                  <a:cs typeface="+mn-cs"/>
                </a:rPr>
                <a:t>T202/Y204</a:t>
              </a:r>
            </a:p>
          </p:txBody>
        </p:sp>
        <p:sp>
          <p:nvSpPr>
            <p:cNvPr id="1195" name="TextBox 1194">
              <a:extLst>
                <a:ext uri="{FF2B5EF4-FFF2-40B4-BE49-F238E27FC236}">
                  <a16:creationId xmlns:a16="http://schemas.microsoft.com/office/drawing/2014/main" id="{419C0097-19D9-884B-B4C1-3099384B9359}"/>
                </a:ext>
              </a:extLst>
            </p:cNvPr>
            <p:cNvSpPr txBox="1"/>
            <p:nvPr/>
          </p:nvSpPr>
          <p:spPr>
            <a:xfrm>
              <a:off x="8937757" y="5019649"/>
              <a:ext cx="942771" cy="3317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60"/>
                  </a:solidFill>
                  <a:effectLst/>
                  <a:uLnTx/>
                  <a:uFillTx/>
                  <a:latin typeface="Arial"/>
                  <a:ea typeface="MS PGothic" panose="020B0600070205080204" pitchFamily="34" charset="-128"/>
                  <a:cs typeface="+mn-cs"/>
                </a:rPr>
                <a:t>S235/S236</a:t>
              </a:r>
            </a:p>
          </p:txBody>
        </p:sp>
        <p:sp>
          <p:nvSpPr>
            <p:cNvPr id="1196" name="TextBox 1195">
              <a:extLst>
                <a:ext uri="{FF2B5EF4-FFF2-40B4-BE49-F238E27FC236}">
                  <a16:creationId xmlns:a16="http://schemas.microsoft.com/office/drawing/2014/main" id="{DE992F8F-38A9-DE44-9826-400815228E5D}"/>
                </a:ext>
              </a:extLst>
            </p:cNvPr>
            <p:cNvSpPr txBox="1"/>
            <p:nvPr/>
          </p:nvSpPr>
          <p:spPr>
            <a:xfrm>
              <a:off x="10476245" y="4152903"/>
              <a:ext cx="534055" cy="3317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60"/>
                  </a:solidFill>
                  <a:effectLst/>
                  <a:uLnTx/>
                  <a:uFillTx/>
                  <a:latin typeface="Arial"/>
                  <a:ea typeface="MS PGothic" panose="020B0600070205080204" pitchFamily="34" charset="-128"/>
                  <a:cs typeface="+mn-cs"/>
                </a:rPr>
                <a:t>T389</a:t>
              </a:r>
            </a:p>
          </p:txBody>
        </p:sp>
        <p:sp>
          <p:nvSpPr>
            <p:cNvPr id="1197" name="TextBox 1196">
              <a:extLst>
                <a:ext uri="{FF2B5EF4-FFF2-40B4-BE49-F238E27FC236}">
                  <a16:creationId xmlns:a16="http://schemas.microsoft.com/office/drawing/2014/main" id="{1CE0AB89-8670-024C-BC6E-B0CE9E088FCA}"/>
                </a:ext>
              </a:extLst>
            </p:cNvPr>
            <p:cNvSpPr txBox="1"/>
            <p:nvPr/>
          </p:nvSpPr>
          <p:spPr>
            <a:xfrm>
              <a:off x="8948114" y="4514934"/>
              <a:ext cx="934756" cy="3317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60"/>
                  </a:solidFill>
                  <a:effectLst/>
                  <a:uLnTx/>
                  <a:uFillTx/>
                  <a:latin typeface="Arial"/>
                  <a:ea typeface="MS PGothic" panose="020B0600070205080204" pitchFamily="34" charset="-128"/>
                  <a:cs typeface="+mn-cs"/>
                </a:rPr>
                <a:t>T421/S424</a:t>
              </a:r>
            </a:p>
          </p:txBody>
        </p:sp>
        <p:grpSp>
          <p:nvGrpSpPr>
            <p:cNvPr id="1198" name="Group 715">
              <a:extLst>
                <a:ext uri="{FF2B5EF4-FFF2-40B4-BE49-F238E27FC236}">
                  <a16:creationId xmlns:a16="http://schemas.microsoft.com/office/drawing/2014/main" id="{7786E171-E808-474B-B320-E69315B6E63A}"/>
                </a:ext>
              </a:extLst>
            </p:cNvPr>
            <p:cNvGrpSpPr>
              <a:grpSpLocks/>
            </p:cNvGrpSpPr>
            <p:nvPr/>
          </p:nvGrpSpPr>
          <p:grpSpPr bwMode="auto">
            <a:xfrm>
              <a:off x="7494853" y="2504338"/>
              <a:ext cx="1214288" cy="405437"/>
              <a:chOff x="7511587" y="2696251"/>
              <a:chExt cx="1214288" cy="405437"/>
            </a:xfrm>
          </p:grpSpPr>
          <p:sp>
            <p:nvSpPr>
              <p:cNvPr id="1256" name="Oval 1255">
                <a:extLst>
                  <a:ext uri="{FF2B5EF4-FFF2-40B4-BE49-F238E27FC236}">
                    <a16:creationId xmlns:a16="http://schemas.microsoft.com/office/drawing/2014/main" id="{2E6FD974-A4D6-0842-B7A8-8280D74C3BC7}"/>
                  </a:ext>
                </a:extLst>
              </p:cNvPr>
              <p:cNvSpPr/>
              <p:nvPr/>
            </p:nvSpPr>
            <p:spPr>
              <a:xfrm>
                <a:off x="7511587" y="2720860"/>
                <a:ext cx="1214288" cy="357175"/>
              </a:xfrm>
              <a:prstGeom prst="ellipse">
                <a:avLst/>
              </a:prstGeom>
              <a:solidFill>
                <a:srgbClr val="F9951E"/>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57" name="TextBox 1256">
                <a:extLst>
                  <a:ext uri="{FF2B5EF4-FFF2-40B4-BE49-F238E27FC236}">
                    <a16:creationId xmlns:a16="http://schemas.microsoft.com/office/drawing/2014/main" id="{AFD993B3-C756-054C-80A1-7BA319B58974}"/>
                  </a:ext>
                </a:extLst>
              </p:cNvPr>
              <p:cNvSpPr txBox="1"/>
              <p:nvPr/>
            </p:nvSpPr>
            <p:spPr>
              <a:xfrm>
                <a:off x="7810832" y="2696251"/>
                <a:ext cx="615798" cy="4054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432FF"/>
                    </a:solidFill>
                    <a:effectLst/>
                    <a:uLnTx/>
                    <a:uFillTx/>
                    <a:latin typeface="Arial"/>
                    <a:ea typeface="MS PGothic" panose="020B0600070205080204" pitchFamily="34" charset="-128"/>
                    <a:cs typeface="+mn-cs"/>
                  </a:rPr>
                  <a:t>RAS</a:t>
                </a:r>
              </a:p>
            </p:txBody>
          </p:sp>
        </p:grpSp>
        <p:grpSp>
          <p:nvGrpSpPr>
            <p:cNvPr id="1199" name="Group 716">
              <a:extLst>
                <a:ext uri="{FF2B5EF4-FFF2-40B4-BE49-F238E27FC236}">
                  <a16:creationId xmlns:a16="http://schemas.microsoft.com/office/drawing/2014/main" id="{E58FF475-28F9-C641-B58E-AFD22F4EBF4E}"/>
                </a:ext>
              </a:extLst>
            </p:cNvPr>
            <p:cNvGrpSpPr>
              <a:grpSpLocks/>
            </p:cNvGrpSpPr>
            <p:nvPr/>
          </p:nvGrpSpPr>
          <p:grpSpPr bwMode="auto">
            <a:xfrm>
              <a:off x="7494853" y="2951997"/>
              <a:ext cx="1214288" cy="405437"/>
              <a:chOff x="7506563" y="3130588"/>
              <a:chExt cx="1214288" cy="405437"/>
            </a:xfrm>
          </p:grpSpPr>
          <p:sp>
            <p:nvSpPr>
              <p:cNvPr id="1254" name="Oval 1253">
                <a:extLst>
                  <a:ext uri="{FF2B5EF4-FFF2-40B4-BE49-F238E27FC236}">
                    <a16:creationId xmlns:a16="http://schemas.microsoft.com/office/drawing/2014/main" id="{8AAE5321-CF92-4A49-AB9C-3CDB50B093DA}"/>
                  </a:ext>
                </a:extLst>
              </p:cNvPr>
              <p:cNvSpPr/>
              <p:nvPr/>
            </p:nvSpPr>
            <p:spPr>
              <a:xfrm>
                <a:off x="7506563" y="3155198"/>
                <a:ext cx="1214288" cy="357175"/>
              </a:xfrm>
              <a:prstGeom prst="ellipse">
                <a:avLst/>
              </a:prstGeom>
              <a:solidFill>
                <a:srgbClr val="F9951E"/>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55" name="TextBox 1254">
                <a:extLst>
                  <a:ext uri="{FF2B5EF4-FFF2-40B4-BE49-F238E27FC236}">
                    <a16:creationId xmlns:a16="http://schemas.microsoft.com/office/drawing/2014/main" id="{47325D00-B092-9F43-B42D-73B601451A65}"/>
                  </a:ext>
                </a:extLst>
              </p:cNvPr>
              <p:cNvSpPr txBox="1"/>
              <p:nvPr/>
            </p:nvSpPr>
            <p:spPr>
              <a:xfrm>
                <a:off x="7811418" y="3130588"/>
                <a:ext cx="604579" cy="4054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432FF"/>
                    </a:solidFill>
                    <a:effectLst/>
                    <a:uLnTx/>
                    <a:uFillTx/>
                    <a:latin typeface="Arial"/>
                    <a:ea typeface="MS PGothic" panose="020B0600070205080204" pitchFamily="34" charset="-128"/>
                    <a:cs typeface="+mn-cs"/>
                  </a:rPr>
                  <a:t>RAF</a:t>
                </a:r>
              </a:p>
            </p:txBody>
          </p:sp>
        </p:grpSp>
        <p:grpSp>
          <p:nvGrpSpPr>
            <p:cNvPr id="1200" name="Group 717">
              <a:extLst>
                <a:ext uri="{FF2B5EF4-FFF2-40B4-BE49-F238E27FC236}">
                  <a16:creationId xmlns:a16="http://schemas.microsoft.com/office/drawing/2014/main" id="{4E0AB4FB-3CBD-CE4B-A2AD-D3CAE0D06594}"/>
                </a:ext>
              </a:extLst>
            </p:cNvPr>
            <p:cNvGrpSpPr>
              <a:grpSpLocks/>
            </p:cNvGrpSpPr>
            <p:nvPr/>
          </p:nvGrpSpPr>
          <p:grpSpPr bwMode="auto">
            <a:xfrm>
              <a:off x="7494853" y="3397611"/>
              <a:ext cx="1214288" cy="405437"/>
              <a:chOff x="7528008" y="3589524"/>
              <a:chExt cx="1214288" cy="405437"/>
            </a:xfrm>
          </p:grpSpPr>
          <p:sp>
            <p:nvSpPr>
              <p:cNvPr id="1252" name="Oval 1251">
                <a:extLst>
                  <a:ext uri="{FF2B5EF4-FFF2-40B4-BE49-F238E27FC236}">
                    <a16:creationId xmlns:a16="http://schemas.microsoft.com/office/drawing/2014/main" id="{6D940DF1-1BBB-1E49-8FD9-0EC995180407}"/>
                  </a:ext>
                </a:extLst>
              </p:cNvPr>
              <p:cNvSpPr/>
              <p:nvPr/>
            </p:nvSpPr>
            <p:spPr>
              <a:xfrm>
                <a:off x="7528008" y="3616180"/>
                <a:ext cx="1214288" cy="358763"/>
              </a:xfrm>
              <a:prstGeom prst="ellipse">
                <a:avLst/>
              </a:prstGeom>
              <a:solidFill>
                <a:srgbClr val="F9951E"/>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53" name="TextBox 1252">
                <a:extLst>
                  <a:ext uri="{FF2B5EF4-FFF2-40B4-BE49-F238E27FC236}">
                    <a16:creationId xmlns:a16="http://schemas.microsoft.com/office/drawing/2014/main" id="{BEF65100-2E09-2D47-8B31-3CC867B3EE8D}"/>
                  </a:ext>
                </a:extLst>
              </p:cNvPr>
              <p:cNvSpPr txBox="1"/>
              <p:nvPr/>
            </p:nvSpPr>
            <p:spPr>
              <a:xfrm>
                <a:off x="7815232" y="3589524"/>
                <a:ext cx="639840" cy="4054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432FF"/>
                    </a:solidFill>
                    <a:effectLst/>
                    <a:uLnTx/>
                    <a:uFillTx/>
                    <a:latin typeface="Arial"/>
                    <a:ea typeface="MS PGothic" panose="020B0600070205080204" pitchFamily="34" charset="-128"/>
                    <a:cs typeface="+mn-cs"/>
                  </a:rPr>
                  <a:t>MEK</a:t>
                </a:r>
              </a:p>
            </p:txBody>
          </p:sp>
        </p:grpSp>
        <p:grpSp>
          <p:nvGrpSpPr>
            <p:cNvPr id="1201" name="Group 718">
              <a:extLst>
                <a:ext uri="{FF2B5EF4-FFF2-40B4-BE49-F238E27FC236}">
                  <a16:creationId xmlns:a16="http://schemas.microsoft.com/office/drawing/2014/main" id="{D43A57C8-5F91-1D4C-B393-652DE379BBFF}"/>
                </a:ext>
              </a:extLst>
            </p:cNvPr>
            <p:cNvGrpSpPr>
              <a:grpSpLocks/>
            </p:cNvGrpSpPr>
            <p:nvPr/>
          </p:nvGrpSpPr>
          <p:grpSpPr bwMode="auto">
            <a:xfrm>
              <a:off x="7494853" y="4348160"/>
              <a:ext cx="1214288" cy="414962"/>
              <a:chOff x="7461699" y="4540073"/>
              <a:chExt cx="1214288" cy="414962"/>
            </a:xfrm>
          </p:grpSpPr>
          <p:sp>
            <p:nvSpPr>
              <p:cNvPr id="1250" name="Oval 1249">
                <a:extLst>
                  <a:ext uri="{FF2B5EF4-FFF2-40B4-BE49-F238E27FC236}">
                    <a16:creationId xmlns:a16="http://schemas.microsoft.com/office/drawing/2014/main" id="{C87B41AC-E5A0-2649-948B-5607DFA68283}"/>
                  </a:ext>
                </a:extLst>
              </p:cNvPr>
              <p:cNvSpPr/>
              <p:nvPr/>
            </p:nvSpPr>
            <p:spPr>
              <a:xfrm>
                <a:off x="7461699" y="4540073"/>
                <a:ext cx="1214288" cy="357175"/>
              </a:xfrm>
              <a:prstGeom prst="ellipse">
                <a:avLst/>
              </a:prstGeom>
              <a:solidFill>
                <a:srgbClr val="F9951E"/>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51" name="TextBox 1250">
                <a:extLst>
                  <a:ext uri="{FF2B5EF4-FFF2-40B4-BE49-F238E27FC236}">
                    <a16:creationId xmlns:a16="http://schemas.microsoft.com/office/drawing/2014/main" id="{27E7A302-BB7D-1147-ACD6-C16C4B9A82DB}"/>
                  </a:ext>
                </a:extLst>
              </p:cNvPr>
              <p:cNvSpPr txBox="1"/>
              <p:nvPr/>
            </p:nvSpPr>
            <p:spPr>
              <a:xfrm>
                <a:off x="7618294" y="4549598"/>
                <a:ext cx="901098" cy="4054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432FF"/>
                    </a:solidFill>
                    <a:effectLst/>
                    <a:uLnTx/>
                    <a:uFillTx/>
                    <a:latin typeface="Arial"/>
                    <a:ea typeface="MS PGothic" panose="020B0600070205080204" pitchFamily="34" charset="-128"/>
                    <a:cs typeface="+mn-cs"/>
                  </a:rPr>
                  <a:t>ERK1/2</a:t>
                </a:r>
              </a:p>
            </p:txBody>
          </p:sp>
        </p:grpSp>
        <p:grpSp>
          <p:nvGrpSpPr>
            <p:cNvPr id="1202" name="Group 695">
              <a:extLst>
                <a:ext uri="{FF2B5EF4-FFF2-40B4-BE49-F238E27FC236}">
                  <a16:creationId xmlns:a16="http://schemas.microsoft.com/office/drawing/2014/main" id="{73A41A23-868C-754C-96B6-9E25B98D472D}"/>
                </a:ext>
              </a:extLst>
            </p:cNvPr>
            <p:cNvGrpSpPr>
              <a:grpSpLocks/>
            </p:cNvGrpSpPr>
            <p:nvPr/>
          </p:nvGrpSpPr>
          <p:grpSpPr bwMode="auto">
            <a:xfrm>
              <a:off x="6186914" y="2076525"/>
              <a:ext cx="1317463" cy="468297"/>
              <a:chOff x="5953593" y="2053947"/>
              <a:chExt cx="1317463" cy="468297"/>
            </a:xfrm>
          </p:grpSpPr>
          <p:sp>
            <p:nvSpPr>
              <p:cNvPr id="1248" name="Rectangle: Rounded Corners 686">
                <a:extLst>
                  <a:ext uri="{FF2B5EF4-FFF2-40B4-BE49-F238E27FC236}">
                    <a16:creationId xmlns:a16="http://schemas.microsoft.com/office/drawing/2014/main" id="{49CC7A21-97E7-BB4D-B5B7-77CF37EC5A16}"/>
                  </a:ext>
                </a:extLst>
              </p:cNvPr>
              <p:cNvSpPr/>
              <p:nvPr/>
            </p:nvSpPr>
            <p:spPr>
              <a:xfrm>
                <a:off x="5953593" y="2053947"/>
                <a:ext cx="1317463" cy="468297"/>
              </a:xfrm>
              <a:prstGeom prst="roundRect">
                <a:avLst/>
              </a:prstGeom>
              <a:solidFill>
                <a:srgbClr val="2BADD8"/>
              </a:solidFill>
              <a:ln w="19050">
                <a:no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49" name="TextBox 1248">
                <a:extLst>
                  <a:ext uri="{FF2B5EF4-FFF2-40B4-BE49-F238E27FC236}">
                    <a16:creationId xmlns:a16="http://schemas.microsoft.com/office/drawing/2014/main" id="{24C6FA83-B474-9745-BDE1-4EB874D39A98}"/>
                  </a:ext>
                </a:extLst>
              </p:cNvPr>
              <p:cNvSpPr txBox="1"/>
              <p:nvPr/>
            </p:nvSpPr>
            <p:spPr>
              <a:xfrm>
                <a:off x="6007104" y="2089090"/>
                <a:ext cx="1210439" cy="4054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432FF"/>
                    </a:solidFill>
                    <a:effectLst/>
                    <a:uLnTx/>
                    <a:uFillTx/>
                    <a:latin typeface="Arial"/>
                    <a:ea typeface="MS PGothic" panose="020B0600070205080204" pitchFamily="34" charset="-128"/>
                    <a:cs typeface="+mn-cs"/>
                  </a:rPr>
                  <a:t>Lenvatinib</a:t>
                </a:r>
              </a:p>
            </p:txBody>
          </p:sp>
        </p:grpSp>
        <p:grpSp>
          <p:nvGrpSpPr>
            <p:cNvPr id="1203" name="Group 705">
              <a:extLst>
                <a:ext uri="{FF2B5EF4-FFF2-40B4-BE49-F238E27FC236}">
                  <a16:creationId xmlns:a16="http://schemas.microsoft.com/office/drawing/2014/main" id="{3EC2865F-CE74-3243-A3B4-FCDCBA09CA32}"/>
                </a:ext>
              </a:extLst>
            </p:cNvPr>
            <p:cNvGrpSpPr>
              <a:grpSpLocks/>
            </p:cNvGrpSpPr>
            <p:nvPr/>
          </p:nvGrpSpPr>
          <p:grpSpPr bwMode="auto">
            <a:xfrm>
              <a:off x="8017536" y="1233501"/>
              <a:ext cx="387762" cy="779260"/>
              <a:chOff x="8017536" y="1233501"/>
              <a:chExt cx="387762" cy="779260"/>
            </a:xfrm>
          </p:grpSpPr>
          <p:grpSp>
            <p:nvGrpSpPr>
              <p:cNvPr id="1240" name="Group 700">
                <a:extLst>
                  <a:ext uri="{FF2B5EF4-FFF2-40B4-BE49-F238E27FC236}">
                    <a16:creationId xmlns:a16="http://schemas.microsoft.com/office/drawing/2014/main" id="{C889AA87-057A-CC43-A78A-A71630595CF6}"/>
                  </a:ext>
                </a:extLst>
              </p:cNvPr>
              <p:cNvGrpSpPr>
                <a:grpSpLocks/>
              </p:cNvGrpSpPr>
              <p:nvPr/>
            </p:nvGrpSpPr>
            <p:grpSpPr bwMode="auto">
              <a:xfrm>
                <a:off x="8017536" y="1233501"/>
                <a:ext cx="245565" cy="779260"/>
                <a:chOff x="8017536" y="1233501"/>
                <a:chExt cx="245565" cy="779260"/>
              </a:xfrm>
            </p:grpSpPr>
            <p:sp>
              <p:nvSpPr>
                <p:cNvPr id="1245" name="Oval 1244">
                  <a:extLst>
                    <a:ext uri="{FF2B5EF4-FFF2-40B4-BE49-F238E27FC236}">
                      <a16:creationId xmlns:a16="http://schemas.microsoft.com/office/drawing/2014/main" id="{BAD0461C-129D-F74F-AD7E-97C8A2490753}"/>
                    </a:ext>
                  </a:extLst>
                </p:cNvPr>
                <p:cNvSpPr/>
                <p:nvPr/>
              </p:nvSpPr>
              <p:spPr>
                <a:xfrm rot="21131163">
                  <a:off x="8017076" y="1233592"/>
                  <a:ext cx="146032" cy="260341"/>
                </a:xfrm>
                <a:prstGeom prst="ellipse">
                  <a:avLst/>
                </a:prstGeom>
                <a:solidFill>
                  <a:srgbClr val="4FAD26"/>
                </a:solidFill>
                <a:ln w="12700">
                  <a:solidFill>
                    <a:schemeClr val="bg1"/>
                  </a:solid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46" name="Oval 1245">
                  <a:extLst>
                    <a:ext uri="{FF2B5EF4-FFF2-40B4-BE49-F238E27FC236}">
                      <a16:creationId xmlns:a16="http://schemas.microsoft.com/office/drawing/2014/main" id="{B14D20A2-30F2-6341-94B0-97E6D361BA7D}"/>
                    </a:ext>
                  </a:extLst>
                </p:cNvPr>
                <p:cNvSpPr/>
                <p:nvPr/>
              </p:nvSpPr>
              <p:spPr>
                <a:xfrm rot="21131163">
                  <a:off x="8066283" y="1492345"/>
                  <a:ext cx="147619" cy="261929"/>
                </a:xfrm>
                <a:prstGeom prst="ellipse">
                  <a:avLst/>
                </a:prstGeom>
                <a:solidFill>
                  <a:srgbClr val="4FAD26"/>
                </a:solidFill>
                <a:ln w="12700">
                  <a:solidFill>
                    <a:schemeClr val="bg1"/>
                  </a:solid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47" name="Oval 1246">
                  <a:extLst>
                    <a:ext uri="{FF2B5EF4-FFF2-40B4-BE49-F238E27FC236}">
                      <a16:creationId xmlns:a16="http://schemas.microsoft.com/office/drawing/2014/main" id="{0C5E6B7C-353E-1B4C-9CB4-F3C3B9DC3942}"/>
                    </a:ext>
                  </a:extLst>
                </p:cNvPr>
                <p:cNvSpPr/>
                <p:nvPr/>
              </p:nvSpPr>
              <p:spPr>
                <a:xfrm rot="21131163">
                  <a:off x="8117077" y="1752686"/>
                  <a:ext cx="146032" cy="260341"/>
                </a:xfrm>
                <a:prstGeom prst="ellipse">
                  <a:avLst/>
                </a:prstGeom>
                <a:solidFill>
                  <a:srgbClr val="4FAD26"/>
                </a:solidFill>
                <a:ln w="12700">
                  <a:solidFill>
                    <a:schemeClr val="bg1"/>
                  </a:solid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1241" name="Group 701">
                <a:extLst>
                  <a:ext uri="{FF2B5EF4-FFF2-40B4-BE49-F238E27FC236}">
                    <a16:creationId xmlns:a16="http://schemas.microsoft.com/office/drawing/2014/main" id="{637BA045-078D-BB4F-8C20-CC20B7515290}"/>
                  </a:ext>
                </a:extLst>
              </p:cNvPr>
              <p:cNvGrpSpPr>
                <a:grpSpLocks/>
              </p:cNvGrpSpPr>
              <p:nvPr/>
            </p:nvGrpSpPr>
            <p:grpSpPr bwMode="auto">
              <a:xfrm>
                <a:off x="8159733" y="1233501"/>
                <a:ext cx="245565" cy="779260"/>
                <a:chOff x="8017536" y="1233501"/>
                <a:chExt cx="245565" cy="779260"/>
              </a:xfrm>
            </p:grpSpPr>
            <p:sp>
              <p:nvSpPr>
                <p:cNvPr id="1242" name="Oval 1241">
                  <a:extLst>
                    <a:ext uri="{FF2B5EF4-FFF2-40B4-BE49-F238E27FC236}">
                      <a16:creationId xmlns:a16="http://schemas.microsoft.com/office/drawing/2014/main" id="{B8E8CEAD-A1A5-094C-A74D-9BDCF46702F4}"/>
                    </a:ext>
                  </a:extLst>
                </p:cNvPr>
                <p:cNvSpPr/>
                <p:nvPr/>
              </p:nvSpPr>
              <p:spPr>
                <a:xfrm rot="21131163">
                  <a:off x="8017736" y="1233592"/>
                  <a:ext cx="146032" cy="260341"/>
                </a:xfrm>
                <a:prstGeom prst="ellipse">
                  <a:avLst/>
                </a:prstGeom>
                <a:solidFill>
                  <a:srgbClr val="4FAD26"/>
                </a:solidFill>
                <a:ln w="12700">
                  <a:solidFill>
                    <a:schemeClr val="bg1"/>
                  </a:solid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43" name="Oval 1242">
                  <a:extLst>
                    <a:ext uri="{FF2B5EF4-FFF2-40B4-BE49-F238E27FC236}">
                      <a16:creationId xmlns:a16="http://schemas.microsoft.com/office/drawing/2014/main" id="{2E87D8D6-15E4-564A-8AF6-45F088AFC4B2}"/>
                    </a:ext>
                  </a:extLst>
                </p:cNvPr>
                <p:cNvSpPr/>
                <p:nvPr/>
              </p:nvSpPr>
              <p:spPr>
                <a:xfrm rot="21131163">
                  <a:off x="8066943" y="1492345"/>
                  <a:ext cx="147619" cy="261929"/>
                </a:xfrm>
                <a:prstGeom prst="ellipse">
                  <a:avLst/>
                </a:prstGeom>
                <a:solidFill>
                  <a:srgbClr val="4FAD26"/>
                </a:solidFill>
                <a:ln w="12700">
                  <a:solidFill>
                    <a:schemeClr val="bg1"/>
                  </a:solid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44" name="Oval 1243">
                  <a:extLst>
                    <a:ext uri="{FF2B5EF4-FFF2-40B4-BE49-F238E27FC236}">
                      <a16:creationId xmlns:a16="http://schemas.microsoft.com/office/drawing/2014/main" id="{03A86BA9-65A9-D844-B229-0A14D8B965D1}"/>
                    </a:ext>
                  </a:extLst>
                </p:cNvPr>
                <p:cNvSpPr/>
                <p:nvPr/>
              </p:nvSpPr>
              <p:spPr>
                <a:xfrm rot="21131163">
                  <a:off x="8117737" y="1752686"/>
                  <a:ext cx="146032" cy="260341"/>
                </a:xfrm>
                <a:prstGeom prst="ellipse">
                  <a:avLst/>
                </a:prstGeom>
                <a:solidFill>
                  <a:srgbClr val="4FAD26"/>
                </a:solidFill>
                <a:ln w="12700">
                  <a:solidFill>
                    <a:schemeClr val="bg1"/>
                  </a:solidFill>
                </a:ln>
              </p:spPr>
              <p:txBody>
                <a:bodyPr lIns="121875" tIns="60937" rIns="121875" bIns="60937" anchor="ctr"/>
                <a:lstStyle>
                  <a:lvl1pPr defTabSz="1217613">
                    <a:defRPr b="1">
                      <a:solidFill>
                        <a:schemeClr val="tx1"/>
                      </a:solidFill>
                      <a:latin typeface="Arial" panose="020B0604020202020204" pitchFamily="34" charset="0"/>
                      <a:ea typeface="MS PGothic" panose="020B0600070205080204" pitchFamily="34" charset="-128"/>
                    </a:defRPr>
                  </a:lvl1pPr>
                  <a:lvl2pPr marL="742950" indent="-285750" defTabSz="1217613">
                    <a:defRPr b="1">
                      <a:solidFill>
                        <a:schemeClr val="tx1"/>
                      </a:solidFill>
                      <a:latin typeface="Arial" panose="020B0604020202020204" pitchFamily="34" charset="0"/>
                      <a:ea typeface="MS PGothic" panose="020B0600070205080204" pitchFamily="34" charset="-128"/>
                    </a:defRPr>
                  </a:lvl2pPr>
                  <a:lvl3pPr marL="1143000" indent="-228600" defTabSz="1217613">
                    <a:defRPr b="1">
                      <a:solidFill>
                        <a:schemeClr val="tx1"/>
                      </a:solidFill>
                      <a:latin typeface="Arial" panose="020B0604020202020204" pitchFamily="34" charset="0"/>
                      <a:ea typeface="MS PGothic" panose="020B0600070205080204" pitchFamily="34" charset="-128"/>
                    </a:defRPr>
                  </a:lvl3pPr>
                  <a:lvl4pPr marL="1600200" indent="-228600" defTabSz="1217613">
                    <a:defRPr b="1">
                      <a:solidFill>
                        <a:schemeClr val="tx1"/>
                      </a:solidFill>
                      <a:latin typeface="Arial" panose="020B0604020202020204" pitchFamily="34" charset="0"/>
                      <a:ea typeface="MS PGothic" panose="020B0600070205080204" pitchFamily="34" charset="-128"/>
                    </a:defRPr>
                  </a:lvl4pPr>
                  <a:lvl5pPr marL="2057400" indent="-228600" defTabSz="1217613">
                    <a:defRPr b="1">
                      <a:solidFill>
                        <a:schemeClr val="tx1"/>
                      </a:solidFill>
                      <a:latin typeface="Arial" panose="020B0604020202020204" pitchFamily="34" charset="0"/>
                      <a:ea typeface="MS PGothic" panose="020B0600070205080204" pitchFamily="34" charset="-128"/>
                    </a:defRPr>
                  </a:lvl5pPr>
                  <a:lvl6pPr marL="25146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defTabSz="121761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ctr" defTabSz="1217613"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nvGrpSpPr>
            <p:cNvPr id="1204" name="Group 1203">
              <a:extLst>
                <a:ext uri="{FF2B5EF4-FFF2-40B4-BE49-F238E27FC236}">
                  <a16:creationId xmlns:a16="http://schemas.microsoft.com/office/drawing/2014/main" id="{2BF90C9A-EF73-CD40-B13F-16F0233B8F39}"/>
                </a:ext>
              </a:extLst>
            </p:cNvPr>
            <p:cNvGrpSpPr/>
            <p:nvPr/>
          </p:nvGrpSpPr>
          <p:grpSpPr>
            <a:xfrm flipH="1">
              <a:off x="9809621" y="1233501"/>
              <a:ext cx="387762" cy="779260"/>
              <a:chOff x="8017536" y="1233501"/>
              <a:chExt cx="387762" cy="779260"/>
            </a:xfrm>
            <a:solidFill>
              <a:srgbClr val="8B3D9A"/>
            </a:solidFill>
          </p:grpSpPr>
          <p:grpSp>
            <p:nvGrpSpPr>
              <p:cNvPr id="1232" name="Group 1231">
                <a:extLst>
                  <a:ext uri="{FF2B5EF4-FFF2-40B4-BE49-F238E27FC236}">
                    <a16:creationId xmlns:a16="http://schemas.microsoft.com/office/drawing/2014/main" id="{4FF88AF6-F8B7-B345-BAC8-AD76ADB1FBBD}"/>
                  </a:ext>
                </a:extLst>
              </p:cNvPr>
              <p:cNvGrpSpPr/>
              <p:nvPr/>
            </p:nvGrpSpPr>
            <p:grpSpPr>
              <a:xfrm>
                <a:off x="8017536" y="1233501"/>
                <a:ext cx="245565" cy="779260"/>
                <a:chOff x="8017536" y="1233501"/>
                <a:chExt cx="245565" cy="779260"/>
              </a:xfrm>
              <a:grpFill/>
            </p:grpSpPr>
            <p:sp>
              <p:nvSpPr>
                <p:cNvPr id="1237" name="Oval 1236">
                  <a:extLst>
                    <a:ext uri="{FF2B5EF4-FFF2-40B4-BE49-F238E27FC236}">
                      <a16:creationId xmlns:a16="http://schemas.microsoft.com/office/drawing/2014/main" id="{D70D5668-C6EA-0F47-AC92-14AA0D7C1D2D}"/>
                    </a:ext>
                  </a:extLst>
                </p:cNvPr>
                <p:cNvSpPr/>
                <p:nvPr/>
              </p:nvSpPr>
              <p:spPr>
                <a:xfrm rot="21131163">
                  <a:off x="8017536" y="1233501"/>
                  <a:ext cx="145803" cy="260695"/>
                </a:xfrm>
                <a:prstGeom prst="ellipse">
                  <a:avLst/>
                </a:prstGeom>
                <a:solidFill>
                  <a:srgbClr val="2B85B8"/>
                </a:solidFill>
                <a:ln w="12700">
                  <a:solidFill>
                    <a:schemeClr val="bg1"/>
                  </a:solidFill>
                </a:ln>
              </p:spPr>
              <p:txBody>
                <a:bodyPr lIns="121875" tIns="60937" rIns="121875" bIns="60937" anchor="ctr"/>
                <a:lstStyle/>
                <a:p>
                  <a:pPr marL="0" marR="0" lvl="0" indent="0" algn="ctr" defTabSz="1218746" rtl="0" eaLnBrk="1" fontAlgn="auto" latinLnBrk="0" hangingPunct="1">
                    <a:lnSpc>
                      <a:spcPct val="100000"/>
                    </a:lnSpc>
                    <a:spcBef>
                      <a:spcPct val="50000"/>
                    </a:spcBef>
                    <a:spcAft>
                      <a:spcPts val="0"/>
                    </a:spcAft>
                    <a:buClrTx/>
                    <a:buSzTx/>
                    <a:buFontTx/>
                    <a:buNone/>
                    <a:tabLst/>
                    <a:defRPr/>
                  </a:pPr>
                  <a:endParaRPr kumimoji="0" lang="en-US" sz="1400" b="0" i="0" u="none" strike="noStrike" kern="0" cap="none" spc="0" normalizeH="0" baseline="0" noProof="0" dirty="0">
                    <a:ln>
                      <a:noFill/>
                    </a:ln>
                    <a:solidFill>
                      <a:srgbClr val="CDCDCF"/>
                    </a:solidFill>
                    <a:effectLst/>
                    <a:uLnTx/>
                    <a:uFillTx/>
                    <a:latin typeface="Arial"/>
                    <a:ea typeface="MS PGothic" panose="020B0600070205080204" pitchFamily="34" charset="-128"/>
                    <a:cs typeface="Arial"/>
                  </a:endParaRPr>
                </a:p>
              </p:txBody>
            </p:sp>
            <p:sp>
              <p:nvSpPr>
                <p:cNvPr id="1238" name="Oval 1237">
                  <a:extLst>
                    <a:ext uri="{FF2B5EF4-FFF2-40B4-BE49-F238E27FC236}">
                      <a16:creationId xmlns:a16="http://schemas.microsoft.com/office/drawing/2014/main" id="{08D73166-0878-D942-B326-BC1B4D074529}"/>
                    </a:ext>
                  </a:extLst>
                </p:cNvPr>
                <p:cNvSpPr/>
                <p:nvPr/>
              </p:nvSpPr>
              <p:spPr>
                <a:xfrm rot="21131163">
                  <a:off x="8067417" y="1492784"/>
                  <a:ext cx="145803" cy="260695"/>
                </a:xfrm>
                <a:prstGeom prst="ellipse">
                  <a:avLst/>
                </a:prstGeom>
                <a:solidFill>
                  <a:srgbClr val="2B85B8"/>
                </a:solidFill>
                <a:ln w="12700">
                  <a:solidFill>
                    <a:schemeClr val="bg1"/>
                  </a:solidFill>
                </a:ln>
              </p:spPr>
              <p:txBody>
                <a:bodyPr lIns="121875" tIns="60937" rIns="121875" bIns="60937" anchor="ctr"/>
                <a:lstStyle/>
                <a:p>
                  <a:pPr marL="0" marR="0" lvl="0" indent="0" algn="ctr" defTabSz="1218746" rtl="0" eaLnBrk="1" fontAlgn="auto" latinLnBrk="0" hangingPunct="1">
                    <a:lnSpc>
                      <a:spcPct val="100000"/>
                    </a:lnSpc>
                    <a:spcBef>
                      <a:spcPct val="50000"/>
                    </a:spcBef>
                    <a:spcAft>
                      <a:spcPts val="0"/>
                    </a:spcAft>
                    <a:buClrTx/>
                    <a:buSzTx/>
                    <a:buFontTx/>
                    <a:buNone/>
                    <a:tabLst/>
                    <a:defRPr/>
                  </a:pPr>
                  <a:endParaRPr kumimoji="0" lang="en-US" sz="1400" b="0" i="0" u="none" strike="noStrike" kern="0" cap="none" spc="0" normalizeH="0" baseline="0" noProof="0" dirty="0">
                    <a:ln>
                      <a:noFill/>
                    </a:ln>
                    <a:solidFill>
                      <a:srgbClr val="CDCDCF"/>
                    </a:solidFill>
                    <a:effectLst/>
                    <a:uLnTx/>
                    <a:uFillTx/>
                    <a:latin typeface="Arial"/>
                    <a:ea typeface="MS PGothic" panose="020B0600070205080204" pitchFamily="34" charset="-128"/>
                    <a:cs typeface="Arial"/>
                  </a:endParaRPr>
                </a:p>
              </p:txBody>
            </p:sp>
            <p:sp>
              <p:nvSpPr>
                <p:cNvPr id="1239" name="Oval 1238">
                  <a:extLst>
                    <a:ext uri="{FF2B5EF4-FFF2-40B4-BE49-F238E27FC236}">
                      <a16:creationId xmlns:a16="http://schemas.microsoft.com/office/drawing/2014/main" id="{D708DCF6-3C1F-BA43-8AA3-912640B76EF0}"/>
                    </a:ext>
                  </a:extLst>
                </p:cNvPr>
                <p:cNvSpPr/>
                <p:nvPr/>
              </p:nvSpPr>
              <p:spPr>
                <a:xfrm rot="21131163">
                  <a:off x="8117298" y="1752066"/>
                  <a:ext cx="145803" cy="260695"/>
                </a:xfrm>
                <a:prstGeom prst="ellipse">
                  <a:avLst/>
                </a:prstGeom>
                <a:solidFill>
                  <a:srgbClr val="2B85B8"/>
                </a:solidFill>
                <a:ln w="12700">
                  <a:solidFill>
                    <a:schemeClr val="bg1"/>
                  </a:solidFill>
                </a:ln>
              </p:spPr>
              <p:txBody>
                <a:bodyPr lIns="121875" tIns="60937" rIns="121875" bIns="60937" anchor="ctr"/>
                <a:lstStyle/>
                <a:p>
                  <a:pPr marL="0" marR="0" lvl="0" indent="0" algn="ctr" defTabSz="1218746" rtl="0" eaLnBrk="1" fontAlgn="auto" latinLnBrk="0" hangingPunct="1">
                    <a:lnSpc>
                      <a:spcPct val="100000"/>
                    </a:lnSpc>
                    <a:spcBef>
                      <a:spcPct val="50000"/>
                    </a:spcBef>
                    <a:spcAft>
                      <a:spcPts val="0"/>
                    </a:spcAft>
                    <a:buClrTx/>
                    <a:buSzTx/>
                    <a:buFontTx/>
                    <a:buNone/>
                    <a:tabLst/>
                    <a:defRPr/>
                  </a:pPr>
                  <a:endParaRPr kumimoji="0" lang="en-US" sz="1400" b="0" i="0" u="none" strike="noStrike" kern="0" cap="none" spc="0" normalizeH="0" baseline="0" noProof="0" dirty="0">
                    <a:ln>
                      <a:noFill/>
                    </a:ln>
                    <a:solidFill>
                      <a:srgbClr val="CDCDCF"/>
                    </a:solidFill>
                    <a:effectLst/>
                    <a:uLnTx/>
                    <a:uFillTx/>
                    <a:latin typeface="Arial"/>
                    <a:ea typeface="MS PGothic" panose="020B0600070205080204" pitchFamily="34" charset="-128"/>
                    <a:cs typeface="Arial"/>
                  </a:endParaRPr>
                </a:p>
              </p:txBody>
            </p:sp>
          </p:grpSp>
          <p:grpSp>
            <p:nvGrpSpPr>
              <p:cNvPr id="1233" name="Group 1232">
                <a:extLst>
                  <a:ext uri="{FF2B5EF4-FFF2-40B4-BE49-F238E27FC236}">
                    <a16:creationId xmlns:a16="http://schemas.microsoft.com/office/drawing/2014/main" id="{9CB5F1F2-0DE5-3846-8A52-FE59A65F6F31}"/>
                  </a:ext>
                </a:extLst>
              </p:cNvPr>
              <p:cNvGrpSpPr/>
              <p:nvPr/>
            </p:nvGrpSpPr>
            <p:grpSpPr>
              <a:xfrm>
                <a:off x="8159733" y="1233501"/>
                <a:ext cx="245565" cy="779260"/>
                <a:chOff x="8017536" y="1233501"/>
                <a:chExt cx="245565" cy="779260"/>
              </a:xfrm>
              <a:grpFill/>
            </p:grpSpPr>
            <p:sp>
              <p:nvSpPr>
                <p:cNvPr id="1234" name="Oval 1233">
                  <a:extLst>
                    <a:ext uri="{FF2B5EF4-FFF2-40B4-BE49-F238E27FC236}">
                      <a16:creationId xmlns:a16="http://schemas.microsoft.com/office/drawing/2014/main" id="{6D6C636A-E1CE-2844-889E-63DF0EE04563}"/>
                    </a:ext>
                  </a:extLst>
                </p:cNvPr>
                <p:cNvSpPr/>
                <p:nvPr/>
              </p:nvSpPr>
              <p:spPr>
                <a:xfrm rot="21131163">
                  <a:off x="8017536" y="1233501"/>
                  <a:ext cx="145803" cy="260695"/>
                </a:xfrm>
                <a:prstGeom prst="ellipse">
                  <a:avLst/>
                </a:prstGeom>
                <a:solidFill>
                  <a:srgbClr val="2B85B8"/>
                </a:solidFill>
                <a:ln w="12700">
                  <a:solidFill>
                    <a:schemeClr val="bg1"/>
                  </a:solidFill>
                </a:ln>
              </p:spPr>
              <p:txBody>
                <a:bodyPr lIns="121875" tIns="60937" rIns="121875" bIns="60937" anchor="ctr"/>
                <a:lstStyle/>
                <a:p>
                  <a:pPr marL="0" marR="0" lvl="0" indent="0" algn="ctr" defTabSz="1218746" rtl="0" eaLnBrk="1" fontAlgn="auto" latinLnBrk="0" hangingPunct="1">
                    <a:lnSpc>
                      <a:spcPct val="100000"/>
                    </a:lnSpc>
                    <a:spcBef>
                      <a:spcPct val="50000"/>
                    </a:spcBef>
                    <a:spcAft>
                      <a:spcPts val="0"/>
                    </a:spcAft>
                    <a:buClrTx/>
                    <a:buSzTx/>
                    <a:buFontTx/>
                    <a:buNone/>
                    <a:tabLst/>
                    <a:defRPr/>
                  </a:pPr>
                  <a:endParaRPr kumimoji="0" lang="en-US" sz="1400" b="0" i="0" u="none" strike="noStrike" kern="0" cap="none" spc="0" normalizeH="0" baseline="0" noProof="0" dirty="0">
                    <a:ln>
                      <a:noFill/>
                    </a:ln>
                    <a:solidFill>
                      <a:srgbClr val="CDCDCF"/>
                    </a:solidFill>
                    <a:effectLst/>
                    <a:uLnTx/>
                    <a:uFillTx/>
                    <a:latin typeface="Arial"/>
                    <a:ea typeface="MS PGothic" panose="020B0600070205080204" pitchFamily="34" charset="-128"/>
                    <a:cs typeface="Arial"/>
                  </a:endParaRPr>
                </a:p>
              </p:txBody>
            </p:sp>
            <p:sp>
              <p:nvSpPr>
                <p:cNvPr id="1235" name="Oval 1234">
                  <a:extLst>
                    <a:ext uri="{FF2B5EF4-FFF2-40B4-BE49-F238E27FC236}">
                      <a16:creationId xmlns:a16="http://schemas.microsoft.com/office/drawing/2014/main" id="{8196B88E-DF42-AC44-8DB9-1BBF0EE16EE5}"/>
                    </a:ext>
                  </a:extLst>
                </p:cNvPr>
                <p:cNvSpPr/>
                <p:nvPr/>
              </p:nvSpPr>
              <p:spPr>
                <a:xfrm rot="21131163">
                  <a:off x="8067417" y="1492784"/>
                  <a:ext cx="145803" cy="260695"/>
                </a:xfrm>
                <a:prstGeom prst="ellipse">
                  <a:avLst/>
                </a:prstGeom>
                <a:solidFill>
                  <a:srgbClr val="2B85B8"/>
                </a:solidFill>
                <a:ln w="12700">
                  <a:solidFill>
                    <a:schemeClr val="bg1"/>
                  </a:solidFill>
                </a:ln>
              </p:spPr>
              <p:txBody>
                <a:bodyPr lIns="121875" tIns="60937" rIns="121875" bIns="60937" anchor="ctr"/>
                <a:lstStyle/>
                <a:p>
                  <a:pPr marL="0" marR="0" lvl="0" indent="0" algn="ctr" defTabSz="1218746" rtl="0" eaLnBrk="1" fontAlgn="auto" latinLnBrk="0" hangingPunct="1">
                    <a:lnSpc>
                      <a:spcPct val="100000"/>
                    </a:lnSpc>
                    <a:spcBef>
                      <a:spcPct val="50000"/>
                    </a:spcBef>
                    <a:spcAft>
                      <a:spcPts val="0"/>
                    </a:spcAft>
                    <a:buClrTx/>
                    <a:buSzTx/>
                    <a:buFontTx/>
                    <a:buNone/>
                    <a:tabLst/>
                    <a:defRPr/>
                  </a:pPr>
                  <a:endParaRPr kumimoji="0" lang="en-US" sz="1400" b="0" i="0" u="none" strike="noStrike" kern="0" cap="none" spc="0" normalizeH="0" baseline="0" noProof="0" dirty="0">
                    <a:ln>
                      <a:noFill/>
                    </a:ln>
                    <a:solidFill>
                      <a:srgbClr val="CDCDCF"/>
                    </a:solidFill>
                    <a:effectLst/>
                    <a:uLnTx/>
                    <a:uFillTx/>
                    <a:latin typeface="Arial"/>
                    <a:ea typeface="MS PGothic" panose="020B0600070205080204" pitchFamily="34" charset="-128"/>
                    <a:cs typeface="Arial"/>
                  </a:endParaRPr>
                </a:p>
              </p:txBody>
            </p:sp>
            <p:sp>
              <p:nvSpPr>
                <p:cNvPr id="1236" name="Oval 1235">
                  <a:extLst>
                    <a:ext uri="{FF2B5EF4-FFF2-40B4-BE49-F238E27FC236}">
                      <a16:creationId xmlns:a16="http://schemas.microsoft.com/office/drawing/2014/main" id="{38994177-CA91-4547-9CED-F7269EF5344D}"/>
                    </a:ext>
                  </a:extLst>
                </p:cNvPr>
                <p:cNvSpPr/>
                <p:nvPr/>
              </p:nvSpPr>
              <p:spPr>
                <a:xfrm rot="21131163">
                  <a:off x="8117298" y="1752066"/>
                  <a:ext cx="145803" cy="260695"/>
                </a:xfrm>
                <a:prstGeom prst="ellipse">
                  <a:avLst/>
                </a:prstGeom>
                <a:solidFill>
                  <a:srgbClr val="2B85B8"/>
                </a:solidFill>
                <a:ln w="12700">
                  <a:solidFill>
                    <a:schemeClr val="bg1"/>
                  </a:solidFill>
                </a:ln>
              </p:spPr>
              <p:txBody>
                <a:bodyPr lIns="121875" tIns="60937" rIns="121875" bIns="60937" anchor="ctr"/>
                <a:lstStyle/>
                <a:p>
                  <a:pPr marL="0" marR="0" lvl="0" indent="0" algn="ctr" defTabSz="1218746" rtl="0" eaLnBrk="1" fontAlgn="auto" latinLnBrk="0" hangingPunct="1">
                    <a:lnSpc>
                      <a:spcPct val="100000"/>
                    </a:lnSpc>
                    <a:spcBef>
                      <a:spcPct val="50000"/>
                    </a:spcBef>
                    <a:spcAft>
                      <a:spcPts val="0"/>
                    </a:spcAft>
                    <a:buClrTx/>
                    <a:buSzTx/>
                    <a:buFontTx/>
                    <a:buNone/>
                    <a:tabLst/>
                    <a:defRPr/>
                  </a:pPr>
                  <a:endParaRPr kumimoji="0" lang="en-US" sz="1400" b="0" i="0" u="none" strike="noStrike" kern="0" cap="none" spc="0" normalizeH="0" baseline="0" noProof="0" dirty="0">
                    <a:ln>
                      <a:noFill/>
                    </a:ln>
                    <a:solidFill>
                      <a:srgbClr val="CDCDCF"/>
                    </a:solidFill>
                    <a:effectLst/>
                    <a:uLnTx/>
                    <a:uFillTx/>
                    <a:latin typeface="Arial"/>
                    <a:ea typeface="MS PGothic" panose="020B0600070205080204" pitchFamily="34" charset="-128"/>
                    <a:cs typeface="Arial"/>
                  </a:endParaRPr>
                </a:p>
              </p:txBody>
            </p:sp>
          </p:grpSp>
        </p:grpSp>
        <p:grpSp>
          <p:nvGrpSpPr>
            <p:cNvPr id="1205" name="Group 733">
              <a:extLst>
                <a:ext uri="{FF2B5EF4-FFF2-40B4-BE49-F238E27FC236}">
                  <a16:creationId xmlns:a16="http://schemas.microsoft.com/office/drawing/2014/main" id="{70EF0482-D945-F94C-894A-A8DBDD05D9F1}"/>
                </a:ext>
              </a:extLst>
            </p:cNvPr>
            <p:cNvGrpSpPr>
              <a:grpSpLocks/>
            </p:cNvGrpSpPr>
            <p:nvPr/>
          </p:nvGrpSpPr>
          <p:grpSpPr bwMode="auto">
            <a:xfrm>
              <a:off x="9774223" y="2765476"/>
              <a:ext cx="1212701" cy="414962"/>
              <a:chOff x="9961901" y="2900944"/>
              <a:chExt cx="1212701" cy="414962"/>
            </a:xfrm>
          </p:grpSpPr>
          <p:sp>
            <p:nvSpPr>
              <p:cNvPr id="1230" name="Oval 728">
                <a:extLst>
                  <a:ext uri="{FF2B5EF4-FFF2-40B4-BE49-F238E27FC236}">
                    <a16:creationId xmlns:a16="http://schemas.microsoft.com/office/drawing/2014/main" id="{68D0EFA3-F214-7041-B95D-BA55584520C3}"/>
                  </a:ext>
                </a:extLst>
              </p:cNvPr>
              <p:cNvSpPr>
                <a:spLocks noChangeArrowheads="1"/>
              </p:cNvSpPr>
              <p:nvPr/>
            </p:nvSpPr>
            <p:spPr bwMode="auto">
              <a:xfrm>
                <a:off x="9961901" y="2900944"/>
                <a:ext cx="1212701" cy="357176"/>
              </a:xfrm>
              <a:prstGeom prst="ellipse">
                <a:avLst/>
              </a:prstGeom>
              <a:solidFill>
                <a:srgbClr val="CDCDCF"/>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31" name="TextBox 1230">
                <a:extLst>
                  <a:ext uri="{FF2B5EF4-FFF2-40B4-BE49-F238E27FC236}">
                    <a16:creationId xmlns:a16="http://schemas.microsoft.com/office/drawing/2014/main" id="{C0BF5DA3-F504-6141-91D6-74BBD1A66C65}"/>
                  </a:ext>
                </a:extLst>
              </p:cNvPr>
              <p:cNvSpPr txBox="1"/>
              <p:nvPr/>
            </p:nvSpPr>
            <p:spPr>
              <a:xfrm>
                <a:off x="10248332" y="2910469"/>
                <a:ext cx="639840" cy="4054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432FF"/>
                    </a:solidFill>
                    <a:effectLst/>
                    <a:uLnTx/>
                    <a:uFillTx/>
                    <a:latin typeface="Arial"/>
                    <a:ea typeface="MS PGothic" panose="020B0600070205080204" pitchFamily="34" charset="-128"/>
                    <a:cs typeface="+mn-cs"/>
                  </a:rPr>
                  <a:t>PI3K</a:t>
                </a:r>
              </a:p>
            </p:txBody>
          </p:sp>
        </p:grpSp>
        <p:grpSp>
          <p:nvGrpSpPr>
            <p:cNvPr id="1206" name="Group 734">
              <a:extLst>
                <a:ext uri="{FF2B5EF4-FFF2-40B4-BE49-F238E27FC236}">
                  <a16:creationId xmlns:a16="http://schemas.microsoft.com/office/drawing/2014/main" id="{DCB0B14E-998F-D149-9F87-474B17320F4E}"/>
                </a:ext>
              </a:extLst>
            </p:cNvPr>
            <p:cNvGrpSpPr>
              <a:grpSpLocks/>
            </p:cNvGrpSpPr>
            <p:nvPr/>
          </p:nvGrpSpPr>
          <p:grpSpPr bwMode="auto">
            <a:xfrm>
              <a:off x="9774223" y="3224248"/>
              <a:ext cx="1212701" cy="414962"/>
              <a:chOff x="9900109" y="3351542"/>
              <a:chExt cx="1212701" cy="414962"/>
            </a:xfrm>
          </p:grpSpPr>
          <p:sp>
            <p:nvSpPr>
              <p:cNvPr id="1228" name="Oval 729">
                <a:extLst>
                  <a:ext uri="{FF2B5EF4-FFF2-40B4-BE49-F238E27FC236}">
                    <a16:creationId xmlns:a16="http://schemas.microsoft.com/office/drawing/2014/main" id="{FF5E44A0-E4F5-7D4E-A2DE-EBF29E4BFE68}"/>
                  </a:ext>
                </a:extLst>
              </p:cNvPr>
              <p:cNvSpPr>
                <a:spLocks noChangeArrowheads="1"/>
              </p:cNvSpPr>
              <p:nvPr/>
            </p:nvSpPr>
            <p:spPr bwMode="auto">
              <a:xfrm>
                <a:off x="9900109" y="3351542"/>
                <a:ext cx="1212701" cy="358763"/>
              </a:xfrm>
              <a:prstGeom prst="ellipse">
                <a:avLst/>
              </a:prstGeom>
              <a:solidFill>
                <a:srgbClr val="CDCDCF"/>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29" name="TextBox 1228">
                <a:extLst>
                  <a:ext uri="{FF2B5EF4-FFF2-40B4-BE49-F238E27FC236}">
                    <a16:creationId xmlns:a16="http://schemas.microsoft.com/office/drawing/2014/main" id="{3870AA4A-7C11-AE44-A082-DF9B19AC9F62}"/>
                  </a:ext>
                </a:extLst>
              </p:cNvPr>
              <p:cNvSpPr txBox="1"/>
              <p:nvPr/>
            </p:nvSpPr>
            <p:spPr>
              <a:xfrm>
                <a:off x="10204170" y="3361067"/>
                <a:ext cx="604580" cy="4054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432FF"/>
                    </a:solidFill>
                    <a:effectLst/>
                    <a:uLnTx/>
                    <a:uFillTx/>
                    <a:latin typeface="Arial"/>
                    <a:ea typeface="MS PGothic" panose="020B0600070205080204" pitchFamily="34" charset="-128"/>
                    <a:cs typeface="+mn-cs"/>
                  </a:rPr>
                  <a:t>AKT</a:t>
                </a:r>
              </a:p>
            </p:txBody>
          </p:sp>
        </p:grpSp>
        <p:grpSp>
          <p:nvGrpSpPr>
            <p:cNvPr id="1207" name="Group 735">
              <a:extLst>
                <a:ext uri="{FF2B5EF4-FFF2-40B4-BE49-F238E27FC236}">
                  <a16:creationId xmlns:a16="http://schemas.microsoft.com/office/drawing/2014/main" id="{B3032E0F-55DF-6D48-82CD-63D1735D7D87}"/>
                </a:ext>
              </a:extLst>
            </p:cNvPr>
            <p:cNvGrpSpPr>
              <a:grpSpLocks/>
            </p:cNvGrpSpPr>
            <p:nvPr/>
          </p:nvGrpSpPr>
          <p:grpSpPr bwMode="auto">
            <a:xfrm>
              <a:off x="9774223" y="3684608"/>
              <a:ext cx="1212701" cy="414963"/>
              <a:chOff x="9900109" y="3865232"/>
              <a:chExt cx="1212701" cy="414963"/>
            </a:xfrm>
          </p:grpSpPr>
          <p:sp>
            <p:nvSpPr>
              <p:cNvPr id="1226" name="Oval 730">
                <a:extLst>
                  <a:ext uri="{FF2B5EF4-FFF2-40B4-BE49-F238E27FC236}">
                    <a16:creationId xmlns:a16="http://schemas.microsoft.com/office/drawing/2014/main" id="{DBBA90AC-360B-AB41-8036-255EA689942E}"/>
                  </a:ext>
                </a:extLst>
              </p:cNvPr>
              <p:cNvSpPr>
                <a:spLocks noChangeArrowheads="1"/>
              </p:cNvSpPr>
              <p:nvPr/>
            </p:nvSpPr>
            <p:spPr bwMode="auto">
              <a:xfrm>
                <a:off x="9900109" y="3865232"/>
                <a:ext cx="1212701" cy="357175"/>
              </a:xfrm>
              <a:prstGeom prst="ellipse">
                <a:avLst/>
              </a:prstGeom>
              <a:solidFill>
                <a:srgbClr val="CDCDCF"/>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27" name="TextBox 1226">
                <a:extLst>
                  <a:ext uri="{FF2B5EF4-FFF2-40B4-BE49-F238E27FC236}">
                    <a16:creationId xmlns:a16="http://schemas.microsoft.com/office/drawing/2014/main" id="{A82187C1-22E6-4E41-9D00-622F093C2FB2}"/>
                  </a:ext>
                </a:extLst>
              </p:cNvPr>
              <p:cNvSpPr txBox="1"/>
              <p:nvPr/>
            </p:nvSpPr>
            <p:spPr>
              <a:xfrm>
                <a:off x="10106399" y="3874759"/>
                <a:ext cx="800122" cy="40543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432FF"/>
                    </a:solidFill>
                    <a:effectLst/>
                    <a:uLnTx/>
                    <a:uFillTx/>
                    <a:latin typeface="Arial"/>
                    <a:ea typeface="MS PGothic" panose="020B0600070205080204" pitchFamily="34" charset="-128"/>
                    <a:cs typeface="+mn-cs"/>
                  </a:rPr>
                  <a:t>mTOR</a:t>
                </a:r>
              </a:p>
            </p:txBody>
          </p:sp>
        </p:grpSp>
        <p:grpSp>
          <p:nvGrpSpPr>
            <p:cNvPr id="1208" name="Group 736">
              <a:extLst>
                <a:ext uri="{FF2B5EF4-FFF2-40B4-BE49-F238E27FC236}">
                  <a16:creationId xmlns:a16="http://schemas.microsoft.com/office/drawing/2014/main" id="{B1428639-78EE-AF4F-B1C8-943EF6034BDE}"/>
                </a:ext>
              </a:extLst>
            </p:cNvPr>
            <p:cNvGrpSpPr>
              <a:grpSpLocks/>
            </p:cNvGrpSpPr>
            <p:nvPr/>
          </p:nvGrpSpPr>
          <p:grpSpPr bwMode="auto">
            <a:xfrm>
              <a:off x="9774223" y="4467218"/>
              <a:ext cx="1212701" cy="414962"/>
              <a:chOff x="9742429" y="4602686"/>
              <a:chExt cx="1212701" cy="414962"/>
            </a:xfrm>
          </p:grpSpPr>
          <p:sp>
            <p:nvSpPr>
              <p:cNvPr id="1224" name="Oval 731">
                <a:extLst>
                  <a:ext uri="{FF2B5EF4-FFF2-40B4-BE49-F238E27FC236}">
                    <a16:creationId xmlns:a16="http://schemas.microsoft.com/office/drawing/2014/main" id="{48790EA3-721F-0645-8D8C-EE569CC077AA}"/>
                  </a:ext>
                </a:extLst>
              </p:cNvPr>
              <p:cNvSpPr>
                <a:spLocks noChangeArrowheads="1"/>
              </p:cNvSpPr>
              <p:nvPr/>
            </p:nvSpPr>
            <p:spPr bwMode="auto">
              <a:xfrm>
                <a:off x="9742429" y="4602686"/>
                <a:ext cx="1212701" cy="358763"/>
              </a:xfrm>
              <a:prstGeom prst="ellipse">
                <a:avLst/>
              </a:prstGeom>
              <a:solidFill>
                <a:srgbClr val="B9D629"/>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25" name="TextBox 1224">
                <a:extLst>
                  <a:ext uri="{FF2B5EF4-FFF2-40B4-BE49-F238E27FC236}">
                    <a16:creationId xmlns:a16="http://schemas.microsoft.com/office/drawing/2014/main" id="{6CA92A73-48AC-E648-9049-2C681B007A32}"/>
                  </a:ext>
                </a:extLst>
              </p:cNvPr>
              <p:cNvSpPr txBox="1"/>
              <p:nvPr/>
            </p:nvSpPr>
            <p:spPr>
              <a:xfrm>
                <a:off x="10057709" y="4612211"/>
                <a:ext cx="582139" cy="4054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432FF"/>
                    </a:solidFill>
                    <a:effectLst/>
                    <a:uLnTx/>
                    <a:uFillTx/>
                    <a:latin typeface="Arial"/>
                    <a:ea typeface="MS PGothic" panose="020B0600070205080204" pitchFamily="34" charset="-128"/>
                    <a:cs typeface="+mn-cs"/>
                  </a:rPr>
                  <a:t>S6K</a:t>
                </a:r>
              </a:p>
            </p:txBody>
          </p:sp>
        </p:grpSp>
        <p:grpSp>
          <p:nvGrpSpPr>
            <p:cNvPr id="1209" name="Group 737">
              <a:extLst>
                <a:ext uri="{FF2B5EF4-FFF2-40B4-BE49-F238E27FC236}">
                  <a16:creationId xmlns:a16="http://schemas.microsoft.com/office/drawing/2014/main" id="{129B3B35-BEA4-5C48-A90C-1A38C99771D6}"/>
                </a:ext>
              </a:extLst>
            </p:cNvPr>
            <p:cNvGrpSpPr>
              <a:grpSpLocks/>
            </p:cNvGrpSpPr>
            <p:nvPr/>
          </p:nvGrpSpPr>
          <p:grpSpPr bwMode="auto">
            <a:xfrm>
              <a:off x="9774223" y="5270465"/>
              <a:ext cx="1212701" cy="414963"/>
              <a:chOff x="9821547" y="5405933"/>
              <a:chExt cx="1212701" cy="414963"/>
            </a:xfrm>
          </p:grpSpPr>
          <p:sp>
            <p:nvSpPr>
              <p:cNvPr id="1222" name="Oval 732">
                <a:extLst>
                  <a:ext uri="{FF2B5EF4-FFF2-40B4-BE49-F238E27FC236}">
                    <a16:creationId xmlns:a16="http://schemas.microsoft.com/office/drawing/2014/main" id="{B6B2BFC8-5386-074A-BCD3-7FEC03D59624}"/>
                  </a:ext>
                </a:extLst>
              </p:cNvPr>
              <p:cNvSpPr>
                <a:spLocks noChangeArrowheads="1"/>
              </p:cNvSpPr>
              <p:nvPr/>
            </p:nvSpPr>
            <p:spPr bwMode="auto">
              <a:xfrm>
                <a:off x="9821547" y="5405933"/>
                <a:ext cx="1212701" cy="357176"/>
              </a:xfrm>
              <a:prstGeom prst="ellipse">
                <a:avLst/>
              </a:prstGeom>
              <a:solidFill>
                <a:srgbClr val="B9D629"/>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23" name="TextBox 1222">
                <a:extLst>
                  <a:ext uri="{FF2B5EF4-FFF2-40B4-BE49-F238E27FC236}">
                    <a16:creationId xmlns:a16="http://schemas.microsoft.com/office/drawing/2014/main" id="{DB5BF3B3-17B5-944D-A18B-0FF9BD74060D}"/>
                  </a:ext>
                </a:extLst>
              </p:cNvPr>
              <p:cNvSpPr txBox="1"/>
              <p:nvPr/>
            </p:nvSpPr>
            <p:spPr>
              <a:xfrm>
                <a:off x="10210556" y="5415459"/>
                <a:ext cx="434681" cy="4054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432FF"/>
                    </a:solidFill>
                    <a:effectLst/>
                    <a:uLnTx/>
                    <a:uFillTx/>
                    <a:latin typeface="Arial"/>
                    <a:ea typeface="MS PGothic" panose="020B0600070205080204" pitchFamily="34" charset="-128"/>
                    <a:cs typeface="+mn-cs"/>
                  </a:rPr>
                  <a:t>S6</a:t>
                </a:r>
              </a:p>
            </p:txBody>
          </p:sp>
        </p:grpSp>
        <p:grpSp>
          <p:nvGrpSpPr>
            <p:cNvPr id="1210" name="Group 693">
              <a:extLst>
                <a:ext uri="{FF2B5EF4-FFF2-40B4-BE49-F238E27FC236}">
                  <a16:creationId xmlns:a16="http://schemas.microsoft.com/office/drawing/2014/main" id="{061E7322-A5E5-494D-BBD4-A01C7F81C5DC}"/>
                </a:ext>
              </a:extLst>
            </p:cNvPr>
            <p:cNvGrpSpPr>
              <a:grpSpLocks/>
            </p:cNvGrpSpPr>
            <p:nvPr/>
          </p:nvGrpSpPr>
          <p:grpSpPr bwMode="auto">
            <a:xfrm>
              <a:off x="7966282" y="4118643"/>
              <a:ext cx="271430" cy="307964"/>
              <a:chOff x="6626366" y="4791812"/>
              <a:chExt cx="271430" cy="307964"/>
            </a:xfrm>
          </p:grpSpPr>
          <p:sp>
            <p:nvSpPr>
              <p:cNvPr id="1220" name="Oval 692">
                <a:extLst>
                  <a:ext uri="{FF2B5EF4-FFF2-40B4-BE49-F238E27FC236}">
                    <a16:creationId xmlns:a16="http://schemas.microsoft.com/office/drawing/2014/main" id="{FC6D5267-D6AC-AE45-A2ED-4C1728939526}"/>
                  </a:ext>
                </a:extLst>
              </p:cNvPr>
              <p:cNvSpPr>
                <a:spLocks noChangeArrowheads="1"/>
              </p:cNvSpPr>
              <p:nvPr/>
            </p:nvSpPr>
            <p:spPr bwMode="auto">
              <a:xfrm>
                <a:off x="6626366" y="4826073"/>
                <a:ext cx="269842" cy="269865"/>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21" name="TextBox 1220">
                <a:extLst>
                  <a:ext uri="{FF2B5EF4-FFF2-40B4-BE49-F238E27FC236}">
                    <a16:creationId xmlns:a16="http://schemas.microsoft.com/office/drawing/2014/main" id="{FE83AD02-E6A3-FA4A-9244-3A86D39C9337}"/>
                  </a:ext>
                </a:extLst>
              </p:cNvPr>
              <p:cNvSpPr txBox="1"/>
              <p:nvPr/>
            </p:nvSpPr>
            <p:spPr>
              <a:xfrm>
                <a:off x="6634303" y="4791812"/>
                <a:ext cx="263493" cy="30796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DCDCF">
                        <a:lumMod val="10000"/>
                      </a:srgbClr>
                    </a:solidFill>
                    <a:effectLst/>
                    <a:uLnTx/>
                    <a:uFillTx/>
                    <a:latin typeface="Arial"/>
                    <a:ea typeface="MS PGothic" panose="020B0600070205080204" pitchFamily="34" charset="-128"/>
                    <a:cs typeface="+mn-cs"/>
                  </a:rPr>
                  <a:t>P</a:t>
                </a:r>
              </a:p>
            </p:txBody>
          </p:sp>
        </p:grpSp>
        <p:grpSp>
          <p:nvGrpSpPr>
            <p:cNvPr id="1211" name="Group 719">
              <a:extLst>
                <a:ext uri="{FF2B5EF4-FFF2-40B4-BE49-F238E27FC236}">
                  <a16:creationId xmlns:a16="http://schemas.microsoft.com/office/drawing/2014/main" id="{C0556F3B-2974-3447-94B9-7948DB8F35E9}"/>
                </a:ext>
              </a:extLst>
            </p:cNvPr>
            <p:cNvGrpSpPr>
              <a:grpSpLocks/>
            </p:cNvGrpSpPr>
            <p:nvPr/>
          </p:nvGrpSpPr>
          <p:grpSpPr bwMode="auto">
            <a:xfrm>
              <a:off x="9728191" y="4342696"/>
              <a:ext cx="273017" cy="307964"/>
              <a:chOff x="6625276" y="4791525"/>
              <a:chExt cx="273017" cy="307964"/>
            </a:xfrm>
          </p:grpSpPr>
          <p:sp>
            <p:nvSpPr>
              <p:cNvPr id="1218" name="Oval 720">
                <a:extLst>
                  <a:ext uri="{FF2B5EF4-FFF2-40B4-BE49-F238E27FC236}">
                    <a16:creationId xmlns:a16="http://schemas.microsoft.com/office/drawing/2014/main" id="{0A8E84E5-A3F4-A940-867D-ABE723F00372}"/>
                  </a:ext>
                </a:extLst>
              </p:cNvPr>
              <p:cNvSpPr>
                <a:spLocks noChangeArrowheads="1"/>
              </p:cNvSpPr>
              <p:nvPr/>
            </p:nvSpPr>
            <p:spPr bwMode="auto">
              <a:xfrm>
                <a:off x="6625276" y="4827150"/>
                <a:ext cx="271430" cy="269865"/>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19" name="TextBox 1218">
                <a:extLst>
                  <a:ext uri="{FF2B5EF4-FFF2-40B4-BE49-F238E27FC236}">
                    <a16:creationId xmlns:a16="http://schemas.microsoft.com/office/drawing/2014/main" id="{A08EC0E5-662C-8C45-AD52-1F4C408C5FB5}"/>
                  </a:ext>
                </a:extLst>
              </p:cNvPr>
              <p:cNvSpPr txBox="1"/>
              <p:nvPr/>
            </p:nvSpPr>
            <p:spPr>
              <a:xfrm>
                <a:off x="6633213" y="4791525"/>
                <a:ext cx="265080" cy="30796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DCDCF">
                        <a:lumMod val="10000"/>
                      </a:srgbClr>
                    </a:solidFill>
                    <a:effectLst/>
                    <a:uLnTx/>
                    <a:uFillTx/>
                    <a:latin typeface="Arial"/>
                    <a:ea typeface="MS PGothic" panose="020B0600070205080204" pitchFamily="34" charset="-128"/>
                    <a:cs typeface="+mn-cs"/>
                  </a:rPr>
                  <a:t>P</a:t>
                </a:r>
              </a:p>
            </p:txBody>
          </p:sp>
        </p:grpSp>
        <p:grpSp>
          <p:nvGrpSpPr>
            <p:cNvPr id="1212" name="Group 722">
              <a:extLst>
                <a:ext uri="{FF2B5EF4-FFF2-40B4-BE49-F238E27FC236}">
                  <a16:creationId xmlns:a16="http://schemas.microsoft.com/office/drawing/2014/main" id="{00CE0CCC-A8B2-1946-BB69-72D672EC9475}"/>
                </a:ext>
              </a:extLst>
            </p:cNvPr>
            <p:cNvGrpSpPr>
              <a:grpSpLocks/>
            </p:cNvGrpSpPr>
            <p:nvPr/>
          </p:nvGrpSpPr>
          <p:grpSpPr bwMode="auto">
            <a:xfrm>
              <a:off x="10244065" y="4225927"/>
              <a:ext cx="289486" cy="307964"/>
              <a:chOff x="6625295" y="4788104"/>
              <a:chExt cx="289486" cy="307964"/>
            </a:xfrm>
          </p:grpSpPr>
          <p:sp>
            <p:nvSpPr>
              <p:cNvPr id="1216" name="Oval 723">
                <a:extLst>
                  <a:ext uri="{FF2B5EF4-FFF2-40B4-BE49-F238E27FC236}">
                    <a16:creationId xmlns:a16="http://schemas.microsoft.com/office/drawing/2014/main" id="{EB0F1448-570B-3A4B-BBCB-E3C9B0DC32C3}"/>
                  </a:ext>
                </a:extLst>
              </p:cNvPr>
              <p:cNvSpPr>
                <a:spLocks noChangeArrowheads="1"/>
              </p:cNvSpPr>
              <p:nvPr/>
            </p:nvSpPr>
            <p:spPr bwMode="auto">
              <a:xfrm>
                <a:off x="6625295" y="4826202"/>
                <a:ext cx="269842" cy="269865"/>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17" name="TextBox 1216">
                <a:extLst>
                  <a:ext uri="{FF2B5EF4-FFF2-40B4-BE49-F238E27FC236}">
                    <a16:creationId xmlns:a16="http://schemas.microsoft.com/office/drawing/2014/main" id="{579737C3-709A-754D-8B13-5BD0A2D1491C}"/>
                  </a:ext>
                </a:extLst>
              </p:cNvPr>
              <p:cNvSpPr txBox="1"/>
              <p:nvPr/>
            </p:nvSpPr>
            <p:spPr>
              <a:xfrm>
                <a:off x="6651288" y="4788104"/>
                <a:ext cx="263493" cy="30796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DCDCF">
                        <a:lumMod val="10000"/>
                      </a:srgbClr>
                    </a:solidFill>
                    <a:effectLst/>
                    <a:uLnTx/>
                    <a:uFillTx/>
                    <a:latin typeface="Arial"/>
                    <a:ea typeface="MS PGothic" panose="020B0600070205080204" pitchFamily="34" charset="-128"/>
                    <a:cs typeface="+mn-cs"/>
                  </a:rPr>
                  <a:t>P</a:t>
                </a:r>
              </a:p>
            </p:txBody>
          </p:sp>
        </p:grpSp>
        <p:grpSp>
          <p:nvGrpSpPr>
            <p:cNvPr id="1213" name="Group 725">
              <a:extLst>
                <a:ext uri="{FF2B5EF4-FFF2-40B4-BE49-F238E27FC236}">
                  <a16:creationId xmlns:a16="http://schemas.microsoft.com/office/drawing/2014/main" id="{C0D48CD9-3771-C940-A869-5A94FD0B0EAD}"/>
                </a:ext>
              </a:extLst>
            </p:cNvPr>
            <p:cNvGrpSpPr>
              <a:grpSpLocks/>
            </p:cNvGrpSpPr>
            <p:nvPr/>
          </p:nvGrpSpPr>
          <p:grpSpPr bwMode="auto">
            <a:xfrm>
              <a:off x="10244065" y="5022823"/>
              <a:ext cx="288889" cy="307964"/>
              <a:chOff x="6625295" y="4788422"/>
              <a:chExt cx="288889" cy="307964"/>
            </a:xfrm>
          </p:grpSpPr>
          <p:sp>
            <p:nvSpPr>
              <p:cNvPr id="1214" name="Oval 726">
                <a:extLst>
                  <a:ext uri="{FF2B5EF4-FFF2-40B4-BE49-F238E27FC236}">
                    <a16:creationId xmlns:a16="http://schemas.microsoft.com/office/drawing/2014/main" id="{8B14F697-0E38-9D4E-B690-3F256706619A}"/>
                  </a:ext>
                </a:extLst>
              </p:cNvPr>
              <p:cNvSpPr>
                <a:spLocks noChangeArrowheads="1"/>
              </p:cNvSpPr>
              <p:nvPr/>
            </p:nvSpPr>
            <p:spPr bwMode="auto">
              <a:xfrm>
                <a:off x="6625295" y="4826521"/>
                <a:ext cx="269842" cy="269865"/>
              </a:xfrm>
              <a:prstGeom prst="ellipse">
                <a:avLst/>
              </a:prstGeom>
              <a:solidFill>
                <a:srgbClr val="F8F45A"/>
              </a:solidFill>
              <a:ln>
                <a:noFill/>
              </a:ln>
              <a:extLst>
                <a:ext uri="{91240B29-F687-4F45-9708-019B960494DF}">
                  <a14:hiddenLine xmlns:a14="http://schemas.microsoft.com/office/drawing/2010/main" w="19050">
                    <a:solidFill>
                      <a:srgbClr val="000000"/>
                    </a:solidFill>
                    <a:round/>
                    <a:headEnd/>
                    <a:tailEnd/>
                  </a14:hiddenLine>
                </a:ext>
              </a:extLst>
            </p:spPr>
            <p:txBody>
              <a:bodyPr lIns="121875" tIns="60937" rIns="121875" bIns="60937" anchor="ctr"/>
              <a:lstStyle>
                <a:lvl1pPr defTabSz="1217613">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defTabSz="1217613">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defTabSz="1217613">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defTabSz="1217613">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defTabSz="1217613">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defTabSz="1217613"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7613" rtl="0" eaLnBrk="1" fontAlgn="auto" latinLnBrk="0" hangingPunct="1">
                  <a:lnSpc>
                    <a:spcPct val="100000"/>
                  </a:lnSpc>
                  <a:spcBef>
                    <a:spcPct val="50000"/>
                  </a:spcBef>
                  <a:spcAft>
                    <a:spcPct val="0"/>
                  </a:spcAft>
                  <a:buClrTx/>
                  <a:buSzTx/>
                  <a:buFontTx/>
                  <a:buNone/>
                  <a:tabLst/>
                  <a:defRPr/>
                </a:pPr>
                <a:endParaRPr kumimoji="0" lang="en-US" altLang="en-US" sz="1400" b="0" i="0" u="none" strike="noStrike" kern="0" cap="none" spc="0" normalizeH="0" baseline="0" noProof="0" dirty="0">
                  <a:ln>
                    <a:noFill/>
                  </a:ln>
                  <a:solidFill>
                    <a:srgbClr val="CDCDC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15" name="TextBox 1214">
                <a:extLst>
                  <a:ext uri="{FF2B5EF4-FFF2-40B4-BE49-F238E27FC236}">
                    <a16:creationId xmlns:a16="http://schemas.microsoft.com/office/drawing/2014/main" id="{70D0196D-EC1E-EF4E-9BD1-D449D6A4E8DA}"/>
                  </a:ext>
                </a:extLst>
              </p:cNvPr>
              <p:cNvSpPr txBox="1"/>
              <p:nvPr/>
            </p:nvSpPr>
            <p:spPr>
              <a:xfrm>
                <a:off x="6650691" y="4788422"/>
                <a:ext cx="263493" cy="30796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DCDCF">
                        <a:lumMod val="10000"/>
                      </a:srgbClr>
                    </a:solidFill>
                    <a:effectLst/>
                    <a:uLnTx/>
                    <a:uFillTx/>
                    <a:latin typeface="Arial"/>
                    <a:ea typeface="MS PGothic" panose="020B0600070205080204" pitchFamily="34" charset="-128"/>
                    <a:cs typeface="+mn-cs"/>
                  </a:rPr>
                  <a:t>P</a:t>
                </a:r>
              </a:p>
            </p:txBody>
          </p:sp>
        </p:grpSp>
      </p:grpSp>
      <p:sp>
        <p:nvSpPr>
          <p:cNvPr id="1785" name="Text Box 15">
            <a:extLst>
              <a:ext uri="{FF2B5EF4-FFF2-40B4-BE49-F238E27FC236}">
                <a16:creationId xmlns:a16="http://schemas.microsoft.com/office/drawing/2014/main" id="{5DF35FEB-3111-064B-BB59-18128F861E84}"/>
              </a:ext>
            </a:extLst>
          </p:cNvPr>
          <p:cNvSpPr txBox="1">
            <a:spLocks noChangeArrowheads="1"/>
          </p:cNvSpPr>
          <p:nvPr/>
        </p:nvSpPr>
        <p:spPr bwMode="auto">
          <a:xfrm>
            <a:off x="178594" y="6181173"/>
            <a:ext cx="11632406" cy="58477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600" b="0" i="0" u="none" strike="noStrike" kern="1200" cap="none" spc="-10" normalizeH="0" baseline="0" noProof="0" dirty="0">
                <a:ln>
                  <a:noFill/>
                </a:ln>
                <a:solidFill>
                  <a:srgbClr val="002060"/>
                </a:solidFill>
                <a:effectLst/>
                <a:uLnTx/>
                <a:uFillTx/>
                <a:latin typeface="Arial" charset="0"/>
                <a:ea typeface="ＭＳ Ｐゴシック" charset="0"/>
              </a:rPr>
              <a:t>Finn RS et al. </a:t>
            </a:r>
            <a:r>
              <a:rPr kumimoji="0" lang="fr-FR" altLang="en-US" sz="1600" b="0" i="1" u="none" strike="noStrike" kern="1200" cap="none" spc="-10" normalizeH="0" baseline="0" noProof="0" dirty="0">
                <a:ln>
                  <a:noFill/>
                </a:ln>
                <a:solidFill>
                  <a:srgbClr val="002060"/>
                </a:solidFill>
                <a:effectLst/>
                <a:uLnTx/>
                <a:uFillTx/>
                <a:latin typeface="Arial" charset="0"/>
                <a:ea typeface="ＭＳ Ｐゴシック" charset="0"/>
              </a:rPr>
              <a:t>Proc ASCO </a:t>
            </a:r>
            <a:r>
              <a:rPr kumimoji="0" lang="fr-FR" altLang="en-US" sz="1600" b="0" i="0" u="none" strike="noStrike" kern="1200" cap="none" spc="-10" normalizeH="0" baseline="0" noProof="0" dirty="0">
                <a:ln>
                  <a:noFill/>
                </a:ln>
                <a:solidFill>
                  <a:srgbClr val="002060"/>
                </a:solidFill>
                <a:effectLst/>
                <a:uLnTx/>
                <a:uFillTx/>
                <a:latin typeface="Arial" charset="0"/>
                <a:ea typeface="ＭＳ Ｐゴシック" charset="0"/>
              </a:rPr>
              <a:t>2014;Abstract TPS4153; </a:t>
            </a:r>
            <a:r>
              <a:rPr kumimoji="0" lang="fr-FR" altLang="en-US" sz="1600" b="0" i="0" u="none" strike="noStrike" kern="1200" cap="none" spc="-10" normalizeH="0" baseline="0" noProof="0" dirty="0" err="1">
                <a:ln>
                  <a:noFill/>
                </a:ln>
                <a:solidFill>
                  <a:srgbClr val="002060"/>
                </a:solidFill>
                <a:effectLst/>
                <a:uLnTx/>
                <a:uFillTx/>
                <a:latin typeface="Arial" charset="0"/>
                <a:ea typeface="ＭＳ Ｐゴシック" charset="0"/>
              </a:rPr>
              <a:t>Stjepanovic</a:t>
            </a:r>
            <a:r>
              <a:rPr kumimoji="0" lang="fr-FR" altLang="en-US" sz="1600" b="0" i="0" u="none" strike="noStrike" kern="1200" cap="none" spc="-10" normalizeH="0" baseline="0" noProof="0" dirty="0">
                <a:ln>
                  <a:noFill/>
                </a:ln>
                <a:solidFill>
                  <a:srgbClr val="002060"/>
                </a:solidFill>
                <a:effectLst/>
                <a:uLnTx/>
                <a:uFillTx/>
                <a:latin typeface="Arial" charset="0"/>
                <a:ea typeface="ＭＳ Ｐゴシック" charset="0"/>
              </a:rPr>
              <a:t> N et al. </a:t>
            </a:r>
            <a:r>
              <a:rPr kumimoji="0" lang="fr-FR" altLang="en-US" sz="1600" b="0" i="1" u="none" strike="noStrike" kern="1200" cap="none" spc="-10" normalizeH="0" baseline="0" noProof="0" dirty="0" err="1">
                <a:ln>
                  <a:noFill/>
                </a:ln>
                <a:solidFill>
                  <a:srgbClr val="002060"/>
                </a:solidFill>
                <a:effectLst/>
                <a:uLnTx/>
                <a:uFillTx/>
                <a:latin typeface="Arial" charset="0"/>
                <a:ea typeface="ＭＳ Ｐゴシック" charset="0"/>
              </a:rPr>
              <a:t>Biologics</a:t>
            </a:r>
            <a:r>
              <a:rPr kumimoji="0" lang="fr-FR" altLang="en-US" sz="1600" b="0" i="0" u="none" strike="noStrike" kern="1200" cap="none" spc="-10" normalizeH="0" baseline="0" noProof="0" dirty="0">
                <a:ln>
                  <a:noFill/>
                </a:ln>
                <a:solidFill>
                  <a:srgbClr val="002060"/>
                </a:solidFill>
                <a:effectLst/>
                <a:uLnTx/>
                <a:uFillTx/>
                <a:latin typeface="Arial" charset="0"/>
                <a:ea typeface="ＭＳ Ｐゴシック" charset="0"/>
              </a:rPr>
              <a:t> 2014;8:129-39; Cheng AL et al. </a:t>
            </a:r>
            <a:r>
              <a:rPr kumimoji="0" lang="fr-FR" altLang="en-US" sz="1600" b="0" i="1" u="none" strike="noStrike" kern="1200" cap="none" spc="-10" normalizeH="0" baseline="0" noProof="0" dirty="0">
                <a:ln>
                  <a:noFill/>
                </a:ln>
                <a:solidFill>
                  <a:srgbClr val="002060"/>
                </a:solidFill>
                <a:effectLst/>
                <a:uLnTx/>
                <a:uFillTx/>
                <a:latin typeface="Arial" charset="0"/>
                <a:ea typeface="ＭＳ Ｐゴシック" charset="0"/>
              </a:rPr>
              <a:t>Proc ASCO</a:t>
            </a:r>
            <a:r>
              <a:rPr kumimoji="0" lang="fr-FR" altLang="en-US" sz="1600" b="0" i="0" u="none" strike="noStrike" kern="1200" cap="none" spc="-10" normalizeH="0" baseline="0" noProof="0" dirty="0">
                <a:ln>
                  <a:noFill/>
                </a:ln>
                <a:solidFill>
                  <a:srgbClr val="002060"/>
                </a:solidFill>
                <a:effectLst/>
                <a:uLnTx/>
                <a:uFillTx/>
                <a:latin typeface="Arial" charset="0"/>
                <a:ea typeface="ＭＳ Ｐゴシック" charset="0"/>
              </a:rPr>
              <a:t> 2017;Abstract 4001; Ikeda K et al. </a:t>
            </a:r>
            <a:r>
              <a:rPr kumimoji="0" lang="fr-FR" altLang="en-US" sz="1600" b="0" i="1" u="none" strike="noStrike" kern="1200" cap="none" spc="-10" normalizeH="0" baseline="0" noProof="0" dirty="0">
                <a:ln>
                  <a:noFill/>
                </a:ln>
                <a:solidFill>
                  <a:srgbClr val="002060"/>
                </a:solidFill>
                <a:effectLst/>
                <a:uLnTx/>
                <a:uFillTx/>
                <a:latin typeface="Arial" charset="0"/>
                <a:ea typeface="ＭＳ Ｐゴシック" charset="0"/>
              </a:rPr>
              <a:t>J </a:t>
            </a:r>
            <a:r>
              <a:rPr kumimoji="0" lang="fr-FR" altLang="en-US" sz="1600" b="0" i="1" u="none" strike="noStrike" kern="1200" cap="none" spc="-10" normalizeH="0" baseline="0" noProof="0" dirty="0" err="1">
                <a:ln>
                  <a:noFill/>
                </a:ln>
                <a:solidFill>
                  <a:srgbClr val="002060"/>
                </a:solidFill>
                <a:effectLst/>
                <a:uLnTx/>
                <a:uFillTx/>
                <a:latin typeface="Arial" charset="0"/>
                <a:ea typeface="ＭＳ Ｐゴシック" charset="0"/>
              </a:rPr>
              <a:t>Gastroenterol</a:t>
            </a:r>
            <a:r>
              <a:rPr kumimoji="0" lang="fr-FR" altLang="en-US" sz="1600" b="0" i="0" u="none" strike="noStrike" kern="1200" cap="none" spc="-10" normalizeH="0" baseline="0" noProof="0" dirty="0">
                <a:ln>
                  <a:noFill/>
                </a:ln>
                <a:solidFill>
                  <a:srgbClr val="002060"/>
                </a:solidFill>
                <a:effectLst/>
                <a:uLnTx/>
                <a:uFillTx/>
                <a:latin typeface="Arial" charset="0"/>
                <a:ea typeface="ＭＳ Ｐゴシック" charset="0"/>
              </a:rPr>
              <a:t> 2017;52(4):512-9.</a:t>
            </a:r>
          </a:p>
        </p:txBody>
      </p:sp>
    </p:spTree>
    <p:custDataLst>
      <p:tags r:id="rId1"/>
    </p:custDataLst>
    <p:extLst>
      <p:ext uri="{BB962C8B-B14F-4D97-AF65-F5344CB8AC3E}">
        <p14:creationId xmlns:p14="http://schemas.microsoft.com/office/powerpoint/2010/main" val="3317660102"/>
      </p:ext>
    </p:extLst>
  </p:cSld>
  <p:clrMapOvr>
    <a:masterClrMapping/>
  </p:clrMapOvr>
  <p:transition spd="slow"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Arial" charset="0"/>
                <a:ea typeface="ＭＳ Ｐゴシック" charset="0"/>
                <a:cs typeface="ＭＳ Ｐゴシック" charset="0"/>
              </a:rPr>
              <a:t>Lenvatinib</a:t>
            </a:r>
            <a:endParaRPr lang="en-US" dirty="0">
              <a:latin typeface="Arial" charset="0"/>
              <a:ea typeface="ＭＳ Ｐゴシック" charset="0"/>
              <a:cs typeface="ＭＳ Ｐゴシック" charset="0"/>
            </a:endParaRPr>
          </a:p>
        </p:txBody>
      </p:sp>
      <p:sp>
        <p:nvSpPr>
          <p:cNvPr id="63489" name="Content Placeholder 1"/>
          <p:cNvSpPr>
            <a:spLocks noGrp="1"/>
          </p:cNvSpPr>
          <p:nvPr>
            <p:ph idx="1"/>
          </p:nvPr>
        </p:nvSpPr>
        <p:spPr/>
        <p:txBody>
          <a:bodyPr/>
          <a:lstStyle/>
          <a:p>
            <a:pPr marL="0" indent="0">
              <a:spcBef>
                <a:spcPts val="0"/>
              </a:spcBef>
              <a:buNone/>
            </a:pPr>
            <a:r>
              <a:rPr lang="en-US" sz="2600" b="1" dirty="0">
                <a:solidFill>
                  <a:srgbClr val="0432FF"/>
                </a:solidFill>
                <a:latin typeface="Arial" charset="0"/>
                <a:ea typeface="ＭＳ Ｐゴシック" charset="0"/>
                <a:cs typeface="Arial" charset="0"/>
              </a:rPr>
              <a:t>Mechanism of action</a:t>
            </a:r>
          </a:p>
          <a:p>
            <a:pPr>
              <a:spcBef>
                <a:spcPts val="0"/>
              </a:spcBef>
            </a:pPr>
            <a:r>
              <a:rPr lang="en-US" sz="2600" dirty="0">
                <a:latin typeface="Arial" charset="0"/>
                <a:ea typeface="ＭＳ Ｐゴシック" charset="0"/>
                <a:cs typeface="Arial" charset="0"/>
              </a:rPr>
              <a:t>Oral </a:t>
            </a:r>
            <a:r>
              <a:rPr lang="en-US" sz="2600" dirty="0" err="1">
                <a:latin typeface="Arial" charset="0"/>
                <a:ea typeface="ＭＳ Ｐゴシック" charset="0"/>
                <a:cs typeface="Arial" charset="0"/>
              </a:rPr>
              <a:t>multikinase</a:t>
            </a:r>
            <a:r>
              <a:rPr lang="en-US" sz="2600" dirty="0">
                <a:latin typeface="Arial" charset="0"/>
                <a:ea typeface="ＭＳ Ｐゴシック" charset="0"/>
                <a:cs typeface="Arial" charset="0"/>
              </a:rPr>
              <a:t> inhibitor</a:t>
            </a:r>
            <a:endParaRPr lang="en-US" sz="2600" b="1" dirty="0">
              <a:solidFill>
                <a:srgbClr val="FFCC31"/>
              </a:solidFill>
              <a:latin typeface="Arial" charset="0"/>
              <a:ea typeface="ＭＳ Ｐゴシック" charset="0"/>
              <a:cs typeface="Arial" charset="0"/>
            </a:endParaRPr>
          </a:p>
          <a:p>
            <a:pPr marL="0" indent="0">
              <a:spcBef>
                <a:spcPts val="1800"/>
              </a:spcBef>
              <a:buNone/>
            </a:pPr>
            <a:r>
              <a:rPr lang="en-US" sz="2600" b="1" dirty="0">
                <a:solidFill>
                  <a:srgbClr val="0432FF"/>
                </a:solidFill>
                <a:latin typeface="Arial" charset="0"/>
                <a:ea typeface="ＭＳ Ｐゴシック" charset="0"/>
                <a:cs typeface="Arial" charset="0"/>
              </a:rPr>
              <a:t>Indication</a:t>
            </a:r>
            <a:endParaRPr lang="en-US" sz="2600" dirty="0">
              <a:solidFill>
                <a:srgbClr val="0432FF"/>
              </a:solidFill>
              <a:latin typeface="Arial" charset="0"/>
              <a:ea typeface="ＭＳ Ｐゴシック" charset="0"/>
              <a:cs typeface="Arial" charset="0"/>
            </a:endParaRPr>
          </a:p>
          <a:p>
            <a:pPr>
              <a:spcBef>
                <a:spcPts val="0"/>
              </a:spcBef>
            </a:pPr>
            <a:r>
              <a:rPr lang="en-US" sz="2600" dirty="0">
                <a:latin typeface="Arial" charset="0"/>
                <a:ea typeface="ＭＳ Ｐゴシック" charset="0"/>
                <a:cs typeface="Arial" charset="0"/>
              </a:rPr>
              <a:t>For patients with unresectable hepatocellular carcinoma as first-line therapy</a:t>
            </a:r>
            <a:endParaRPr lang="en-US" sz="2600" b="1" dirty="0">
              <a:solidFill>
                <a:srgbClr val="FFCC31"/>
              </a:solidFill>
              <a:latin typeface="Arial" charset="0"/>
              <a:ea typeface="ＭＳ Ｐゴシック" charset="0"/>
              <a:cs typeface="Arial" charset="0"/>
            </a:endParaRPr>
          </a:p>
          <a:p>
            <a:pPr marL="0" indent="0">
              <a:spcBef>
                <a:spcPts val="1800"/>
              </a:spcBef>
              <a:buNone/>
            </a:pPr>
            <a:r>
              <a:rPr lang="en-US" sz="2600" b="1" dirty="0">
                <a:solidFill>
                  <a:srgbClr val="0432FF"/>
                </a:solidFill>
                <a:latin typeface="Arial" charset="0"/>
                <a:ea typeface="ＭＳ Ｐゴシック" charset="0"/>
                <a:cs typeface="Arial" charset="0"/>
              </a:rPr>
              <a:t>Recommended dose</a:t>
            </a:r>
            <a:endParaRPr lang="en-US" sz="2600" dirty="0">
              <a:solidFill>
                <a:srgbClr val="0432FF"/>
              </a:solidFill>
              <a:latin typeface="Arial" charset="0"/>
              <a:ea typeface="ＭＳ Ｐゴシック" charset="0"/>
              <a:cs typeface="Arial" charset="0"/>
            </a:endParaRPr>
          </a:p>
          <a:p>
            <a:r>
              <a:rPr lang="en-US" sz="2600" dirty="0"/>
              <a:t>12 mg orally once daily in patients 60 kg or greater actual body weight </a:t>
            </a:r>
          </a:p>
          <a:p>
            <a:r>
              <a:rPr lang="en-US" sz="2600" dirty="0"/>
              <a:t>8 mg orally once daily in patients less than 60 kg actual body weight</a:t>
            </a:r>
          </a:p>
          <a:p>
            <a:pPr>
              <a:spcBef>
                <a:spcPts val="0"/>
              </a:spcBef>
            </a:pPr>
            <a:endParaRPr lang="en-US" sz="2600" dirty="0">
              <a:solidFill>
                <a:srgbClr val="99CCFF"/>
              </a:solidFill>
              <a:latin typeface="Arial" charset="0"/>
              <a:ea typeface="ＭＳ Ｐゴシック" charset="0"/>
              <a:cs typeface="Arial"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https://</a:t>
            </a:r>
            <a:r>
              <a:rPr kumimoji="0" lang="en-US" sz="1600" b="0" i="0" u="none" strike="noStrike" kern="1200" cap="none" spc="0" normalizeH="0" baseline="0" noProof="0" dirty="0" err="1">
                <a:ln>
                  <a:noFill/>
                </a:ln>
                <a:solidFill>
                  <a:srgbClr val="002060"/>
                </a:solidFill>
                <a:effectLst/>
                <a:uLnTx/>
                <a:uFillTx/>
                <a:latin typeface="Arial" charset="0"/>
                <a:ea typeface="ＭＳ Ｐゴシック" charset="0"/>
              </a:rPr>
              <a:t>www.fda.gov</a:t>
            </a: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/drugs/resources-information-approved-drugs/</a:t>
            </a:r>
            <a:r>
              <a:rPr kumimoji="0" lang="en-US" sz="1600" b="0" i="0" u="none" strike="noStrike" kern="1200" cap="none" spc="0" normalizeH="0" baseline="0" noProof="0" dirty="0" err="1">
                <a:ln>
                  <a:noFill/>
                </a:ln>
                <a:solidFill>
                  <a:srgbClr val="002060"/>
                </a:solidFill>
                <a:effectLst/>
                <a:uLnTx/>
                <a:uFillTx/>
                <a:latin typeface="Arial" charset="0"/>
                <a:ea typeface="ＭＳ Ｐゴシック" charset="0"/>
              </a:rPr>
              <a:t>fda</a:t>
            </a: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-approves-</a:t>
            </a:r>
            <a:r>
              <a:rPr kumimoji="0" lang="en-US" sz="1600" b="0" i="0" u="none" strike="noStrike" kern="1200" cap="none" spc="0" normalizeH="0" baseline="0" noProof="0" dirty="0" err="1">
                <a:ln>
                  <a:noFill/>
                </a:ln>
                <a:solidFill>
                  <a:srgbClr val="002060"/>
                </a:solidFill>
                <a:effectLst/>
                <a:uLnTx/>
                <a:uFillTx/>
                <a:latin typeface="Arial" charset="0"/>
                <a:ea typeface="ＭＳ Ｐゴシック" charset="0"/>
              </a:rPr>
              <a:t>lenvatinib</a:t>
            </a: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-unresectable-hepatocellular-carcinoma</a:t>
            </a:r>
            <a:endParaRPr kumimoji="0" lang="en-US" sz="1600" b="0" i="1" u="none" strike="noStrike" kern="1200" cap="none" spc="0" normalizeH="0" baseline="0" noProof="0" dirty="0">
              <a:ln>
                <a:noFill/>
              </a:ln>
              <a:solidFill>
                <a:srgbClr val="00206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66202192"/>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65" name="Rectangle 584"/>
          <p:cNvSpPr>
            <a:spLocks noGrp="1" noChangeArrowheads="1"/>
          </p:cNvSpPr>
          <p:nvPr>
            <p:ph type="title"/>
          </p:nvPr>
        </p:nvSpPr>
        <p:spPr/>
        <p:txBody>
          <a:bodyPr/>
          <a:lstStyle/>
          <a:p>
            <a:r>
              <a:rPr lang="en-US" dirty="0">
                <a:latin typeface="Arial" charset="0"/>
                <a:ea typeface="ＭＳ Ｐゴシック" charset="0"/>
                <a:cs typeface="ＭＳ Ｐゴシック" charset="0"/>
              </a:rPr>
              <a:t>Mechanism of Action of </a:t>
            </a:r>
            <a:r>
              <a:rPr lang="en-US" dirty="0" err="1">
                <a:latin typeface="Arial" charset="0"/>
                <a:ea typeface="ＭＳ Ｐゴシック" charset="0"/>
                <a:cs typeface="ＭＳ Ｐゴシック" charset="0"/>
              </a:rPr>
              <a:t>Cabozantinib</a:t>
            </a:r>
            <a:endParaRPr lang="en-US" dirty="0">
              <a:latin typeface="Arial" charset="0"/>
              <a:ea typeface="ＭＳ Ｐゴシック" charset="0"/>
              <a:cs typeface="ＭＳ Ｐゴシック" charset="0"/>
            </a:endParaRPr>
          </a:p>
        </p:txBody>
      </p:sp>
      <p:sp>
        <p:nvSpPr>
          <p:cNvPr id="568" name="Rectangle 593">
            <a:extLst>
              <a:ext uri="{FF2B5EF4-FFF2-40B4-BE49-F238E27FC236}">
                <a16:creationId xmlns:a16="http://schemas.microsoft.com/office/drawing/2014/main" id="{F64B385E-57B1-D346-AF5A-EFD64BA1E622}"/>
              </a:ext>
            </a:extLst>
          </p:cNvPr>
          <p:cNvSpPr>
            <a:spLocks noChangeArrowheads="1"/>
          </p:cNvSpPr>
          <p:nvPr/>
        </p:nvSpPr>
        <p:spPr bwMode="auto">
          <a:xfrm>
            <a:off x="8573690" y="3377679"/>
            <a:ext cx="2971800"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285750" indent="-285750" eaLnBrk="1" hangingPunct="1">
              <a:buFont typeface="Arial" panose="020B0604020202020204" pitchFamily="34" charset="0"/>
              <a:buChar char="•"/>
            </a:pPr>
            <a:r>
              <a:rPr lang="en-US" sz="1800" dirty="0" err="1">
                <a:solidFill>
                  <a:srgbClr val="002060"/>
                </a:solidFill>
                <a:ea typeface="MS PGothic" charset="0"/>
                <a:cs typeface="MS PGothic" charset="0"/>
              </a:rPr>
              <a:t>Cabozantinib</a:t>
            </a:r>
            <a:r>
              <a:rPr lang="en-US" sz="1800" dirty="0">
                <a:solidFill>
                  <a:srgbClr val="002060"/>
                </a:solidFill>
                <a:ea typeface="MS PGothic" charset="0"/>
                <a:cs typeface="MS PGothic" charset="0"/>
              </a:rPr>
              <a:t> provides dual inhibition of MET and VEFGR2, thereby preventing the MET pathway from acting as an alternative pathway in the development of VEGF</a:t>
            </a:r>
          </a:p>
          <a:p>
            <a:pPr eaLnBrk="1" hangingPunct="1"/>
            <a:endParaRPr lang="en-US" sz="1800" dirty="0">
              <a:solidFill>
                <a:srgbClr val="002060"/>
              </a:solidFill>
              <a:ea typeface="MS PGothic" charset="0"/>
              <a:cs typeface="MS PGothic" charset="0"/>
            </a:endParaRPr>
          </a:p>
        </p:txBody>
      </p:sp>
      <p:grpSp>
        <p:nvGrpSpPr>
          <p:cNvPr id="8" name="Group 3">
            <a:extLst>
              <a:ext uri="{FF2B5EF4-FFF2-40B4-BE49-F238E27FC236}">
                <a16:creationId xmlns:a16="http://schemas.microsoft.com/office/drawing/2014/main" id="{4D4E98B5-3A04-424B-B2EF-43CB0DC764CC}"/>
              </a:ext>
            </a:extLst>
          </p:cNvPr>
          <p:cNvGrpSpPr>
            <a:grpSpLocks/>
          </p:cNvGrpSpPr>
          <p:nvPr/>
        </p:nvGrpSpPr>
        <p:grpSpPr bwMode="auto">
          <a:xfrm>
            <a:off x="509451" y="2166760"/>
            <a:ext cx="8482149" cy="782638"/>
            <a:chOff x="-28" y="1852"/>
            <a:chExt cx="5815" cy="595"/>
          </a:xfrm>
        </p:grpSpPr>
        <p:sp>
          <p:nvSpPr>
            <p:cNvPr id="9" name="Freeform 4">
              <a:extLst>
                <a:ext uri="{FF2B5EF4-FFF2-40B4-BE49-F238E27FC236}">
                  <a16:creationId xmlns:a16="http://schemas.microsoft.com/office/drawing/2014/main" id="{AC57783D-443C-7049-BF48-1D02A28744CA}"/>
                </a:ext>
              </a:extLst>
            </p:cNvPr>
            <p:cNvSpPr>
              <a:spLocks/>
            </p:cNvSpPr>
            <p:nvPr/>
          </p:nvSpPr>
          <p:spPr bwMode="auto">
            <a:xfrm>
              <a:off x="0" y="2033"/>
              <a:ext cx="5772" cy="250"/>
            </a:xfrm>
            <a:custGeom>
              <a:avLst/>
              <a:gdLst>
                <a:gd name="T0" fmla="*/ 0 w 5772"/>
                <a:gd name="T1" fmla="*/ 0 h 1078"/>
                <a:gd name="T2" fmla="*/ 2796 w 5772"/>
                <a:gd name="T3" fmla="*/ 0 h 1078"/>
                <a:gd name="T4" fmla="*/ 5772 w 5772"/>
                <a:gd name="T5" fmla="*/ 0 h 1078"/>
                <a:gd name="T6" fmla="*/ 0 60000 65536"/>
                <a:gd name="T7" fmla="*/ 0 60000 65536"/>
                <a:gd name="T8" fmla="*/ 0 60000 65536"/>
                <a:gd name="T9" fmla="*/ 0 w 5772"/>
                <a:gd name="T10" fmla="*/ 0 h 1078"/>
                <a:gd name="T11" fmla="*/ 5772 w 5772"/>
                <a:gd name="T12" fmla="*/ 1078 h 1078"/>
              </a:gdLst>
              <a:ahLst/>
              <a:cxnLst>
                <a:cxn ang="T6">
                  <a:pos x="T0" y="T1"/>
                </a:cxn>
                <a:cxn ang="T7">
                  <a:pos x="T2" y="T3"/>
                </a:cxn>
                <a:cxn ang="T8">
                  <a:pos x="T4" y="T5"/>
                </a:cxn>
              </a:cxnLst>
              <a:rect l="T9" t="T10" r="T11" b="T12"/>
              <a:pathLst>
                <a:path w="5772" h="1078">
                  <a:moveTo>
                    <a:pt x="0" y="1078"/>
                  </a:moveTo>
                  <a:cubicBezTo>
                    <a:pt x="917" y="573"/>
                    <a:pt x="1834" y="68"/>
                    <a:pt x="2796" y="34"/>
                  </a:cubicBezTo>
                  <a:cubicBezTo>
                    <a:pt x="3758" y="0"/>
                    <a:pt x="5276" y="734"/>
                    <a:pt x="5772" y="874"/>
                  </a:cubicBezTo>
                </a:path>
              </a:pathLst>
            </a:custGeom>
            <a:noFill/>
            <a:ln w="355600">
              <a:solidFill>
                <a:srgbClr val="FFCC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0" name="Group 5">
              <a:extLst>
                <a:ext uri="{FF2B5EF4-FFF2-40B4-BE49-F238E27FC236}">
                  <a16:creationId xmlns:a16="http://schemas.microsoft.com/office/drawing/2014/main" id="{DB58885A-5B25-9943-BFE9-8E9423D4F891}"/>
                </a:ext>
              </a:extLst>
            </p:cNvPr>
            <p:cNvGrpSpPr>
              <a:grpSpLocks/>
            </p:cNvGrpSpPr>
            <p:nvPr/>
          </p:nvGrpSpPr>
          <p:grpSpPr bwMode="auto">
            <a:xfrm rot="-206451">
              <a:off x="2927" y="1859"/>
              <a:ext cx="368" cy="365"/>
              <a:chOff x="4494" y="1296"/>
              <a:chExt cx="147" cy="146"/>
            </a:xfrm>
          </p:grpSpPr>
          <p:sp>
            <p:nvSpPr>
              <p:cNvPr id="418" name="Freeform 6">
                <a:extLst>
                  <a:ext uri="{FF2B5EF4-FFF2-40B4-BE49-F238E27FC236}">
                    <a16:creationId xmlns:a16="http://schemas.microsoft.com/office/drawing/2014/main" id="{4E07F766-130A-CB44-AA57-0B997D023BE7}"/>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19" name="Freeform 7">
                <a:extLst>
                  <a:ext uri="{FF2B5EF4-FFF2-40B4-BE49-F238E27FC236}">
                    <a16:creationId xmlns:a16="http://schemas.microsoft.com/office/drawing/2014/main" id="{C6F55820-FD16-9844-8B50-C3F9235649C8}"/>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0" name="Freeform 8">
                <a:extLst>
                  <a:ext uri="{FF2B5EF4-FFF2-40B4-BE49-F238E27FC236}">
                    <a16:creationId xmlns:a16="http://schemas.microsoft.com/office/drawing/2014/main" id="{3A86AB19-DD90-B043-A7E5-7EDC2062723B}"/>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1" name="Freeform 9">
                <a:extLst>
                  <a:ext uri="{FF2B5EF4-FFF2-40B4-BE49-F238E27FC236}">
                    <a16:creationId xmlns:a16="http://schemas.microsoft.com/office/drawing/2014/main" id="{707E2511-F218-CD40-A955-E018CC514C18}"/>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2" name="Freeform 10">
                <a:extLst>
                  <a:ext uri="{FF2B5EF4-FFF2-40B4-BE49-F238E27FC236}">
                    <a16:creationId xmlns:a16="http://schemas.microsoft.com/office/drawing/2014/main" id="{2FC592CE-162C-6E42-BF41-E0308DA378AE}"/>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3" name="Freeform 11">
                <a:extLst>
                  <a:ext uri="{FF2B5EF4-FFF2-40B4-BE49-F238E27FC236}">
                    <a16:creationId xmlns:a16="http://schemas.microsoft.com/office/drawing/2014/main" id="{B5E2E758-DFED-1248-BD0E-040A7344E052}"/>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424" name="Group 12">
                <a:extLst>
                  <a:ext uri="{FF2B5EF4-FFF2-40B4-BE49-F238E27FC236}">
                    <a16:creationId xmlns:a16="http://schemas.microsoft.com/office/drawing/2014/main" id="{9E370ACE-2138-8C4C-8300-1E620B42C841}"/>
                  </a:ext>
                </a:extLst>
              </p:cNvPr>
              <p:cNvGrpSpPr>
                <a:grpSpLocks/>
              </p:cNvGrpSpPr>
              <p:nvPr/>
            </p:nvGrpSpPr>
            <p:grpSpPr bwMode="auto">
              <a:xfrm>
                <a:off x="4497" y="1296"/>
                <a:ext cx="144" cy="40"/>
                <a:chOff x="4497" y="1296"/>
                <a:chExt cx="144" cy="40"/>
              </a:xfrm>
            </p:grpSpPr>
            <p:sp>
              <p:nvSpPr>
                <p:cNvPr id="440" name="Oval 13">
                  <a:extLst>
                    <a:ext uri="{FF2B5EF4-FFF2-40B4-BE49-F238E27FC236}">
                      <a16:creationId xmlns:a16="http://schemas.microsoft.com/office/drawing/2014/main" id="{3C4D4F40-F09D-D94B-9099-2123AA76B424}"/>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41" name="Oval 14">
                  <a:extLst>
                    <a:ext uri="{FF2B5EF4-FFF2-40B4-BE49-F238E27FC236}">
                      <a16:creationId xmlns:a16="http://schemas.microsoft.com/office/drawing/2014/main" id="{988D6E53-5DAD-B942-9BCD-6AF562C29402}"/>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42" name="Oval 15">
                  <a:extLst>
                    <a:ext uri="{FF2B5EF4-FFF2-40B4-BE49-F238E27FC236}">
                      <a16:creationId xmlns:a16="http://schemas.microsoft.com/office/drawing/2014/main" id="{5705AC4C-AC6E-6348-A71B-662BC2208D45}"/>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43" name="Oval 16">
                  <a:extLst>
                    <a:ext uri="{FF2B5EF4-FFF2-40B4-BE49-F238E27FC236}">
                      <a16:creationId xmlns:a16="http://schemas.microsoft.com/office/drawing/2014/main" id="{4CCBF9C7-7FB8-7846-A904-240C75ED0E47}"/>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425" name="Freeform 17">
                <a:extLst>
                  <a:ext uri="{FF2B5EF4-FFF2-40B4-BE49-F238E27FC236}">
                    <a16:creationId xmlns:a16="http://schemas.microsoft.com/office/drawing/2014/main" id="{C4CA3E6B-8744-CC44-91BB-569E684DE2F6}"/>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6" name="Freeform 18">
                <a:extLst>
                  <a:ext uri="{FF2B5EF4-FFF2-40B4-BE49-F238E27FC236}">
                    <a16:creationId xmlns:a16="http://schemas.microsoft.com/office/drawing/2014/main" id="{B736BE10-2778-9D44-B770-230636964657}"/>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7" name="Freeform 19">
                <a:extLst>
                  <a:ext uri="{FF2B5EF4-FFF2-40B4-BE49-F238E27FC236}">
                    <a16:creationId xmlns:a16="http://schemas.microsoft.com/office/drawing/2014/main" id="{7660AAD4-5F97-6641-8C63-5AA9D845CFDE}"/>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8" name="Freeform 20">
                <a:extLst>
                  <a:ext uri="{FF2B5EF4-FFF2-40B4-BE49-F238E27FC236}">
                    <a16:creationId xmlns:a16="http://schemas.microsoft.com/office/drawing/2014/main" id="{C0020953-980B-0F48-9BB2-EA67A9A9EDEA}"/>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9" name="Freeform 21">
                <a:extLst>
                  <a:ext uri="{FF2B5EF4-FFF2-40B4-BE49-F238E27FC236}">
                    <a16:creationId xmlns:a16="http://schemas.microsoft.com/office/drawing/2014/main" id="{29D950F4-F729-1445-B431-8C5ACCBF0B82}"/>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 name="Freeform 22">
                <a:extLst>
                  <a:ext uri="{FF2B5EF4-FFF2-40B4-BE49-F238E27FC236}">
                    <a16:creationId xmlns:a16="http://schemas.microsoft.com/office/drawing/2014/main" id="{DB9807F0-50B3-FB4C-AF5A-2B684A75A258}"/>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1" name="Freeform 23">
                <a:extLst>
                  <a:ext uri="{FF2B5EF4-FFF2-40B4-BE49-F238E27FC236}">
                    <a16:creationId xmlns:a16="http://schemas.microsoft.com/office/drawing/2014/main" id="{BC096592-B190-2348-AF2C-B683ADD252B8}"/>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2" name="Freeform 24">
                <a:extLst>
                  <a:ext uri="{FF2B5EF4-FFF2-40B4-BE49-F238E27FC236}">
                    <a16:creationId xmlns:a16="http://schemas.microsoft.com/office/drawing/2014/main" id="{727CFE0F-0930-2441-8068-BC361E2316EE}"/>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433" name="Group 25">
                <a:extLst>
                  <a:ext uri="{FF2B5EF4-FFF2-40B4-BE49-F238E27FC236}">
                    <a16:creationId xmlns:a16="http://schemas.microsoft.com/office/drawing/2014/main" id="{3D0C895B-2423-C644-AE39-793335528BFF}"/>
                  </a:ext>
                </a:extLst>
              </p:cNvPr>
              <p:cNvGrpSpPr>
                <a:grpSpLocks/>
              </p:cNvGrpSpPr>
              <p:nvPr/>
            </p:nvGrpSpPr>
            <p:grpSpPr bwMode="auto">
              <a:xfrm>
                <a:off x="4494" y="1402"/>
                <a:ext cx="145" cy="40"/>
                <a:chOff x="4494" y="1402"/>
                <a:chExt cx="145" cy="40"/>
              </a:xfrm>
            </p:grpSpPr>
            <p:sp>
              <p:nvSpPr>
                <p:cNvPr id="436" name="Oval 26">
                  <a:extLst>
                    <a:ext uri="{FF2B5EF4-FFF2-40B4-BE49-F238E27FC236}">
                      <a16:creationId xmlns:a16="http://schemas.microsoft.com/office/drawing/2014/main" id="{81E88E9F-4533-034A-9ACA-78C0846FC2C2}"/>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37" name="Oval 27">
                  <a:extLst>
                    <a:ext uri="{FF2B5EF4-FFF2-40B4-BE49-F238E27FC236}">
                      <a16:creationId xmlns:a16="http://schemas.microsoft.com/office/drawing/2014/main" id="{B1743945-B62D-8E4F-861C-FDE171D0238E}"/>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38" name="Oval 28">
                  <a:extLst>
                    <a:ext uri="{FF2B5EF4-FFF2-40B4-BE49-F238E27FC236}">
                      <a16:creationId xmlns:a16="http://schemas.microsoft.com/office/drawing/2014/main" id="{DC1C8EE4-1AFA-D546-ACEA-0ADD56FCA88C}"/>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39" name="Oval 29">
                  <a:extLst>
                    <a:ext uri="{FF2B5EF4-FFF2-40B4-BE49-F238E27FC236}">
                      <a16:creationId xmlns:a16="http://schemas.microsoft.com/office/drawing/2014/main" id="{33B47EBF-C6CA-B642-A47F-911FBAED122C}"/>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434" name="Freeform 30">
                <a:extLst>
                  <a:ext uri="{FF2B5EF4-FFF2-40B4-BE49-F238E27FC236}">
                    <a16:creationId xmlns:a16="http://schemas.microsoft.com/office/drawing/2014/main" id="{1F1A09C3-D8F8-4849-B9A0-317DAC07B13B}"/>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5" name="Freeform 31">
                <a:extLst>
                  <a:ext uri="{FF2B5EF4-FFF2-40B4-BE49-F238E27FC236}">
                    <a16:creationId xmlns:a16="http://schemas.microsoft.com/office/drawing/2014/main" id="{41E25B86-2C08-6C4A-BF26-38FB2594CDA6}"/>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1" name="Group 32">
              <a:extLst>
                <a:ext uri="{FF2B5EF4-FFF2-40B4-BE49-F238E27FC236}">
                  <a16:creationId xmlns:a16="http://schemas.microsoft.com/office/drawing/2014/main" id="{E38B66E1-C68C-7544-9845-A232E66078C2}"/>
                </a:ext>
              </a:extLst>
            </p:cNvPr>
            <p:cNvGrpSpPr>
              <a:grpSpLocks/>
            </p:cNvGrpSpPr>
            <p:nvPr/>
          </p:nvGrpSpPr>
          <p:grpSpPr bwMode="auto">
            <a:xfrm rot="-150099">
              <a:off x="4358" y="1946"/>
              <a:ext cx="368" cy="365"/>
              <a:chOff x="4494" y="1296"/>
              <a:chExt cx="147" cy="146"/>
            </a:xfrm>
          </p:grpSpPr>
          <p:sp>
            <p:nvSpPr>
              <p:cNvPr id="392" name="Freeform 33">
                <a:extLst>
                  <a:ext uri="{FF2B5EF4-FFF2-40B4-BE49-F238E27FC236}">
                    <a16:creationId xmlns:a16="http://schemas.microsoft.com/office/drawing/2014/main" id="{E67031D2-525C-7044-8B88-19C2B0C3ADC7}"/>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3" name="Freeform 34">
                <a:extLst>
                  <a:ext uri="{FF2B5EF4-FFF2-40B4-BE49-F238E27FC236}">
                    <a16:creationId xmlns:a16="http://schemas.microsoft.com/office/drawing/2014/main" id="{3DB75E25-621A-494E-9631-4CB55048AAE5}"/>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4" name="Freeform 35">
                <a:extLst>
                  <a:ext uri="{FF2B5EF4-FFF2-40B4-BE49-F238E27FC236}">
                    <a16:creationId xmlns:a16="http://schemas.microsoft.com/office/drawing/2014/main" id="{AFEF49F0-58D3-274C-9B1A-CD34EB89266B}"/>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5" name="Freeform 36">
                <a:extLst>
                  <a:ext uri="{FF2B5EF4-FFF2-40B4-BE49-F238E27FC236}">
                    <a16:creationId xmlns:a16="http://schemas.microsoft.com/office/drawing/2014/main" id="{B706B98B-C64C-3146-91C9-081A1288B0DE}"/>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6" name="Freeform 37">
                <a:extLst>
                  <a:ext uri="{FF2B5EF4-FFF2-40B4-BE49-F238E27FC236}">
                    <a16:creationId xmlns:a16="http://schemas.microsoft.com/office/drawing/2014/main" id="{57A41497-D155-B945-8DA4-5F6B9721E743}"/>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7" name="Freeform 38">
                <a:extLst>
                  <a:ext uri="{FF2B5EF4-FFF2-40B4-BE49-F238E27FC236}">
                    <a16:creationId xmlns:a16="http://schemas.microsoft.com/office/drawing/2014/main" id="{CBAEDEE1-F42C-C540-954F-C26A07A967FA}"/>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98" name="Group 39">
                <a:extLst>
                  <a:ext uri="{FF2B5EF4-FFF2-40B4-BE49-F238E27FC236}">
                    <a16:creationId xmlns:a16="http://schemas.microsoft.com/office/drawing/2014/main" id="{FF1B9DF8-0B26-BB4C-B311-ADE4372B224B}"/>
                  </a:ext>
                </a:extLst>
              </p:cNvPr>
              <p:cNvGrpSpPr>
                <a:grpSpLocks/>
              </p:cNvGrpSpPr>
              <p:nvPr/>
            </p:nvGrpSpPr>
            <p:grpSpPr bwMode="auto">
              <a:xfrm>
                <a:off x="4497" y="1296"/>
                <a:ext cx="144" cy="40"/>
                <a:chOff x="4497" y="1296"/>
                <a:chExt cx="144" cy="40"/>
              </a:xfrm>
            </p:grpSpPr>
            <p:sp>
              <p:nvSpPr>
                <p:cNvPr id="414" name="Oval 40">
                  <a:extLst>
                    <a:ext uri="{FF2B5EF4-FFF2-40B4-BE49-F238E27FC236}">
                      <a16:creationId xmlns:a16="http://schemas.microsoft.com/office/drawing/2014/main" id="{BE52CF6B-B104-0840-B500-A846786A89EA}"/>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15" name="Oval 41">
                  <a:extLst>
                    <a:ext uri="{FF2B5EF4-FFF2-40B4-BE49-F238E27FC236}">
                      <a16:creationId xmlns:a16="http://schemas.microsoft.com/office/drawing/2014/main" id="{1C432672-0224-954D-85B9-6856F86E5D9A}"/>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16" name="Oval 42">
                  <a:extLst>
                    <a:ext uri="{FF2B5EF4-FFF2-40B4-BE49-F238E27FC236}">
                      <a16:creationId xmlns:a16="http://schemas.microsoft.com/office/drawing/2014/main" id="{33389818-541C-6A4B-81DF-EDF0152B26B2}"/>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17" name="Oval 43">
                  <a:extLst>
                    <a:ext uri="{FF2B5EF4-FFF2-40B4-BE49-F238E27FC236}">
                      <a16:creationId xmlns:a16="http://schemas.microsoft.com/office/drawing/2014/main" id="{839FEBBE-ABCE-CB43-BA1F-20F50531420F}"/>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399" name="Freeform 44">
                <a:extLst>
                  <a:ext uri="{FF2B5EF4-FFF2-40B4-BE49-F238E27FC236}">
                    <a16:creationId xmlns:a16="http://schemas.microsoft.com/office/drawing/2014/main" id="{6805E45B-FF82-0A42-B476-B4649996227D}"/>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0" name="Freeform 45">
                <a:extLst>
                  <a:ext uri="{FF2B5EF4-FFF2-40B4-BE49-F238E27FC236}">
                    <a16:creationId xmlns:a16="http://schemas.microsoft.com/office/drawing/2014/main" id="{E922F7FD-E5A3-9142-89A1-F61A75056DBB}"/>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1" name="Freeform 46">
                <a:extLst>
                  <a:ext uri="{FF2B5EF4-FFF2-40B4-BE49-F238E27FC236}">
                    <a16:creationId xmlns:a16="http://schemas.microsoft.com/office/drawing/2014/main" id="{26F27067-C28D-BB42-9ACA-72F2778575B6}"/>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2" name="Freeform 47">
                <a:extLst>
                  <a:ext uri="{FF2B5EF4-FFF2-40B4-BE49-F238E27FC236}">
                    <a16:creationId xmlns:a16="http://schemas.microsoft.com/office/drawing/2014/main" id="{D3D435F0-4D73-1F4A-BE76-518E5760F26C}"/>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3" name="Freeform 48">
                <a:extLst>
                  <a:ext uri="{FF2B5EF4-FFF2-40B4-BE49-F238E27FC236}">
                    <a16:creationId xmlns:a16="http://schemas.microsoft.com/office/drawing/2014/main" id="{84AB18D5-8D6F-A246-AE1C-278A1BB482C1}"/>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4" name="Freeform 49">
                <a:extLst>
                  <a:ext uri="{FF2B5EF4-FFF2-40B4-BE49-F238E27FC236}">
                    <a16:creationId xmlns:a16="http://schemas.microsoft.com/office/drawing/2014/main" id="{F124DBA0-BEAD-0F47-98C8-59826FDA58F1}"/>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5" name="Freeform 50">
                <a:extLst>
                  <a:ext uri="{FF2B5EF4-FFF2-40B4-BE49-F238E27FC236}">
                    <a16:creationId xmlns:a16="http://schemas.microsoft.com/office/drawing/2014/main" id="{1CB38FE1-D713-9444-A06C-DE7AFBC458D3}"/>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6" name="Freeform 51">
                <a:extLst>
                  <a:ext uri="{FF2B5EF4-FFF2-40B4-BE49-F238E27FC236}">
                    <a16:creationId xmlns:a16="http://schemas.microsoft.com/office/drawing/2014/main" id="{30D641AE-8ED1-3347-8B5E-35B1E889375F}"/>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407" name="Group 52">
                <a:extLst>
                  <a:ext uri="{FF2B5EF4-FFF2-40B4-BE49-F238E27FC236}">
                    <a16:creationId xmlns:a16="http://schemas.microsoft.com/office/drawing/2014/main" id="{A80F7EB4-225D-0A4D-8021-C60EB87F5E1D}"/>
                  </a:ext>
                </a:extLst>
              </p:cNvPr>
              <p:cNvGrpSpPr>
                <a:grpSpLocks/>
              </p:cNvGrpSpPr>
              <p:nvPr/>
            </p:nvGrpSpPr>
            <p:grpSpPr bwMode="auto">
              <a:xfrm>
                <a:off x="4494" y="1402"/>
                <a:ext cx="145" cy="40"/>
                <a:chOff x="4494" y="1402"/>
                <a:chExt cx="145" cy="40"/>
              </a:xfrm>
            </p:grpSpPr>
            <p:sp>
              <p:nvSpPr>
                <p:cNvPr id="410" name="Oval 53">
                  <a:extLst>
                    <a:ext uri="{FF2B5EF4-FFF2-40B4-BE49-F238E27FC236}">
                      <a16:creationId xmlns:a16="http://schemas.microsoft.com/office/drawing/2014/main" id="{6D98C257-BB4A-3747-BE98-8033EAC3F4FC}"/>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11" name="Oval 54">
                  <a:extLst>
                    <a:ext uri="{FF2B5EF4-FFF2-40B4-BE49-F238E27FC236}">
                      <a16:creationId xmlns:a16="http://schemas.microsoft.com/office/drawing/2014/main" id="{D5DA11CF-927B-324A-BC76-94486322219E}"/>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12" name="Oval 55">
                  <a:extLst>
                    <a:ext uri="{FF2B5EF4-FFF2-40B4-BE49-F238E27FC236}">
                      <a16:creationId xmlns:a16="http://schemas.microsoft.com/office/drawing/2014/main" id="{0BA0091C-B315-BF45-9808-AD69F761DD9A}"/>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13" name="Oval 56">
                  <a:extLst>
                    <a:ext uri="{FF2B5EF4-FFF2-40B4-BE49-F238E27FC236}">
                      <a16:creationId xmlns:a16="http://schemas.microsoft.com/office/drawing/2014/main" id="{8D28EA83-99A0-284C-B652-0E168692AAC2}"/>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408" name="Freeform 57">
                <a:extLst>
                  <a:ext uri="{FF2B5EF4-FFF2-40B4-BE49-F238E27FC236}">
                    <a16:creationId xmlns:a16="http://schemas.microsoft.com/office/drawing/2014/main" id="{34C62EAD-ACA9-5F40-ABAD-2E675F1CF273}"/>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9" name="Freeform 58">
                <a:extLst>
                  <a:ext uri="{FF2B5EF4-FFF2-40B4-BE49-F238E27FC236}">
                    <a16:creationId xmlns:a16="http://schemas.microsoft.com/office/drawing/2014/main" id="{6E020748-2278-8048-A607-792DF7C5EF6B}"/>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2" name="Group 59">
              <a:extLst>
                <a:ext uri="{FF2B5EF4-FFF2-40B4-BE49-F238E27FC236}">
                  <a16:creationId xmlns:a16="http://schemas.microsoft.com/office/drawing/2014/main" id="{C95378E8-35F7-0347-B626-7F99E2DEA5C8}"/>
                </a:ext>
              </a:extLst>
            </p:cNvPr>
            <p:cNvGrpSpPr>
              <a:grpSpLocks/>
            </p:cNvGrpSpPr>
            <p:nvPr/>
          </p:nvGrpSpPr>
          <p:grpSpPr bwMode="auto">
            <a:xfrm rot="-150099">
              <a:off x="4717" y="1971"/>
              <a:ext cx="368" cy="365"/>
              <a:chOff x="4494" y="1296"/>
              <a:chExt cx="147" cy="146"/>
            </a:xfrm>
          </p:grpSpPr>
          <p:sp>
            <p:nvSpPr>
              <p:cNvPr id="366" name="Freeform 60">
                <a:extLst>
                  <a:ext uri="{FF2B5EF4-FFF2-40B4-BE49-F238E27FC236}">
                    <a16:creationId xmlns:a16="http://schemas.microsoft.com/office/drawing/2014/main" id="{F4414CB2-BEFC-4B49-ABAF-B4DCD29B20D6}"/>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7" name="Freeform 61">
                <a:extLst>
                  <a:ext uri="{FF2B5EF4-FFF2-40B4-BE49-F238E27FC236}">
                    <a16:creationId xmlns:a16="http://schemas.microsoft.com/office/drawing/2014/main" id="{49D66C29-BE32-D54A-B1AB-0A305E5279F4}"/>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8" name="Freeform 62">
                <a:extLst>
                  <a:ext uri="{FF2B5EF4-FFF2-40B4-BE49-F238E27FC236}">
                    <a16:creationId xmlns:a16="http://schemas.microsoft.com/office/drawing/2014/main" id="{B71EEB71-BEF6-6645-83EC-2E2585FFE3FA}"/>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9" name="Freeform 63">
                <a:extLst>
                  <a:ext uri="{FF2B5EF4-FFF2-40B4-BE49-F238E27FC236}">
                    <a16:creationId xmlns:a16="http://schemas.microsoft.com/office/drawing/2014/main" id="{6CE6176C-2F17-644D-BF95-F1D405E6ED59}"/>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0" name="Freeform 64">
                <a:extLst>
                  <a:ext uri="{FF2B5EF4-FFF2-40B4-BE49-F238E27FC236}">
                    <a16:creationId xmlns:a16="http://schemas.microsoft.com/office/drawing/2014/main" id="{3F064BAE-C89A-824F-B439-C909311AAF58}"/>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1" name="Freeform 65">
                <a:extLst>
                  <a:ext uri="{FF2B5EF4-FFF2-40B4-BE49-F238E27FC236}">
                    <a16:creationId xmlns:a16="http://schemas.microsoft.com/office/drawing/2014/main" id="{D87C367F-98F1-B142-8576-838903568FBA}"/>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72" name="Group 66">
                <a:extLst>
                  <a:ext uri="{FF2B5EF4-FFF2-40B4-BE49-F238E27FC236}">
                    <a16:creationId xmlns:a16="http://schemas.microsoft.com/office/drawing/2014/main" id="{487BD237-9A8D-6244-A32B-4178D093A1A5}"/>
                  </a:ext>
                </a:extLst>
              </p:cNvPr>
              <p:cNvGrpSpPr>
                <a:grpSpLocks/>
              </p:cNvGrpSpPr>
              <p:nvPr/>
            </p:nvGrpSpPr>
            <p:grpSpPr bwMode="auto">
              <a:xfrm>
                <a:off x="4497" y="1296"/>
                <a:ext cx="144" cy="40"/>
                <a:chOff x="4497" y="1296"/>
                <a:chExt cx="144" cy="40"/>
              </a:xfrm>
            </p:grpSpPr>
            <p:sp>
              <p:nvSpPr>
                <p:cNvPr id="388" name="Oval 67">
                  <a:extLst>
                    <a:ext uri="{FF2B5EF4-FFF2-40B4-BE49-F238E27FC236}">
                      <a16:creationId xmlns:a16="http://schemas.microsoft.com/office/drawing/2014/main" id="{91AD3A48-A5E2-7B47-BC68-AFEF1AB3A1CA}"/>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89" name="Oval 68">
                  <a:extLst>
                    <a:ext uri="{FF2B5EF4-FFF2-40B4-BE49-F238E27FC236}">
                      <a16:creationId xmlns:a16="http://schemas.microsoft.com/office/drawing/2014/main" id="{F95BE57A-A544-524A-8548-AFB1C0F72624}"/>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90" name="Oval 69">
                  <a:extLst>
                    <a:ext uri="{FF2B5EF4-FFF2-40B4-BE49-F238E27FC236}">
                      <a16:creationId xmlns:a16="http://schemas.microsoft.com/office/drawing/2014/main" id="{EA80A910-39A9-C047-9319-CEA722174AA4}"/>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91" name="Oval 70">
                  <a:extLst>
                    <a:ext uri="{FF2B5EF4-FFF2-40B4-BE49-F238E27FC236}">
                      <a16:creationId xmlns:a16="http://schemas.microsoft.com/office/drawing/2014/main" id="{9A8BD4E3-7C7F-1A40-B69B-F806A52C7F4A}"/>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373" name="Freeform 71">
                <a:extLst>
                  <a:ext uri="{FF2B5EF4-FFF2-40B4-BE49-F238E27FC236}">
                    <a16:creationId xmlns:a16="http://schemas.microsoft.com/office/drawing/2014/main" id="{966D45DB-43D4-104C-9996-E73E97A72CE7}"/>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4" name="Freeform 72">
                <a:extLst>
                  <a:ext uri="{FF2B5EF4-FFF2-40B4-BE49-F238E27FC236}">
                    <a16:creationId xmlns:a16="http://schemas.microsoft.com/office/drawing/2014/main" id="{567FB80F-8A62-C94D-96DF-623A1E385AED}"/>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5" name="Freeform 73">
                <a:extLst>
                  <a:ext uri="{FF2B5EF4-FFF2-40B4-BE49-F238E27FC236}">
                    <a16:creationId xmlns:a16="http://schemas.microsoft.com/office/drawing/2014/main" id="{319B98E1-F2E6-A844-9A88-924C4BE44E47}"/>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6" name="Freeform 74">
                <a:extLst>
                  <a:ext uri="{FF2B5EF4-FFF2-40B4-BE49-F238E27FC236}">
                    <a16:creationId xmlns:a16="http://schemas.microsoft.com/office/drawing/2014/main" id="{FC734809-00B4-2A41-BF79-7DA64454D43D}"/>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7" name="Freeform 75">
                <a:extLst>
                  <a:ext uri="{FF2B5EF4-FFF2-40B4-BE49-F238E27FC236}">
                    <a16:creationId xmlns:a16="http://schemas.microsoft.com/office/drawing/2014/main" id="{201FF9D3-4083-A74F-8DAC-CF9E03D43C33}"/>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8" name="Freeform 76">
                <a:extLst>
                  <a:ext uri="{FF2B5EF4-FFF2-40B4-BE49-F238E27FC236}">
                    <a16:creationId xmlns:a16="http://schemas.microsoft.com/office/drawing/2014/main" id="{1784C3FE-E9E3-F546-9FAA-88986C7251BC}"/>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9" name="Freeform 77">
                <a:extLst>
                  <a:ext uri="{FF2B5EF4-FFF2-40B4-BE49-F238E27FC236}">
                    <a16:creationId xmlns:a16="http://schemas.microsoft.com/office/drawing/2014/main" id="{CF34092F-FA15-F64F-9842-2263DD1662B9}"/>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0" name="Freeform 78">
                <a:extLst>
                  <a:ext uri="{FF2B5EF4-FFF2-40B4-BE49-F238E27FC236}">
                    <a16:creationId xmlns:a16="http://schemas.microsoft.com/office/drawing/2014/main" id="{BBF24A56-0ABB-E34E-9029-D9A3352FA127}"/>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81" name="Group 79">
                <a:extLst>
                  <a:ext uri="{FF2B5EF4-FFF2-40B4-BE49-F238E27FC236}">
                    <a16:creationId xmlns:a16="http://schemas.microsoft.com/office/drawing/2014/main" id="{6BF30743-3E98-0D43-B0FB-69D2A28ED7C1}"/>
                  </a:ext>
                </a:extLst>
              </p:cNvPr>
              <p:cNvGrpSpPr>
                <a:grpSpLocks/>
              </p:cNvGrpSpPr>
              <p:nvPr/>
            </p:nvGrpSpPr>
            <p:grpSpPr bwMode="auto">
              <a:xfrm>
                <a:off x="4494" y="1402"/>
                <a:ext cx="145" cy="40"/>
                <a:chOff x="4494" y="1402"/>
                <a:chExt cx="145" cy="40"/>
              </a:xfrm>
            </p:grpSpPr>
            <p:sp>
              <p:nvSpPr>
                <p:cNvPr id="384" name="Oval 80">
                  <a:extLst>
                    <a:ext uri="{FF2B5EF4-FFF2-40B4-BE49-F238E27FC236}">
                      <a16:creationId xmlns:a16="http://schemas.microsoft.com/office/drawing/2014/main" id="{0E5EE062-C4CF-4D4C-8CBD-305979E590C0}"/>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85" name="Oval 81">
                  <a:extLst>
                    <a:ext uri="{FF2B5EF4-FFF2-40B4-BE49-F238E27FC236}">
                      <a16:creationId xmlns:a16="http://schemas.microsoft.com/office/drawing/2014/main" id="{12FA070B-5C5D-4B44-ACF4-837488971FD3}"/>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86" name="Oval 82">
                  <a:extLst>
                    <a:ext uri="{FF2B5EF4-FFF2-40B4-BE49-F238E27FC236}">
                      <a16:creationId xmlns:a16="http://schemas.microsoft.com/office/drawing/2014/main" id="{B33A4452-898E-CF47-9784-D8BCCB3CC141}"/>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87" name="Oval 83">
                  <a:extLst>
                    <a:ext uri="{FF2B5EF4-FFF2-40B4-BE49-F238E27FC236}">
                      <a16:creationId xmlns:a16="http://schemas.microsoft.com/office/drawing/2014/main" id="{B8BF5C62-ADDF-9F44-ABF8-D26D3653F343}"/>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382" name="Freeform 84">
                <a:extLst>
                  <a:ext uri="{FF2B5EF4-FFF2-40B4-BE49-F238E27FC236}">
                    <a16:creationId xmlns:a16="http://schemas.microsoft.com/office/drawing/2014/main" id="{48A31366-ED29-0C4D-B5CF-30186E83B626}"/>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3" name="Freeform 85">
                <a:extLst>
                  <a:ext uri="{FF2B5EF4-FFF2-40B4-BE49-F238E27FC236}">
                    <a16:creationId xmlns:a16="http://schemas.microsoft.com/office/drawing/2014/main" id="{2FDD1F15-23B2-F54A-AAD3-EF8E71690EA8}"/>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3" name="Group 86">
              <a:extLst>
                <a:ext uri="{FF2B5EF4-FFF2-40B4-BE49-F238E27FC236}">
                  <a16:creationId xmlns:a16="http://schemas.microsoft.com/office/drawing/2014/main" id="{723D8EDD-DC88-D947-B752-432FC488EE37}"/>
                </a:ext>
              </a:extLst>
            </p:cNvPr>
            <p:cNvGrpSpPr>
              <a:grpSpLocks/>
            </p:cNvGrpSpPr>
            <p:nvPr/>
          </p:nvGrpSpPr>
          <p:grpSpPr bwMode="auto">
            <a:xfrm>
              <a:off x="5419" y="2034"/>
              <a:ext cx="368" cy="365"/>
              <a:chOff x="4494" y="1296"/>
              <a:chExt cx="147" cy="146"/>
            </a:xfrm>
          </p:grpSpPr>
          <p:sp>
            <p:nvSpPr>
              <p:cNvPr id="340" name="Freeform 87">
                <a:extLst>
                  <a:ext uri="{FF2B5EF4-FFF2-40B4-BE49-F238E27FC236}">
                    <a16:creationId xmlns:a16="http://schemas.microsoft.com/office/drawing/2014/main" id="{E4B8C946-095A-3D4F-A975-1D64A527B458}"/>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1" name="Freeform 88">
                <a:extLst>
                  <a:ext uri="{FF2B5EF4-FFF2-40B4-BE49-F238E27FC236}">
                    <a16:creationId xmlns:a16="http://schemas.microsoft.com/office/drawing/2014/main" id="{3930B7CE-775A-8E46-B0B2-39384259912E}"/>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2" name="Freeform 89">
                <a:extLst>
                  <a:ext uri="{FF2B5EF4-FFF2-40B4-BE49-F238E27FC236}">
                    <a16:creationId xmlns:a16="http://schemas.microsoft.com/office/drawing/2014/main" id="{6F5AA6C1-6452-3A43-9715-8FCE0B5C92B9}"/>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3" name="Freeform 90">
                <a:extLst>
                  <a:ext uri="{FF2B5EF4-FFF2-40B4-BE49-F238E27FC236}">
                    <a16:creationId xmlns:a16="http://schemas.microsoft.com/office/drawing/2014/main" id="{174174BF-190D-DE4B-8035-0968EF523FAE}"/>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4" name="Freeform 91">
                <a:extLst>
                  <a:ext uri="{FF2B5EF4-FFF2-40B4-BE49-F238E27FC236}">
                    <a16:creationId xmlns:a16="http://schemas.microsoft.com/office/drawing/2014/main" id="{FDFD6E7D-C8E6-874E-9C23-6A02AB4E2CA4}"/>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5" name="Freeform 92">
                <a:extLst>
                  <a:ext uri="{FF2B5EF4-FFF2-40B4-BE49-F238E27FC236}">
                    <a16:creationId xmlns:a16="http://schemas.microsoft.com/office/drawing/2014/main" id="{DB2DD748-8AE8-704B-92F4-6CC698DE032B}"/>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46" name="Group 93">
                <a:extLst>
                  <a:ext uri="{FF2B5EF4-FFF2-40B4-BE49-F238E27FC236}">
                    <a16:creationId xmlns:a16="http://schemas.microsoft.com/office/drawing/2014/main" id="{96704C80-A900-7E44-9697-D75D7D2D1C00}"/>
                  </a:ext>
                </a:extLst>
              </p:cNvPr>
              <p:cNvGrpSpPr>
                <a:grpSpLocks/>
              </p:cNvGrpSpPr>
              <p:nvPr/>
            </p:nvGrpSpPr>
            <p:grpSpPr bwMode="auto">
              <a:xfrm>
                <a:off x="4497" y="1296"/>
                <a:ext cx="144" cy="40"/>
                <a:chOff x="4497" y="1296"/>
                <a:chExt cx="144" cy="40"/>
              </a:xfrm>
            </p:grpSpPr>
            <p:sp>
              <p:nvSpPr>
                <p:cNvPr id="362" name="Oval 94">
                  <a:extLst>
                    <a:ext uri="{FF2B5EF4-FFF2-40B4-BE49-F238E27FC236}">
                      <a16:creationId xmlns:a16="http://schemas.microsoft.com/office/drawing/2014/main" id="{AE364616-FAD1-7844-9F29-08D3B32F5844}"/>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63" name="Oval 95">
                  <a:extLst>
                    <a:ext uri="{FF2B5EF4-FFF2-40B4-BE49-F238E27FC236}">
                      <a16:creationId xmlns:a16="http://schemas.microsoft.com/office/drawing/2014/main" id="{CC62CFE1-8D5A-4B41-896E-2900CC941DC5}"/>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64" name="Oval 96">
                  <a:extLst>
                    <a:ext uri="{FF2B5EF4-FFF2-40B4-BE49-F238E27FC236}">
                      <a16:creationId xmlns:a16="http://schemas.microsoft.com/office/drawing/2014/main" id="{BBF86B78-44B9-AD43-8247-D931147B5052}"/>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65" name="Oval 97">
                  <a:extLst>
                    <a:ext uri="{FF2B5EF4-FFF2-40B4-BE49-F238E27FC236}">
                      <a16:creationId xmlns:a16="http://schemas.microsoft.com/office/drawing/2014/main" id="{04D87EA6-B6DD-944C-B4D1-3F054BFCB48E}"/>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347" name="Freeform 98">
                <a:extLst>
                  <a:ext uri="{FF2B5EF4-FFF2-40B4-BE49-F238E27FC236}">
                    <a16:creationId xmlns:a16="http://schemas.microsoft.com/office/drawing/2014/main" id="{997BB6F5-B6E2-2448-BD9C-D03E80381523}"/>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8" name="Freeform 99">
                <a:extLst>
                  <a:ext uri="{FF2B5EF4-FFF2-40B4-BE49-F238E27FC236}">
                    <a16:creationId xmlns:a16="http://schemas.microsoft.com/office/drawing/2014/main" id="{6364F4B1-4BA9-2B45-8743-970FD8068991}"/>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9" name="Freeform 100">
                <a:extLst>
                  <a:ext uri="{FF2B5EF4-FFF2-40B4-BE49-F238E27FC236}">
                    <a16:creationId xmlns:a16="http://schemas.microsoft.com/office/drawing/2014/main" id="{8AE28AA4-DE70-6947-A1B3-E517D4814BD1}"/>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0" name="Freeform 101">
                <a:extLst>
                  <a:ext uri="{FF2B5EF4-FFF2-40B4-BE49-F238E27FC236}">
                    <a16:creationId xmlns:a16="http://schemas.microsoft.com/office/drawing/2014/main" id="{5BCD8349-A43B-E940-9C1A-E63DA153E02C}"/>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1" name="Freeform 102">
                <a:extLst>
                  <a:ext uri="{FF2B5EF4-FFF2-40B4-BE49-F238E27FC236}">
                    <a16:creationId xmlns:a16="http://schemas.microsoft.com/office/drawing/2014/main" id="{9BDC612E-65EC-4148-BE1C-7B981BC55C39}"/>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2" name="Freeform 103">
                <a:extLst>
                  <a:ext uri="{FF2B5EF4-FFF2-40B4-BE49-F238E27FC236}">
                    <a16:creationId xmlns:a16="http://schemas.microsoft.com/office/drawing/2014/main" id="{D77DA71E-5492-EA47-B598-E831AF16CF8F}"/>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3" name="Freeform 104">
                <a:extLst>
                  <a:ext uri="{FF2B5EF4-FFF2-40B4-BE49-F238E27FC236}">
                    <a16:creationId xmlns:a16="http://schemas.microsoft.com/office/drawing/2014/main" id="{564E930C-DE87-F44C-B55D-03A6D6FB6EAE}"/>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4" name="Freeform 105">
                <a:extLst>
                  <a:ext uri="{FF2B5EF4-FFF2-40B4-BE49-F238E27FC236}">
                    <a16:creationId xmlns:a16="http://schemas.microsoft.com/office/drawing/2014/main" id="{D50C9EE0-1D04-754E-939C-13A799538EB7}"/>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55" name="Group 106">
                <a:extLst>
                  <a:ext uri="{FF2B5EF4-FFF2-40B4-BE49-F238E27FC236}">
                    <a16:creationId xmlns:a16="http://schemas.microsoft.com/office/drawing/2014/main" id="{79AC7E0A-3FA5-6A43-952F-6E0AB6211771}"/>
                  </a:ext>
                </a:extLst>
              </p:cNvPr>
              <p:cNvGrpSpPr>
                <a:grpSpLocks/>
              </p:cNvGrpSpPr>
              <p:nvPr/>
            </p:nvGrpSpPr>
            <p:grpSpPr bwMode="auto">
              <a:xfrm>
                <a:off x="4494" y="1402"/>
                <a:ext cx="145" cy="40"/>
                <a:chOff x="4494" y="1402"/>
                <a:chExt cx="145" cy="40"/>
              </a:xfrm>
            </p:grpSpPr>
            <p:sp>
              <p:nvSpPr>
                <p:cNvPr id="358" name="Oval 107">
                  <a:extLst>
                    <a:ext uri="{FF2B5EF4-FFF2-40B4-BE49-F238E27FC236}">
                      <a16:creationId xmlns:a16="http://schemas.microsoft.com/office/drawing/2014/main" id="{A04E1038-0387-3242-99E9-11CC4494EAB2}"/>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59" name="Oval 108">
                  <a:extLst>
                    <a:ext uri="{FF2B5EF4-FFF2-40B4-BE49-F238E27FC236}">
                      <a16:creationId xmlns:a16="http://schemas.microsoft.com/office/drawing/2014/main" id="{DEDE4948-FB20-AA4C-9A61-D00259B04200}"/>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60" name="Oval 109">
                  <a:extLst>
                    <a:ext uri="{FF2B5EF4-FFF2-40B4-BE49-F238E27FC236}">
                      <a16:creationId xmlns:a16="http://schemas.microsoft.com/office/drawing/2014/main" id="{DBF90B60-1A0E-B348-BDD8-579A1B4C5B3F}"/>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61" name="Oval 110">
                  <a:extLst>
                    <a:ext uri="{FF2B5EF4-FFF2-40B4-BE49-F238E27FC236}">
                      <a16:creationId xmlns:a16="http://schemas.microsoft.com/office/drawing/2014/main" id="{042A08FC-80F9-664B-BB1D-946851B93D4B}"/>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356" name="Freeform 111">
                <a:extLst>
                  <a:ext uri="{FF2B5EF4-FFF2-40B4-BE49-F238E27FC236}">
                    <a16:creationId xmlns:a16="http://schemas.microsoft.com/office/drawing/2014/main" id="{35BC16EA-1448-8649-9B36-4F86629E2A95}"/>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7" name="Freeform 112">
                <a:extLst>
                  <a:ext uri="{FF2B5EF4-FFF2-40B4-BE49-F238E27FC236}">
                    <a16:creationId xmlns:a16="http://schemas.microsoft.com/office/drawing/2014/main" id="{409C2053-19B0-CD4E-93D0-C160B58614E1}"/>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4" name="Group 113">
              <a:extLst>
                <a:ext uri="{FF2B5EF4-FFF2-40B4-BE49-F238E27FC236}">
                  <a16:creationId xmlns:a16="http://schemas.microsoft.com/office/drawing/2014/main" id="{018ABB0E-E45C-404C-BDC5-D3E245DBB2FE}"/>
                </a:ext>
              </a:extLst>
            </p:cNvPr>
            <p:cNvGrpSpPr>
              <a:grpSpLocks/>
            </p:cNvGrpSpPr>
            <p:nvPr/>
          </p:nvGrpSpPr>
          <p:grpSpPr bwMode="auto">
            <a:xfrm>
              <a:off x="5070" y="1996"/>
              <a:ext cx="368" cy="365"/>
              <a:chOff x="4494" y="1296"/>
              <a:chExt cx="147" cy="146"/>
            </a:xfrm>
          </p:grpSpPr>
          <p:sp>
            <p:nvSpPr>
              <p:cNvPr id="314" name="Freeform 114">
                <a:extLst>
                  <a:ext uri="{FF2B5EF4-FFF2-40B4-BE49-F238E27FC236}">
                    <a16:creationId xmlns:a16="http://schemas.microsoft.com/office/drawing/2014/main" id="{2A81F18F-1C70-B742-A03D-9F9A2AEAF0D3}"/>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5" name="Freeform 115">
                <a:extLst>
                  <a:ext uri="{FF2B5EF4-FFF2-40B4-BE49-F238E27FC236}">
                    <a16:creationId xmlns:a16="http://schemas.microsoft.com/office/drawing/2014/main" id="{C4E46ACC-B977-A041-85FF-008780B39864}"/>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6" name="Freeform 116">
                <a:extLst>
                  <a:ext uri="{FF2B5EF4-FFF2-40B4-BE49-F238E27FC236}">
                    <a16:creationId xmlns:a16="http://schemas.microsoft.com/office/drawing/2014/main" id="{EC66D1B5-AD0A-6B42-9D6C-42A6FB55A373}"/>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7" name="Freeform 117">
                <a:extLst>
                  <a:ext uri="{FF2B5EF4-FFF2-40B4-BE49-F238E27FC236}">
                    <a16:creationId xmlns:a16="http://schemas.microsoft.com/office/drawing/2014/main" id="{B345D163-CC12-7440-A03E-40F6E4749D8B}"/>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8" name="Freeform 118">
                <a:extLst>
                  <a:ext uri="{FF2B5EF4-FFF2-40B4-BE49-F238E27FC236}">
                    <a16:creationId xmlns:a16="http://schemas.microsoft.com/office/drawing/2014/main" id="{7F93F60F-972D-DC45-9545-EF18706861A3}"/>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9" name="Freeform 119">
                <a:extLst>
                  <a:ext uri="{FF2B5EF4-FFF2-40B4-BE49-F238E27FC236}">
                    <a16:creationId xmlns:a16="http://schemas.microsoft.com/office/drawing/2014/main" id="{42754744-3DC6-834F-8EDB-07E4E91F33A5}"/>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20" name="Group 120">
                <a:extLst>
                  <a:ext uri="{FF2B5EF4-FFF2-40B4-BE49-F238E27FC236}">
                    <a16:creationId xmlns:a16="http://schemas.microsoft.com/office/drawing/2014/main" id="{2E4B61DB-230C-D043-9A67-90E749992F74}"/>
                  </a:ext>
                </a:extLst>
              </p:cNvPr>
              <p:cNvGrpSpPr>
                <a:grpSpLocks/>
              </p:cNvGrpSpPr>
              <p:nvPr/>
            </p:nvGrpSpPr>
            <p:grpSpPr bwMode="auto">
              <a:xfrm>
                <a:off x="4497" y="1296"/>
                <a:ext cx="144" cy="40"/>
                <a:chOff x="4497" y="1296"/>
                <a:chExt cx="144" cy="40"/>
              </a:xfrm>
            </p:grpSpPr>
            <p:sp>
              <p:nvSpPr>
                <p:cNvPr id="336" name="Oval 121">
                  <a:extLst>
                    <a:ext uri="{FF2B5EF4-FFF2-40B4-BE49-F238E27FC236}">
                      <a16:creationId xmlns:a16="http://schemas.microsoft.com/office/drawing/2014/main" id="{6F79AB3E-C291-3648-BBCD-77042BDB41C5}"/>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37" name="Oval 122">
                  <a:extLst>
                    <a:ext uri="{FF2B5EF4-FFF2-40B4-BE49-F238E27FC236}">
                      <a16:creationId xmlns:a16="http://schemas.microsoft.com/office/drawing/2014/main" id="{D6E2F0CF-A9E0-5F4F-B43A-A21F9ECE2E3C}"/>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38" name="Oval 123">
                  <a:extLst>
                    <a:ext uri="{FF2B5EF4-FFF2-40B4-BE49-F238E27FC236}">
                      <a16:creationId xmlns:a16="http://schemas.microsoft.com/office/drawing/2014/main" id="{E2EEFFDF-6729-E54F-B43A-1D4CBA57CF9B}"/>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39" name="Oval 124">
                  <a:extLst>
                    <a:ext uri="{FF2B5EF4-FFF2-40B4-BE49-F238E27FC236}">
                      <a16:creationId xmlns:a16="http://schemas.microsoft.com/office/drawing/2014/main" id="{D14E206F-3FEB-BC49-AC91-11317288BDA6}"/>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321" name="Freeform 125">
                <a:extLst>
                  <a:ext uri="{FF2B5EF4-FFF2-40B4-BE49-F238E27FC236}">
                    <a16:creationId xmlns:a16="http://schemas.microsoft.com/office/drawing/2014/main" id="{7190DE8F-633A-8047-9ABB-8F2722C8F0EF}"/>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2" name="Freeform 126">
                <a:extLst>
                  <a:ext uri="{FF2B5EF4-FFF2-40B4-BE49-F238E27FC236}">
                    <a16:creationId xmlns:a16="http://schemas.microsoft.com/office/drawing/2014/main" id="{7E3B5AB2-F98D-A742-A23B-DCBC636F9D8D}"/>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3" name="Freeform 127">
                <a:extLst>
                  <a:ext uri="{FF2B5EF4-FFF2-40B4-BE49-F238E27FC236}">
                    <a16:creationId xmlns:a16="http://schemas.microsoft.com/office/drawing/2014/main" id="{C431583D-5BBF-8548-A0B2-79FF13B5B239}"/>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4" name="Freeform 128">
                <a:extLst>
                  <a:ext uri="{FF2B5EF4-FFF2-40B4-BE49-F238E27FC236}">
                    <a16:creationId xmlns:a16="http://schemas.microsoft.com/office/drawing/2014/main" id="{89EEF529-92A5-F54A-9A65-EA7A7C2E2E9A}"/>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5" name="Freeform 129">
                <a:extLst>
                  <a:ext uri="{FF2B5EF4-FFF2-40B4-BE49-F238E27FC236}">
                    <a16:creationId xmlns:a16="http://schemas.microsoft.com/office/drawing/2014/main" id="{62643151-3899-9546-8288-6F24202BA13D}"/>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6" name="Freeform 130">
                <a:extLst>
                  <a:ext uri="{FF2B5EF4-FFF2-40B4-BE49-F238E27FC236}">
                    <a16:creationId xmlns:a16="http://schemas.microsoft.com/office/drawing/2014/main" id="{D83392B4-C94C-DF42-9A94-CC075533D0DC}"/>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7" name="Freeform 131">
                <a:extLst>
                  <a:ext uri="{FF2B5EF4-FFF2-40B4-BE49-F238E27FC236}">
                    <a16:creationId xmlns:a16="http://schemas.microsoft.com/office/drawing/2014/main" id="{797E31F5-B1BE-AC4A-B4E0-6421D3BA4585}"/>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8" name="Freeform 132">
                <a:extLst>
                  <a:ext uri="{FF2B5EF4-FFF2-40B4-BE49-F238E27FC236}">
                    <a16:creationId xmlns:a16="http://schemas.microsoft.com/office/drawing/2014/main" id="{E12E7E47-135F-AA41-8B02-C018422EDDAC}"/>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29" name="Group 133">
                <a:extLst>
                  <a:ext uri="{FF2B5EF4-FFF2-40B4-BE49-F238E27FC236}">
                    <a16:creationId xmlns:a16="http://schemas.microsoft.com/office/drawing/2014/main" id="{3571769F-BEE2-5542-B56A-CF73374B9DAA}"/>
                  </a:ext>
                </a:extLst>
              </p:cNvPr>
              <p:cNvGrpSpPr>
                <a:grpSpLocks/>
              </p:cNvGrpSpPr>
              <p:nvPr/>
            </p:nvGrpSpPr>
            <p:grpSpPr bwMode="auto">
              <a:xfrm>
                <a:off x="4494" y="1402"/>
                <a:ext cx="145" cy="40"/>
                <a:chOff x="4494" y="1402"/>
                <a:chExt cx="145" cy="40"/>
              </a:xfrm>
            </p:grpSpPr>
            <p:sp>
              <p:nvSpPr>
                <p:cNvPr id="332" name="Oval 134">
                  <a:extLst>
                    <a:ext uri="{FF2B5EF4-FFF2-40B4-BE49-F238E27FC236}">
                      <a16:creationId xmlns:a16="http://schemas.microsoft.com/office/drawing/2014/main" id="{0BD5AA57-B440-5A4B-BFAC-A350E129F567}"/>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33" name="Oval 135">
                  <a:extLst>
                    <a:ext uri="{FF2B5EF4-FFF2-40B4-BE49-F238E27FC236}">
                      <a16:creationId xmlns:a16="http://schemas.microsoft.com/office/drawing/2014/main" id="{604DA4B1-656B-514C-937D-6FE4FC203D64}"/>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34" name="Oval 136">
                  <a:extLst>
                    <a:ext uri="{FF2B5EF4-FFF2-40B4-BE49-F238E27FC236}">
                      <a16:creationId xmlns:a16="http://schemas.microsoft.com/office/drawing/2014/main" id="{CBBFC0DC-BE18-3549-B4A4-77457E913420}"/>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35" name="Oval 137">
                  <a:extLst>
                    <a:ext uri="{FF2B5EF4-FFF2-40B4-BE49-F238E27FC236}">
                      <a16:creationId xmlns:a16="http://schemas.microsoft.com/office/drawing/2014/main" id="{B99DA3A0-B9BC-E844-B2E0-A359AB422403}"/>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330" name="Freeform 138">
                <a:extLst>
                  <a:ext uri="{FF2B5EF4-FFF2-40B4-BE49-F238E27FC236}">
                    <a16:creationId xmlns:a16="http://schemas.microsoft.com/office/drawing/2014/main" id="{BAAE27BA-E8AB-FC47-A42D-D7946AE7222E}"/>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31" name="Freeform 139">
                <a:extLst>
                  <a:ext uri="{FF2B5EF4-FFF2-40B4-BE49-F238E27FC236}">
                    <a16:creationId xmlns:a16="http://schemas.microsoft.com/office/drawing/2014/main" id="{75259AF8-87EB-3340-B68A-DE09091EE0E8}"/>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 name="Group 140">
              <a:extLst>
                <a:ext uri="{FF2B5EF4-FFF2-40B4-BE49-F238E27FC236}">
                  <a16:creationId xmlns:a16="http://schemas.microsoft.com/office/drawing/2014/main" id="{7263B65F-77EE-8A45-8283-AE9EDF369F0F}"/>
                </a:ext>
              </a:extLst>
            </p:cNvPr>
            <p:cNvGrpSpPr>
              <a:grpSpLocks/>
            </p:cNvGrpSpPr>
            <p:nvPr/>
          </p:nvGrpSpPr>
          <p:grpSpPr bwMode="auto">
            <a:xfrm rot="-150099">
              <a:off x="3282" y="1872"/>
              <a:ext cx="368" cy="365"/>
              <a:chOff x="4494" y="1296"/>
              <a:chExt cx="147" cy="146"/>
            </a:xfrm>
          </p:grpSpPr>
          <p:sp>
            <p:nvSpPr>
              <p:cNvPr id="288" name="Freeform 141">
                <a:extLst>
                  <a:ext uri="{FF2B5EF4-FFF2-40B4-BE49-F238E27FC236}">
                    <a16:creationId xmlns:a16="http://schemas.microsoft.com/office/drawing/2014/main" id="{B81608D7-BCA8-7A42-B5B7-00C7B16C9457}"/>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89" name="Freeform 142">
                <a:extLst>
                  <a:ext uri="{FF2B5EF4-FFF2-40B4-BE49-F238E27FC236}">
                    <a16:creationId xmlns:a16="http://schemas.microsoft.com/office/drawing/2014/main" id="{40D26311-A5AA-114E-AFD6-4A698627DD22}"/>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0" name="Freeform 143">
                <a:extLst>
                  <a:ext uri="{FF2B5EF4-FFF2-40B4-BE49-F238E27FC236}">
                    <a16:creationId xmlns:a16="http://schemas.microsoft.com/office/drawing/2014/main" id="{237A4FEF-EF2B-DD4F-8304-66BBDFC2DE09}"/>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1" name="Freeform 144">
                <a:extLst>
                  <a:ext uri="{FF2B5EF4-FFF2-40B4-BE49-F238E27FC236}">
                    <a16:creationId xmlns:a16="http://schemas.microsoft.com/office/drawing/2014/main" id="{0BBEFEDC-22C6-274F-8E65-707224E251C2}"/>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2" name="Freeform 145">
                <a:extLst>
                  <a:ext uri="{FF2B5EF4-FFF2-40B4-BE49-F238E27FC236}">
                    <a16:creationId xmlns:a16="http://schemas.microsoft.com/office/drawing/2014/main" id="{0F9A6303-6D39-6B44-B1D0-6D72FF3B7F8C}"/>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3" name="Freeform 146">
                <a:extLst>
                  <a:ext uri="{FF2B5EF4-FFF2-40B4-BE49-F238E27FC236}">
                    <a16:creationId xmlns:a16="http://schemas.microsoft.com/office/drawing/2014/main" id="{15A4FBDD-373F-9A4A-A208-CD826712FBFA}"/>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94" name="Group 147">
                <a:extLst>
                  <a:ext uri="{FF2B5EF4-FFF2-40B4-BE49-F238E27FC236}">
                    <a16:creationId xmlns:a16="http://schemas.microsoft.com/office/drawing/2014/main" id="{54515505-2D86-EF43-AD90-11EA0A49E25D}"/>
                  </a:ext>
                </a:extLst>
              </p:cNvPr>
              <p:cNvGrpSpPr>
                <a:grpSpLocks/>
              </p:cNvGrpSpPr>
              <p:nvPr/>
            </p:nvGrpSpPr>
            <p:grpSpPr bwMode="auto">
              <a:xfrm>
                <a:off x="4497" y="1296"/>
                <a:ext cx="144" cy="40"/>
                <a:chOff x="4497" y="1296"/>
                <a:chExt cx="144" cy="40"/>
              </a:xfrm>
            </p:grpSpPr>
            <p:sp>
              <p:nvSpPr>
                <p:cNvPr id="310" name="Oval 148">
                  <a:extLst>
                    <a:ext uri="{FF2B5EF4-FFF2-40B4-BE49-F238E27FC236}">
                      <a16:creationId xmlns:a16="http://schemas.microsoft.com/office/drawing/2014/main" id="{9A5C048B-0C3F-1B43-AE07-4253ADC176C9}"/>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11" name="Oval 149">
                  <a:extLst>
                    <a:ext uri="{FF2B5EF4-FFF2-40B4-BE49-F238E27FC236}">
                      <a16:creationId xmlns:a16="http://schemas.microsoft.com/office/drawing/2014/main" id="{8FE499D7-25CD-BF46-99FC-5439204FC923}"/>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12" name="Oval 150">
                  <a:extLst>
                    <a:ext uri="{FF2B5EF4-FFF2-40B4-BE49-F238E27FC236}">
                      <a16:creationId xmlns:a16="http://schemas.microsoft.com/office/drawing/2014/main" id="{5FE0F85D-738F-2544-9A45-DDEF80477776}"/>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13" name="Oval 151">
                  <a:extLst>
                    <a:ext uri="{FF2B5EF4-FFF2-40B4-BE49-F238E27FC236}">
                      <a16:creationId xmlns:a16="http://schemas.microsoft.com/office/drawing/2014/main" id="{3097E08B-CA91-F040-8F28-0D2AD1B4D351}"/>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295" name="Freeform 152">
                <a:extLst>
                  <a:ext uri="{FF2B5EF4-FFF2-40B4-BE49-F238E27FC236}">
                    <a16:creationId xmlns:a16="http://schemas.microsoft.com/office/drawing/2014/main" id="{25B3E6C0-B466-784B-8880-2F9D08098A58}"/>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6" name="Freeform 153">
                <a:extLst>
                  <a:ext uri="{FF2B5EF4-FFF2-40B4-BE49-F238E27FC236}">
                    <a16:creationId xmlns:a16="http://schemas.microsoft.com/office/drawing/2014/main" id="{90CB9F11-C2B5-7A4B-A9C3-A129AFBC6E62}"/>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 name="Freeform 154">
                <a:extLst>
                  <a:ext uri="{FF2B5EF4-FFF2-40B4-BE49-F238E27FC236}">
                    <a16:creationId xmlns:a16="http://schemas.microsoft.com/office/drawing/2014/main" id="{CE91EBAF-20B3-3E46-B9DD-BDD9032CA718}"/>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 name="Freeform 155">
                <a:extLst>
                  <a:ext uri="{FF2B5EF4-FFF2-40B4-BE49-F238E27FC236}">
                    <a16:creationId xmlns:a16="http://schemas.microsoft.com/office/drawing/2014/main" id="{710DE99C-3B12-F246-A083-D80F012F7167}"/>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9" name="Freeform 156">
                <a:extLst>
                  <a:ext uri="{FF2B5EF4-FFF2-40B4-BE49-F238E27FC236}">
                    <a16:creationId xmlns:a16="http://schemas.microsoft.com/office/drawing/2014/main" id="{75B04B9F-B004-B745-9B46-9C26BF4DBB5F}"/>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0" name="Freeform 157">
                <a:extLst>
                  <a:ext uri="{FF2B5EF4-FFF2-40B4-BE49-F238E27FC236}">
                    <a16:creationId xmlns:a16="http://schemas.microsoft.com/office/drawing/2014/main" id="{59DF4453-943F-A24C-903C-F0D3A5C19B0D}"/>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1" name="Freeform 158">
                <a:extLst>
                  <a:ext uri="{FF2B5EF4-FFF2-40B4-BE49-F238E27FC236}">
                    <a16:creationId xmlns:a16="http://schemas.microsoft.com/office/drawing/2014/main" id="{05C7E55C-74BF-DE4B-B23E-85CB7A700E25}"/>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2" name="Freeform 159">
                <a:extLst>
                  <a:ext uri="{FF2B5EF4-FFF2-40B4-BE49-F238E27FC236}">
                    <a16:creationId xmlns:a16="http://schemas.microsoft.com/office/drawing/2014/main" id="{2C74FA40-3E14-314C-A61A-7FA03D62427E}"/>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03" name="Group 160">
                <a:extLst>
                  <a:ext uri="{FF2B5EF4-FFF2-40B4-BE49-F238E27FC236}">
                    <a16:creationId xmlns:a16="http://schemas.microsoft.com/office/drawing/2014/main" id="{138DE365-8781-3046-A9E2-7B6555E38226}"/>
                  </a:ext>
                </a:extLst>
              </p:cNvPr>
              <p:cNvGrpSpPr>
                <a:grpSpLocks/>
              </p:cNvGrpSpPr>
              <p:nvPr/>
            </p:nvGrpSpPr>
            <p:grpSpPr bwMode="auto">
              <a:xfrm>
                <a:off x="4494" y="1402"/>
                <a:ext cx="145" cy="40"/>
                <a:chOff x="4494" y="1402"/>
                <a:chExt cx="145" cy="40"/>
              </a:xfrm>
            </p:grpSpPr>
            <p:sp>
              <p:nvSpPr>
                <p:cNvPr id="306" name="Oval 161">
                  <a:extLst>
                    <a:ext uri="{FF2B5EF4-FFF2-40B4-BE49-F238E27FC236}">
                      <a16:creationId xmlns:a16="http://schemas.microsoft.com/office/drawing/2014/main" id="{0880EC5C-67B0-594D-8201-8162C07645AD}"/>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07" name="Oval 162">
                  <a:extLst>
                    <a:ext uri="{FF2B5EF4-FFF2-40B4-BE49-F238E27FC236}">
                      <a16:creationId xmlns:a16="http://schemas.microsoft.com/office/drawing/2014/main" id="{4DE6BFAB-9675-7349-87E8-E0DE7A38D80A}"/>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08" name="Oval 163">
                  <a:extLst>
                    <a:ext uri="{FF2B5EF4-FFF2-40B4-BE49-F238E27FC236}">
                      <a16:creationId xmlns:a16="http://schemas.microsoft.com/office/drawing/2014/main" id="{8954A862-6BD1-2249-9E3F-554ACD5C62C8}"/>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09" name="Oval 164">
                  <a:extLst>
                    <a:ext uri="{FF2B5EF4-FFF2-40B4-BE49-F238E27FC236}">
                      <a16:creationId xmlns:a16="http://schemas.microsoft.com/office/drawing/2014/main" id="{D647C49E-4C1E-FF45-A65C-574AE3B28BD9}"/>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304" name="Freeform 165">
                <a:extLst>
                  <a:ext uri="{FF2B5EF4-FFF2-40B4-BE49-F238E27FC236}">
                    <a16:creationId xmlns:a16="http://schemas.microsoft.com/office/drawing/2014/main" id="{33E7F2C1-A627-924D-B2D3-120D10B4099A}"/>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5" name="Freeform 166">
                <a:extLst>
                  <a:ext uri="{FF2B5EF4-FFF2-40B4-BE49-F238E27FC236}">
                    <a16:creationId xmlns:a16="http://schemas.microsoft.com/office/drawing/2014/main" id="{618E338E-927E-E04D-8653-658BE6E4044B}"/>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6" name="Group 167">
              <a:extLst>
                <a:ext uri="{FF2B5EF4-FFF2-40B4-BE49-F238E27FC236}">
                  <a16:creationId xmlns:a16="http://schemas.microsoft.com/office/drawing/2014/main" id="{39030AD8-42D6-1A44-9F50-66ADEE470F25}"/>
                </a:ext>
              </a:extLst>
            </p:cNvPr>
            <p:cNvGrpSpPr>
              <a:grpSpLocks/>
            </p:cNvGrpSpPr>
            <p:nvPr/>
          </p:nvGrpSpPr>
          <p:grpSpPr bwMode="auto">
            <a:xfrm rot="-150099">
              <a:off x="3638" y="1894"/>
              <a:ext cx="368" cy="365"/>
              <a:chOff x="4494" y="1296"/>
              <a:chExt cx="147" cy="146"/>
            </a:xfrm>
          </p:grpSpPr>
          <p:sp>
            <p:nvSpPr>
              <p:cNvPr id="262" name="Freeform 168">
                <a:extLst>
                  <a:ext uri="{FF2B5EF4-FFF2-40B4-BE49-F238E27FC236}">
                    <a16:creationId xmlns:a16="http://schemas.microsoft.com/office/drawing/2014/main" id="{045D3CCA-3E56-384A-9727-984403F53E32}"/>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3" name="Freeform 169">
                <a:extLst>
                  <a:ext uri="{FF2B5EF4-FFF2-40B4-BE49-F238E27FC236}">
                    <a16:creationId xmlns:a16="http://schemas.microsoft.com/office/drawing/2014/main" id="{F8888380-CE6C-5742-B962-10976064213A}"/>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4" name="Freeform 170">
                <a:extLst>
                  <a:ext uri="{FF2B5EF4-FFF2-40B4-BE49-F238E27FC236}">
                    <a16:creationId xmlns:a16="http://schemas.microsoft.com/office/drawing/2014/main" id="{4C59F0AA-39DB-4D46-BB51-6CA64B707CB4}"/>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5" name="Freeform 171">
                <a:extLst>
                  <a:ext uri="{FF2B5EF4-FFF2-40B4-BE49-F238E27FC236}">
                    <a16:creationId xmlns:a16="http://schemas.microsoft.com/office/drawing/2014/main" id="{168B5165-66DD-DC4D-816D-3F83848FB229}"/>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6" name="Freeform 172">
                <a:extLst>
                  <a:ext uri="{FF2B5EF4-FFF2-40B4-BE49-F238E27FC236}">
                    <a16:creationId xmlns:a16="http://schemas.microsoft.com/office/drawing/2014/main" id="{543B8987-115B-324B-B275-2989CDC177C4}"/>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7" name="Freeform 173">
                <a:extLst>
                  <a:ext uri="{FF2B5EF4-FFF2-40B4-BE49-F238E27FC236}">
                    <a16:creationId xmlns:a16="http://schemas.microsoft.com/office/drawing/2014/main" id="{CD5D4520-62CD-EA4D-BC48-B88228BD0321}"/>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68" name="Group 174">
                <a:extLst>
                  <a:ext uri="{FF2B5EF4-FFF2-40B4-BE49-F238E27FC236}">
                    <a16:creationId xmlns:a16="http://schemas.microsoft.com/office/drawing/2014/main" id="{635B492B-4506-8747-AF4F-8A8E4C0BAD54}"/>
                  </a:ext>
                </a:extLst>
              </p:cNvPr>
              <p:cNvGrpSpPr>
                <a:grpSpLocks/>
              </p:cNvGrpSpPr>
              <p:nvPr/>
            </p:nvGrpSpPr>
            <p:grpSpPr bwMode="auto">
              <a:xfrm>
                <a:off x="4497" y="1296"/>
                <a:ext cx="144" cy="40"/>
                <a:chOff x="4497" y="1296"/>
                <a:chExt cx="144" cy="40"/>
              </a:xfrm>
            </p:grpSpPr>
            <p:sp>
              <p:nvSpPr>
                <p:cNvPr id="284" name="Oval 175">
                  <a:extLst>
                    <a:ext uri="{FF2B5EF4-FFF2-40B4-BE49-F238E27FC236}">
                      <a16:creationId xmlns:a16="http://schemas.microsoft.com/office/drawing/2014/main" id="{3C741190-2501-7E41-B141-60216E204E81}"/>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85" name="Oval 176">
                  <a:extLst>
                    <a:ext uri="{FF2B5EF4-FFF2-40B4-BE49-F238E27FC236}">
                      <a16:creationId xmlns:a16="http://schemas.microsoft.com/office/drawing/2014/main" id="{061A9B39-FC04-7748-A90F-0B59C1ED8EB7}"/>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86" name="Oval 177">
                  <a:extLst>
                    <a:ext uri="{FF2B5EF4-FFF2-40B4-BE49-F238E27FC236}">
                      <a16:creationId xmlns:a16="http://schemas.microsoft.com/office/drawing/2014/main" id="{82474805-DFD3-0F41-854B-72CC72A7C30E}"/>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87" name="Oval 178">
                  <a:extLst>
                    <a:ext uri="{FF2B5EF4-FFF2-40B4-BE49-F238E27FC236}">
                      <a16:creationId xmlns:a16="http://schemas.microsoft.com/office/drawing/2014/main" id="{7DF81DB5-28AD-844D-A2CA-7C2632CFB148}"/>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269" name="Freeform 179">
                <a:extLst>
                  <a:ext uri="{FF2B5EF4-FFF2-40B4-BE49-F238E27FC236}">
                    <a16:creationId xmlns:a16="http://schemas.microsoft.com/office/drawing/2014/main" id="{6D6E71F2-AC0D-874E-B18B-B69886D62DED}"/>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0" name="Freeform 180">
                <a:extLst>
                  <a:ext uri="{FF2B5EF4-FFF2-40B4-BE49-F238E27FC236}">
                    <a16:creationId xmlns:a16="http://schemas.microsoft.com/office/drawing/2014/main" id="{7D45A4F7-27BE-A445-AC6B-5EE1A55FA803}"/>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1" name="Freeform 181">
                <a:extLst>
                  <a:ext uri="{FF2B5EF4-FFF2-40B4-BE49-F238E27FC236}">
                    <a16:creationId xmlns:a16="http://schemas.microsoft.com/office/drawing/2014/main" id="{13CB57E9-0187-3E45-807D-3DC34EE01A75}"/>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2" name="Freeform 182">
                <a:extLst>
                  <a:ext uri="{FF2B5EF4-FFF2-40B4-BE49-F238E27FC236}">
                    <a16:creationId xmlns:a16="http://schemas.microsoft.com/office/drawing/2014/main" id="{0589946D-2243-7043-B9AF-062B11C6B455}"/>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3" name="Freeform 183">
                <a:extLst>
                  <a:ext uri="{FF2B5EF4-FFF2-40B4-BE49-F238E27FC236}">
                    <a16:creationId xmlns:a16="http://schemas.microsoft.com/office/drawing/2014/main" id="{C1A18CA8-05BA-7048-B1AC-710472B6F903}"/>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4" name="Freeform 184">
                <a:extLst>
                  <a:ext uri="{FF2B5EF4-FFF2-40B4-BE49-F238E27FC236}">
                    <a16:creationId xmlns:a16="http://schemas.microsoft.com/office/drawing/2014/main" id="{74FF7853-37FD-1B4F-9521-20F522425091}"/>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5" name="Freeform 185">
                <a:extLst>
                  <a:ext uri="{FF2B5EF4-FFF2-40B4-BE49-F238E27FC236}">
                    <a16:creationId xmlns:a16="http://schemas.microsoft.com/office/drawing/2014/main" id="{7877E1D9-843C-014E-8F13-7DED7D31270A}"/>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6" name="Freeform 186">
                <a:extLst>
                  <a:ext uri="{FF2B5EF4-FFF2-40B4-BE49-F238E27FC236}">
                    <a16:creationId xmlns:a16="http://schemas.microsoft.com/office/drawing/2014/main" id="{FB65D62F-1707-134C-9AA9-2AEA12ABFFE9}"/>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77" name="Group 187">
                <a:extLst>
                  <a:ext uri="{FF2B5EF4-FFF2-40B4-BE49-F238E27FC236}">
                    <a16:creationId xmlns:a16="http://schemas.microsoft.com/office/drawing/2014/main" id="{E5B6ECDC-8456-D040-90EE-98D600431699}"/>
                  </a:ext>
                </a:extLst>
              </p:cNvPr>
              <p:cNvGrpSpPr>
                <a:grpSpLocks/>
              </p:cNvGrpSpPr>
              <p:nvPr/>
            </p:nvGrpSpPr>
            <p:grpSpPr bwMode="auto">
              <a:xfrm>
                <a:off x="4494" y="1402"/>
                <a:ext cx="145" cy="40"/>
                <a:chOff x="4494" y="1402"/>
                <a:chExt cx="145" cy="40"/>
              </a:xfrm>
            </p:grpSpPr>
            <p:sp>
              <p:nvSpPr>
                <p:cNvPr id="280" name="Oval 188">
                  <a:extLst>
                    <a:ext uri="{FF2B5EF4-FFF2-40B4-BE49-F238E27FC236}">
                      <a16:creationId xmlns:a16="http://schemas.microsoft.com/office/drawing/2014/main" id="{B07578C3-716A-6544-B498-F395EEB4C1A0}"/>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81" name="Oval 189">
                  <a:extLst>
                    <a:ext uri="{FF2B5EF4-FFF2-40B4-BE49-F238E27FC236}">
                      <a16:creationId xmlns:a16="http://schemas.microsoft.com/office/drawing/2014/main" id="{DC42B6C2-40DC-3D41-917F-DD170C1F24DC}"/>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82" name="Oval 190">
                  <a:extLst>
                    <a:ext uri="{FF2B5EF4-FFF2-40B4-BE49-F238E27FC236}">
                      <a16:creationId xmlns:a16="http://schemas.microsoft.com/office/drawing/2014/main" id="{38896EA3-29BF-7243-B68D-93A13144876F}"/>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83" name="Oval 191">
                  <a:extLst>
                    <a:ext uri="{FF2B5EF4-FFF2-40B4-BE49-F238E27FC236}">
                      <a16:creationId xmlns:a16="http://schemas.microsoft.com/office/drawing/2014/main" id="{D521BC92-AAD5-B147-8864-8F12309C7745}"/>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278" name="Freeform 192">
                <a:extLst>
                  <a:ext uri="{FF2B5EF4-FFF2-40B4-BE49-F238E27FC236}">
                    <a16:creationId xmlns:a16="http://schemas.microsoft.com/office/drawing/2014/main" id="{F029484A-7C7F-044A-8767-935462AED505}"/>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9" name="Freeform 193">
                <a:extLst>
                  <a:ext uri="{FF2B5EF4-FFF2-40B4-BE49-F238E27FC236}">
                    <a16:creationId xmlns:a16="http://schemas.microsoft.com/office/drawing/2014/main" id="{2319F808-F072-D840-A507-4594FFA85C28}"/>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7" name="Group 194">
              <a:extLst>
                <a:ext uri="{FF2B5EF4-FFF2-40B4-BE49-F238E27FC236}">
                  <a16:creationId xmlns:a16="http://schemas.microsoft.com/office/drawing/2014/main" id="{E2B96A27-6A99-5142-8B9C-7274FD29AC02}"/>
                </a:ext>
              </a:extLst>
            </p:cNvPr>
            <p:cNvGrpSpPr>
              <a:grpSpLocks/>
            </p:cNvGrpSpPr>
            <p:nvPr/>
          </p:nvGrpSpPr>
          <p:grpSpPr bwMode="auto">
            <a:xfrm rot="-150099">
              <a:off x="3998" y="1919"/>
              <a:ext cx="368" cy="365"/>
              <a:chOff x="4494" y="1296"/>
              <a:chExt cx="147" cy="146"/>
            </a:xfrm>
          </p:grpSpPr>
          <p:sp>
            <p:nvSpPr>
              <p:cNvPr id="236" name="Freeform 195">
                <a:extLst>
                  <a:ext uri="{FF2B5EF4-FFF2-40B4-BE49-F238E27FC236}">
                    <a16:creationId xmlns:a16="http://schemas.microsoft.com/office/drawing/2014/main" id="{7217D829-AE98-CC48-A524-5DEF7DF39690}"/>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7" name="Freeform 196">
                <a:extLst>
                  <a:ext uri="{FF2B5EF4-FFF2-40B4-BE49-F238E27FC236}">
                    <a16:creationId xmlns:a16="http://schemas.microsoft.com/office/drawing/2014/main" id="{089A3051-B470-4341-A8B0-E97C03EB08D4}"/>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8" name="Freeform 197">
                <a:extLst>
                  <a:ext uri="{FF2B5EF4-FFF2-40B4-BE49-F238E27FC236}">
                    <a16:creationId xmlns:a16="http://schemas.microsoft.com/office/drawing/2014/main" id="{14DF07F2-6DA0-1F4D-A56B-8A98617E76E3}"/>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9" name="Freeform 198">
                <a:extLst>
                  <a:ext uri="{FF2B5EF4-FFF2-40B4-BE49-F238E27FC236}">
                    <a16:creationId xmlns:a16="http://schemas.microsoft.com/office/drawing/2014/main" id="{614F5CBB-C062-0040-B43E-A3B4AABB5971}"/>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0" name="Freeform 199">
                <a:extLst>
                  <a:ext uri="{FF2B5EF4-FFF2-40B4-BE49-F238E27FC236}">
                    <a16:creationId xmlns:a16="http://schemas.microsoft.com/office/drawing/2014/main" id="{D72F8B27-1377-FC4E-85E0-C228DB8732FC}"/>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1" name="Freeform 200">
                <a:extLst>
                  <a:ext uri="{FF2B5EF4-FFF2-40B4-BE49-F238E27FC236}">
                    <a16:creationId xmlns:a16="http://schemas.microsoft.com/office/drawing/2014/main" id="{023BA753-D875-A545-AAEA-688F79766290}"/>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42" name="Group 201">
                <a:extLst>
                  <a:ext uri="{FF2B5EF4-FFF2-40B4-BE49-F238E27FC236}">
                    <a16:creationId xmlns:a16="http://schemas.microsoft.com/office/drawing/2014/main" id="{D2F16470-A52A-474A-AB48-4C1EAC9FD7A1}"/>
                  </a:ext>
                </a:extLst>
              </p:cNvPr>
              <p:cNvGrpSpPr>
                <a:grpSpLocks/>
              </p:cNvGrpSpPr>
              <p:nvPr/>
            </p:nvGrpSpPr>
            <p:grpSpPr bwMode="auto">
              <a:xfrm>
                <a:off x="4497" y="1296"/>
                <a:ext cx="144" cy="40"/>
                <a:chOff x="4497" y="1296"/>
                <a:chExt cx="144" cy="40"/>
              </a:xfrm>
            </p:grpSpPr>
            <p:sp>
              <p:nvSpPr>
                <p:cNvPr id="258" name="Oval 202">
                  <a:extLst>
                    <a:ext uri="{FF2B5EF4-FFF2-40B4-BE49-F238E27FC236}">
                      <a16:creationId xmlns:a16="http://schemas.microsoft.com/office/drawing/2014/main" id="{1D7A8EA8-8F80-F447-8FB0-7D13D6B356C1}"/>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59" name="Oval 203">
                  <a:extLst>
                    <a:ext uri="{FF2B5EF4-FFF2-40B4-BE49-F238E27FC236}">
                      <a16:creationId xmlns:a16="http://schemas.microsoft.com/office/drawing/2014/main" id="{3E3C3830-2C98-E945-8EBF-F5EABDB5DBB1}"/>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60" name="Oval 204">
                  <a:extLst>
                    <a:ext uri="{FF2B5EF4-FFF2-40B4-BE49-F238E27FC236}">
                      <a16:creationId xmlns:a16="http://schemas.microsoft.com/office/drawing/2014/main" id="{CDF72DC2-29EA-5845-B35B-D53633A65000}"/>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61" name="Oval 205">
                  <a:extLst>
                    <a:ext uri="{FF2B5EF4-FFF2-40B4-BE49-F238E27FC236}">
                      <a16:creationId xmlns:a16="http://schemas.microsoft.com/office/drawing/2014/main" id="{E3546F6A-F206-9343-A82C-9ED34EC284DF}"/>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243" name="Freeform 206">
                <a:extLst>
                  <a:ext uri="{FF2B5EF4-FFF2-40B4-BE49-F238E27FC236}">
                    <a16:creationId xmlns:a16="http://schemas.microsoft.com/office/drawing/2014/main" id="{1DCF90BB-3CFD-8544-BBBD-7CCAE5E9EC2E}"/>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4" name="Freeform 207">
                <a:extLst>
                  <a:ext uri="{FF2B5EF4-FFF2-40B4-BE49-F238E27FC236}">
                    <a16:creationId xmlns:a16="http://schemas.microsoft.com/office/drawing/2014/main" id="{B1BCECFD-A778-6341-9DA6-9D6C529DF82C}"/>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5" name="Freeform 208">
                <a:extLst>
                  <a:ext uri="{FF2B5EF4-FFF2-40B4-BE49-F238E27FC236}">
                    <a16:creationId xmlns:a16="http://schemas.microsoft.com/office/drawing/2014/main" id="{B51756A8-E24C-454A-8E13-8525F2F67585}"/>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6" name="Freeform 209">
                <a:extLst>
                  <a:ext uri="{FF2B5EF4-FFF2-40B4-BE49-F238E27FC236}">
                    <a16:creationId xmlns:a16="http://schemas.microsoft.com/office/drawing/2014/main" id="{02821A34-C126-104C-967D-45886E9C4BC1}"/>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7" name="Freeform 210">
                <a:extLst>
                  <a:ext uri="{FF2B5EF4-FFF2-40B4-BE49-F238E27FC236}">
                    <a16:creationId xmlns:a16="http://schemas.microsoft.com/office/drawing/2014/main" id="{1C230324-00B0-DD46-B347-5E3134158AAD}"/>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8" name="Freeform 211">
                <a:extLst>
                  <a:ext uri="{FF2B5EF4-FFF2-40B4-BE49-F238E27FC236}">
                    <a16:creationId xmlns:a16="http://schemas.microsoft.com/office/drawing/2014/main" id="{D0E43E23-82E7-F64A-96AC-1F367A3BCFF5}"/>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9" name="Freeform 212">
                <a:extLst>
                  <a:ext uri="{FF2B5EF4-FFF2-40B4-BE49-F238E27FC236}">
                    <a16:creationId xmlns:a16="http://schemas.microsoft.com/office/drawing/2014/main" id="{F8A61A09-3A5B-AF45-B10C-4C33E6583EDB}"/>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50" name="Freeform 213">
                <a:extLst>
                  <a:ext uri="{FF2B5EF4-FFF2-40B4-BE49-F238E27FC236}">
                    <a16:creationId xmlns:a16="http://schemas.microsoft.com/office/drawing/2014/main" id="{949727AD-D71F-C347-9A54-35EE6FDB8F83}"/>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51" name="Group 214">
                <a:extLst>
                  <a:ext uri="{FF2B5EF4-FFF2-40B4-BE49-F238E27FC236}">
                    <a16:creationId xmlns:a16="http://schemas.microsoft.com/office/drawing/2014/main" id="{A3B9DFA1-06D4-BC43-84B5-C4F7109D4FCD}"/>
                  </a:ext>
                </a:extLst>
              </p:cNvPr>
              <p:cNvGrpSpPr>
                <a:grpSpLocks/>
              </p:cNvGrpSpPr>
              <p:nvPr/>
            </p:nvGrpSpPr>
            <p:grpSpPr bwMode="auto">
              <a:xfrm>
                <a:off x="4494" y="1402"/>
                <a:ext cx="145" cy="40"/>
                <a:chOff x="4494" y="1402"/>
                <a:chExt cx="145" cy="40"/>
              </a:xfrm>
            </p:grpSpPr>
            <p:sp>
              <p:nvSpPr>
                <p:cNvPr id="254" name="Oval 215">
                  <a:extLst>
                    <a:ext uri="{FF2B5EF4-FFF2-40B4-BE49-F238E27FC236}">
                      <a16:creationId xmlns:a16="http://schemas.microsoft.com/office/drawing/2014/main" id="{52985942-75BD-514C-BA01-6047259CC197}"/>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55" name="Oval 216">
                  <a:extLst>
                    <a:ext uri="{FF2B5EF4-FFF2-40B4-BE49-F238E27FC236}">
                      <a16:creationId xmlns:a16="http://schemas.microsoft.com/office/drawing/2014/main" id="{D6A7B056-2551-F141-85E0-6DB1E4043618}"/>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56" name="Oval 217">
                  <a:extLst>
                    <a:ext uri="{FF2B5EF4-FFF2-40B4-BE49-F238E27FC236}">
                      <a16:creationId xmlns:a16="http://schemas.microsoft.com/office/drawing/2014/main" id="{305CBA5A-9B8D-5C47-B0AF-CB2FD2E13040}"/>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57" name="Oval 218">
                  <a:extLst>
                    <a:ext uri="{FF2B5EF4-FFF2-40B4-BE49-F238E27FC236}">
                      <a16:creationId xmlns:a16="http://schemas.microsoft.com/office/drawing/2014/main" id="{C2257C7D-762B-1149-92DB-569B257210C4}"/>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252" name="Freeform 219">
                <a:extLst>
                  <a:ext uri="{FF2B5EF4-FFF2-40B4-BE49-F238E27FC236}">
                    <a16:creationId xmlns:a16="http://schemas.microsoft.com/office/drawing/2014/main" id="{13C8A4A5-A216-8F4D-96A2-6AD162B22DE9}"/>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53" name="Freeform 220">
                <a:extLst>
                  <a:ext uri="{FF2B5EF4-FFF2-40B4-BE49-F238E27FC236}">
                    <a16:creationId xmlns:a16="http://schemas.microsoft.com/office/drawing/2014/main" id="{97C1F85B-E46A-3140-93D4-455DB81B8F64}"/>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8" name="Group 221">
              <a:extLst>
                <a:ext uri="{FF2B5EF4-FFF2-40B4-BE49-F238E27FC236}">
                  <a16:creationId xmlns:a16="http://schemas.microsoft.com/office/drawing/2014/main" id="{54084CE7-0F27-CA49-B74A-2F1ADC3124A5}"/>
                </a:ext>
              </a:extLst>
            </p:cNvPr>
            <p:cNvGrpSpPr>
              <a:grpSpLocks/>
            </p:cNvGrpSpPr>
            <p:nvPr/>
          </p:nvGrpSpPr>
          <p:grpSpPr bwMode="auto">
            <a:xfrm rot="-375458">
              <a:off x="2573" y="1852"/>
              <a:ext cx="368" cy="365"/>
              <a:chOff x="4494" y="1296"/>
              <a:chExt cx="147" cy="146"/>
            </a:xfrm>
          </p:grpSpPr>
          <p:sp>
            <p:nvSpPr>
              <p:cNvPr id="210" name="Freeform 222">
                <a:extLst>
                  <a:ext uri="{FF2B5EF4-FFF2-40B4-BE49-F238E27FC236}">
                    <a16:creationId xmlns:a16="http://schemas.microsoft.com/office/drawing/2014/main" id="{3EF8EDB5-B892-DF4D-B2CC-CF9EBCAF7F61}"/>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1" name="Freeform 223">
                <a:extLst>
                  <a:ext uri="{FF2B5EF4-FFF2-40B4-BE49-F238E27FC236}">
                    <a16:creationId xmlns:a16="http://schemas.microsoft.com/office/drawing/2014/main" id="{63A0A7D1-280C-324A-8D1F-4B2F3C17C68B}"/>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2" name="Freeform 224">
                <a:extLst>
                  <a:ext uri="{FF2B5EF4-FFF2-40B4-BE49-F238E27FC236}">
                    <a16:creationId xmlns:a16="http://schemas.microsoft.com/office/drawing/2014/main" id="{9DF2C005-5AA6-8B4F-BBA4-901B68133C88}"/>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3" name="Freeform 225">
                <a:extLst>
                  <a:ext uri="{FF2B5EF4-FFF2-40B4-BE49-F238E27FC236}">
                    <a16:creationId xmlns:a16="http://schemas.microsoft.com/office/drawing/2014/main" id="{7A88B67D-0C32-2441-967F-EBC51B095397}"/>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4" name="Freeform 226">
                <a:extLst>
                  <a:ext uri="{FF2B5EF4-FFF2-40B4-BE49-F238E27FC236}">
                    <a16:creationId xmlns:a16="http://schemas.microsoft.com/office/drawing/2014/main" id="{4C287DEF-15EA-E34E-AA7B-7C14AE27B414}"/>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5" name="Freeform 227">
                <a:extLst>
                  <a:ext uri="{FF2B5EF4-FFF2-40B4-BE49-F238E27FC236}">
                    <a16:creationId xmlns:a16="http://schemas.microsoft.com/office/drawing/2014/main" id="{005B7281-8DB9-9A4B-8BB9-B76FD36462B9}"/>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16" name="Group 228">
                <a:extLst>
                  <a:ext uri="{FF2B5EF4-FFF2-40B4-BE49-F238E27FC236}">
                    <a16:creationId xmlns:a16="http://schemas.microsoft.com/office/drawing/2014/main" id="{408D4750-C3EC-E141-86BB-EDFD10E54855}"/>
                  </a:ext>
                </a:extLst>
              </p:cNvPr>
              <p:cNvGrpSpPr>
                <a:grpSpLocks/>
              </p:cNvGrpSpPr>
              <p:nvPr/>
            </p:nvGrpSpPr>
            <p:grpSpPr bwMode="auto">
              <a:xfrm>
                <a:off x="4497" y="1296"/>
                <a:ext cx="144" cy="40"/>
                <a:chOff x="4497" y="1296"/>
                <a:chExt cx="144" cy="40"/>
              </a:xfrm>
            </p:grpSpPr>
            <p:sp>
              <p:nvSpPr>
                <p:cNvPr id="232" name="Oval 229">
                  <a:extLst>
                    <a:ext uri="{FF2B5EF4-FFF2-40B4-BE49-F238E27FC236}">
                      <a16:creationId xmlns:a16="http://schemas.microsoft.com/office/drawing/2014/main" id="{629B8617-66CE-524F-9F2F-81BA9CBF3FD7}"/>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33" name="Oval 230">
                  <a:extLst>
                    <a:ext uri="{FF2B5EF4-FFF2-40B4-BE49-F238E27FC236}">
                      <a16:creationId xmlns:a16="http://schemas.microsoft.com/office/drawing/2014/main" id="{77651E38-B9C0-C747-A59B-F4145B1ACF05}"/>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34" name="Oval 231">
                  <a:extLst>
                    <a:ext uri="{FF2B5EF4-FFF2-40B4-BE49-F238E27FC236}">
                      <a16:creationId xmlns:a16="http://schemas.microsoft.com/office/drawing/2014/main" id="{D0365C05-F84F-204A-8950-51707C9C7FD2}"/>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35" name="Oval 232">
                  <a:extLst>
                    <a:ext uri="{FF2B5EF4-FFF2-40B4-BE49-F238E27FC236}">
                      <a16:creationId xmlns:a16="http://schemas.microsoft.com/office/drawing/2014/main" id="{4E9F7617-6650-9347-91C9-302B3CD7738D}"/>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217" name="Freeform 233">
                <a:extLst>
                  <a:ext uri="{FF2B5EF4-FFF2-40B4-BE49-F238E27FC236}">
                    <a16:creationId xmlns:a16="http://schemas.microsoft.com/office/drawing/2014/main" id="{FD5918D1-CF92-E349-8955-96B96823D2A4}"/>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8" name="Freeform 234">
                <a:extLst>
                  <a:ext uri="{FF2B5EF4-FFF2-40B4-BE49-F238E27FC236}">
                    <a16:creationId xmlns:a16="http://schemas.microsoft.com/office/drawing/2014/main" id="{584440AD-B5CD-EB49-B5AB-6F3FD11EE4DA}"/>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9" name="Freeform 235">
                <a:extLst>
                  <a:ext uri="{FF2B5EF4-FFF2-40B4-BE49-F238E27FC236}">
                    <a16:creationId xmlns:a16="http://schemas.microsoft.com/office/drawing/2014/main" id="{2649C072-B953-EC48-8B1A-7329F13AE4D6}"/>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0" name="Freeform 236">
                <a:extLst>
                  <a:ext uri="{FF2B5EF4-FFF2-40B4-BE49-F238E27FC236}">
                    <a16:creationId xmlns:a16="http://schemas.microsoft.com/office/drawing/2014/main" id="{827E813D-7777-0849-A157-00D0DC8AC589}"/>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1" name="Freeform 237">
                <a:extLst>
                  <a:ext uri="{FF2B5EF4-FFF2-40B4-BE49-F238E27FC236}">
                    <a16:creationId xmlns:a16="http://schemas.microsoft.com/office/drawing/2014/main" id="{6A9AAC98-F3A6-B44B-A155-6C52E5E783C3}"/>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2" name="Freeform 238">
                <a:extLst>
                  <a:ext uri="{FF2B5EF4-FFF2-40B4-BE49-F238E27FC236}">
                    <a16:creationId xmlns:a16="http://schemas.microsoft.com/office/drawing/2014/main" id="{A184361B-6645-9B49-85A2-F5E82F759638}"/>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3" name="Freeform 239">
                <a:extLst>
                  <a:ext uri="{FF2B5EF4-FFF2-40B4-BE49-F238E27FC236}">
                    <a16:creationId xmlns:a16="http://schemas.microsoft.com/office/drawing/2014/main" id="{E0F84530-CA7B-4E46-ADE7-C0CDABE950E9}"/>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4" name="Freeform 240">
                <a:extLst>
                  <a:ext uri="{FF2B5EF4-FFF2-40B4-BE49-F238E27FC236}">
                    <a16:creationId xmlns:a16="http://schemas.microsoft.com/office/drawing/2014/main" id="{952A2A45-C83D-BE45-A230-3E27FE7A7867}"/>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25" name="Group 241">
                <a:extLst>
                  <a:ext uri="{FF2B5EF4-FFF2-40B4-BE49-F238E27FC236}">
                    <a16:creationId xmlns:a16="http://schemas.microsoft.com/office/drawing/2014/main" id="{FD87E6DF-B7B5-8748-A7B6-04EF46CFDAA7}"/>
                  </a:ext>
                </a:extLst>
              </p:cNvPr>
              <p:cNvGrpSpPr>
                <a:grpSpLocks/>
              </p:cNvGrpSpPr>
              <p:nvPr/>
            </p:nvGrpSpPr>
            <p:grpSpPr bwMode="auto">
              <a:xfrm>
                <a:off x="4494" y="1402"/>
                <a:ext cx="145" cy="40"/>
                <a:chOff x="4494" y="1402"/>
                <a:chExt cx="145" cy="40"/>
              </a:xfrm>
            </p:grpSpPr>
            <p:sp>
              <p:nvSpPr>
                <p:cNvPr id="228" name="Oval 242">
                  <a:extLst>
                    <a:ext uri="{FF2B5EF4-FFF2-40B4-BE49-F238E27FC236}">
                      <a16:creationId xmlns:a16="http://schemas.microsoft.com/office/drawing/2014/main" id="{E0DD9CA6-4FF8-8F46-AD64-146389903AE9}"/>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29" name="Oval 243">
                  <a:extLst>
                    <a:ext uri="{FF2B5EF4-FFF2-40B4-BE49-F238E27FC236}">
                      <a16:creationId xmlns:a16="http://schemas.microsoft.com/office/drawing/2014/main" id="{E8D11D46-7204-DA41-839B-57A70196A32F}"/>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30" name="Oval 244">
                  <a:extLst>
                    <a:ext uri="{FF2B5EF4-FFF2-40B4-BE49-F238E27FC236}">
                      <a16:creationId xmlns:a16="http://schemas.microsoft.com/office/drawing/2014/main" id="{763FA788-D466-4D4E-85D1-1B64980CD4BB}"/>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31" name="Oval 245">
                  <a:extLst>
                    <a:ext uri="{FF2B5EF4-FFF2-40B4-BE49-F238E27FC236}">
                      <a16:creationId xmlns:a16="http://schemas.microsoft.com/office/drawing/2014/main" id="{AB5E50D0-2E72-994A-B43E-FB58E89167C5}"/>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226" name="Freeform 246">
                <a:extLst>
                  <a:ext uri="{FF2B5EF4-FFF2-40B4-BE49-F238E27FC236}">
                    <a16:creationId xmlns:a16="http://schemas.microsoft.com/office/drawing/2014/main" id="{F3408B93-E168-3044-8EBC-38BF41EF42F8}"/>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7" name="Freeform 247">
                <a:extLst>
                  <a:ext uri="{FF2B5EF4-FFF2-40B4-BE49-F238E27FC236}">
                    <a16:creationId xmlns:a16="http://schemas.microsoft.com/office/drawing/2014/main" id="{55D73BB3-6EEA-9F4C-93AE-E42B7C62C512}"/>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9" name="Group 248">
              <a:extLst>
                <a:ext uri="{FF2B5EF4-FFF2-40B4-BE49-F238E27FC236}">
                  <a16:creationId xmlns:a16="http://schemas.microsoft.com/office/drawing/2014/main" id="{0798B170-1A17-6345-A8D8-D1B9683901D1}"/>
                </a:ext>
              </a:extLst>
            </p:cNvPr>
            <p:cNvGrpSpPr>
              <a:grpSpLocks/>
            </p:cNvGrpSpPr>
            <p:nvPr/>
          </p:nvGrpSpPr>
          <p:grpSpPr bwMode="auto">
            <a:xfrm rot="-506470">
              <a:off x="2223" y="1864"/>
              <a:ext cx="368" cy="365"/>
              <a:chOff x="4494" y="1296"/>
              <a:chExt cx="147" cy="146"/>
            </a:xfrm>
          </p:grpSpPr>
          <p:sp>
            <p:nvSpPr>
              <p:cNvPr id="184" name="Freeform 249">
                <a:extLst>
                  <a:ext uri="{FF2B5EF4-FFF2-40B4-BE49-F238E27FC236}">
                    <a16:creationId xmlns:a16="http://schemas.microsoft.com/office/drawing/2014/main" id="{89D64695-3ACC-8543-AAAF-37D45414DAF6}"/>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5" name="Freeform 250">
                <a:extLst>
                  <a:ext uri="{FF2B5EF4-FFF2-40B4-BE49-F238E27FC236}">
                    <a16:creationId xmlns:a16="http://schemas.microsoft.com/office/drawing/2014/main" id="{711480B1-B9AB-BD46-9922-E4051B28EAE3}"/>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6" name="Freeform 251">
                <a:extLst>
                  <a:ext uri="{FF2B5EF4-FFF2-40B4-BE49-F238E27FC236}">
                    <a16:creationId xmlns:a16="http://schemas.microsoft.com/office/drawing/2014/main" id="{36052D81-942B-B64C-AD64-094131471EE1}"/>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7" name="Freeform 252">
                <a:extLst>
                  <a:ext uri="{FF2B5EF4-FFF2-40B4-BE49-F238E27FC236}">
                    <a16:creationId xmlns:a16="http://schemas.microsoft.com/office/drawing/2014/main" id="{7057D345-F7DD-4848-984D-B5D0258853C9}"/>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8" name="Freeform 253">
                <a:extLst>
                  <a:ext uri="{FF2B5EF4-FFF2-40B4-BE49-F238E27FC236}">
                    <a16:creationId xmlns:a16="http://schemas.microsoft.com/office/drawing/2014/main" id="{F4CF5722-A197-1246-B4A0-65F642FA1B10}"/>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9" name="Freeform 254">
                <a:extLst>
                  <a:ext uri="{FF2B5EF4-FFF2-40B4-BE49-F238E27FC236}">
                    <a16:creationId xmlns:a16="http://schemas.microsoft.com/office/drawing/2014/main" id="{F9234427-AF2D-6F4F-A1CC-DDEAEDC5D159}"/>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90" name="Group 255">
                <a:extLst>
                  <a:ext uri="{FF2B5EF4-FFF2-40B4-BE49-F238E27FC236}">
                    <a16:creationId xmlns:a16="http://schemas.microsoft.com/office/drawing/2014/main" id="{05DAE098-D561-D043-8E3F-17FF84D74B24}"/>
                  </a:ext>
                </a:extLst>
              </p:cNvPr>
              <p:cNvGrpSpPr>
                <a:grpSpLocks/>
              </p:cNvGrpSpPr>
              <p:nvPr/>
            </p:nvGrpSpPr>
            <p:grpSpPr bwMode="auto">
              <a:xfrm>
                <a:off x="4497" y="1296"/>
                <a:ext cx="144" cy="40"/>
                <a:chOff x="4497" y="1296"/>
                <a:chExt cx="144" cy="40"/>
              </a:xfrm>
            </p:grpSpPr>
            <p:sp>
              <p:nvSpPr>
                <p:cNvPr id="206" name="Oval 256">
                  <a:extLst>
                    <a:ext uri="{FF2B5EF4-FFF2-40B4-BE49-F238E27FC236}">
                      <a16:creationId xmlns:a16="http://schemas.microsoft.com/office/drawing/2014/main" id="{09BA2843-CB12-B740-8CC8-73CF43607406}"/>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07" name="Oval 257">
                  <a:extLst>
                    <a:ext uri="{FF2B5EF4-FFF2-40B4-BE49-F238E27FC236}">
                      <a16:creationId xmlns:a16="http://schemas.microsoft.com/office/drawing/2014/main" id="{5D424949-1DA9-9346-954A-FBDE893C33E8}"/>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08" name="Oval 258">
                  <a:extLst>
                    <a:ext uri="{FF2B5EF4-FFF2-40B4-BE49-F238E27FC236}">
                      <a16:creationId xmlns:a16="http://schemas.microsoft.com/office/drawing/2014/main" id="{F6ACE3AF-5F6B-2346-A304-98FE05CC6480}"/>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09" name="Oval 259">
                  <a:extLst>
                    <a:ext uri="{FF2B5EF4-FFF2-40B4-BE49-F238E27FC236}">
                      <a16:creationId xmlns:a16="http://schemas.microsoft.com/office/drawing/2014/main" id="{F1389C9B-F476-0D4C-BFA7-DAC574CDF278}"/>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191" name="Freeform 260">
                <a:extLst>
                  <a:ext uri="{FF2B5EF4-FFF2-40B4-BE49-F238E27FC236}">
                    <a16:creationId xmlns:a16="http://schemas.microsoft.com/office/drawing/2014/main" id="{2F35BB42-49D0-074B-9F3E-7BB5A41EC4E9}"/>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2" name="Freeform 261">
                <a:extLst>
                  <a:ext uri="{FF2B5EF4-FFF2-40B4-BE49-F238E27FC236}">
                    <a16:creationId xmlns:a16="http://schemas.microsoft.com/office/drawing/2014/main" id="{8C052D67-C909-994A-9C2A-04AB69366C0C}"/>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3" name="Freeform 262">
                <a:extLst>
                  <a:ext uri="{FF2B5EF4-FFF2-40B4-BE49-F238E27FC236}">
                    <a16:creationId xmlns:a16="http://schemas.microsoft.com/office/drawing/2014/main" id="{5F7E7446-838E-6C45-8D10-95D5484E159D}"/>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4" name="Freeform 263">
                <a:extLst>
                  <a:ext uri="{FF2B5EF4-FFF2-40B4-BE49-F238E27FC236}">
                    <a16:creationId xmlns:a16="http://schemas.microsoft.com/office/drawing/2014/main" id="{58D16474-A714-214C-B87B-D6C56A9C3783}"/>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5" name="Freeform 264">
                <a:extLst>
                  <a:ext uri="{FF2B5EF4-FFF2-40B4-BE49-F238E27FC236}">
                    <a16:creationId xmlns:a16="http://schemas.microsoft.com/office/drawing/2014/main" id="{56DB1192-3E0E-194A-991B-536CDE7C12FB}"/>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6" name="Freeform 265">
                <a:extLst>
                  <a:ext uri="{FF2B5EF4-FFF2-40B4-BE49-F238E27FC236}">
                    <a16:creationId xmlns:a16="http://schemas.microsoft.com/office/drawing/2014/main" id="{9CABF499-7E57-A543-8552-E3D77F2E8673}"/>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7" name="Freeform 266">
                <a:extLst>
                  <a:ext uri="{FF2B5EF4-FFF2-40B4-BE49-F238E27FC236}">
                    <a16:creationId xmlns:a16="http://schemas.microsoft.com/office/drawing/2014/main" id="{3CBF0BB0-77F8-2A4B-9FA7-F39B6E144E2F}"/>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8" name="Freeform 267">
                <a:extLst>
                  <a:ext uri="{FF2B5EF4-FFF2-40B4-BE49-F238E27FC236}">
                    <a16:creationId xmlns:a16="http://schemas.microsoft.com/office/drawing/2014/main" id="{E39C126B-D715-BF4C-AF7A-72C65A8791C0}"/>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99" name="Group 268">
                <a:extLst>
                  <a:ext uri="{FF2B5EF4-FFF2-40B4-BE49-F238E27FC236}">
                    <a16:creationId xmlns:a16="http://schemas.microsoft.com/office/drawing/2014/main" id="{5332D72C-8256-6D49-9C9B-E1CE9B8203B4}"/>
                  </a:ext>
                </a:extLst>
              </p:cNvPr>
              <p:cNvGrpSpPr>
                <a:grpSpLocks/>
              </p:cNvGrpSpPr>
              <p:nvPr/>
            </p:nvGrpSpPr>
            <p:grpSpPr bwMode="auto">
              <a:xfrm>
                <a:off x="4494" y="1402"/>
                <a:ext cx="145" cy="40"/>
                <a:chOff x="4494" y="1402"/>
                <a:chExt cx="145" cy="40"/>
              </a:xfrm>
            </p:grpSpPr>
            <p:sp>
              <p:nvSpPr>
                <p:cNvPr id="202" name="Oval 269">
                  <a:extLst>
                    <a:ext uri="{FF2B5EF4-FFF2-40B4-BE49-F238E27FC236}">
                      <a16:creationId xmlns:a16="http://schemas.microsoft.com/office/drawing/2014/main" id="{0E7D38A0-9D07-BB40-97B3-28B0F742E288}"/>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03" name="Oval 270">
                  <a:extLst>
                    <a:ext uri="{FF2B5EF4-FFF2-40B4-BE49-F238E27FC236}">
                      <a16:creationId xmlns:a16="http://schemas.microsoft.com/office/drawing/2014/main" id="{ED352A87-514A-8A43-92E8-467C19A6BE15}"/>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04" name="Oval 271">
                  <a:extLst>
                    <a:ext uri="{FF2B5EF4-FFF2-40B4-BE49-F238E27FC236}">
                      <a16:creationId xmlns:a16="http://schemas.microsoft.com/office/drawing/2014/main" id="{343320D3-DE09-5F46-9607-33C58A9BABAC}"/>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05" name="Oval 272">
                  <a:extLst>
                    <a:ext uri="{FF2B5EF4-FFF2-40B4-BE49-F238E27FC236}">
                      <a16:creationId xmlns:a16="http://schemas.microsoft.com/office/drawing/2014/main" id="{8C68501C-4D81-FD43-B842-6DE055AA268A}"/>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200" name="Freeform 273">
                <a:extLst>
                  <a:ext uri="{FF2B5EF4-FFF2-40B4-BE49-F238E27FC236}">
                    <a16:creationId xmlns:a16="http://schemas.microsoft.com/office/drawing/2014/main" id="{0B3C6E33-2DAC-5044-957F-C4842EE6E712}"/>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1" name="Freeform 274">
                <a:extLst>
                  <a:ext uri="{FF2B5EF4-FFF2-40B4-BE49-F238E27FC236}">
                    <a16:creationId xmlns:a16="http://schemas.microsoft.com/office/drawing/2014/main" id="{E4C3721E-FA63-4044-826B-8F6B506AC5BC}"/>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0" name="Group 275">
              <a:extLst>
                <a:ext uri="{FF2B5EF4-FFF2-40B4-BE49-F238E27FC236}">
                  <a16:creationId xmlns:a16="http://schemas.microsoft.com/office/drawing/2014/main" id="{D9D98977-CEF7-524B-97EE-FFE89450FE8D}"/>
                </a:ext>
              </a:extLst>
            </p:cNvPr>
            <p:cNvGrpSpPr>
              <a:grpSpLocks/>
            </p:cNvGrpSpPr>
            <p:nvPr/>
          </p:nvGrpSpPr>
          <p:grpSpPr bwMode="auto">
            <a:xfrm rot="-506470">
              <a:off x="1864" y="1883"/>
              <a:ext cx="368" cy="365"/>
              <a:chOff x="4494" y="1296"/>
              <a:chExt cx="147" cy="146"/>
            </a:xfrm>
          </p:grpSpPr>
          <p:sp>
            <p:nvSpPr>
              <p:cNvPr id="158" name="Freeform 276">
                <a:extLst>
                  <a:ext uri="{FF2B5EF4-FFF2-40B4-BE49-F238E27FC236}">
                    <a16:creationId xmlns:a16="http://schemas.microsoft.com/office/drawing/2014/main" id="{8ACBCD5B-51C0-8947-991F-FA915A656566}"/>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9" name="Freeform 277">
                <a:extLst>
                  <a:ext uri="{FF2B5EF4-FFF2-40B4-BE49-F238E27FC236}">
                    <a16:creationId xmlns:a16="http://schemas.microsoft.com/office/drawing/2014/main" id="{D58C8AAE-9B51-E94A-A913-5D64EBE138DF}"/>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0" name="Freeform 278">
                <a:extLst>
                  <a:ext uri="{FF2B5EF4-FFF2-40B4-BE49-F238E27FC236}">
                    <a16:creationId xmlns:a16="http://schemas.microsoft.com/office/drawing/2014/main" id="{700AC2FE-83E7-3B45-9177-B95EECEC8D2A}"/>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1" name="Freeform 279">
                <a:extLst>
                  <a:ext uri="{FF2B5EF4-FFF2-40B4-BE49-F238E27FC236}">
                    <a16:creationId xmlns:a16="http://schemas.microsoft.com/office/drawing/2014/main" id="{44C6990F-8452-1D45-9016-63A856F42873}"/>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2" name="Freeform 280">
                <a:extLst>
                  <a:ext uri="{FF2B5EF4-FFF2-40B4-BE49-F238E27FC236}">
                    <a16:creationId xmlns:a16="http://schemas.microsoft.com/office/drawing/2014/main" id="{DB1CAF89-E50E-CF41-81BD-BDD6C0DAA45B}"/>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3" name="Freeform 281">
                <a:extLst>
                  <a:ext uri="{FF2B5EF4-FFF2-40B4-BE49-F238E27FC236}">
                    <a16:creationId xmlns:a16="http://schemas.microsoft.com/office/drawing/2014/main" id="{2AA976D1-AC58-8545-9265-A1A110DA8F56}"/>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64" name="Group 282">
                <a:extLst>
                  <a:ext uri="{FF2B5EF4-FFF2-40B4-BE49-F238E27FC236}">
                    <a16:creationId xmlns:a16="http://schemas.microsoft.com/office/drawing/2014/main" id="{750BF7F2-8FE8-124A-89FE-72D366BE25AF}"/>
                  </a:ext>
                </a:extLst>
              </p:cNvPr>
              <p:cNvGrpSpPr>
                <a:grpSpLocks/>
              </p:cNvGrpSpPr>
              <p:nvPr/>
            </p:nvGrpSpPr>
            <p:grpSpPr bwMode="auto">
              <a:xfrm>
                <a:off x="4497" y="1296"/>
                <a:ext cx="144" cy="40"/>
                <a:chOff x="4497" y="1296"/>
                <a:chExt cx="144" cy="40"/>
              </a:xfrm>
            </p:grpSpPr>
            <p:sp>
              <p:nvSpPr>
                <p:cNvPr id="180" name="Oval 283">
                  <a:extLst>
                    <a:ext uri="{FF2B5EF4-FFF2-40B4-BE49-F238E27FC236}">
                      <a16:creationId xmlns:a16="http://schemas.microsoft.com/office/drawing/2014/main" id="{7C38A28F-ABF3-4B47-A268-3B1719221140}"/>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81" name="Oval 284">
                  <a:extLst>
                    <a:ext uri="{FF2B5EF4-FFF2-40B4-BE49-F238E27FC236}">
                      <a16:creationId xmlns:a16="http://schemas.microsoft.com/office/drawing/2014/main" id="{60910E81-FA52-E34F-A2C5-4561F40CB1E6}"/>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82" name="Oval 285">
                  <a:extLst>
                    <a:ext uri="{FF2B5EF4-FFF2-40B4-BE49-F238E27FC236}">
                      <a16:creationId xmlns:a16="http://schemas.microsoft.com/office/drawing/2014/main" id="{4BF54A53-B32E-6A48-B59F-92F7B2D6BFB8}"/>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83" name="Oval 286">
                  <a:extLst>
                    <a:ext uri="{FF2B5EF4-FFF2-40B4-BE49-F238E27FC236}">
                      <a16:creationId xmlns:a16="http://schemas.microsoft.com/office/drawing/2014/main" id="{9A4B5953-1A1B-FF44-A704-EBDFE2EAFD01}"/>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165" name="Freeform 287">
                <a:extLst>
                  <a:ext uri="{FF2B5EF4-FFF2-40B4-BE49-F238E27FC236}">
                    <a16:creationId xmlns:a16="http://schemas.microsoft.com/office/drawing/2014/main" id="{5C639D14-48EB-194E-85E4-215EDA2CD735}"/>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 name="Freeform 288">
                <a:extLst>
                  <a:ext uri="{FF2B5EF4-FFF2-40B4-BE49-F238E27FC236}">
                    <a16:creationId xmlns:a16="http://schemas.microsoft.com/office/drawing/2014/main" id="{9C27CD7E-684B-A846-861B-FBD1626FA5C0}"/>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7" name="Freeform 289">
                <a:extLst>
                  <a:ext uri="{FF2B5EF4-FFF2-40B4-BE49-F238E27FC236}">
                    <a16:creationId xmlns:a16="http://schemas.microsoft.com/office/drawing/2014/main" id="{034CE49C-882C-5A4C-AE41-D120832766ED}"/>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8" name="Freeform 290">
                <a:extLst>
                  <a:ext uri="{FF2B5EF4-FFF2-40B4-BE49-F238E27FC236}">
                    <a16:creationId xmlns:a16="http://schemas.microsoft.com/office/drawing/2014/main" id="{A9EAD7DA-3D15-A74D-841A-2A4E361C4206}"/>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9" name="Freeform 291">
                <a:extLst>
                  <a:ext uri="{FF2B5EF4-FFF2-40B4-BE49-F238E27FC236}">
                    <a16:creationId xmlns:a16="http://schemas.microsoft.com/office/drawing/2014/main" id="{25564373-0F1F-B04C-9CB2-7F6D9A0F161A}"/>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0" name="Freeform 292">
                <a:extLst>
                  <a:ext uri="{FF2B5EF4-FFF2-40B4-BE49-F238E27FC236}">
                    <a16:creationId xmlns:a16="http://schemas.microsoft.com/office/drawing/2014/main" id="{CA3FE03F-109D-164D-BA90-C737476A3947}"/>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1" name="Freeform 293">
                <a:extLst>
                  <a:ext uri="{FF2B5EF4-FFF2-40B4-BE49-F238E27FC236}">
                    <a16:creationId xmlns:a16="http://schemas.microsoft.com/office/drawing/2014/main" id="{DBC23E1B-74B4-1F43-A819-B85092E99980}"/>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2" name="Freeform 294">
                <a:extLst>
                  <a:ext uri="{FF2B5EF4-FFF2-40B4-BE49-F238E27FC236}">
                    <a16:creationId xmlns:a16="http://schemas.microsoft.com/office/drawing/2014/main" id="{0B1F13EE-BD9B-7F47-BD69-A952A1064C5A}"/>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73" name="Group 295">
                <a:extLst>
                  <a:ext uri="{FF2B5EF4-FFF2-40B4-BE49-F238E27FC236}">
                    <a16:creationId xmlns:a16="http://schemas.microsoft.com/office/drawing/2014/main" id="{C628C30A-B25E-F44E-9562-05B7707D0F8F}"/>
                  </a:ext>
                </a:extLst>
              </p:cNvPr>
              <p:cNvGrpSpPr>
                <a:grpSpLocks/>
              </p:cNvGrpSpPr>
              <p:nvPr/>
            </p:nvGrpSpPr>
            <p:grpSpPr bwMode="auto">
              <a:xfrm>
                <a:off x="4494" y="1402"/>
                <a:ext cx="145" cy="40"/>
                <a:chOff x="4494" y="1402"/>
                <a:chExt cx="145" cy="40"/>
              </a:xfrm>
            </p:grpSpPr>
            <p:sp>
              <p:nvSpPr>
                <p:cNvPr id="176" name="Oval 296">
                  <a:extLst>
                    <a:ext uri="{FF2B5EF4-FFF2-40B4-BE49-F238E27FC236}">
                      <a16:creationId xmlns:a16="http://schemas.microsoft.com/office/drawing/2014/main" id="{03F237A2-41C2-0347-A421-87743C9E62E6}"/>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77" name="Oval 297">
                  <a:extLst>
                    <a:ext uri="{FF2B5EF4-FFF2-40B4-BE49-F238E27FC236}">
                      <a16:creationId xmlns:a16="http://schemas.microsoft.com/office/drawing/2014/main" id="{B4700626-ED00-234F-B08F-520E53F8586E}"/>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78" name="Oval 298">
                  <a:extLst>
                    <a:ext uri="{FF2B5EF4-FFF2-40B4-BE49-F238E27FC236}">
                      <a16:creationId xmlns:a16="http://schemas.microsoft.com/office/drawing/2014/main" id="{D491382A-98DF-314D-B00D-484BF2ECD461}"/>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79" name="Oval 299">
                  <a:extLst>
                    <a:ext uri="{FF2B5EF4-FFF2-40B4-BE49-F238E27FC236}">
                      <a16:creationId xmlns:a16="http://schemas.microsoft.com/office/drawing/2014/main" id="{186E118A-CB8E-BD4F-9937-C9BDD367DE67}"/>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174" name="Freeform 300">
                <a:extLst>
                  <a:ext uri="{FF2B5EF4-FFF2-40B4-BE49-F238E27FC236}">
                    <a16:creationId xmlns:a16="http://schemas.microsoft.com/office/drawing/2014/main" id="{517B8290-C193-534B-8E9A-F65C59588167}"/>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5" name="Freeform 301">
                <a:extLst>
                  <a:ext uri="{FF2B5EF4-FFF2-40B4-BE49-F238E27FC236}">
                    <a16:creationId xmlns:a16="http://schemas.microsoft.com/office/drawing/2014/main" id="{2B87FE88-C510-4442-9225-D54076CBFC73}"/>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21" name="Freeform 302">
              <a:extLst>
                <a:ext uri="{FF2B5EF4-FFF2-40B4-BE49-F238E27FC236}">
                  <a16:creationId xmlns:a16="http://schemas.microsoft.com/office/drawing/2014/main" id="{82842F80-CDA2-764C-BFEF-8B7F72B3406A}"/>
                </a:ext>
              </a:extLst>
            </p:cNvPr>
            <p:cNvSpPr>
              <a:spLocks noChangeAspect="1"/>
            </p:cNvSpPr>
            <p:nvPr/>
          </p:nvSpPr>
          <p:spPr bwMode="auto">
            <a:xfrm rot="-1649985">
              <a:off x="12" y="2190"/>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 name="Freeform 303">
              <a:extLst>
                <a:ext uri="{FF2B5EF4-FFF2-40B4-BE49-F238E27FC236}">
                  <a16:creationId xmlns:a16="http://schemas.microsoft.com/office/drawing/2014/main" id="{38D1798E-8C2B-3B45-9013-4C3945D88062}"/>
                </a:ext>
              </a:extLst>
            </p:cNvPr>
            <p:cNvSpPr>
              <a:spLocks noChangeAspect="1"/>
            </p:cNvSpPr>
            <p:nvPr/>
          </p:nvSpPr>
          <p:spPr bwMode="auto">
            <a:xfrm rot="-1649985">
              <a:off x="46" y="218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 name="Freeform 304">
              <a:extLst>
                <a:ext uri="{FF2B5EF4-FFF2-40B4-BE49-F238E27FC236}">
                  <a16:creationId xmlns:a16="http://schemas.microsoft.com/office/drawing/2014/main" id="{D8D45F28-EED3-014C-AA23-DF47262F78BA}"/>
                </a:ext>
              </a:extLst>
            </p:cNvPr>
            <p:cNvSpPr>
              <a:spLocks noChangeAspect="1"/>
            </p:cNvSpPr>
            <p:nvPr/>
          </p:nvSpPr>
          <p:spPr bwMode="auto">
            <a:xfrm rot="-1649985">
              <a:off x="101" y="2178"/>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 name="Freeform 305">
              <a:extLst>
                <a:ext uri="{FF2B5EF4-FFF2-40B4-BE49-F238E27FC236}">
                  <a16:creationId xmlns:a16="http://schemas.microsoft.com/office/drawing/2014/main" id="{3E30F4EC-C519-0746-BC4A-99C6BDBFEC15}"/>
                </a:ext>
              </a:extLst>
            </p:cNvPr>
            <p:cNvSpPr>
              <a:spLocks noChangeAspect="1"/>
            </p:cNvSpPr>
            <p:nvPr/>
          </p:nvSpPr>
          <p:spPr bwMode="auto">
            <a:xfrm rot="-1649985">
              <a:off x="136" y="2172"/>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5" name="Oval 306">
              <a:extLst>
                <a:ext uri="{FF2B5EF4-FFF2-40B4-BE49-F238E27FC236}">
                  <a16:creationId xmlns:a16="http://schemas.microsoft.com/office/drawing/2014/main" id="{B2F113F9-267A-1146-90A2-8BE2EE82F24D}"/>
                </a:ext>
              </a:extLst>
            </p:cNvPr>
            <p:cNvSpPr>
              <a:spLocks noChangeAspect="1" noChangeArrowheads="1"/>
            </p:cNvSpPr>
            <p:nvPr/>
          </p:nvSpPr>
          <p:spPr bwMode="auto">
            <a:xfrm rot="-449986">
              <a:off x="-28" y="2115"/>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6" name="Oval 307">
              <a:extLst>
                <a:ext uri="{FF2B5EF4-FFF2-40B4-BE49-F238E27FC236}">
                  <a16:creationId xmlns:a16="http://schemas.microsoft.com/office/drawing/2014/main" id="{DCC970F2-15B1-934B-9470-93215676DD82}"/>
                </a:ext>
              </a:extLst>
            </p:cNvPr>
            <p:cNvSpPr>
              <a:spLocks noChangeAspect="1" noChangeArrowheads="1"/>
            </p:cNvSpPr>
            <p:nvPr/>
          </p:nvSpPr>
          <p:spPr bwMode="auto">
            <a:xfrm rot="-449986">
              <a:off x="62" y="2103"/>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7" name="Oval 308">
              <a:extLst>
                <a:ext uri="{FF2B5EF4-FFF2-40B4-BE49-F238E27FC236}">
                  <a16:creationId xmlns:a16="http://schemas.microsoft.com/office/drawing/2014/main" id="{77807EAA-D3C3-7F4B-9A10-F18218A3EF1F}"/>
                </a:ext>
              </a:extLst>
            </p:cNvPr>
            <p:cNvSpPr>
              <a:spLocks noChangeAspect="1" noChangeArrowheads="1"/>
            </p:cNvSpPr>
            <p:nvPr/>
          </p:nvSpPr>
          <p:spPr bwMode="auto">
            <a:xfrm rot="-449986">
              <a:off x="149" y="2090"/>
              <a:ext cx="92"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8" name="Freeform 309">
              <a:extLst>
                <a:ext uri="{FF2B5EF4-FFF2-40B4-BE49-F238E27FC236}">
                  <a16:creationId xmlns:a16="http://schemas.microsoft.com/office/drawing/2014/main" id="{751BA8D6-8351-FB49-8088-0258F902DA46}"/>
                </a:ext>
              </a:extLst>
            </p:cNvPr>
            <p:cNvSpPr>
              <a:spLocks noChangeAspect="1"/>
            </p:cNvSpPr>
            <p:nvPr/>
          </p:nvSpPr>
          <p:spPr bwMode="auto">
            <a:xfrm rot="-1649985">
              <a:off x="187" y="216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 name="Freeform 310">
              <a:extLst>
                <a:ext uri="{FF2B5EF4-FFF2-40B4-BE49-F238E27FC236}">
                  <a16:creationId xmlns:a16="http://schemas.microsoft.com/office/drawing/2014/main" id="{4107D2A0-1283-7D48-BD36-BC5E5DE3A17C}"/>
                </a:ext>
              </a:extLst>
            </p:cNvPr>
            <p:cNvSpPr>
              <a:spLocks noChangeAspect="1"/>
            </p:cNvSpPr>
            <p:nvPr/>
          </p:nvSpPr>
          <p:spPr bwMode="auto">
            <a:xfrm rot="-1649985">
              <a:off x="222" y="2158"/>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 name="Freeform 311">
              <a:extLst>
                <a:ext uri="{FF2B5EF4-FFF2-40B4-BE49-F238E27FC236}">
                  <a16:creationId xmlns:a16="http://schemas.microsoft.com/office/drawing/2014/main" id="{D5296343-9323-EA4C-A81B-59CF19619242}"/>
                </a:ext>
              </a:extLst>
            </p:cNvPr>
            <p:cNvSpPr>
              <a:spLocks noChangeAspect="1"/>
            </p:cNvSpPr>
            <p:nvPr/>
          </p:nvSpPr>
          <p:spPr bwMode="auto">
            <a:xfrm rot="9150015">
              <a:off x="69" y="2295"/>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 name="Freeform 312">
              <a:extLst>
                <a:ext uri="{FF2B5EF4-FFF2-40B4-BE49-F238E27FC236}">
                  <a16:creationId xmlns:a16="http://schemas.microsoft.com/office/drawing/2014/main" id="{12E6597F-73B4-4645-9491-7D6C98DBFFB5}"/>
                </a:ext>
              </a:extLst>
            </p:cNvPr>
            <p:cNvSpPr>
              <a:spLocks noChangeAspect="1"/>
            </p:cNvSpPr>
            <p:nvPr/>
          </p:nvSpPr>
          <p:spPr bwMode="auto">
            <a:xfrm rot="9150015">
              <a:off x="34" y="2300"/>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 name="Freeform 313">
              <a:extLst>
                <a:ext uri="{FF2B5EF4-FFF2-40B4-BE49-F238E27FC236}">
                  <a16:creationId xmlns:a16="http://schemas.microsoft.com/office/drawing/2014/main" id="{3F0E6D9F-A754-8242-8C8C-92508AD342AB}"/>
                </a:ext>
              </a:extLst>
            </p:cNvPr>
            <p:cNvSpPr>
              <a:spLocks noChangeAspect="1"/>
            </p:cNvSpPr>
            <p:nvPr/>
          </p:nvSpPr>
          <p:spPr bwMode="auto">
            <a:xfrm rot="9150015">
              <a:off x="160" y="227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3" name="Freeform 314">
              <a:extLst>
                <a:ext uri="{FF2B5EF4-FFF2-40B4-BE49-F238E27FC236}">
                  <a16:creationId xmlns:a16="http://schemas.microsoft.com/office/drawing/2014/main" id="{1FA89757-49EC-3C43-83D3-8719913599CC}"/>
                </a:ext>
              </a:extLst>
            </p:cNvPr>
            <p:cNvSpPr>
              <a:spLocks noChangeAspect="1"/>
            </p:cNvSpPr>
            <p:nvPr/>
          </p:nvSpPr>
          <p:spPr bwMode="auto">
            <a:xfrm rot="9150015">
              <a:off x="125" y="2286"/>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 name="Oval 315">
              <a:extLst>
                <a:ext uri="{FF2B5EF4-FFF2-40B4-BE49-F238E27FC236}">
                  <a16:creationId xmlns:a16="http://schemas.microsoft.com/office/drawing/2014/main" id="{4DBCD122-8A11-AF49-B9D0-3D77C765DA22}"/>
                </a:ext>
              </a:extLst>
            </p:cNvPr>
            <p:cNvSpPr>
              <a:spLocks noChangeAspect="1" noChangeArrowheads="1"/>
            </p:cNvSpPr>
            <p:nvPr/>
          </p:nvSpPr>
          <p:spPr bwMode="auto">
            <a:xfrm rot="10350014">
              <a:off x="27" y="2374"/>
              <a:ext cx="92"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5" name="Oval 316">
              <a:extLst>
                <a:ext uri="{FF2B5EF4-FFF2-40B4-BE49-F238E27FC236}">
                  <a16:creationId xmlns:a16="http://schemas.microsoft.com/office/drawing/2014/main" id="{299C4AAD-8FDE-0045-BFDF-74738F43BBE7}"/>
                </a:ext>
              </a:extLst>
            </p:cNvPr>
            <p:cNvSpPr>
              <a:spLocks noChangeAspect="1" noChangeArrowheads="1"/>
            </p:cNvSpPr>
            <p:nvPr/>
          </p:nvSpPr>
          <p:spPr bwMode="auto">
            <a:xfrm rot="10350014">
              <a:off x="118" y="2359"/>
              <a:ext cx="93"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6" name="Oval 317">
              <a:extLst>
                <a:ext uri="{FF2B5EF4-FFF2-40B4-BE49-F238E27FC236}">
                  <a16:creationId xmlns:a16="http://schemas.microsoft.com/office/drawing/2014/main" id="{9DBA5CA4-F2E6-1441-8D1E-D5BF646EC8EC}"/>
                </a:ext>
              </a:extLst>
            </p:cNvPr>
            <p:cNvSpPr>
              <a:spLocks noChangeAspect="1" noChangeArrowheads="1"/>
            </p:cNvSpPr>
            <p:nvPr/>
          </p:nvSpPr>
          <p:spPr bwMode="auto">
            <a:xfrm rot="10350014">
              <a:off x="208" y="2347"/>
              <a:ext cx="93"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7" name="Freeform 318">
              <a:extLst>
                <a:ext uri="{FF2B5EF4-FFF2-40B4-BE49-F238E27FC236}">
                  <a16:creationId xmlns:a16="http://schemas.microsoft.com/office/drawing/2014/main" id="{99F46744-545D-DE44-87CE-D61E0486BA12}"/>
                </a:ext>
              </a:extLst>
            </p:cNvPr>
            <p:cNvSpPr>
              <a:spLocks noChangeAspect="1"/>
            </p:cNvSpPr>
            <p:nvPr/>
          </p:nvSpPr>
          <p:spPr bwMode="auto">
            <a:xfrm rot="9150015">
              <a:off x="249" y="2267"/>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 name="Freeform 319">
              <a:extLst>
                <a:ext uri="{FF2B5EF4-FFF2-40B4-BE49-F238E27FC236}">
                  <a16:creationId xmlns:a16="http://schemas.microsoft.com/office/drawing/2014/main" id="{4830C921-CBA6-AB48-A07D-4CA388B506D8}"/>
                </a:ext>
              </a:extLst>
            </p:cNvPr>
            <p:cNvSpPr>
              <a:spLocks noChangeAspect="1"/>
            </p:cNvSpPr>
            <p:nvPr/>
          </p:nvSpPr>
          <p:spPr bwMode="auto">
            <a:xfrm rot="9150015">
              <a:off x="215" y="2273"/>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9" name="Group 320">
              <a:extLst>
                <a:ext uri="{FF2B5EF4-FFF2-40B4-BE49-F238E27FC236}">
                  <a16:creationId xmlns:a16="http://schemas.microsoft.com/office/drawing/2014/main" id="{11AF56D4-9E6D-1B45-8E65-F2261CD7ADB2}"/>
                </a:ext>
              </a:extLst>
            </p:cNvPr>
            <p:cNvGrpSpPr>
              <a:grpSpLocks/>
            </p:cNvGrpSpPr>
            <p:nvPr/>
          </p:nvGrpSpPr>
          <p:grpSpPr bwMode="auto">
            <a:xfrm rot="-806517">
              <a:off x="262" y="2042"/>
              <a:ext cx="368" cy="365"/>
              <a:chOff x="4494" y="1296"/>
              <a:chExt cx="147" cy="146"/>
            </a:xfrm>
          </p:grpSpPr>
          <p:sp>
            <p:nvSpPr>
              <p:cNvPr id="132" name="Freeform 321">
                <a:extLst>
                  <a:ext uri="{FF2B5EF4-FFF2-40B4-BE49-F238E27FC236}">
                    <a16:creationId xmlns:a16="http://schemas.microsoft.com/office/drawing/2014/main" id="{A40AD813-D81C-6446-A3F7-1BE40FAF3A31}"/>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3" name="Freeform 322">
                <a:extLst>
                  <a:ext uri="{FF2B5EF4-FFF2-40B4-BE49-F238E27FC236}">
                    <a16:creationId xmlns:a16="http://schemas.microsoft.com/office/drawing/2014/main" id="{5918673D-84B3-4941-92EF-DA92617D5701}"/>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 name="Freeform 323">
                <a:extLst>
                  <a:ext uri="{FF2B5EF4-FFF2-40B4-BE49-F238E27FC236}">
                    <a16:creationId xmlns:a16="http://schemas.microsoft.com/office/drawing/2014/main" id="{D0DA8359-DB84-B940-9274-20CFD7AF3867}"/>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5" name="Freeform 324">
                <a:extLst>
                  <a:ext uri="{FF2B5EF4-FFF2-40B4-BE49-F238E27FC236}">
                    <a16:creationId xmlns:a16="http://schemas.microsoft.com/office/drawing/2014/main" id="{7B555B49-E869-4740-98C8-EB8F44EBEA9E}"/>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6" name="Freeform 325">
                <a:extLst>
                  <a:ext uri="{FF2B5EF4-FFF2-40B4-BE49-F238E27FC236}">
                    <a16:creationId xmlns:a16="http://schemas.microsoft.com/office/drawing/2014/main" id="{1C1CFA03-0150-D643-BC1F-C094002CF1DB}"/>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7" name="Freeform 326">
                <a:extLst>
                  <a:ext uri="{FF2B5EF4-FFF2-40B4-BE49-F238E27FC236}">
                    <a16:creationId xmlns:a16="http://schemas.microsoft.com/office/drawing/2014/main" id="{BB34BFA2-2B34-8146-A72B-AF6D7B6B2395}"/>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38" name="Group 327">
                <a:extLst>
                  <a:ext uri="{FF2B5EF4-FFF2-40B4-BE49-F238E27FC236}">
                    <a16:creationId xmlns:a16="http://schemas.microsoft.com/office/drawing/2014/main" id="{8229025F-39A2-6344-AE68-2E2CEA859124}"/>
                  </a:ext>
                </a:extLst>
              </p:cNvPr>
              <p:cNvGrpSpPr>
                <a:grpSpLocks/>
              </p:cNvGrpSpPr>
              <p:nvPr/>
            </p:nvGrpSpPr>
            <p:grpSpPr bwMode="auto">
              <a:xfrm>
                <a:off x="4497" y="1296"/>
                <a:ext cx="144" cy="40"/>
                <a:chOff x="4497" y="1296"/>
                <a:chExt cx="144" cy="40"/>
              </a:xfrm>
            </p:grpSpPr>
            <p:sp>
              <p:nvSpPr>
                <p:cNvPr id="154" name="Oval 328">
                  <a:extLst>
                    <a:ext uri="{FF2B5EF4-FFF2-40B4-BE49-F238E27FC236}">
                      <a16:creationId xmlns:a16="http://schemas.microsoft.com/office/drawing/2014/main" id="{653EFBCB-3976-3947-BE2F-2054C0C822A2}"/>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55" name="Oval 329">
                  <a:extLst>
                    <a:ext uri="{FF2B5EF4-FFF2-40B4-BE49-F238E27FC236}">
                      <a16:creationId xmlns:a16="http://schemas.microsoft.com/office/drawing/2014/main" id="{2F2F5EE3-52E8-BB4F-B568-B9744DEA3AEF}"/>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56" name="Oval 330">
                  <a:extLst>
                    <a:ext uri="{FF2B5EF4-FFF2-40B4-BE49-F238E27FC236}">
                      <a16:creationId xmlns:a16="http://schemas.microsoft.com/office/drawing/2014/main" id="{A9237B28-4208-584B-A94F-70C631756A02}"/>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57" name="Oval 331">
                  <a:extLst>
                    <a:ext uri="{FF2B5EF4-FFF2-40B4-BE49-F238E27FC236}">
                      <a16:creationId xmlns:a16="http://schemas.microsoft.com/office/drawing/2014/main" id="{90B7D565-6151-844D-A471-18A908EB24F9}"/>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139" name="Freeform 332">
                <a:extLst>
                  <a:ext uri="{FF2B5EF4-FFF2-40B4-BE49-F238E27FC236}">
                    <a16:creationId xmlns:a16="http://schemas.microsoft.com/office/drawing/2014/main" id="{99553BE4-42C1-084C-BA59-490D03BCE015}"/>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 name="Freeform 333">
                <a:extLst>
                  <a:ext uri="{FF2B5EF4-FFF2-40B4-BE49-F238E27FC236}">
                    <a16:creationId xmlns:a16="http://schemas.microsoft.com/office/drawing/2014/main" id="{1D750336-7ADC-C646-8D36-DDA5EEB1096E}"/>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1" name="Freeform 334">
                <a:extLst>
                  <a:ext uri="{FF2B5EF4-FFF2-40B4-BE49-F238E27FC236}">
                    <a16:creationId xmlns:a16="http://schemas.microsoft.com/office/drawing/2014/main" id="{90573B1A-FE93-5545-BE4D-29BAA902201E}"/>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2" name="Freeform 335">
                <a:extLst>
                  <a:ext uri="{FF2B5EF4-FFF2-40B4-BE49-F238E27FC236}">
                    <a16:creationId xmlns:a16="http://schemas.microsoft.com/office/drawing/2014/main" id="{2E608B60-2F6A-EF4F-9C69-17FE5CA69C39}"/>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336">
                <a:extLst>
                  <a:ext uri="{FF2B5EF4-FFF2-40B4-BE49-F238E27FC236}">
                    <a16:creationId xmlns:a16="http://schemas.microsoft.com/office/drawing/2014/main" id="{3020874B-8B7B-A149-B6D7-95C00EE29D69}"/>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337">
                <a:extLst>
                  <a:ext uri="{FF2B5EF4-FFF2-40B4-BE49-F238E27FC236}">
                    <a16:creationId xmlns:a16="http://schemas.microsoft.com/office/drawing/2014/main" id="{F45F2668-1930-174F-9BC1-0F3F6E294E9B}"/>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338">
                <a:extLst>
                  <a:ext uri="{FF2B5EF4-FFF2-40B4-BE49-F238E27FC236}">
                    <a16:creationId xmlns:a16="http://schemas.microsoft.com/office/drawing/2014/main" id="{DD8D17A4-A024-D14A-843E-BFE9B730DFEB}"/>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339">
                <a:extLst>
                  <a:ext uri="{FF2B5EF4-FFF2-40B4-BE49-F238E27FC236}">
                    <a16:creationId xmlns:a16="http://schemas.microsoft.com/office/drawing/2014/main" id="{97A6B5AD-785D-554C-A6D7-091BA575A546}"/>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47" name="Group 340">
                <a:extLst>
                  <a:ext uri="{FF2B5EF4-FFF2-40B4-BE49-F238E27FC236}">
                    <a16:creationId xmlns:a16="http://schemas.microsoft.com/office/drawing/2014/main" id="{045BE41E-C95B-0640-9C0F-C78C7216A685}"/>
                  </a:ext>
                </a:extLst>
              </p:cNvPr>
              <p:cNvGrpSpPr>
                <a:grpSpLocks/>
              </p:cNvGrpSpPr>
              <p:nvPr/>
            </p:nvGrpSpPr>
            <p:grpSpPr bwMode="auto">
              <a:xfrm>
                <a:off x="4494" y="1402"/>
                <a:ext cx="145" cy="40"/>
                <a:chOff x="4494" y="1402"/>
                <a:chExt cx="145" cy="40"/>
              </a:xfrm>
            </p:grpSpPr>
            <p:sp>
              <p:nvSpPr>
                <p:cNvPr id="150" name="Oval 341">
                  <a:extLst>
                    <a:ext uri="{FF2B5EF4-FFF2-40B4-BE49-F238E27FC236}">
                      <a16:creationId xmlns:a16="http://schemas.microsoft.com/office/drawing/2014/main" id="{6E6DA235-B5B4-FF47-B853-B0BFFBA2DBF6}"/>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51" name="Oval 342">
                  <a:extLst>
                    <a:ext uri="{FF2B5EF4-FFF2-40B4-BE49-F238E27FC236}">
                      <a16:creationId xmlns:a16="http://schemas.microsoft.com/office/drawing/2014/main" id="{F8DE4D61-13C5-3E48-AE7A-264EFC811A4C}"/>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52" name="Oval 343">
                  <a:extLst>
                    <a:ext uri="{FF2B5EF4-FFF2-40B4-BE49-F238E27FC236}">
                      <a16:creationId xmlns:a16="http://schemas.microsoft.com/office/drawing/2014/main" id="{D666F055-69E9-7D41-9947-0448EF7977AF}"/>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53" name="Oval 344">
                  <a:extLst>
                    <a:ext uri="{FF2B5EF4-FFF2-40B4-BE49-F238E27FC236}">
                      <a16:creationId xmlns:a16="http://schemas.microsoft.com/office/drawing/2014/main" id="{08957766-5BDA-0743-BBC2-25DA3581D00A}"/>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148" name="Freeform 345">
                <a:extLst>
                  <a:ext uri="{FF2B5EF4-FFF2-40B4-BE49-F238E27FC236}">
                    <a16:creationId xmlns:a16="http://schemas.microsoft.com/office/drawing/2014/main" id="{581D4496-6945-B440-9BCE-B1BEB42B2745}"/>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346">
                <a:extLst>
                  <a:ext uri="{FF2B5EF4-FFF2-40B4-BE49-F238E27FC236}">
                    <a16:creationId xmlns:a16="http://schemas.microsoft.com/office/drawing/2014/main" id="{264AA7E0-9243-0E4A-884E-706E6D13828A}"/>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40" name="Group 347">
              <a:extLst>
                <a:ext uri="{FF2B5EF4-FFF2-40B4-BE49-F238E27FC236}">
                  <a16:creationId xmlns:a16="http://schemas.microsoft.com/office/drawing/2014/main" id="{A02DF7EF-2548-3647-93D0-49B1D32E7C61}"/>
                </a:ext>
              </a:extLst>
            </p:cNvPr>
            <p:cNvGrpSpPr>
              <a:grpSpLocks/>
            </p:cNvGrpSpPr>
            <p:nvPr/>
          </p:nvGrpSpPr>
          <p:grpSpPr bwMode="auto">
            <a:xfrm rot="-806517">
              <a:off x="618" y="1994"/>
              <a:ext cx="368" cy="365"/>
              <a:chOff x="4494" y="1296"/>
              <a:chExt cx="147" cy="146"/>
            </a:xfrm>
          </p:grpSpPr>
          <p:sp>
            <p:nvSpPr>
              <p:cNvPr id="106" name="Freeform 348">
                <a:extLst>
                  <a:ext uri="{FF2B5EF4-FFF2-40B4-BE49-F238E27FC236}">
                    <a16:creationId xmlns:a16="http://schemas.microsoft.com/office/drawing/2014/main" id="{F234475C-5545-EC44-B263-3E084FEDBA89}"/>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 name="Freeform 349">
                <a:extLst>
                  <a:ext uri="{FF2B5EF4-FFF2-40B4-BE49-F238E27FC236}">
                    <a16:creationId xmlns:a16="http://schemas.microsoft.com/office/drawing/2014/main" id="{9CF82E2A-1FFD-C14D-AC82-3B3D7D4F82FB}"/>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8" name="Freeform 350">
                <a:extLst>
                  <a:ext uri="{FF2B5EF4-FFF2-40B4-BE49-F238E27FC236}">
                    <a16:creationId xmlns:a16="http://schemas.microsoft.com/office/drawing/2014/main" id="{5D09228D-A249-AD41-99E8-86FABDD00F08}"/>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9" name="Freeform 351">
                <a:extLst>
                  <a:ext uri="{FF2B5EF4-FFF2-40B4-BE49-F238E27FC236}">
                    <a16:creationId xmlns:a16="http://schemas.microsoft.com/office/drawing/2014/main" id="{EDED4685-BBCB-5248-8AC5-89719770561D}"/>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0" name="Freeform 352">
                <a:extLst>
                  <a:ext uri="{FF2B5EF4-FFF2-40B4-BE49-F238E27FC236}">
                    <a16:creationId xmlns:a16="http://schemas.microsoft.com/office/drawing/2014/main" id="{D9B51B43-E921-EA40-8466-E54F349CC9D6}"/>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1" name="Freeform 353">
                <a:extLst>
                  <a:ext uri="{FF2B5EF4-FFF2-40B4-BE49-F238E27FC236}">
                    <a16:creationId xmlns:a16="http://schemas.microsoft.com/office/drawing/2014/main" id="{C3ACDE3D-03E2-E245-AE7A-5D263CBE6483}"/>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12" name="Group 354">
                <a:extLst>
                  <a:ext uri="{FF2B5EF4-FFF2-40B4-BE49-F238E27FC236}">
                    <a16:creationId xmlns:a16="http://schemas.microsoft.com/office/drawing/2014/main" id="{4FF0C3A1-FC4E-9946-A5B5-77C3C7204A4C}"/>
                  </a:ext>
                </a:extLst>
              </p:cNvPr>
              <p:cNvGrpSpPr>
                <a:grpSpLocks/>
              </p:cNvGrpSpPr>
              <p:nvPr/>
            </p:nvGrpSpPr>
            <p:grpSpPr bwMode="auto">
              <a:xfrm>
                <a:off x="4497" y="1296"/>
                <a:ext cx="144" cy="40"/>
                <a:chOff x="4497" y="1296"/>
                <a:chExt cx="144" cy="40"/>
              </a:xfrm>
            </p:grpSpPr>
            <p:sp>
              <p:nvSpPr>
                <p:cNvPr id="128" name="Oval 355">
                  <a:extLst>
                    <a:ext uri="{FF2B5EF4-FFF2-40B4-BE49-F238E27FC236}">
                      <a16:creationId xmlns:a16="http://schemas.microsoft.com/office/drawing/2014/main" id="{0420E2D6-FCDC-724D-AEF6-7880DCC90B34}"/>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29" name="Oval 356">
                  <a:extLst>
                    <a:ext uri="{FF2B5EF4-FFF2-40B4-BE49-F238E27FC236}">
                      <a16:creationId xmlns:a16="http://schemas.microsoft.com/office/drawing/2014/main" id="{BE8C7798-5B89-0849-84C4-B19DE5A8F55A}"/>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30" name="Oval 357">
                  <a:extLst>
                    <a:ext uri="{FF2B5EF4-FFF2-40B4-BE49-F238E27FC236}">
                      <a16:creationId xmlns:a16="http://schemas.microsoft.com/office/drawing/2014/main" id="{2A6EC679-ADD8-D244-9A19-2C0275672993}"/>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31" name="Oval 358">
                  <a:extLst>
                    <a:ext uri="{FF2B5EF4-FFF2-40B4-BE49-F238E27FC236}">
                      <a16:creationId xmlns:a16="http://schemas.microsoft.com/office/drawing/2014/main" id="{9D7E80F1-6389-AD41-95C3-4071D6FA14C2}"/>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113" name="Freeform 359">
                <a:extLst>
                  <a:ext uri="{FF2B5EF4-FFF2-40B4-BE49-F238E27FC236}">
                    <a16:creationId xmlns:a16="http://schemas.microsoft.com/office/drawing/2014/main" id="{D35EE732-FA37-4A46-8825-CDF5498B6EF9}"/>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4" name="Freeform 360">
                <a:extLst>
                  <a:ext uri="{FF2B5EF4-FFF2-40B4-BE49-F238E27FC236}">
                    <a16:creationId xmlns:a16="http://schemas.microsoft.com/office/drawing/2014/main" id="{3EC3292E-7692-B747-87F4-D49585744FC1}"/>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 name="Freeform 361">
                <a:extLst>
                  <a:ext uri="{FF2B5EF4-FFF2-40B4-BE49-F238E27FC236}">
                    <a16:creationId xmlns:a16="http://schemas.microsoft.com/office/drawing/2014/main" id="{286935BA-FA0B-9348-8027-C6CAFE51A749}"/>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6" name="Freeform 362">
                <a:extLst>
                  <a:ext uri="{FF2B5EF4-FFF2-40B4-BE49-F238E27FC236}">
                    <a16:creationId xmlns:a16="http://schemas.microsoft.com/office/drawing/2014/main" id="{B765C49F-9D8C-3948-96EB-AE8BE02E93F6}"/>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 name="Freeform 363">
                <a:extLst>
                  <a:ext uri="{FF2B5EF4-FFF2-40B4-BE49-F238E27FC236}">
                    <a16:creationId xmlns:a16="http://schemas.microsoft.com/office/drawing/2014/main" id="{F7D2C16A-D8DD-7044-B148-46253117005F}"/>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8" name="Freeform 364">
                <a:extLst>
                  <a:ext uri="{FF2B5EF4-FFF2-40B4-BE49-F238E27FC236}">
                    <a16:creationId xmlns:a16="http://schemas.microsoft.com/office/drawing/2014/main" id="{28F9F1C3-41DE-BF48-99A9-4839BE9F90AA}"/>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 name="Freeform 365">
                <a:extLst>
                  <a:ext uri="{FF2B5EF4-FFF2-40B4-BE49-F238E27FC236}">
                    <a16:creationId xmlns:a16="http://schemas.microsoft.com/office/drawing/2014/main" id="{7D0DA824-BE7F-C842-9995-A5A1AA3172A4}"/>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0" name="Freeform 366">
                <a:extLst>
                  <a:ext uri="{FF2B5EF4-FFF2-40B4-BE49-F238E27FC236}">
                    <a16:creationId xmlns:a16="http://schemas.microsoft.com/office/drawing/2014/main" id="{B26BC048-DFAB-1640-85EA-DCD60FFF5327}"/>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21" name="Group 367">
                <a:extLst>
                  <a:ext uri="{FF2B5EF4-FFF2-40B4-BE49-F238E27FC236}">
                    <a16:creationId xmlns:a16="http://schemas.microsoft.com/office/drawing/2014/main" id="{DDA0E003-08A0-F943-B41E-853DA5AE9996}"/>
                  </a:ext>
                </a:extLst>
              </p:cNvPr>
              <p:cNvGrpSpPr>
                <a:grpSpLocks/>
              </p:cNvGrpSpPr>
              <p:nvPr/>
            </p:nvGrpSpPr>
            <p:grpSpPr bwMode="auto">
              <a:xfrm>
                <a:off x="4494" y="1402"/>
                <a:ext cx="145" cy="40"/>
                <a:chOff x="4494" y="1402"/>
                <a:chExt cx="145" cy="40"/>
              </a:xfrm>
            </p:grpSpPr>
            <p:sp>
              <p:nvSpPr>
                <p:cNvPr id="124" name="Oval 368">
                  <a:extLst>
                    <a:ext uri="{FF2B5EF4-FFF2-40B4-BE49-F238E27FC236}">
                      <a16:creationId xmlns:a16="http://schemas.microsoft.com/office/drawing/2014/main" id="{FCE6C685-B9A3-2C4E-917B-AD8F4065E0FF}"/>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25" name="Oval 369">
                  <a:extLst>
                    <a:ext uri="{FF2B5EF4-FFF2-40B4-BE49-F238E27FC236}">
                      <a16:creationId xmlns:a16="http://schemas.microsoft.com/office/drawing/2014/main" id="{6AD457EA-6266-CD4C-86E3-015B455A7357}"/>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26" name="Oval 370">
                  <a:extLst>
                    <a:ext uri="{FF2B5EF4-FFF2-40B4-BE49-F238E27FC236}">
                      <a16:creationId xmlns:a16="http://schemas.microsoft.com/office/drawing/2014/main" id="{3D975539-DE04-CF46-9703-7F27B6B27FC4}"/>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27" name="Oval 371">
                  <a:extLst>
                    <a:ext uri="{FF2B5EF4-FFF2-40B4-BE49-F238E27FC236}">
                      <a16:creationId xmlns:a16="http://schemas.microsoft.com/office/drawing/2014/main" id="{F5D06E87-E03A-0246-8DD7-F0C72D9B19D0}"/>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122" name="Freeform 372">
                <a:extLst>
                  <a:ext uri="{FF2B5EF4-FFF2-40B4-BE49-F238E27FC236}">
                    <a16:creationId xmlns:a16="http://schemas.microsoft.com/office/drawing/2014/main" id="{50201234-ECE4-CD4B-BBA0-97809AE3213F}"/>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 name="Freeform 373">
                <a:extLst>
                  <a:ext uri="{FF2B5EF4-FFF2-40B4-BE49-F238E27FC236}">
                    <a16:creationId xmlns:a16="http://schemas.microsoft.com/office/drawing/2014/main" id="{58B4C2AF-E71B-F144-A340-E48952DC6161}"/>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41" name="Group 374">
              <a:extLst>
                <a:ext uri="{FF2B5EF4-FFF2-40B4-BE49-F238E27FC236}">
                  <a16:creationId xmlns:a16="http://schemas.microsoft.com/office/drawing/2014/main" id="{34CE0CF5-7A1C-E242-A32A-D823F57FC6D6}"/>
                </a:ext>
              </a:extLst>
            </p:cNvPr>
            <p:cNvGrpSpPr>
              <a:grpSpLocks/>
            </p:cNvGrpSpPr>
            <p:nvPr/>
          </p:nvGrpSpPr>
          <p:grpSpPr bwMode="auto">
            <a:xfrm rot="-581199">
              <a:off x="1505" y="1905"/>
              <a:ext cx="368" cy="365"/>
              <a:chOff x="4494" y="1296"/>
              <a:chExt cx="147" cy="146"/>
            </a:xfrm>
          </p:grpSpPr>
          <p:sp>
            <p:nvSpPr>
              <p:cNvPr id="80" name="Freeform 375">
                <a:extLst>
                  <a:ext uri="{FF2B5EF4-FFF2-40B4-BE49-F238E27FC236}">
                    <a16:creationId xmlns:a16="http://schemas.microsoft.com/office/drawing/2014/main" id="{FF6D8869-05B8-4A44-B13E-80FBF23766BA}"/>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1" name="Freeform 376">
                <a:extLst>
                  <a:ext uri="{FF2B5EF4-FFF2-40B4-BE49-F238E27FC236}">
                    <a16:creationId xmlns:a16="http://schemas.microsoft.com/office/drawing/2014/main" id="{BC6A5B25-3852-4A41-80C8-1A0363628430}"/>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 name="Freeform 377">
                <a:extLst>
                  <a:ext uri="{FF2B5EF4-FFF2-40B4-BE49-F238E27FC236}">
                    <a16:creationId xmlns:a16="http://schemas.microsoft.com/office/drawing/2014/main" id="{71BCCD04-45C1-8245-BFF1-9ECFE12A8EAA}"/>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3" name="Freeform 378">
                <a:extLst>
                  <a:ext uri="{FF2B5EF4-FFF2-40B4-BE49-F238E27FC236}">
                    <a16:creationId xmlns:a16="http://schemas.microsoft.com/office/drawing/2014/main" id="{2720C999-EC12-EA4A-909A-9FA6B3072B54}"/>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 name="Freeform 379">
                <a:extLst>
                  <a:ext uri="{FF2B5EF4-FFF2-40B4-BE49-F238E27FC236}">
                    <a16:creationId xmlns:a16="http://schemas.microsoft.com/office/drawing/2014/main" id="{83A64E31-54F4-D247-A3E2-653B0512AB82}"/>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 name="Freeform 380">
                <a:extLst>
                  <a:ext uri="{FF2B5EF4-FFF2-40B4-BE49-F238E27FC236}">
                    <a16:creationId xmlns:a16="http://schemas.microsoft.com/office/drawing/2014/main" id="{1F2D9A7A-108B-AB4D-8A7A-484532EEA6BF}"/>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6" name="Group 381">
                <a:extLst>
                  <a:ext uri="{FF2B5EF4-FFF2-40B4-BE49-F238E27FC236}">
                    <a16:creationId xmlns:a16="http://schemas.microsoft.com/office/drawing/2014/main" id="{E3DC9095-26E0-5F46-BDD4-18652C4DAF1F}"/>
                  </a:ext>
                </a:extLst>
              </p:cNvPr>
              <p:cNvGrpSpPr>
                <a:grpSpLocks/>
              </p:cNvGrpSpPr>
              <p:nvPr/>
            </p:nvGrpSpPr>
            <p:grpSpPr bwMode="auto">
              <a:xfrm>
                <a:off x="4497" y="1296"/>
                <a:ext cx="144" cy="40"/>
                <a:chOff x="4497" y="1296"/>
                <a:chExt cx="144" cy="40"/>
              </a:xfrm>
            </p:grpSpPr>
            <p:sp>
              <p:nvSpPr>
                <p:cNvPr id="102" name="Oval 382">
                  <a:extLst>
                    <a:ext uri="{FF2B5EF4-FFF2-40B4-BE49-F238E27FC236}">
                      <a16:creationId xmlns:a16="http://schemas.microsoft.com/office/drawing/2014/main" id="{AFB1AAB6-44B2-5C4D-ADD6-2692A5DAE5BA}"/>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03" name="Oval 383">
                  <a:extLst>
                    <a:ext uri="{FF2B5EF4-FFF2-40B4-BE49-F238E27FC236}">
                      <a16:creationId xmlns:a16="http://schemas.microsoft.com/office/drawing/2014/main" id="{26876CB9-E73F-3C4F-86E1-A3E6E9ACDB52}"/>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04" name="Oval 384">
                  <a:extLst>
                    <a:ext uri="{FF2B5EF4-FFF2-40B4-BE49-F238E27FC236}">
                      <a16:creationId xmlns:a16="http://schemas.microsoft.com/office/drawing/2014/main" id="{3F606F8B-9533-7246-A926-18F778D3AF8A}"/>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05" name="Oval 385">
                  <a:extLst>
                    <a:ext uri="{FF2B5EF4-FFF2-40B4-BE49-F238E27FC236}">
                      <a16:creationId xmlns:a16="http://schemas.microsoft.com/office/drawing/2014/main" id="{50C21349-368B-8F44-AAB9-3087988052C2}"/>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87" name="Freeform 386">
                <a:extLst>
                  <a:ext uri="{FF2B5EF4-FFF2-40B4-BE49-F238E27FC236}">
                    <a16:creationId xmlns:a16="http://schemas.microsoft.com/office/drawing/2014/main" id="{A6BF88AD-04AD-DA46-AACD-8471955BA860}"/>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 name="Freeform 387">
                <a:extLst>
                  <a:ext uri="{FF2B5EF4-FFF2-40B4-BE49-F238E27FC236}">
                    <a16:creationId xmlns:a16="http://schemas.microsoft.com/office/drawing/2014/main" id="{3496C878-56BA-C948-91A9-B5136EF126C9}"/>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9" name="Freeform 388">
                <a:extLst>
                  <a:ext uri="{FF2B5EF4-FFF2-40B4-BE49-F238E27FC236}">
                    <a16:creationId xmlns:a16="http://schemas.microsoft.com/office/drawing/2014/main" id="{9BF48C06-77A2-8D43-8DFD-E02857F6FA7A}"/>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 name="Freeform 389">
                <a:extLst>
                  <a:ext uri="{FF2B5EF4-FFF2-40B4-BE49-F238E27FC236}">
                    <a16:creationId xmlns:a16="http://schemas.microsoft.com/office/drawing/2014/main" id="{3CEC604D-B2AB-AF46-9318-1DF1BF97D4CE}"/>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1" name="Freeform 390">
                <a:extLst>
                  <a:ext uri="{FF2B5EF4-FFF2-40B4-BE49-F238E27FC236}">
                    <a16:creationId xmlns:a16="http://schemas.microsoft.com/office/drawing/2014/main" id="{D9F5E2D2-B27E-FC47-A16D-B5447B4EAD58}"/>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 name="Freeform 391">
                <a:extLst>
                  <a:ext uri="{FF2B5EF4-FFF2-40B4-BE49-F238E27FC236}">
                    <a16:creationId xmlns:a16="http://schemas.microsoft.com/office/drawing/2014/main" id="{CADB2DD0-178B-B948-979D-9C8F57A882C1}"/>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3" name="Freeform 392">
                <a:extLst>
                  <a:ext uri="{FF2B5EF4-FFF2-40B4-BE49-F238E27FC236}">
                    <a16:creationId xmlns:a16="http://schemas.microsoft.com/office/drawing/2014/main" id="{08C741AD-F71F-5141-AC0B-AC2471D0F6C3}"/>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4" name="Freeform 393">
                <a:extLst>
                  <a:ext uri="{FF2B5EF4-FFF2-40B4-BE49-F238E27FC236}">
                    <a16:creationId xmlns:a16="http://schemas.microsoft.com/office/drawing/2014/main" id="{1BF90D51-E062-4B46-8425-F61975DA640F}"/>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95" name="Group 394">
                <a:extLst>
                  <a:ext uri="{FF2B5EF4-FFF2-40B4-BE49-F238E27FC236}">
                    <a16:creationId xmlns:a16="http://schemas.microsoft.com/office/drawing/2014/main" id="{F04345F0-4A17-8841-AFEE-734922E92BE0}"/>
                  </a:ext>
                </a:extLst>
              </p:cNvPr>
              <p:cNvGrpSpPr>
                <a:grpSpLocks/>
              </p:cNvGrpSpPr>
              <p:nvPr/>
            </p:nvGrpSpPr>
            <p:grpSpPr bwMode="auto">
              <a:xfrm>
                <a:off x="4494" y="1402"/>
                <a:ext cx="145" cy="40"/>
                <a:chOff x="4494" y="1402"/>
                <a:chExt cx="145" cy="40"/>
              </a:xfrm>
            </p:grpSpPr>
            <p:sp>
              <p:nvSpPr>
                <p:cNvPr id="98" name="Oval 395">
                  <a:extLst>
                    <a:ext uri="{FF2B5EF4-FFF2-40B4-BE49-F238E27FC236}">
                      <a16:creationId xmlns:a16="http://schemas.microsoft.com/office/drawing/2014/main" id="{6C088676-71E1-564F-8252-23FE5AA9FC0F}"/>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99" name="Oval 396">
                  <a:extLst>
                    <a:ext uri="{FF2B5EF4-FFF2-40B4-BE49-F238E27FC236}">
                      <a16:creationId xmlns:a16="http://schemas.microsoft.com/office/drawing/2014/main" id="{FB7C65B2-B843-E649-8C3E-9CB83B4762B4}"/>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00" name="Oval 397">
                  <a:extLst>
                    <a:ext uri="{FF2B5EF4-FFF2-40B4-BE49-F238E27FC236}">
                      <a16:creationId xmlns:a16="http://schemas.microsoft.com/office/drawing/2014/main" id="{F39B440F-C228-3344-B8CF-198F82775C60}"/>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01" name="Oval 398">
                  <a:extLst>
                    <a:ext uri="{FF2B5EF4-FFF2-40B4-BE49-F238E27FC236}">
                      <a16:creationId xmlns:a16="http://schemas.microsoft.com/office/drawing/2014/main" id="{97769AA4-141F-C44C-83F1-A135C1AAAE64}"/>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96" name="Freeform 399">
                <a:extLst>
                  <a:ext uri="{FF2B5EF4-FFF2-40B4-BE49-F238E27FC236}">
                    <a16:creationId xmlns:a16="http://schemas.microsoft.com/office/drawing/2014/main" id="{E7A22818-860B-304D-AC76-41C47E7C9BAF}"/>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7" name="Freeform 400">
                <a:extLst>
                  <a:ext uri="{FF2B5EF4-FFF2-40B4-BE49-F238E27FC236}">
                    <a16:creationId xmlns:a16="http://schemas.microsoft.com/office/drawing/2014/main" id="{BA77A8BC-2809-6347-9AD5-66914F7B69EA}"/>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42" name="Freeform 401">
              <a:extLst>
                <a:ext uri="{FF2B5EF4-FFF2-40B4-BE49-F238E27FC236}">
                  <a16:creationId xmlns:a16="http://schemas.microsoft.com/office/drawing/2014/main" id="{54AB6458-86B2-DE4A-99B5-396FD6FBECB4}"/>
                </a:ext>
              </a:extLst>
            </p:cNvPr>
            <p:cNvSpPr>
              <a:spLocks noChangeAspect="1"/>
            </p:cNvSpPr>
            <p:nvPr/>
          </p:nvSpPr>
          <p:spPr bwMode="auto">
            <a:xfrm rot="-1387097">
              <a:off x="1346" y="2016"/>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 name="Freeform 402">
              <a:extLst>
                <a:ext uri="{FF2B5EF4-FFF2-40B4-BE49-F238E27FC236}">
                  <a16:creationId xmlns:a16="http://schemas.microsoft.com/office/drawing/2014/main" id="{498B526F-33EB-CF4D-8DFF-5DC406A48FA3}"/>
                </a:ext>
              </a:extLst>
            </p:cNvPr>
            <p:cNvSpPr>
              <a:spLocks noChangeAspect="1"/>
            </p:cNvSpPr>
            <p:nvPr/>
          </p:nvSpPr>
          <p:spPr bwMode="auto">
            <a:xfrm rot="-1387097">
              <a:off x="1380" y="2012"/>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4" name="Oval 403">
              <a:extLst>
                <a:ext uri="{FF2B5EF4-FFF2-40B4-BE49-F238E27FC236}">
                  <a16:creationId xmlns:a16="http://schemas.microsoft.com/office/drawing/2014/main" id="{2A7B71FC-8FE6-7343-8F32-AF35C7D90643}"/>
                </a:ext>
              </a:extLst>
            </p:cNvPr>
            <p:cNvSpPr>
              <a:spLocks noChangeAspect="1" noChangeArrowheads="1"/>
            </p:cNvSpPr>
            <p:nvPr/>
          </p:nvSpPr>
          <p:spPr bwMode="auto">
            <a:xfrm rot="-187098">
              <a:off x="1312" y="1940"/>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5" name="Oval 404">
              <a:extLst>
                <a:ext uri="{FF2B5EF4-FFF2-40B4-BE49-F238E27FC236}">
                  <a16:creationId xmlns:a16="http://schemas.microsoft.com/office/drawing/2014/main" id="{E1175D7E-0980-4040-AA37-A8FA82D03F8B}"/>
                </a:ext>
              </a:extLst>
            </p:cNvPr>
            <p:cNvSpPr>
              <a:spLocks noChangeAspect="1" noChangeArrowheads="1"/>
            </p:cNvSpPr>
            <p:nvPr/>
          </p:nvSpPr>
          <p:spPr bwMode="auto">
            <a:xfrm rot="-187098">
              <a:off x="1400" y="1934"/>
              <a:ext cx="92"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6" name="Freeform 405">
              <a:extLst>
                <a:ext uri="{FF2B5EF4-FFF2-40B4-BE49-F238E27FC236}">
                  <a16:creationId xmlns:a16="http://schemas.microsoft.com/office/drawing/2014/main" id="{E17D6B41-DB80-AD42-ABCC-C294DD24908D}"/>
                </a:ext>
              </a:extLst>
            </p:cNvPr>
            <p:cNvSpPr>
              <a:spLocks noChangeAspect="1"/>
            </p:cNvSpPr>
            <p:nvPr/>
          </p:nvSpPr>
          <p:spPr bwMode="auto">
            <a:xfrm rot="-1387097">
              <a:off x="1433" y="2008"/>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 name="Freeform 406">
              <a:extLst>
                <a:ext uri="{FF2B5EF4-FFF2-40B4-BE49-F238E27FC236}">
                  <a16:creationId xmlns:a16="http://schemas.microsoft.com/office/drawing/2014/main" id="{60D2B996-CAE2-7E48-ADB6-3969EED8C273}"/>
                </a:ext>
              </a:extLst>
            </p:cNvPr>
            <p:cNvSpPr>
              <a:spLocks noChangeAspect="1"/>
            </p:cNvSpPr>
            <p:nvPr/>
          </p:nvSpPr>
          <p:spPr bwMode="auto">
            <a:xfrm rot="-1387097">
              <a:off x="1468" y="2005"/>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8" name="Freeform 407">
              <a:extLst>
                <a:ext uri="{FF2B5EF4-FFF2-40B4-BE49-F238E27FC236}">
                  <a16:creationId xmlns:a16="http://schemas.microsoft.com/office/drawing/2014/main" id="{DD780AF8-0D46-D146-91B9-7B519CACC39C}"/>
                </a:ext>
              </a:extLst>
            </p:cNvPr>
            <p:cNvSpPr>
              <a:spLocks noChangeAspect="1"/>
            </p:cNvSpPr>
            <p:nvPr/>
          </p:nvSpPr>
          <p:spPr bwMode="auto">
            <a:xfrm rot="9412903">
              <a:off x="1396" y="2121"/>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9" name="Freeform 408">
              <a:extLst>
                <a:ext uri="{FF2B5EF4-FFF2-40B4-BE49-F238E27FC236}">
                  <a16:creationId xmlns:a16="http://schemas.microsoft.com/office/drawing/2014/main" id="{3487A5A8-9B29-C946-86DF-D36797E8EE36}"/>
                </a:ext>
              </a:extLst>
            </p:cNvPr>
            <p:cNvSpPr>
              <a:spLocks noChangeAspect="1"/>
            </p:cNvSpPr>
            <p:nvPr/>
          </p:nvSpPr>
          <p:spPr bwMode="auto">
            <a:xfrm rot="9412903">
              <a:off x="1361" y="2125"/>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50" name="Group 409">
              <a:extLst>
                <a:ext uri="{FF2B5EF4-FFF2-40B4-BE49-F238E27FC236}">
                  <a16:creationId xmlns:a16="http://schemas.microsoft.com/office/drawing/2014/main" id="{56EB2773-8B8B-1E40-B240-22B15156A28C}"/>
                </a:ext>
              </a:extLst>
            </p:cNvPr>
            <p:cNvGrpSpPr>
              <a:grpSpLocks/>
            </p:cNvGrpSpPr>
            <p:nvPr/>
          </p:nvGrpSpPr>
          <p:grpSpPr bwMode="auto">
            <a:xfrm>
              <a:off x="1131" y="1946"/>
              <a:ext cx="218" cy="340"/>
              <a:chOff x="1131" y="1623"/>
              <a:chExt cx="218" cy="340"/>
            </a:xfrm>
          </p:grpSpPr>
          <p:sp>
            <p:nvSpPr>
              <p:cNvPr id="68" name="Freeform 410">
                <a:extLst>
                  <a:ext uri="{FF2B5EF4-FFF2-40B4-BE49-F238E27FC236}">
                    <a16:creationId xmlns:a16="http://schemas.microsoft.com/office/drawing/2014/main" id="{5530EFDB-F52E-A240-AB27-575FAEAF83F8}"/>
                  </a:ext>
                </a:extLst>
              </p:cNvPr>
              <p:cNvSpPr>
                <a:spLocks noChangeAspect="1"/>
              </p:cNvSpPr>
              <p:nvPr/>
            </p:nvSpPr>
            <p:spPr bwMode="auto">
              <a:xfrm rot="-1387097">
                <a:off x="1165" y="1703"/>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9" name="Freeform 411">
                <a:extLst>
                  <a:ext uri="{FF2B5EF4-FFF2-40B4-BE49-F238E27FC236}">
                    <a16:creationId xmlns:a16="http://schemas.microsoft.com/office/drawing/2014/main" id="{C391A841-80FF-0E42-B033-E66C7C6992FF}"/>
                  </a:ext>
                </a:extLst>
              </p:cNvPr>
              <p:cNvSpPr>
                <a:spLocks noChangeAspect="1"/>
              </p:cNvSpPr>
              <p:nvPr/>
            </p:nvSpPr>
            <p:spPr bwMode="auto">
              <a:xfrm rot="-1387097">
                <a:off x="1200" y="169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0" name="Freeform 412">
                <a:extLst>
                  <a:ext uri="{FF2B5EF4-FFF2-40B4-BE49-F238E27FC236}">
                    <a16:creationId xmlns:a16="http://schemas.microsoft.com/office/drawing/2014/main" id="{86CEF250-ABF6-BE46-A473-C8B2E2CB280F}"/>
                  </a:ext>
                </a:extLst>
              </p:cNvPr>
              <p:cNvSpPr>
                <a:spLocks noChangeAspect="1"/>
              </p:cNvSpPr>
              <p:nvPr/>
            </p:nvSpPr>
            <p:spPr bwMode="auto">
              <a:xfrm rot="-1387097">
                <a:off x="1255" y="1698"/>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 name="Freeform 413">
                <a:extLst>
                  <a:ext uri="{FF2B5EF4-FFF2-40B4-BE49-F238E27FC236}">
                    <a16:creationId xmlns:a16="http://schemas.microsoft.com/office/drawing/2014/main" id="{8C97B9A8-DEDB-CE4B-B38B-6EF921DA73D9}"/>
                  </a:ext>
                </a:extLst>
              </p:cNvPr>
              <p:cNvSpPr>
                <a:spLocks noChangeAspect="1"/>
              </p:cNvSpPr>
              <p:nvPr/>
            </p:nvSpPr>
            <p:spPr bwMode="auto">
              <a:xfrm rot="-1387097">
                <a:off x="1290" y="169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2" name="Oval 414">
                <a:extLst>
                  <a:ext uri="{FF2B5EF4-FFF2-40B4-BE49-F238E27FC236}">
                    <a16:creationId xmlns:a16="http://schemas.microsoft.com/office/drawing/2014/main" id="{658402FC-00DD-1B41-A1D0-5D6DAF27128E}"/>
                  </a:ext>
                </a:extLst>
              </p:cNvPr>
              <p:cNvSpPr>
                <a:spLocks noChangeAspect="1" noChangeArrowheads="1"/>
              </p:cNvSpPr>
              <p:nvPr/>
            </p:nvSpPr>
            <p:spPr bwMode="auto">
              <a:xfrm rot="-187098">
                <a:off x="1131" y="1628"/>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73" name="Oval 415">
                <a:extLst>
                  <a:ext uri="{FF2B5EF4-FFF2-40B4-BE49-F238E27FC236}">
                    <a16:creationId xmlns:a16="http://schemas.microsoft.com/office/drawing/2014/main" id="{55599B8F-A885-C545-802C-0D2E10F0551E}"/>
                  </a:ext>
                </a:extLst>
              </p:cNvPr>
              <p:cNvSpPr>
                <a:spLocks noChangeAspect="1" noChangeArrowheads="1"/>
              </p:cNvSpPr>
              <p:nvPr/>
            </p:nvSpPr>
            <p:spPr bwMode="auto">
              <a:xfrm rot="-187098">
                <a:off x="1222" y="1623"/>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74" name="Freeform 416">
                <a:extLst>
                  <a:ext uri="{FF2B5EF4-FFF2-40B4-BE49-F238E27FC236}">
                    <a16:creationId xmlns:a16="http://schemas.microsoft.com/office/drawing/2014/main" id="{65EE2A36-79D5-4C43-928A-DF50E53DF555}"/>
                  </a:ext>
                </a:extLst>
              </p:cNvPr>
              <p:cNvSpPr>
                <a:spLocks noChangeAspect="1"/>
              </p:cNvSpPr>
              <p:nvPr/>
            </p:nvSpPr>
            <p:spPr bwMode="auto">
              <a:xfrm rot="9412903">
                <a:off x="1216" y="1811"/>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5" name="Freeform 417">
                <a:extLst>
                  <a:ext uri="{FF2B5EF4-FFF2-40B4-BE49-F238E27FC236}">
                    <a16:creationId xmlns:a16="http://schemas.microsoft.com/office/drawing/2014/main" id="{90273191-4A04-2246-ADE9-D2D35461B374}"/>
                  </a:ext>
                </a:extLst>
              </p:cNvPr>
              <p:cNvSpPr>
                <a:spLocks noChangeAspect="1"/>
              </p:cNvSpPr>
              <p:nvPr/>
            </p:nvSpPr>
            <p:spPr bwMode="auto">
              <a:xfrm rot="9412903">
                <a:off x="1181" y="181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6" name="Freeform 418">
                <a:extLst>
                  <a:ext uri="{FF2B5EF4-FFF2-40B4-BE49-F238E27FC236}">
                    <a16:creationId xmlns:a16="http://schemas.microsoft.com/office/drawing/2014/main" id="{9FBDE849-40C4-3646-AF3B-DC2D36F82305}"/>
                  </a:ext>
                </a:extLst>
              </p:cNvPr>
              <p:cNvSpPr>
                <a:spLocks noChangeAspect="1"/>
              </p:cNvSpPr>
              <p:nvPr/>
            </p:nvSpPr>
            <p:spPr bwMode="auto">
              <a:xfrm rot="9412903">
                <a:off x="1304" y="1806"/>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 name="Freeform 419">
                <a:extLst>
                  <a:ext uri="{FF2B5EF4-FFF2-40B4-BE49-F238E27FC236}">
                    <a16:creationId xmlns:a16="http://schemas.microsoft.com/office/drawing/2014/main" id="{57D5762F-9D3A-7544-BD51-BED39B4FAC16}"/>
                  </a:ext>
                </a:extLst>
              </p:cNvPr>
              <p:cNvSpPr>
                <a:spLocks noChangeAspect="1"/>
              </p:cNvSpPr>
              <p:nvPr/>
            </p:nvSpPr>
            <p:spPr bwMode="auto">
              <a:xfrm rot="9412903">
                <a:off x="1269" y="180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 name="Oval 420">
                <a:extLst>
                  <a:ext uri="{FF2B5EF4-FFF2-40B4-BE49-F238E27FC236}">
                    <a16:creationId xmlns:a16="http://schemas.microsoft.com/office/drawing/2014/main" id="{A53EC20C-3B69-A04C-9E2A-106DA5B1E799}"/>
                  </a:ext>
                </a:extLst>
              </p:cNvPr>
              <p:cNvSpPr>
                <a:spLocks noChangeAspect="1" noChangeArrowheads="1"/>
              </p:cNvSpPr>
              <p:nvPr/>
            </p:nvSpPr>
            <p:spPr bwMode="auto">
              <a:xfrm rot="10612902">
                <a:off x="1168" y="1890"/>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79" name="Oval 421">
                <a:extLst>
                  <a:ext uri="{FF2B5EF4-FFF2-40B4-BE49-F238E27FC236}">
                    <a16:creationId xmlns:a16="http://schemas.microsoft.com/office/drawing/2014/main" id="{996C265C-F8CD-9340-9C6A-E09EE6C641A8}"/>
                  </a:ext>
                </a:extLst>
              </p:cNvPr>
              <p:cNvSpPr>
                <a:spLocks noChangeAspect="1" noChangeArrowheads="1"/>
              </p:cNvSpPr>
              <p:nvPr/>
            </p:nvSpPr>
            <p:spPr bwMode="auto">
              <a:xfrm rot="10612902">
                <a:off x="1257" y="1886"/>
                <a:ext cx="92"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51" name="Oval 422">
              <a:extLst>
                <a:ext uri="{FF2B5EF4-FFF2-40B4-BE49-F238E27FC236}">
                  <a16:creationId xmlns:a16="http://schemas.microsoft.com/office/drawing/2014/main" id="{B9B2E61F-9D3E-DD45-86A8-6602A75966E3}"/>
                </a:ext>
              </a:extLst>
            </p:cNvPr>
            <p:cNvSpPr>
              <a:spLocks noChangeAspect="1" noChangeArrowheads="1"/>
            </p:cNvSpPr>
            <p:nvPr/>
          </p:nvSpPr>
          <p:spPr bwMode="auto">
            <a:xfrm rot="10612902">
              <a:off x="1349" y="2201"/>
              <a:ext cx="93"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52" name="Oval 423">
              <a:extLst>
                <a:ext uri="{FF2B5EF4-FFF2-40B4-BE49-F238E27FC236}">
                  <a16:creationId xmlns:a16="http://schemas.microsoft.com/office/drawing/2014/main" id="{AB574944-6F49-1B4D-9F55-F4DB5BDCACEC}"/>
                </a:ext>
              </a:extLst>
            </p:cNvPr>
            <p:cNvSpPr>
              <a:spLocks noChangeAspect="1" noChangeArrowheads="1"/>
            </p:cNvSpPr>
            <p:nvPr/>
          </p:nvSpPr>
          <p:spPr bwMode="auto">
            <a:xfrm rot="10612902">
              <a:off x="1439" y="2196"/>
              <a:ext cx="93"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53" name="Freeform 424">
              <a:extLst>
                <a:ext uri="{FF2B5EF4-FFF2-40B4-BE49-F238E27FC236}">
                  <a16:creationId xmlns:a16="http://schemas.microsoft.com/office/drawing/2014/main" id="{8EB1E2DF-ECFD-654F-A1A8-C5E231F18631}"/>
                </a:ext>
              </a:extLst>
            </p:cNvPr>
            <p:cNvSpPr>
              <a:spLocks noChangeAspect="1"/>
            </p:cNvSpPr>
            <p:nvPr/>
          </p:nvSpPr>
          <p:spPr bwMode="auto">
            <a:xfrm rot="9412903">
              <a:off x="1486" y="2116"/>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 name="Freeform 425">
              <a:extLst>
                <a:ext uri="{FF2B5EF4-FFF2-40B4-BE49-F238E27FC236}">
                  <a16:creationId xmlns:a16="http://schemas.microsoft.com/office/drawing/2014/main" id="{C1A93024-266E-6D47-B220-0DBF3A4FCD3D}"/>
                </a:ext>
              </a:extLst>
            </p:cNvPr>
            <p:cNvSpPr>
              <a:spLocks noChangeAspect="1"/>
            </p:cNvSpPr>
            <p:nvPr/>
          </p:nvSpPr>
          <p:spPr bwMode="auto">
            <a:xfrm rot="9412903">
              <a:off x="1452" y="211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55" name="Group 426">
              <a:extLst>
                <a:ext uri="{FF2B5EF4-FFF2-40B4-BE49-F238E27FC236}">
                  <a16:creationId xmlns:a16="http://schemas.microsoft.com/office/drawing/2014/main" id="{ECBD95F9-AFCD-FB48-BE47-7B5C36D78992}"/>
                </a:ext>
              </a:extLst>
            </p:cNvPr>
            <p:cNvGrpSpPr>
              <a:grpSpLocks/>
            </p:cNvGrpSpPr>
            <p:nvPr/>
          </p:nvGrpSpPr>
          <p:grpSpPr bwMode="auto">
            <a:xfrm rot="-201987">
              <a:off x="958" y="1965"/>
              <a:ext cx="218" cy="340"/>
              <a:chOff x="1131" y="1623"/>
              <a:chExt cx="218" cy="340"/>
            </a:xfrm>
          </p:grpSpPr>
          <p:sp>
            <p:nvSpPr>
              <p:cNvPr id="56" name="Freeform 427">
                <a:extLst>
                  <a:ext uri="{FF2B5EF4-FFF2-40B4-BE49-F238E27FC236}">
                    <a16:creationId xmlns:a16="http://schemas.microsoft.com/office/drawing/2014/main" id="{AB0EF5C2-9BD1-3945-ACA9-3BFF0BB485C9}"/>
                  </a:ext>
                </a:extLst>
              </p:cNvPr>
              <p:cNvSpPr>
                <a:spLocks noChangeAspect="1"/>
              </p:cNvSpPr>
              <p:nvPr/>
            </p:nvSpPr>
            <p:spPr bwMode="auto">
              <a:xfrm rot="-1387097">
                <a:off x="1165" y="1703"/>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 name="Freeform 428">
                <a:extLst>
                  <a:ext uri="{FF2B5EF4-FFF2-40B4-BE49-F238E27FC236}">
                    <a16:creationId xmlns:a16="http://schemas.microsoft.com/office/drawing/2014/main" id="{CA7F735D-6EC8-1342-A7EE-173CD6901080}"/>
                  </a:ext>
                </a:extLst>
              </p:cNvPr>
              <p:cNvSpPr>
                <a:spLocks noChangeAspect="1"/>
              </p:cNvSpPr>
              <p:nvPr/>
            </p:nvSpPr>
            <p:spPr bwMode="auto">
              <a:xfrm rot="-1387097">
                <a:off x="1200" y="169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8" name="Freeform 429">
                <a:extLst>
                  <a:ext uri="{FF2B5EF4-FFF2-40B4-BE49-F238E27FC236}">
                    <a16:creationId xmlns:a16="http://schemas.microsoft.com/office/drawing/2014/main" id="{5A9E5571-57B6-2243-983F-8D7EAE373AA3}"/>
                  </a:ext>
                </a:extLst>
              </p:cNvPr>
              <p:cNvSpPr>
                <a:spLocks noChangeAspect="1"/>
              </p:cNvSpPr>
              <p:nvPr/>
            </p:nvSpPr>
            <p:spPr bwMode="auto">
              <a:xfrm rot="-1387097">
                <a:off x="1255" y="1698"/>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9" name="Freeform 430">
                <a:extLst>
                  <a:ext uri="{FF2B5EF4-FFF2-40B4-BE49-F238E27FC236}">
                    <a16:creationId xmlns:a16="http://schemas.microsoft.com/office/drawing/2014/main" id="{ED2BAE5F-36B2-C74D-8B99-4EF6230556A3}"/>
                  </a:ext>
                </a:extLst>
              </p:cNvPr>
              <p:cNvSpPr>
                <a:spLocks noChangeAspect="1"/>
              </p:cNvSpPr>
              <p:nvPr/>
            </p:nvSpPr>
            <p:spPr bwMode="auto">
              <a:xfrm rot="-1387097">
                <a:off x="1290" y="169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 name="Oval 431">
                <a:extLst>
                  <a:ext uri="{FF2B5EF4-FFF2-40B4-BE49-F238E27FC236}">
                    <a16:creationId xmlns:a16="http://schemas.microsoft.com/office/drawing/2014/main" id="{E547B2C7-02F4-DD4E-9259-A1B1ACFD269E}"/>
                  </a:ext>
                </a:extLst>
              </p:cNvPr>
              <p:cNvSpPr>
                <a:spLocks noChangeAspect="1" noChangeArrowheads="1"/>
              </p:cNvSpPr>
              <p:nvPr/>
            </p:nvSpPr>
            <p:spPr bwMode="auto">
              <a:xfrm rot="-187098">
                <a:off x="1131" y="1628"/>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61" name="Oval 432">
                <a:extLst>
                  <a:ext uri="{FF2B5EF4-FFF2-40B4-BE49-F238E27FC236}">
                    <a16:creationId xmlns:a16="http://schemas.microsoft.com/office/drawing/2014/main" id="{357BFFA0-2E46-7142-8C02-28BA04E9C2B7}"/>
                  </a:ext>
                </a:extLst>
              </p:cNvPr>
              <p:cNvSpPr>
                <a:spLocks noChangeAspect="1" noChangeArrowheads="1"/>
              </p:cNvSpPr>
              <p:nvPr/>
            </p:nvSpPr>
            <p:spPr bwMode="auto">
              <a:xfrm rot="-187098">
                <a:off x="1222" y="1623"/>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62" name="Freeform 433">
                <a:extLst>
                  <a:ext uri="{FF2B5EF4-FFF2-40B4-BE49-F238E27FC236}">
                    <a16:creationId xmlns:a16="http://schemas.microsoft.com/office/drawing/2014/main" id="{E165F3E8-E951-CF46-8109-501F4FA048E3}"/>
                  </a:ext>
                </a:extLst>
              </p:cNvPr>
              <p:cNvSpPr>
                <a:spLocks noChangeAspect="1"/>
              </p:cNvSpPr>
              <p:nvPr/>
            </p:nvSpPr>
            <p:spPr bwMode="auto">
              <a:xfrm rot="9412903">
                <a:off x="1216" y="1811"/>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3" name="Freeform 434">
                <a:extLst>
                  <a:ext uri="{FF2B5EF4-FFF2-40B4-BE49-F238E27FC236}">
                    <a16:creationId xmlns:a16="http://schemas.microsoft.com/office/drawing/2014/main" id="{622E166B-A526-B747-98B9-9EB94AEB2BFD}"/>
                  </a:ext>
                </a:extLst>
              </p:cNvPr>
              <p:cNvSpPr>
                <a:spLocks noChangeAspect="1"/>
              </p:cNvSpPr>
              <p:nvPr/>
            </p:nvSpPr>
            <p:spPr bwMode="auto">
              <a:xfrm rot="9412903">
                <a:off x="1181" y="181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4" name="Freeform 435">
                <a:extLst>
                  <a:ext uri="{FF2B5EF4-FFF2-40B4-BE49-F238E27FC236}">
                    <a16:creationId xmlns:a16="http://schemas.microsoft.com/office/drawing/2014/main" id="{80D590EB-F3B9-6C42-BF90-B041588595CB}"/>
                  </a:ext>
                </a:extLst>
              </p:cNvPr>
              <p:cNvSpPr>
                <a:spLocks noChangeAspect="1"/>
              </p:cNvSpPr>
              <p:nvPr/>
            </p:nvSpPr>
            <p:spPr bwMode="auto">
              <a:xfrm rot="9412903">
                <a:off x="1304" y="1806"/>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5" name="Freeform 436">
                <a:extLst>
                  <a:ext uri="{FF2B5EF4-FFF2-40B4-BE49-F238E27FC236}">
                    <a16:creationId xmlns:a16="http://schemas.microsoft.com/office/drawing/2014/main" id="{62DF49DB-A7EF-CD4E-8CAB-7C624BF09767}"/>
                  </a:ext>
                </a:extLst>
              </p:cNvPr>
              <p:cNvSpPr>
                <a:spLocks noChangeAspect="1"/>
              </p:cNvSpPr>
              <p:nvPr/>
            </p:nvSpPr>
            <p:spPr bwMode="auto">
              <a:xfrm rot="9412903">
                <a:off x="1269" y="180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6" name="Oval 437">
                <a:extLst>
                  <a:ext uri="{FF2B5EF4-FFF2-40B4-BE49-F238E27FC236}">
                    <a16:creationId xmlns:a16="http://schemas.microsoft.com/office/drawing/2014/main" id="{331F8E37-FCC9-7F43-895A-2ED1B9B4AF81}"/>
                  </a:ext>
                </a:extLst>
              </p:cNvPr>
              <p:cNvSpPr>
                <a:spLocks noChangeAspect="1" noChangeArrowheads="1"/>
              </p:cNvSpPr>
              <p:nvPr/>
            </p:nvSpPr>
            <p:spPr bwMode="auto">
              <a:xfrm rot="10612902">
                <a:off x="1168" y="1890"/>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67" name="Oval 438">
                <a:extLst>
                  <a:ext uri="{FF2B5EF4-FFF2-40B4-BE49-F238E27FC236}">
                    <a16:creationId xmlns:a16="http://schemas.microsoft.com/office/drawing/2014/main" id="{FB4CF30D-D377-D74F-9FC7-04C5512FA7D8}"/>
                  </a:ext>
                </a:extLst>
              </p:cNvPr>
              <p:cNvSpPr>
                <a:spLocks noChangeAspect="1" noChangeArrowheads="1"/>
              </p:cNvSpPr>
              <p:nvPr/>
            </p:nvSpPr>
            <p:spPr bwMode="auto">
              <a:xfrm rot="10612902">
                <a:off x="1257" y="1886"/>
                <a:ext cx="92"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grpSp>
      <p:sp>
        <p:nvSpPr>
          <p:cNvPr id="2" name="Regular Pentagon 1">
            <a:extLst>
              <a:ext uri="{FF2B5EF4-FFF2-40B4-BE49-F238E27FC236}">
                <a16:creationId xmlns:a16="http://schemas.microsoft.com/office/drawing/2014/main" id="{92AE6F10-2A1D-F24C-9D87-27777A69EF03}"/>
              </a:ext>
            </a:extLst>
          </p:cNvPr>
          <p:cNvSpPr/>
          <p:nvPr/>
        </p:nvSpPr>
        <p:spPr bwMode="auto">
          <a:xfrm>
            <a:off x="1676400" y="1730807"/>
            <a:ext cx="457200" cy="381000"/>
          </a:xfrm>
          <a:prstGeom prst="pentagon">
            <a:avLst/>
          </a:prstGeom>
          <a:solidFill>
            <a:srgbClr val="F9951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731B281B-6F11-E04B-8D46-606C30A77D9C}"/>
              </a:ext>
            </a:extLst>
          </p:cNvPr>
          <p:cNvSpPr/>
          <p:nvPr/>
        </p:nvSpPr>
        <p:spPr bwMode="auto">
          <a:xfrm>
            <a:off x="1752600" y="2202996"/>
            <a:ext cx="152400" cy="940690"/>
          </a:xfrm>
          <a:prstGeom prst="rect">
            <a:avLst/>
          </a:prstGeom>
          <a:solidFill>
            <a:srgbClr val="F9951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48" name="Rectangle 447">
            <a:extLst>
              <a:ext uri="{FF2B5EF4-FFF2-40B4-BE49-F238E27FC236}">
                <a16:creationId xmlns:a16="http://schemas.microsoft.com/office/drawing/2014/main" id="{11A1E728-3288-6E41-9D44-A8D2E8E4D333}"/>
              </a:ext>
            </a:extLst>
          </p:cNvPr>
          <p:cNvSpPr/>
          <p:nvPr/>
        </p:nvSpPr>
        <p:spPr bwMode="auto">
          <a:xfrm>
            <a:off x="1996440" y="2202996"/>
            <a:ext cx="152400" cy="940690"/>
          </a:xfrm>
          <a:prstGeom prst="rect">
            <a:avLst/>
          </a:prstGeom>
          <a:solidFill>
            <a:srgbClr val="F9951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Rounded Rectangle 4">
            <a:extLst>
              <a:ext uri="{FF2B5EF4-FFF2-40B4-BE49-F238E27FC236}">
                <a16:creationId xmlns:a16="http://schemas.microsoft.com/office/drawing/2014/main" id="{437D179F-D4BA-E74D-9956-A838711E69D4}"/>
              </a:ext>
            </a:extLst>
          </p:cNvPr>
          <p:cNvSpPr/>
          <p:nvPr/>
        </p:nvSpPr>
        <p:spPr bwMode="auto">
          <a:xfrm>
            <a:off x="1736555" y="3433838"/>
            <a:ext cx="517695" cy="213918"/>
          </a:xfrm>
          <a:prstGeom prst="round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50" name="Rounded Rectangle 449">
            <a:extLst>
              <a:ext uri="{FF2B5EF4-FFF2-40B4-BE49-F238E27FC236}">
                <a16:creationId xmlns:a16="http://schemas.microsoft.com/office/drawing/2014/main" id="{80345BCA-2F98-7145-937A-2822F14156B2}"/>
              </a:ext>
            </a:extLst>
          </p:cNvPr>
          <p:cNvSpPr/>
          <p:nvPr/>
        </p:nvSpPr>
        <p:spPr bwMode="auto">
          <a:xfrm>
            <a:off x="1736555" y="4060855"/>
            <a:ext cx="517695" cy="213918"/>
          </a:xfrm>
          <a:prstGeom prst="round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51" name="Rounded Rectangle 450">
            <a:extLst>
              <a:ext uri="{FF2B5EF4-FFF2-40B4-BE49-F238E27FC236}">
                <a16:creationId xmlns:a16="http://schemas.microsoft.com/office/drawing/2014/main" id="{BE5CE5C5-4000-2E49-8C84-E6038E80BB14}"/>
              </a:ext>
            </a:extLst>
          </p:cNvPr>
          <p:cNvSpPr/>
          <p:nvPr/>
        </p:nvSpPr>
        <p:spPr bwMode="auto">
          <a:xfrm>
            <a:off x="1736555" y="4757541"/>
            <a:ext cx="517695" cy="213918"/>
          </a:xfrm>
          <a:prstGeom prst="round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52" name="Rounded Rectangle 451">
            <a:extLst>
              <a:ext uri="{FF2B5EF4-FFF2-40B4-BE49-F238E27FC236}">
                <a16:creationId xmlns:a16="http://schemas.microsoft.com/office/drawing/2014/main" id="{B8479A69-B70C-9C47-9482-BB5021342E08}"/>
              </a:ext>
            </a:extLst>
          </p:cNvPr>
          <p:cNvSpPr/>
          <p:nvPr/>
        </p:nvSpPr>
        <p:spPr bwMode="auto">
          <a:xfrm>
            <a:off x="1736555" y="5401975"/>
            <a:ext cx="517695" cy="213918"/>
          </a:xfrm>
          <a:prstGeom prst="round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7" name="Straight Arrow Connector 6">
            <a:extLst>
              <a:ext uri="{FF2B5EF4-FFF2-40B4-BE49-F238E27FC236}">
                <a16:creationId xmlns:a16="http://schemas.microsoft.com/office/drawing/2014/main" id="{0295E29A-B06F-3240-9DD6-0DFD09892AE6}"/>
              </a:ext>
            </a:extLst>
          </p:cNvPr>
          <p:cNvCxnSpPr>
            <a:cxnSpLocks/>
          </p:cNvCxnSpPr>
          <p:nvPr/>
        </p:nvCxnSpPr>
        <p:spPr bwMode="auto">
          <a:xfrm>
            <a:off x="1932939" y="3166118"/>
            <a:ext cx="62463" cy="234608"/>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3" name="Straight Arrow Connector 452">
            <a:extLst>
              <a:ext uri="{FF2B5EF4-FFF2-40B4-BE49-F238E27FC236}">
                <a16:creationId xmlns:a16="http://schemas.microsoft.com/office/drawing/2014/main" id="{E8175C7E-7B21-5D48-9F91-530CF9A135E1}"/>
              </a:ext>
            </a:extLst>
          </p:cNvPr>
          <p:cNvCxnSpPr>
            <a:cxnSpLocks/>
          </p:cNvCxnSpPr>
          <p:nvPr/>
        </p:nvCxnSpPr>
        <p:spPr bwMode="auto">
          <a:xfrm>
            <a:off x="1995402" y="3718838"/>
            <a:ext cx="0" cy="291853"/>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7" name="Straight Arrow Connector 456">
            <a:extLst>
              <a:ext uri="{FF2B5EF4-FFF2-40B4-BE49-F238E27FC236}">
                <a16:creationId xmlns:a16="http://schemas.microsoft.com/office/drawing/2014/main" id="{8338779B-0C1D-AF4C-AAD4-A571125D8BE7}"/>
              </a:ext>
            </a:extLst>
          </p:cNvPr>
          <p:cNvCxnSpPr>
            <a:cxnSpLocks/>
          </p:cNvCxnSpPr>
          <p:nvPr/>
        </p:nvCxnSpPr>
        <p:spPr bwMode="auto">
          <a:xfrm>
            <a:off x="1995402" y="4337147"/>
            <a:ext cx="0" cy="389055"/>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8" name="Straight Arrow Connector 457">
            <a:extLst>
              <a:ext uri="{FF2B5EF4-FFF2-40B4-BE49-F238E27FC236}">
                <a16:creationId xmlns:a16="http://schemas.microsoft.com/office/drawing/2014/main" id="{C8591C06-D83A-1645-B9D0-C5023FF138F7}"/>
              </a:ext>
            </a:extLst>
          </p:cNvPr>
          <p:cNvCxnSpPr>
            <a:cxnSpLocks/>
          </p:cNvCxnSpPr>
          <p:nvPr/>
        </p:nvCxnSpPr>
        <p:spPr bwMode="auto">
          <a:xfrm>
            <a:off x="1995402" y="5042542"/>
            <a:ext cx="0" cy="328986"/>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5" name="Straight Arrow Connector 454">
            <a:extLst>
              <a:ext uri="{FF2B5EF4-FFF2-40B4-BE49-F238E27FC236}">
                <a16:creationId xmlns:a16="http://schemas.microsoft.com/office/drawing/2014/main" id="{F9C4269C-516A-7349-A8F1-8228CF45E2D9}"/>
              </a:ext>
            </a:extLst>
          </p:cNvPr>
          <p:cNvCxnSpPr/>
          <p:nvPr/>
        </p:nvCxnSpPr>
        <p:spPr bwMode="auto">
          <a:xfrm flipH="1">
            <a:off x="1676400" y="5643638"/>
            <a:ext cx="256539" cy="344745"/>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56" name="TextBox 455">
            <a:extLst>
              <a:ext uri="{FF2B5EF4-FFF2-40B4-BE49-F238E27FC236}">
                <a16:creationId xmlns:a16="http://schemas.microsoft.com/office/drawing/2014/main" id="{80DFA52A-66B6-BC4E-8A16-5ED8E9D0F2D8}"/>
              </a:ext>
            </a:extLst>
          </p:cNvPr>
          <p:cNvSpPr txBox="1"/>
          <p:nvPr/>
        </p:nvSpPr>
        <p:spPr>
          <a:xfrm>
            <a:off x="1498478" y="1405724"/>
            <a:ext cx="813043" cy="369332"/>
          </a:xfrm>
          <a:prstGeom prst="rect">
            <a:avLst/>
          </a:prstGeom>
          <a:noFill/>
        </p:spPr>
        <p:txBody>
          <a:bodyPr wrap="none" rtlCol="0">
            <a:spAutoFit/>
          </a:bodyPr>
          <a:lstStyle/>
          <a:p>
            <a:r>
              <a:rPr lang="en-US" sz="1800" b="1" dirty="0">
                <a:solidFill>
                  <a:srgbClr val="002060"/>
                </a:solidFill>
              </a:rPr>
              <a:t>VEGF</a:t>
            </a:r>
          </a:p>
        </p:txBody>
      </p:sp>
      <p:sp>
        <p:nvSpPr>
          <p:cNvPr id="462" name="TextBox 461">
            <a:extLst>
              <a:ext uri="{FF2B5EF4-FFF2-40B4-BE49-F238E27FC236}">
                <a16:creationId xmlns:a16="http://schemas.microsoft.com/office/drawing/2014/main" id="{D3F67F17-1D85-084B-882A-681C909289D3}"/>
              </a:ext>
            </a:extLst>
          </p:cNvPr>
          <p:cNvSpPr txBox="1"/>
          <p:nvPr/>
        </p:nvSpPr>
        <p:spPr>
          <a:xfrm>
            <a:off x="527734" y="2891315"/>
            <a:ext cx="979755" cy="369332"/>
          </a:xfrm>
          <a:prstGeom prst="rect">
            <a:avLst/>
          </a:prstGeom>
          <a:noFill/>
        </p:spPr>
        <p:txBody>
          <a:bodyPr wrap="none" rtlCol="0">
            <a:spAutoFit/>
          </a:bodyPr>
          <a:lstStyle/>
          <a:p>
            <a:r>
              <a:rPr lang="en-US" sz="1800" b="1" dirty="0">
                <a:solidFill>
                  <a:srgbClr val="002060"/>
                </a:solidFill>
              </a:rPr>
              <a:t>VEGFR</a:t>
            </a:r>
          </a:p>
        </p:txBody>
      </p:sp>
      <p:sp>
        <p:nvSpPr>
          <p:cNvPr id="463" name="TextBox 462">
            <a:extLst>
              <a:ext uri="{FF2B5EF4-FFF2-40B4-BE49-F238E27FC236}">
                <a16:creationId xmlns:a16="http://schemas.microsoft.com/office/drawing/2014/main" id="{0F078A3E-2E5D-9D4D-A868-B4BD2122AFA6}"/>
              </a:ext>
            </a:extLst>
          </p:cNvPr>
          <p:cNvSpPr txBox="1"/>
          <p:nvPr/>
        </p:nvSpPr>
        <p:spPr>
          <a:xfrm>
            <a:off x="2268426" y="3371345"/>
            <a:ext cx="671979" cy="369332"/>
          </a:xfrm>
          <a:prstGeom prst="rect">
            <a:avLst/>
          </a:prstGeom>
          <a:noFill/>
        </p:spPr>
        <p:txBody>
          <a:bodyPr wrap="none" rtlCol="0">
            <a:spAutoFit/>
          </a:bodyPr>
          <a:lstStyle/>
          <a:p>
            <a:r>
              <a:rPr lang="en-US" sz="1800" b="1" dirty="0">
                <a:solidFill>
                  <a:srgbClr val="002060"/>
                </a:solidFill>
              </a:rPr>
              <a:t>RAS</a:t>
            </a:r>
          </a:p>
        </p:txBody>
      </p:sp>
      <p:sp>
        <p:nvSpPr>
          <p:cNvPr id="464" name="TextBox 463">
            <a:extLst>
              <a:ext uri="{FF2B5EF4-FFF2-40B4-BE49-F238E27FC236}">
                <a16:creationId xmlns:a16="http://schemas.microsoft.com/office/drawing/2014/main" id="{8ED89A6A-1EFA-E144-99C6-090AE7D98F3F}"/>
              </a:ext>
            </a:extLst>
          </p:cNvPr>
          <p:cNvSpPr txBox="1"/>
          <p:nvPr/>
        </p:nvSpPr>
        <p:spPr>
          <a:xfrm>
            <a:off x="2268426" y="3995813"/>
            <a:ext cx="659155" cy="369332"/>
          </a:xfrm>
          <a:prstGeom prst="rect">
            <a:avLst/>
          </a:prstGeom>
          <a:noFill/>
        </p:spPr>
        <p:txBody>
          <a:bodyPr wrap="none" rtlCol="0">
            <a:spAutoFit/>
          </a:bodyPr>
          <a:lstStyle/>
          <a:p>
            <a:r>
              <a:rPr lang="en-US" sz="1800" b="1" dirty="0">
                <a:solidFill>
                  <a:srgbClr val="002060"/>
                </a:solidFill>
              </a:rPr>
              <a:t>RAF</a:t>
            </a:r>
          </a:p>
        </p:txBody>
      </p:sp>
      <p:sp>
        <p:nvSpPr>
          <p:cNvPr id="465" name="TextBox 464">
            <a:extLst>
              <a:ext uri="{FF2B5EF4-FFF2-40B4-BE49-F238E27FC236}">
                <a16:creationId xmlns:a16="http://schemas.microsoft.com/office/drawing/2014/main" id="{39C3CB7C-0133-F143-8670-3ACDB6553AC8}"/>
              </a:ext>
            </a:extLst>
          </p:cNvPr>
          <p:cNvSpPr txBox="1"/>
          <p:nvPr/>
        </p:nvSpPr>
        <p:spPr>
          <a:xfrm>
            <a:off x="2268426" y="4698340"/>
            <a:ext cx="697627" cy="369332"/>
          </a:xfrm>
          <a:prstGeom prst="rect">
            <a:avLst/>
          </a:prstGeom>
          <a:noFill/>
        </p:spPr>
        <p:txBody>
          <a:bodyPr wrap="none" rtlCol="0">
            <a:spAutoFit/>
          </a:bodyPr>
          <a:lstStyle/>
          <a:p>
            <a:r>
              <a:rPr lang="en-US" sz="1800" b="1" dirty="0">
                <a:solidFill>
                  <a:srgbClr val="002060"/>
                </a:solidFill>
              </a:rPr>
              <a:t>MEK</a:t>
            </a:r>
          </a:p>
        </p:txBody>
      </p:sp>
      <p:sp>
        <p:nvSpPr>
          <p:cNvPr id="466" name="TextBox 465">
            <a:extLst>
              <a:ext uri="{FF2B5EF4-FFF2-40B4-BE49-F238E27FC236}">
                <a16:creationId xmlns:a16="http://schemas.microsoft.com/office/drawing/2014/main" id="{53A9E5E9-DCCE-DF4C-8E73-791D8DDBA6A8}"/>
              </a:ext>
            </a:extLst>
          </p:cNvPr>
          <p:cNvSpPr txBox="1"/>
          <p:nvPr/>
        </p:nvSpPr>
        <p:spPr>
          <a:xfrm>
            <a:off x="2268426" y="5356262"/>
            <a:ext cx="671979" cy="369332"/>
          </a:xfrm>
          <a:prstGeom prst="rect">
            <a:avLst/>
          </a:prstGeom>
          <a:noFill/>
        </p:spPr>
        <p:txBody>
          <a:bodyPr wrap="none" rtlCol="0">
            <a:spAutoFit/>
          </a:bodyPr>
          <a:lstStyle/>
          <a:p>
            <a:r>
              <a:rPr lang="en-US" sz="1800" b="1" dirty="0">
                <a:solidFill>
                  <a:srgbClr val="002060"/>
                </a:solidFill>
              </a:rPr>
              <a:t>ERK</a:t>
            </a:r>
          </a:p>
        </p:txBody>
      </p:sp>
      <p:sp>
        <p:nvSpPr>
          <p:cNvPr id="459" name="TextBox 458">
            <a:extLst>
              <a:ext uri="{FF2B5EF4-FFF2-40B4-BE49-F238E27FC236}">
                <a16:creationId xmlns:a16="http://schemas.microsoft.com/office/drawing/2014/main" id="{A6496565-1921-DD42-A996-D1285E71292F}"/>
              </a:ext>
            </a:extLst>
          </p:cNvPr>
          <p:cNvSpPr txBox="1"/>
          <p:nvPr/>
        </p:nvSpPr>
        <p:spPr>
          <a:xfrm>
            <a:off x="579836" y="5934005"/>
            <a:ext cx="1697901" cy="369332"/>
          </a:xfrm>
          <a:prstGeom prst="rect">
            <a:avLst/>
          </a:prstGeom>
          <a:noFill/>
        </p:spPr>
        <p:txBody>
          <a:bodyPr wrap="none" rtlCol="0">
            <a:spAutoFit/>
          </a:bodyPr>
          <a:lstStyle/>
          <a:p>
            <a:r>
              <a:rPr lang="en-US" sz="1800" b="1" dirty="0">
                <a:solidFill>
                  <a:srgbClr val="002060"/>
                </a:solidFill>
              </a:rPr>
              <a:t>Angiogenesis</a:t>
            </a:r>
          </a:p>
        </p:txBody>
      </p:sp>
      <p:sp>
        <p:nvSpPr>
          <p:cNvPr id="468" name="TextBox 467">
            <a:extLst>
              <a:ext uri="{FF2B5EF4-FFF2-40B4-BE49-F238E27FC236}">
                <a16:creationId xmlns:a16="http://schemas.microsoft.com/office/drawing/2014/main" id="{83EBDADB-6ACD-5F47-8AC0-C87428703D3C}"/>
              </a:ext>
            </a:extLst>
          </p:cNvPr>
          <p:cNvSpPr txBox="1"/>
          <p:nvPr/>
        </p:nvSpPr>
        <p:spPr>
          <a:xfrm>
            <a:off x="2664249" y="6107668"/>
            <a:ext cx="5262979" cy="369332"/>
          </a:xfrm>
          <a:prstGeom prst="rect">
            <a:avLst/>
          </a:prstGeom>
          <a:noFill/>
        </p:spPr>
        <p:txBody>
          <a:bodyPr wrap="none" rtlCol="0">
            <a:spAutoFit/>
          </a:bodyPr>
          <a:lstStyle/>
          <a:p>
            <a:r>
              <a:rPr lang="en-US" sz="1800" b="1" dirty="0">
                <a:solidFill>
                  <a:srgbClr val="002060"/>
                </a:solidFill>
              </a:rPr>
              <a:t>Cell survival, migration, invasion, proliferation</a:t>
            </a:r>
          </a:p>
        </p:txBody>
      </p:sp>
      <p:sp>
        <p:nvSpPr>
          <p:cNvPr id="460" name="Down Arrow 459">
            <a:extLst>
              <a:ext uri="{FF2B5EF4-FFF2-40B4-BE49-F238E27FC236}">
                <a16:creationId xmlns:a16="http://schemas.microsoft.com/office/drawing/2014/main" id="{B22CF9AE-445D-6B48-B0EF-70BD04F24E82}"/>
              </a:ext>
            </a:extLst>
          </p:cNvPr>
          <p:cNvSpPr/>
          <p:nvPr/>
        </p:nvSpPr>
        <p:spPr bwMode="auto">
          <a:xfrm>
            <a:off x="4930376" y="5569907"/>
            <a:ext cx="457200" cy="411715"/>
          </a:xfrm>
          <a:prstGeom prst="downArrow">
            <a:avLst/>
          </a:prstGeom>
          <a:solidFill>
            <a:srgbClr val="00206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70" name="TextBox 469">
            <a:extLst>
              <a:ext uri="{FF2B5EF4-FFF2-40B4-BE49-F238E27FC236}">
                <a16:creationId xmlns:a16="http://schemas.microsoft.com/office/drawing/2014/main" id="{906DF6C8-95A0-8B44-9616-38D2804DD203}"/>
              </a:ext>
            </a:extLst>
          </p:cNvPr>
          <p:cNvSpPr txBox="1"/>
          <p:nvPr/>
        </p:nvSpPr>
        <p:spPr>
          <a:xfrm>
            <a:off x="4745536" y="3615985"/>
            <a:ext cx="864339" cy="369332"/>
          </a:xfrm>
          <a:prstGeom prst="rect">
            <a:avLst/>
          </a:prstGeom>
          <a:noFill/>
        </p:spPr>
        <p:txBody>
          <a:bodyPr wrap="none" rtlCol="0">
            <a:spAutoFit/>
          </a:bodyPr>
          <a:lstStyle/>
          <a:p>
            <a:r>
              <a:rPr lang="en-US" sz="1800" b="1" dirty="0">
                <a:solidFill>
                  <a:srgbClr val="002060"/>
                </a:solidFill>
              </a:rPr>
              <a:t>MAPK</a:t>
            </a:r>
          </a:p>
        </p:txBody>
      </p:sp>
      <p:sp>
        <p:nvSpPr>
          <p:cNvPr id="471" name="TextBox 470">
            <a:extLst>
              <a:ext uri="{FF2B5EF4-FFF2-40B4-BE49-F238E27FC236}">
                <a16:creationId xmlns:a16="http://schemas.microsoft.com/office/drawing/2014/main" id="{15B8EB7E-9009-7142-BC4B-148B0EF37F71}"/>
              </a:ext>
            </a:extLst>
          </p:cNvPr>
          <p:cNvSpPr txBox="1"/>
          <p:nvPr/>
        </p:nvSpPr>
        <p:spPr>
          <a:xfrm>
            <a:off x="5707620" y="3615985"/>
            <a:ext cx="753155" cy="369332"/>
          </a:xfrm>
          <a:prstGeom prst="rect">
            <a:avLst/>
          </a:prstGeom>
          <a:noFill/>
        </p:spPr>
        <p:txBody>
          <a:bodyPr wrap="none" rtlCol="0">
            <a:spAutoFit/>
          </a:bodyPr>
          <a:lstStyle/>
          <a:p>
            <a:r>
              <a:rPr lang="en-US" sz="1800" b="1" dirty="0">
                <a:solidFill>
                  <a:srgbClr val="002060"/>
                </a:solidFill>
              </a:rPr>
              <a:t>STAT</a:t>
            </a:r>
          </a:p>
        </p:txBody>
      </p:sp>
      <p:sp>
        <p:nvSpPr>
          <p:cNvPr id="472" name="TextBox 471">
            <a:extLst>
              <a:ext uri="{FF2B5EF4-FFF2-40B4-BE49-F238E27FC236}">
                <a16:creationId xmlns:a16="http://schemas.microsoft.com/office/drawing/2014/main" id="{381A7541-D3AE-9245-8ED4-E4D38E4EA5AA}"/>
              </a:ext>
            </a:extLst>
          </p:cNvPr>
          <p:cNvSpPr txBox="1"/>
          <p:nvPr/>
        </p:nvSpPr>
        <p:spPr>
          <a:xfrm>
            <a:off x="6484244" y="3615985"/>
            <a:ext cx="697627" cy="369332"/>
          </a:xfrm>
          <a:prstGeom prst="rect">
            <a:avLst/>
          </a:prstGeom>
          <a:noFill/>
        </p:spPr>
        <p:txBody>
          <a:bodyPr wrap="none" rtlCol="0">
            <a:spAutoFit/>
          </a:bodyPr>
          <a:lstStyle/>
          <a:p>
            <a:r>
              <a:rPr lang="en-US" sz="1800" b="1" dirty="0">
                <a:solidFill>
                  <a:srgbClr val="002060"/>
                </a:solidFill>
              </a:rPr>
              <a:t>PI3K</a:t>
            </a:r>
          </a:p>
        </p:txBody>
      </p:sp>
      <p:sp>
        <p:nvSpPr>
          <p:cNvPr id="473" name="TextBox 472">
            <a:extLst>
              <a:ext uri="{FF2B5EF4-FFF2-40B4-BE49-F238E27FC236}">
                <a16:creationId xmlns:a16="http://schemas.microsoft.com/office/drawing/2014/main" id="{C28B775A-0E3E-2348-A17B-DE5CA4A05DDF}"/>
              </a:ext>
            </a:extLst>
          </p:cNvPr>
          <p:cNvSpPr txBox="1"/>
          <p:nvPr/>
        </p:nvSpPr>
        <p:spPr>
          <a:xfrm>
            <a:off x="7101930" y="3615985"/>
            <a:ext cx="864339" cy="369332"/>
          </a:xfrm>
          <a:prstGeom prst="rect">
            <a:avLst/>
          </a:prstGeom>
          <a:noFill/>
        </p:spPr>
        <p:txBody>
          <a:bodyPr wrap="none" rtlCol="0">
            <a:spAutoFit/>
          </a:bodyPr>
          <a:lstStyle/>
          <a:p>
            <a:r>
              <a:rPr lang="en-US" sz="1800" b="1" dirty="0">
                <a:solidFill>
                  <a:srgbClr val="002060"/>
                </a:solidFill>
              </a:rPr>
              <a:t>NF-</a:t>
            </a:r>
            <a:r>
              <a:rPr lang="en-US" sz="1800" b="1" dirty="0">
                <a:solidFill>
                  <a:srgbClr val="002060"/>
                </a:solidFill>
                <a:latin typeface="Symbol" pitchFamily="2" charset="2"/>
              </a:rPr>
              <a:t>k</a:t>
            </a:r>
            <a:r>
              <a:rPr lang="en-US" sz="1800" b="1" dirty="0">
                <a:solidFill>
                  <a:srgbClr val="002060"/>
                </a:solidFill>
              </a:rPr>
              <a:t>B</a:t>
            </a:r>
          </a:p>
        </p:txBody>
      </p:sp>
      <p:sp>
        <p:nvSpPr>
          <p:cNvPr id="474" name="TextBox 473">
            <a:extLst>
              <a:ext uri="{FF2B5EF4-FFF2-40B4-BE49-F238E27FC236}">
                <a16:creationId xmlns:a16="http://schemas.microsoft.com/office/drawing/2014/main" id="{CE0D670E-08B3-4C47-AE99-43D66484151E}"/>
              </a:ext>
            </a:extLst>
          </p:cNvPr>
          <p:cNvSpPr txBox="1"/>
          <p:nvPr/>
        </p:nvSpPr>
        <p:spPr>
          <a:xfrm>
            <a:off x="6705600" y="2832754"/>
            <a:ext cx="671979" cy="369332"/>
          </a:xfrm>
          <a:prstGeom prst="rect">
            <a:avLst/>
          </a:prstGeom>
          <a:noFill/>
        </p:spPr>
        <p:txBody>
          <a:bodyPr wrap="none" rtlCol="0">
            <a:spAutoFit/>
          </a:bodyPr>
          <a:lstStyle/>
          <a:p>
            <a:r>
              <a:rPr lang="en-US" sz="1800" b="1" dirty="0">
                <a:solidFill>
                  <a:srgbClr val="002060"/>
                </a:solidFill>
              </a:rPr>
              <a:t>MET</a:t>
            </a:r>
          </a:p>
        </p:txBody>
      </p:sp>
      <p:sp>
        <p:nvSpPr>
          <p:cNvPr id="475" name="Rectangle 474">
            <a:extLst>
              <a:ext uri="{FF2B5EF4-FFF2-40B4-BE49-F238E27FC236}">
                <a16:creationId xmlns:a16="http://schemas.microsoft.com/office/drawing/2014/main" id="{AD51C443-FF13-ED4D-83AA-3D21CCE3B9D1}"/>
              </a:ext>
            </a:extLst>
          </p:cNvPr>
          <p:cNvSpPr/>
          <p:nvPr/>
        </p:nvSpPr>
        <p:spPr bwMode="auto">
          <a:xfrm>
            <a:off x="6324600" y="2202996"/>
            <a:ext cx="152400" cy="940690"/>
          </a:xfrm>
          <a:prstGeom prst="rect">
            <a:avLst/>
          </a:prstGeom>
          <a:solidFill>
            <a:srgbClr val="B9D629"/>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76" name="Rectangle 475">
            <a:extLst>
              <a:ext uri="{FF2B5EF4-FFF2-40B4-BE49-F238E27FC236}">
                <a16:creationId xmlns:a16="http://schemas.microsoft.com/office/drawing/2014/main" id="{EF8F3016-ABC1-2A4E-9002-435304791ECD}"/>
              </a:ext>
            </a:extLst>
          </p:cNvPr>
          <p:cNvSpPr/>
          <p:nvPr/>
        </p:nvSpPr>
        <p:spPr bwMode="auto">
          <a:xfrm>
            <a:off x="6568440" y="2202996"/>
            <a:ext cx="152400" cy="940690"/>
          </a:xfrm>
          <a:prstGeom prst="rect">
            <a:avLst/>
          </a:prstGeom>
          <a:solidFill>
            <a:srgbClr val="B9D629"/>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61" name="Hexagon 460">
            <a:extLst>
              <a:ext uri="{FF2B5EF4-FFF2-40B4-BE49-F238E27FC236}">
                <a16:creationId xmlns:a16="http://schemas.microsoft.com/office/drawing/2014/main" id="{B3720D74-1DE4-B04A-9118-71AD00108D8B}"/>
              </a:ext>
            </a:extLst>
          </p:cNvPr>
          <p:cNvSpPr/>
          <p:nvPr/>
        </p:nvSpPr>
        <p:spPr bwMode="auto">
          <a:xfrm>
            <a:off x="6146252" y="1724982"/>
            <a:ext cx="498388" cy="397670"/>
          </a:xfrm>
          <a:prstGeom prst="hexagon">
            <a:avLst/>
          </a:prstGeom>
          <a:solidFill>
            <a:srgbClr val="B9D629"/>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78" name="TextBox 477">
            <a:extLst>
              <a:ext uri="{FF2B5EF4-FFF2-40B4-BE49-F238E27FC236}">
                <a16:creationId xmlns:a16="http://schemas.microsoft.com/office/drawing/2014/main" id="{555A3166-6F4B-7040-AF3A-C05482085FBA}"/>
              </a:ext>
            </a:extLst>
          </p:cNvPr>
          <p:cNvSpPr txBox="1"/>
          <p:nvPr/>
        </p:nvSpPr>
        <p:spPr>
          <a:xfrm>
            <a:off x="6048861" y="1405724"/>
            <a:ext cx="671979" cy="369332"/>
          </a:xfrm>
          <a:prstGeom prst="rect">
            <a:avLst/>
          </a:prstGeom>
          <a:noFill/>
        </p:spPr>
        <p:txBody>
          <a:bodyPr wrap="none" rtlCol="0">
            <a:spAutoFit/>
          </a:bodyPr>
          <a:lstStyle/>
          <a:p>
            <a:r>
              <a:rPr lang="en-US" sz="1800" b="1" dirty="0">
                <a:solidFill>
                  <a:srgbClr val="002060"/>
                </a:solidFill>
              </a:rPr>
              <a:t>HGF</a:t>
            </a:r>
          </a:p>
        </p:txBody>
      </p:sp>
      <p:sp>
        <p:nvSpPr>
          <p:cNvPr id="479" name="Rounded Rectangle 478">
            <a:extLst>
              <a:ext uri="{FF2B5EF4-FFF2-40B4-BE49-F238E27FC236}">
                <a16:creationId xmlns:a16="http://schemas.microsoft.com/office/drawing/2014/main" id="{79807B41-7269-6641-8EA6-A8A9882448AE}"/>
              </a:ext>
            </a:extLst>
          </p:cNvPr>
          <p:cNvSpPr/>
          <p:nvPr/>
        </p:nvSpPr>
        <p:spPr bwMode="auto">
          <a:xfrm>
            <a:off x="5015014" y="3433838"/>
            <a:ext cx="517695" cy="213918"/>
          </a:xfrm>
          <a:prstGeom prst="roundRect">
            <a:avLst/>
          </a:prstGeom>
          <a:solidFill>
            <a:srgbClr val="7030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80" name="Rounded Rectangle 479">
            <a:extLst>
              <a:ext uri="{FF2B5EF4-FFF2-40B4-BE49-F238E27FC236}">
                <a16:creationId xmlns:a16="http://schemas.microsoft.com/office/drawing/2014/main" id="{EE5E69E7-10D8-9640-9A66-A8070F9EB119}"/>
              </a:ext>
            </a:extLst>
          </p:cNvPr>
          <p:cNvSpPr/>
          <p:nvPr/>
        </p:nvSpPr>
        <p:spPr bwMode="auto">
          <a:xfrm>
            <a:off x="5829053" y="3433838"/>
            <a:ext cx="517695" cy="213918"/>
          </a:xfrm>
          <a:prstGeom prst="roundRect">
            <a:avLst/>
          </a:prstGeom>
          <a:solidFill>
            <a:srgbClr val="7030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81" name="Rounded Rectangle 480">
            <a:extLst>
              <a:ext uri="{FF2B5EF4-FFF2-40B4-BE49-F238E27FC236}">
                <a16:creationId xmlns:a16="http://schemas.microsoft.com/office/drawing/2014/main" id="{1BFB5ACD-E25F-F941-89EC-74D39400DAF7}"/>
              </a:ext>
            </a:extLst>
          </p:cNvPr>
          <p:cNvSpPr/>
          <p:nvPr/>
        </p:nvSpPr>
        <p:spPr bwMode="auto">
          <a:xfrm>
            <a:off x="6542731" y="3433838"/>
            <a:ext cx="517695" cy="213918"/>
          </a:xfrm>
          <a:prstGeom prst="roundRect">
            <a:avLst/>
          </a:prstGeom>
          <a:solidFill>
            <a:srgbClr val="7030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82" name="Rounded Rectangle 481">
            <a:extLst>
              <a:ext uri="{FF2B5EF4-FFF2-40B4-BE49-F238E27FC236}">
                <a16:creationId xmlns:a16="http://schemas.microsoft.com/office/drawing/2014/main" id="{694AA4BE-EE8E-9446-A5DE-CC670213882D}"/>
              </a:ext>
            </a:extLst>
          </p:cNvPr>
          <p:cNvSpPr/>
          <p:nvPr/>
        </p:nvSpPr>
        <p:spPr bwMode="auto">
          <a:xfrm>
            <a:off x="7267560" y="3433838"/>
            <a:ext cx="517695" cy="213918"/>
          </a:xfrm>
          <a:prstGeom prst="roundRect">
            <a:avLst/>
          </a:prstGeom>
          <a:solidFill>
            <a:srgbClr val="7030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67" name="Oval 466">
            <a:extLst>
              <a:ext uri="{FF2B5EF4-FFF2-40B4-BE49-F238E27FC236}">
                <a16:creationId xmlns:a16="http://schemas.microsoft.com/office/drawing/2014/main" id="{893D067C-015A-7343-95D3-1437D51DB689}"/>
              </a:ext>
            </a:extLst>
          </p:cNvPr>
          <p:cNvSpPr/>
          <p:nvPr/>
        </p:nvSpPr>
        <p:spPr bwMode="auto">
          <a:xfrm>
            <a:off x="4646578" y="4010691"/>
            <a:ext cx="246991" cy="362416"/>
          </a:xfrm>
          <a:prstGeom prst="ellipse">
            <a:avLst/>
          </a:prstGeom>
          <a:solidFill>
            <a:srgbClr val="7030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85" name="Rounded Rectangle 484">
            <a:extLst>
              <a:ext uri="{FF2B5EF4-FFF2-40B4-BE49-F238E27FC236}">
                <a16:creationId xmlns:a16="http://schemas.microsoft.com/office/drawing/2014/main" id="{20CC4744-ED37-D346-9361-EAEDC7ECD8A3}"/>
              </a:ext>
            </a:extLst>
          </p:cNvPr>
          <p:cNvSpPr/>
          <p:nvPr/>
        </p:nvSpPr>
        <p:spPr bwMode="auto">
          <a:xfrm>
            <a:off x="6542731" y="4348238"/>
            <a:ext cx="517695" cy="213918"/>
          </a:xfrm>
          <a:prstGeom prst="roundRect">
            <a:avLst/>
          </a:prstGeom>
          <a:solidFill>
            <a:srgbClr val="7030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69" name="Oval 468">
            <a:extLst>
              <a:ext uri="{FF2B5EF4-FFF2-40B4-BE49-F238E27FC236}">
                <a16:creationId xmlns:a16="http://schemas.microsoft.com/office/drawing/2014/main" id="{DA0097F1-AC7C-3E44-B7ED-CFC9FB451928}"/>
              </a:ext>
            </a:extLst>
          </p:cNvPr>
          <p:cNvSpPr/>
          <p:nvPr/>
        </p:nvSpPr>
        <p:spPr bwMode="auto">
          <a:xfrm>
            <a:off x="5829053" y="4755752"/>
            <a:ext cx="317199" cy="317199"/>
          </a:xfrm>
          <a:prstGeom prst="ellipse">
            <a:avLst/>
          </a:prstGeom>
          <a:solidFill>
            <a:srgbClr val="7030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87" name="Oval 486">
            <a:extLst>
              <a:ext uri="{FF2B5EF4-FFF2-40B4-BE49-F238E27FC236}">
                <a16:creationId xmlns:a16="http://schemas.microsoft.com/office/drawing/2014/main" id="{4C97355A-7C14-B44D-A44E-1A4EBA474C53}"/>
              </a:ext>
            </a:extLst>
          </p:cNvPr>
          <p:cNvSpPr/>
          <p:nvPr/>
        </p:nvSpPr>
        <p:spPr bwMode="auto">
          <a:xfrm>
            <a:off x="6643092" y="5190650"/>
            <a:ext cx="317199" cy="317199"/>
          </a:xfrm>
          <a:prstGeom prst="ellipse">
            <a:avLst/>
          </a:prstGeom>
          <a:solidFill>
            <a:srgbClr val="7030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88" name="Oval 487">
            <a:extLst>
              <a:ext uri="{FF2B5EF4-FFF2-40B4-BE49-F238E27FC236}">
                <a16:creationId xmlns:a16="http://schemas.microsoft.com/office/drawing/2014/main" id="{7660A17C-0B95-3543-AA79-06DBF628DCEF}"/>
              </a:ext>
            </a:extLst>
          </p:cNvPr>
          <p:cNvSpPr/>
          <p:nvPr/>
        </p:nvSpPr>
        <p:spPr bwMode="auto">
          <a:xfrm>
            <a:off x="7289862" y="4889567"/>
            <a:ext cx="317199" cy="317199"/>
          </a:xfrm>
          <a:prstGeom prst="ellipse">
            <a:avLst/>
          </a:prstGeom>
          <a:solidFill>
            <a:srgbClr val="7030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89" name="TextBox 488">
            <a:extLst>
              <a:ext uri="{FF2B5EF4-FFF2-40B4-BE49-F238E27FC236}">
                <a16:creationId xmlns:a16="http://schemas.microsoft.com/office/drawing/2014/main" id="{6B101A36-269B-2E47-BF51-B682AA5C0AF0}"/>
              </a:ext>
            </a:extLst>
          </p:cNvPr>
          <p:cNvSpPr txBox="1"/>
          <p:nvPr/>
        </p:nvSpPr>
        <p:spPr>
          <a:xfrm>
            <a:off x="6484244" y="4541536"/>
            <a:ext cx="659155" cy="369332"/>
          </a:xfrm>
          <a:prstGeom prst="rect">
            <a:avLst/>
          </a:prstGeom>
          <a:noFill/>
        </p:spPr>
        <p:txBody>
          <a:bodyPr wrap="none" rtlCol="0">
            <a:spAutoFit/>
          </a:bodyPr>
          <a:lstStyle/>
          <a:p>
            <a:r>
              <a:rPr lang="en-US" sz="1800" b="1" dirty="0">
                <a:solidFill>
                  <a:srgbClr val="002060"/>
                </a:solidFill>
              </a:rPr>
              <a:t>AKT</a:t>
            </a:r>
          </a:p>
        </p:txBody>
      </p:sp>
      <p:sp>
        <p:nvSpPr>
          <p:cNvPr id="490" name="TextBox 489">
            <a:extLst>
              <a:ext uri="{FF2B5EF4-FFF2-40B4-BE49-F238E27FC236}">
                <a16:creationId xmlns:a16="http://schemas.microsoft.com/office/drawing/2014/main" id="{8A846505-B7BA-D848-A179-85C30562B61E}"/>
              </a:ext>
            </a:extLst>
          </p:cNvPr>
          <p:cNvSpPr txBox="1"/>
          <p:nvPr/>
        </p:nvSpPr>
        <p:spPr>
          <a:xfrm>
            <a:off x="5440525" y="5002196"/>
            <a:ext cx="872996" cy="369332"/>
          </a:xfrm>
          <a:prstGeom prst="rect">
            <a:avLst/>
          </a:prstGeom>
          <a:noFill/>
        </p:spPr>
        <p:txBody>
          <a:bodyPr wrap="none" rtlCol="0">
            <a:spAutoFit/>
          </a:bodyPr>
          <a:lstStyle/>
          <a:p>
            <a:r>
              <a:rPr lang="en-US" sz="1800" b="1" dirty="0">
                <a:solidFill>
                  <a:srgbClr val="002060"/>
                </a:solidFill>
              </a:rPr>
              <a:t>mTOR</a:t>
            </a:r>
          </a:p>
        </p:txBody>
      </p:sp>
      <p:sp>
        <p:nvSpPr>
          <p:cNvPr id="491" name="TextBox 490">
            <a:extLst>
              <a:ext uri="{FF2B5EF4-FFF2-40B4-BE49-F238E27FC236}">
                <a16:creationId xmlns:a16="http://schemas.microsoft.com/office/drawing/2014/main" id="{9A8797C3-9F1D-7E4C-8A87-2247A8128D6D}"/>
              </a:ext>
            </a:extLst>
          </p:cNvPr>
          <p:cNvSpPr txBox="1"/>
          <p:nvPr/>
        </p:nvSpPr>
        <p:spPr>
          <a:xfrm>
            <a:off x="6469562" y="5446678"/>
            <a:ext cx="684803" cy="369332"/>
          </a:xfrm>
          <a:prstGeom prst="rect">
            <a:avLst/>
          </a:prstGeom>
          <a:noFill/>
        </p:spPr>
        <p:txBody>
          <a:bodyPr wrap="none" rtlCol="0">
            <a:spAutoFit/>
          </a:bodyPr>
          <a:lstStyle/>
          <a:p>
            <a:r>
              <a:rPr lang="en-US" sz="1800" b="1" dirty="0">
                <a:solidFill>
                  <a:srgbClr val="002060"/>
                </a:solidFill>
              </a:rPr>
              <a:t>BAD</a:t>
            </a:r>
          </a:p>
        </p:txBody>
      </p:sp>
      <p:sp>
        <p:nvSpPr>
          <p:cNvPr id="492" name="TextBox 491">
            <a:extLst>
              <a:ext uri="{FF2B5EF4-FFF2-40B4-BE49-F238E27FC236}">
                <a16:creationId xmlns:a16="http://schemas.microsoft.com/office/drawing/2014/main" id="{CBE31832-63D6-A74B-BE18-734A7EEDA361}"/>
              </a:ext>
            </a:extLst>
          </p:cNvPr>
          <p:cNvSpPr txBox="1"/>
          <p:nvPr/>
        </p:nvSpPr>
        <p:spPr>
          <a:xfrm>
            <a:off x="6992491" y="5145805"/>
            <a:ext cx="864339" cy="369332"/>
          </a:xfrm>
          <a:prstGeom prst="rect">
            <a:avLst/>
          </a:prstGeom>
          <a:noFill/>
        </p:spPr>
        <p:txBody>
          <a:bodyPr wrap="none" rtlCol="0">
            <a:spAutoFit/>
          </a:bodyPr>
          <a:lstStyle/>
          <a:p>
            <a:r>
              <a:rPr lang="en-US" sz="1800" b="1" dirty="0">
                <a:solidFill>
                  <a:srgbClr val="002060"/>
                </a:solidFill>
              </a:rPr>
              <a:t>MDM2</a:t>
            </a:r>
          </a:p>
        </p:txBody>
      </p:sp>
      <p:cxnSp>
        <p:nvCxnSpPr>
          <p:cNvPr id="483" name="Straight Arrow Connector 482">
            <a:extLst>
              <a:ext uri="{FF2B5EF4-FFF2-40B4-BE49-F238E27FC236}">
                <a16:creationId xmlns:a16="http://schemas.microsoft.com/office/drawing/2014/main" id="{3796C8D4-F251-CA47-83CF-2B9422228F96}"/>
              </a:ext>
            </a:extLst>
          </p:cNvPr>
          <p:cNvCxnSpPr/>
          <p:nvPr/>
        </p:nvCxnSpPr>
        <p:spPr bwMode="auto">
          <a:xfrm flipH="1">
            <a:off x="5400352" y="3202086"/>
            <a:ext cx="587300" cy="140904"/>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95" name="Straight Arrow Connector 494">
            <a:extLst>
              <a:ext uri="{FF2B5EF4-FFF2-40B4-BE49-F238E27FC236}">
                <a16:creationId xmlns:a16="http://schemas.microsoft.com/office/drawing/2014/main" id="{89E734F4-948C-0049-B1A1-A4CF4B2659A7}"/>
              </a:ext>
            </a:extLst>
          </p:cNvPr>
          <p:cNvCxnSpPr/>
          <p:nvPr/>
        </p:nvCxnSpPr>
        <p:spPr bwMode="auto">
          <a:xfrm flipH="1">
            <a:off x="6146252" y="3143686"/>
            <a:ext cx="102148" cy="227659"/>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97" name="Straight Arrow Connector 496">
            <a:extLst>
              <a:ext uri="{FF2B5EF4-FFF2-40B4-BE49-F238E27FC236}">
                <a16:creationId xmlns:a16="http://schemas.microsoft.com/office/drawing/2014/main" id="{5DEDBB0D-2C09-4E48-9D7C-25150AA63797}"/>
              </a:ext>
            </a:extLst>
          </p:cNvPr>
          <p:cNvCxnSpPr/>
          <p:nvPr/>
        </p:nvCxnSpPr>
        <p:spPr bwMode="auto">
          <a:xfrm>
            <a:off x="6651280" y="3174933"/>
            <a:ext cx="181777" cy="204001"/>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99" name="Straight Arrow Connector 498">
            <a:extLst>
              <a:ext uri="{FF2B5EF4-FFF2-40B4-BE49-F238E27FC236}">
                <a16:creationId xmlns:a16="http://schemas.microsoft.com/office/drawing/2014/main" id="{14C259B9-6CFC-E847-A704-4B98B1F63E60}"/>
              </a:ext>
            </a:extLst>
          </p:cNvPr>
          <p:cNvCxnSpPr/>
          <p:nvPr/>
        </p:nvCxnSpPr>
        <p:spPr bwMode="auto">
          <a:xfrm>
            <a:off x="6960291" y="3210466"/>
            <a:ext cx="552794" cy="157524"/>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1" name="Straight Arrow Connector 500">
            <a:extLst>
              <a:ext uri="{FF2B5EF4-FFF2-40B4-BE49-F238E27FC236}">
                <a16:creationId xmlns:a16="http://schemas.microsoft.com/office/drawing/2014/main" id="{C3698812-9959-A242-8635-1DA0A1334987}"/>
              </a:ext>
            </a:extLst>
          </p:cNvPr>
          <p:cNvCxnSpPr>
            <a:stCxn id="470" idx="2"/>
          </p:cNvCxnSpPr>
          <p:nvPr/>
        </p:nvCxnSpPr>
        <p:spPr bwMode="auto">
          <a:xfrm flipH="1">
            <a:off x="4943152" y="3985317"/>
            <a:ext cx="234554" cy="218658"/>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5" name="Straight Arrow Connector 504">
            <a:extLst>
              <a:ext uri="{FF2B5EF4-FFF2-40B4-BE49-F238E27FC236}">
                <a16:creationId xmlns:a16="http://schemas.microsoft.com/office/drawing/2014/main" id="{0DB8CD11-CA6D-C54C-9127-68285A38D778}"/>
              </a:ext>
            </a:extLst>
          </p:cNvPr>
          <p:cNvCxnSpPr/>
          <p:nvPr/>
        </p:nvCxnSpPr>
        <p:spPr bwMode="auto">
          <a:xfrm>
            <a:off x="6801578" y="3993495"/>
            <a:ext cx="0" cy="281278"/>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9" name="Straight Arrow Connector 508">
            <a:extLst>
              <a:ext uri="{FF2B5EF4-FFF2-40B4-BE49-F238E27FC236}">
                <a16:creationId xmlns:a16="http://schemas.microsoft.com/office/drawing/2014/main" id="{99FA5BBB-815C-214F-9146-CAF2BEE89E4E}"/>
              </a:ext>
            </a:extLst>
          </p:cNvPr>
          <p:cNvCxnSpPr/>
          <p:nvPr/>
        </p:nvCxnSpPr>
        <p:spPr bwMode="auto">
          <a:xfrm>
            <a:off x="6801578" y="4826509"/>
            <a:ext cx="0" cy="281278"/>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0" name="Straight Arrow Connector 509">
            <a:extLst>
              <a:ext uri="{FF2B5EF4-FFF2-40B4-BE49-F238E27FC236}">
                <a16:creationId xmlns:a16="http://schemas.microsoft.com/office/drawing/2014/main" id="{CE44AA03-19AB-6843-93DB-9F3E9509BF4A}"/>
              </a:ext>
            </a:extLst>
          </p:cNvPr>
          <p:cNvCxnSpPr>
            <a:cxnSpLocks/>
          </p:cNvCxnSpPr>
          <p:nvPr/>
        </p:nvCxnSpPr>
        <p:spPr bwMode="auto">
          <a:xfrm flipH="1">
            <a:off x="6191521" y="4703432"/>
            <a:ext cx="297942" cy="161068"/>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1" name="Straight Arrow Connector 510">
            <a:extLst>
              <a:ext uri="{FF2B5EF4-FFF2-40B4-BE49-F238E27FC236}">
                <a16:creationId xmlns:a16="http://schemas.microsoft.com/office/drawing/2014/main" id="{6654256C-B655-844D-B193-CC2C67667CFC}"/>
              </a:ext>
            </a:extLst>
          </p:cNvPr>
          <p:cNvCxnSpPr>
            <a:cxnSpLocks/>
            <a:stCxn id="489" idx="3"/>
          </p:cNvCxnSpPr>
          <p:nvPr/>
        </p:nvCxnSpPr>
        <p:spPr bwMode="auto">
          <a:xfrm>
            <a:off x="7143399" y="4726202"/>
            <a:ext cx="197126" cy="155986"/>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13" name="TextBox 512">
            <a:extLst>
              <a:ext uri="{FF2B5EF4-FFF2-40B4-BE49-F238E27FC236}">
                <a16:creationId xmlns:a16="http://schemas.microsoft.com/office/drawing/2014/main" id="{E84E85B7-12B4-F045-B7DD-7E764EE6378B}"/>
              </a:ext>
            </a:extLst>
          </p:cNvPr>
          <p:cNvSpPr txBox="1"/>
          <p:nvPr/>
        </p:nvSpPr>
        <p:spPr>
          <a:xfrm>
            <a:off x="3276866" y="3014164"/>
            <a:ext cx="1633781" cy="369332"/>
          </a:xfrm>
          <a:prstGeom prst="rect">
            <a:avLst/>
          </a:prstGeom>
          <a:noFill/>
        </p:spPr>
        <p:txBody>
          <a:bodyPr wrap="none" rtlCol="0">
            <a:spAutoFit/>
          </a:bodyPr>
          <a:lstStyle/>
          <a:p>
            <a:r>
              <a:rPr lang="en-US" sz="1800" b="1" dirty="0" err="1">
                <a:solidFill>
                  <a:srgbClr val="0432FF"/>
                </a:solidFill>
              </a:rPr>
              <a:t>Cabozantinib</a:t>
            </a:r>
            <a:endParaRPr lang="en-US" sz="1800" b="1" dirty="0">
              <a:solidFill>
                <a:srgbClr val="0432FF"/>
              </a:solidFill>
            </a:endParaRPr>
          </a:p>
        </p:txBody>
      </p:sp>
      <p:cxnSp>
        <p:nvCxnSpPr>
          <p:cNvPr id="508" name="Straight Connector 507">
            <a:extLst>
              <a:ext uri="{FF2B5EF4-FFF2-40B4-BE49-F238E27FC236}">
                <a16:creationId xmlns:a16="http://schemas.microsoft.com/office/drawing/2014/main" id="{590787B2-2B34-034C-B55D-ADF92A09C746}"/>
              </a:ext>
            </a:extLst>
          </p:cNvPr>
          <p:cNvCxnSpPr/>
          <p:nvPr/>
        </p:nvCxnSpPr>
        <p:spPr bwMode="auto">
          <a:xfrm>
            <a:off x="2352115" y="2984142"/>
            <a:ext cx="899572" cy="21794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9153" name="Straight Connector 89152">
            <a:extLst>
              <a:ext uri="{FF2B5EF4-FFF2-40B4-BE49-F238E27FC236}">
                <a16:creationId xmlns:a16="http://schemas.microsoft.com/office/drawing/2014/main" id="{35E66764-F30D-B744-B751-052895630AF6}"/>
              </a:ext>
            </a:extLst>
          </p:cNvPr>
          <p:cNvCxnSpPr/>
          <p:nvPr/>
        </p:nvCxnSpPr>
        <p:spPr bwMode="auto">
          <a:xfrm flipV="1">
            <a:off x="4961403" y="3082755"/>
            <a:ext cx="1011491" cy="127711"/>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9154" name="Rounded Rectangle 89153">
            <a:extLst>
              <a:ext uri="{FF2B5EF4-FFF2-40B4-BE49-F238E27FC236}">
                <a16:creationId xmlns:a16="http://schemas.microsoft.com/office/drawing/2014/main" id="{00D40EA0-4D00-4047-8FED-ABDC524AF02D}"/>
              </a:ext>
            </a:extLst>
          </p:cNvPr>
          <p:cNvSpPr/>
          <p:nvPr/>
        </p:nvSpPr>
        <p:spPr bwMode="auto">
          <a:xfrm>
            <a:off x="2250655" y="2860376"/>
            <a:ext cx="141431" cy="270990"/>
          </a:xfrm>
          <a:prstGeom prst="roundRect">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19" name="Rounded Rectangle 518">
            <a:extLst>
              <a:ext uri="{FF2B5EF4-FFF2-40B4-BE49-F238E27FC236}">
                <a16:creationId xmlns:a16="http://schemas.microsoft.com/office/drawing/2014/main" id="{A4433F2D-A8B2-9442-82D4-6BCFAEBF2823}"/>
              </a:ext>
            </a:extLst>
          </p:cNvPr>
          <p:cNvSpPr/>
          <p:nvPr/>
        </p:nvSpPr>
        <p:spPr bwMode="auto">
          <a:xfrm>
            <a:off x="5930558" y="2860376"/>
            <a:ext cx="141431" cy="270990"/>
          </a:xfrm>
          <a:prstGeom prst="roundRect">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98" name="TextBox 497">
            <a:extLst>
              <a:ext uri="{FF2B5EF4-FFF2-40B4-BE49-F238E27FC236}">
                <a16:creationId xmlns:a16="http://schemas.microsoft.com/office/drawing/2014/main" id="{04B8CE96-3A02-7A45-9E3A-754C2ABF7AE7}"/>
              </a:ext>
            </a:extLst>
          </p:cNvPr>
          <p:cNvSpPr txBox="1"/>
          <p:nvPr/>
        </p:nvSpPr>
        <p:spPr>
          <a:xfrm>
            <a:off x="4259153" y="4394198"/>
            <a:ext cx="671979" cy="369332"/>
          </a:xfrm>
          <a:prstGeom prst="rect">
            <a:avLst/>
          </a:prstGeom>
          <a:noFill/>
        </p:spPr>
        <p:txBody>
          <a:bodyPr wrap="none" rtlCol="0">
            <a:spAutoFit/>
          </a:bodyPr>
          <a:lstStyle/>
          <a:p>
            <a:r>
              <a:rPr lang="en-US" sz="1800" b="1" dirty="0">
                <a:solidFill>
                  <a:srgbClr val="002060"/>
                </a:solidFill>
              </a:rPr>
              <a:t>RAS</a:t>
            </a:r>
          </a:p>
        </p:txBody>
      </p:sp>
    </p:spTree>
    <p:custDataLst>
      <p:tags r:id="rId1"/>
    </p:custDataLst>
    <p:extLst>
      <p:ext uri="{BB962C8B-B14F-4D97-AF65-F5344CB8AC3E}">
        <p14:creationId xmlns:p14="http://schemas.microsoft.com/office/powerpoint/2010/main" val="1042704473"/>
      </p:ext>
    </p:extLst>
  </p:cSld>
  <p:clrMapOvr>
    <a:masterClrMapping/>
  </p:clrMapOvr>
  <p:transition spd="slow"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p:txBody>
          <a:bodyPr/>
          <a:lstStyle/>
          <a:p>
            <a:pPr marL="0" indent="0">
              <a:buNone/>
            </a:pPr>
            <a:r>
              <a:rPr lang="en-US" sz="1800" b="1" dirty="0"/>
              <a:t>Dr Love </a:t>
            </a:r>
            <a:r>
              <a:rPr lang="en-US" sz="1800" dirty="0"/>
              <a:t>is president and CEO of Research To Practice. Research To Practice receives funds in the form of educational grants to develop CME activities from the following commercial interests: AbbVie Inc, </a:t>
            </a:r>
            <a:r>
              <a:rPr lang="en-US" sz="1800" dirty="0" err="1"/>
              <a:t>Acerta</a:t>
            </a:r>
            <a:r>
              <a:rPr lang="en-US" sz="1800" dirty="0"/>
              <a:t> Pharma — A member of the AstraZeneca Group, Adaptive Biotechnologies, </a:t>
            </a:r>
            <a:r>
              <a:rPr lang="en-US" sz="1800" dirty="0" err="1"/>
              <a:t>Agendia</a:t>
            </a:r>
            <a:r>
              <a:rPr lang="en-US" sz="1800" dirty="0"/>
              <a:t> Inc, </a:t>
            </a:r>
            <a:r>
              <a:rPr lang="en-US" sz="1800" dirty="0" err="1"/>
              <a:t>Agios</a:t>
            </a:r>
            <a:r>
              <a:rPr lang="en-US" sz="1800" dirty="0"/>
              <a:t> Pharmaceuticals Inc, Amgen Inc, Array </a:t>
            </a:r>
            <a:r>
              <a:rPr lang="en-US" sz="1800" dirty="0" err="1"/>
              <a:t>BioPharma</a:t>
            </a:r>
            <a:r>
              <a:rPr lang="en-US" sz="1800" dirty="0"/>
              <a:t> Inc, Astellas, AstraZeneca Pharmaceuticals LP, Bayer HealthCare Pharmaceuticals, </a:t>
            </a:r>
            <a:r>
              <a:rPr lang="en-US" sz="1800" dirty="0" err="1"/>
              <a:t>Biodesix</a:t>
            </a:r>
            <a:r>
              <a:rPr lang="en-US" sz="1800" dirty="0"/>
              <a:t> Inc, </a:t>
            </a:r>
            <a:r>
              <a:rPr lang="en-US" sz="1800" dirty="0" err="1"/>
              <a:t>bioTheranostics</a:t>
            </a:r>
            <a:r>
              <a:rPr lang="en-US" sz="1800" dirty="0"/>
              <a:t> Inc, Blueprint Medicines, Boehringer Ingelheim Pharmaceuticals Inc, Boston Biomedical Inc, Bristol-Myers Squibb Company, Celgene Corporation, Clovis Oncology, Daiichi Sankyo Inc, </a:t>
            </a:r>
            <a:r>
              <a:rPr lang="en-US" sz="1800" dirty="0" err="1"/>
              <a:t>Dendreon</a:t>
            </a:r>
            <a:r>
              <a:rPr lang="en-US" sz="1800" dirty="0"/>
              <a:t> Pharmaceuticals Inc, Eisai Inc, EMD Serono Inc, </a:t>
            </a:r>
            <a:r>
              <a:rPr lang="en-US" sz="1800" dirty="0" err="1"/>
              <a:t>Exelixis</a:t>
            </a:r>
            <a:r>
              <a:rPr lang="en-US" sz="1800" dirty="0"/>
              <a:t> Inc, Foundation Medicine, Genentech, a member of the Roche Group, </a:t>
            </a:r>
            <a:r>
              <a:rPr lang="en-US" sz="1800" dirty="0" err="1"/>
              <a:t>Genmab</a:t>
            </a:r>
            <a:r>
              <a:rPr lang="en-US" sz="1800" dirty="0"/>
              <a:t>, Genomic Health Inc, Gilead Sciences Inc, GlaxoSmithKline, Guardant Health, </a:t>
            </a:r>
            <a:r>
              <a:rPr lang="en-US" sz="1800" dirty="0" err="1"/>
              <a:t>Halozyme</a:t>
            </a:r>
            <a:r>
              <a:rPr lang="en-US" sz="1800" dirty="0"/>
              <a:t> Inc, </a:t>
            </a:r>
            <a:r>
              <a:rPr lang="en-US" sz="1800" dirty="0" err="1"/>
              <a:t>ImmunoGen</a:t>
            </a:r>
            <a:r>
              <a:rPr lang="en-US" sz="1800" dirty="0"/>
              <a:t> Inc, Incyte Corporation, Infinity Pharmaceuticals Inc, Ipsen Biopharmaceuticals Inc, Janssen Biotech Inc, administered by Janssen Scientific Affairs LLC, Jazz Pharmaceuticals Inc, Kite, A Gilead Company, Lexicon Pharmaceuticals Inc, Lilly, </a:t>
            </a:r>
            <a:r>
              <a:rPr lang="en-US" sz="1800" dirty="0" err="1"/>
              <a:t>Loxo</a:t>
            </a:r>
            <a:r>
              <a:rPr lang="en-US" sz="1800" dirty="0"/>
              <a:t> Oncology Inc, a wholly owned subsidiary of Eli Lilly &amp; Company, Merck, Merrimack Pharmaceuticals Inc, Myriad Genetic Laboratories Inc, </a:t>
            </a:r>
            <a:r>
              <a:rPr lang="en-US" sz="1800" dirty="0" err="1"/>
              <a:t>Natera</a:t>
            </a:r>
            <a:r>
              <a:rPr lang="en-US" sz="1800" dirty="0"/>
              <a:t> Inc, Novartis, </a:t>
            </a:r>
            <a:r>
              <a:rPr lang="en-US" sz="1800" dirty="0" err="1"/>
              <a:t>Oncopeptides</a:t>
            </a:r>
            <a:r>
              <a:rPr lang="en-US" sz="1800" dirty="0"/>
              <a:t>, Pfizer Inc, Pharmacyclics LLC, an AbbVie Company, Prometheus Laboratories Inc, Puma Biotechnology Inc, Regeneron Pharmaceuticals Inc, Sandoz Inc, a Novartis Division, Sanofi Genzyme, Seattle Genetics, </a:t>
            </a:r>
            <a:r>
              <a:rPr lang="en-US" sz="1800" dirty="0" err="1"/>
              <a:t>Sirtex</a:t>
            </a:r>
            <a:r>
              <a:rPr lang="en-US" sz="1800" dirty="0"/>
              <a:t> Medical Ltd, Spectrum Pharmaceuticals Inc, Taiho Oncology Inc, Takeda Oncology, </a:t>
            </a:r>
            <a:r>
              <a:rPr lang="en-US" sz="1800" dirty="0" err="1"/>
              <a:t>Tesaro</a:t>
            </a:r>
            <a:r>
              <a:rPr lang="en-US" sz="1800" dirty="0"/>
              <a:t>, A GSK Company, Teva Oncology, Tokai Pharmaceuticals Inc and </a:t>
            </a:r>
            <a:r>
              <a:rPr lang="en-US" sz="1800" dirty="0" err="1"/>
              <a:t>Tolero</a:t>
            </a:r>
            <a:r>
              <a:rPr lang="en-US" sz="1800" dirty="0"/>
              <a:t> Pharmaceuticals.</a:t>
            </a:r>
          </a:p>
        </p:txBody>
      </p:sp>
    </p:spTree>
    <p:extLst>
      <p:ext uri="{BB962C8B-B14F-4D97-AF65-F5344CB8AC3E}">
        <p14:creationId xmlns:p14="http://schemas.microsoft.com/office/powerpoint/2010/main" val="39587406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Arial" charset="0"/>
                <a:ea typeface="ＭＳ Ｐゴシック" charset="0"/>
                <a:cs typeface="ＭＳ Ｐゴシック" charset="0"/>
              </a:rPr>
              <a:t>Cabozantinib</a:t>
            </a:r>
            <a:endParaRPr lang="en-US" dirty="0">
              <a:latin typeface="Arial" charset="0"/>
              <a:ea typeface="ＭＳ Ｐゴシック" charset="0"/>
              <a:cs typeface="ＭＳ Ｐゴシック" charset="0"/>
            </a:endParaRPr>
          </a:p>
        </p:txBody>
      </p:sp>
      <p:sp>
        <p:nvSpPr>
          <p:cNvPr id="63489" name="Content Placeholder 1"/>
          <p:cNvSpPr>
            <a:spLocks noGrp="1"/>
          </p:cNvSpPr>
          <p:nvPr>
            <p:ph idx="1"/>
          </p:nvPr>
        </p:nvSpPr>
        <p:spPr/>
        <p:txBody>
          <a:bodyPr/>
          <a:lstStyle/>
          <a:p>
            <a:pPr marL="0" indent="0">
              <a:spcBef>
                <a:spcPts val="0"/>
              </a:spcBef>
              <a:buNone/>
            </a:pPr>
            <a:r>
              <a:rPr lang="en-US" sz="2600" b="1" dirty="0">
                <a:solidFill>
                  <a:srgbClr val="0432FF"/>
                </a:solidFill>
                <a:latin typeface="Arial" charset="0"/>
                <a:ea typeface="ＭＳ Ｐゴシック" charset="0"/>
                <a:cs typeface="Arial" charset="0"/>
              </a:rPr>
              <a:t>Mechanism of action</a:t>
            </a:r>
          </a:p>
          <a:p>
            <a:pPr>
              <a:spcBef>
                <a:spcPts val="0"/>
              </a:spcBef>
            </a:pPr>
            <a:r>
              <a:rPr lang="en-US" sz="2600" dirty="0">
                <a:latin typeface="Arial" charset="0"/>
                <a:ea typeface="ＭＳ Ｐゴシック" charset="0"/>
                <a:cs typeface="Arial" charset="0"/>
              </a:rPr>
              <a:t>Oral </a:t>
            </a:r>
            <a:r>
              <a:rPr lang="en-US" sz="2600" dirty="0" err="1">
                <a:latin typeface="Arial" charset="0"/>
                <a:ea typeface="ＭＳ Ｐゴシック" charset="0"/>
                <a:cs typeface="Arial" charset="0"/>
              </a:rPr>
              <a:t>multikinase</a:t>
            </a:r>
            <a:r>
              <a:rPr lang="en-US" sz="2600" dirty="0">
                <a:latin typeface="Arial" charset="0"/>
                <a:ea typeface="ＭＳ Ｐゴシック" charset="0"/>
                <a:cs typeface="Arial" charset="0"/>
              </a:rPr>
              <a:t> inhibitor</a:t>
            </a:r>
            <a:endParaRPr lang="en-US" sz="2600" b="1" dirty="0">
              <a:solidFill>
                <a:srgbClr val="FFCC31"/>
              </a:solidFill>
              <a:latin typeface="Arial" charset="0"/>
              <a:ea typeface="ＭＳ Ｐゴシック" charset="0"/>
              <a:cs typeface="Arial" charset="0"/>
            </a:endParaRPr>
          </a:p>
          <a:p>
            <a:pPr marL="0" indent="0">
              <a:spcBef>
                <a:spcPts val="1800"/>
              </a:spcBef>
              <a:buNone/>
            </a:pPr>
            <a:r>
              <a:rPr lang="en-US" sz="2600" b="1" dirty="0">
                <a:solidFill>
                  <a:srgbClr val="0432FF"/>
                </a:solidFill>
                <a:latin typeface="Arial" charset="0"/>
                <a:ea typeface="ＭＳ Ｐゴシック" charset="0"/>
                <a:cs typeface="Arial" charset="0"/>
              </a:rPr>
              <a:t>Indication</a:t>
            </a:r>
            <a:endParaRPr lang="en-US" sz="2600" dirty="0">
              <a:solidFill>
                <a:srgbClr val="0432FF"/>
              </a:solidFill>
              <a:latin typeface="Arial" charset="0"/>
              <a:ea typeface="ＭＳ Ｐゴシック" charset="0"/>
              <a:cs typeface="Arial" charset="0"/>
            </a:endParaRPr>
          </a:p>
          <a:p>
            <a:pPr>
              <a:spcBef>
                <a:spcPts val="0"/>
              </a:spcBef>
            </a:pPr>
            <a:r>
              <a:rPr lang="en-US" sz="2600" dirty="0">
                <a:latin typeface="Arial" charset="0"/>
                <a:ea typeface="ＭＳ Ｐゴシック" charset="0"/>
                <a:cs typeface="Arial" charset="0"/>
              </a:rPr>
              <a:t>For patients with unresectable hepatocellular carcinoma as first-line therapy</a:t>
            </a:r>
            <a:endParaRPr lang="en-US" sz="2600" b="1" dirty="0">
              <a:solidFill>
                <a:srgbClr val="FFCC31"/>
              </a:solidFill>
              <a:latin typeface="Arial" charset="0"/>
              <a:ea typeface="ＭＳ Ｐゴシック" charset="0"/>
              <a:cs typeface="Arial" charset="0"/>
            </a:endParaRPr>
          </a:p>
          <a:p>
            <a:pPr marL="0" indent="0">
              <a:spcBef>
                <a:spcPts val="1800"/>
              </a:spcBef>
              <a:buNone/>
            </a:pPr>
            <a:r>
              <a:rPr lang="en-US" sz="2600" b="1" dirty="0">
                <a:solidFill>
                  <a:srgbClr val="0432FF"/>
                </a:solidFill>
                <a:latin typeface="Arial" charset="0"/>
                <a:ea typeface="ＭＳ Ｐゴシック" charset="0"/>
                <a:cs typeface="Arial" charset="0"/>
              </a:rPr>
              <a:t>Recommended dose</a:t>
            </a:r>
            <a:endParaRPr lang="en-US" sz="2600" dirty="0">
              <a:solidFill>
                <a:srgbClr val="0432FF"/>
              </a:solidFill>
              <a:latin typeface="Arial" charset="0"/>
              <a:ea typeface="ＭＳ Ｐゴシック" charset="0"/>
              <a:cs typeface="Arial" charset="0"/>
            </a:endParaRPr>
          </a:p>
          <a:p>
            <a:r>
              <a:rPr lang="en-US" sz="2600" dirty="0"/>
              <a:t>60 mg once daily without food until disease progression or </a:t>
            </a:r>
            <a:r>
              <a:rPr lang="en-US" sz="2600"/>
              <a:t>unacceptable toxicity</a:t>
            </a:r>
            <a:endParaRPr lang="en-US" sz="2600" dirty="0"/>
          </a:p>
          <a:p>
            <a:pPr>
              <a:spcBef>
                <a:spcPts val="0"/>
              </a:spcBef>
            </a:pPr>
            <a:endParaRPr lang="en-US" sz="2600" dirty="0">
              <a:solidFill>
                <a:srgbClr val="99CCFF"/>
              </a:solidFill>
              <a:latin typeface="Arial" charset="0"/>
              <a:ea typeface="ＭＳ Ｐゴシック" charset="0"/>
              <a:cs typeface="Arial"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rPr>
              <a:t>https://</a:t>
            </a:r>
            <a:r>
              <a:rPr lang="en-US" sz="1600" dirty="0" err="1">
                <a:solidFill>
                  <a:srgbClr val="002060"/>
                </a:solidFill>
              </a:rPr>
              <a:t>www.fda.gov</a:t>
            </a:r>
            <a:r>
              <a:rPr lang="en-US" sz="1600" dirty="0">
                <a:solidFill>
                  <a:srgbClr val="002060"/>
                </a:solidFill>
              </a:rPr>
              <a:t>/drugs/resources-information-approved-drugs/</a:t>
            </a:r>
            <a:r>
              <a:rPr lang="en-US" sz="1600" dirty="0" err="1">
                <a:solidFill>
                  <a:srgbClr val="002060"/>
                </a:solidFill>
              </a:rPr>
              <a:t>fda</a:t>
            </a:r>
            <a:r>
              <a:rPr lang="en-US" sz="1600" dirty="0">
                <a:solidFill>
                  <a:srgbClr val="002060"/>
                </a:solidFill>
              </a:rPr>
              <a:t>-approves-</a:t>
            </a:r>
            <a:r>
              <a:rPr lang="en-US" sz="1600" dirty="0" err="1">
                <a:solidFill>
                  <a:srgbClr val="002060"/>
                </a:solidFill>
              </a:rPr>
              <a:t>lenvatinib</a:t>
            </a:r>
            <a:r>
              <a:rPr lang="en-US" sz="1600" dirty="0">
                <a:solidFill>
                  <a:srgbClr val="002060"/>
                </a:solidFill>
              </a:rPr>
              <a:t>-unresectable-hepatocellular-carcinoma</a:t>
            </a:r>
            <a:endParaRPr lang="en-US" sz="1600" i="1" dirty="0">
              <a:solidFill>
                <a:srgbClr val="002060"/>
              </a:solidFill>
              <a:cs typeface="Arial" charset="0"/>
            </a:endParaRPr>
          </a:p>
        </p:txBody>
      </p:sp>
    </p:spTree>
    <p:extLst>
      <p:ext uri="{BB962C8B-B14F-4D97-AF65-F5344CB8AC3E}">
        <p14:creationId xmlns:p14="http://schemas.microsoft.com/office/powerpoint/2010/main" val="4109559429"/>
      </p:ext>
    </p:extLst>
  </p:cSld>
  <p:clrMapOvr>
    <a:masterClrMapping/>
  </p:clrMapOvr>
  <p:transition spd="slow"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65" name="Rectangle 584"/>
          <p:cNvSpPr>
            <a:spLocks noGrp="1" noChangeArrowheads="1"/>
          </p:cNvSpPr>
          <p:nvPr>
            <p:ph type="title"/>
          </p:nvPr>
        </p:nvSpPr>
        <p:spPr/>
        <p:txBody>
          <a:bodyPr/>
          <a:lstStyle/>
          <a:p>
            <a:r>
              <a:rPr lang="en-US" dirty="0">
                <a:latin typeface="Arial" charset="0"/>
                <a:ea typeface="ＭＳ Ｐゴシック" charset="0"/>
                <a:cs typeface="ＭＳ Ｐゴシック" charset="0"/>
              </a:rPr>
              <a:t>Mechanism of Action of Ramucirumab</a:t>
            </a:r>
          </a:p>
        </p:txBody>
      </p:sp>
      <p:sp>
        <p:nvSpPr>
          <p:cNvPr id="568" name="Rectangle 593">
            <a:extLst>
              <a:ext uri="{FF2B5EF4-FFF2-40B4-BE49-F238E27FC236}">
                <a16:creationId xmlns:a16="http://schemas.microsoft.com/office/drawing/2014/main" id="{F64B385E-57B1-D346-AF5A-EFD64BA1E622}"/>
              </a:ext>
            </a:extLst>
          </p:cNvPr>
          <p:cNvSpPr>
            <a:spLocks noChangeArrowheads="1"/>
          </p:cNvSpPr>
          <p:nvPr/>
        </p:nvSpPr>
        <p:spPr bwMode="auto">
          <a:xfrm>
            <a:off x="6492436" y="3429000"/>
            <a:ext cx="4800599" cy="2769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285750" indent="-285750" eaLnBrk="1" hangingPunct="1">
              <a:buFont typeface="Arial" panose="020B0604020202020204" pitchFamily="34" charset="0"/>
              <a:buChar char="•"/>
            </a:pPr>
            <a:r>
              <a:rPr lang="en-US" sz="1800" dirty="0">
                <a:solidFill>
                  <a:srgbClr val="002060"/>
                </a:solidFill>
              </a:rPr>
              <a:t>Ramucirumab is a monoclonal antibody that binds to the extracellular binding domain of the VEGFR-2 receptor, preventing the binding of VEGF ligands</a:t>
            </a:r>
          </a:p>
          <a:p>
            <a:pPr marL="285750" indent="-285750" eaLnBrk="1" hangingPunct="1">
              <a:buFont typeface="Arial" panose="020B0604020202020204" pitchFamily="34" charset="0"/>
              <a:buChar char="•"/>
            </a:pPr>
            <a:endParaRPr lang="en-US" sz="1800" dirty="0">
              <a:solidFill>
                <a:srgbClr val="002060"/>
              </a:solidFill>
            </a:endParaRPr>
          </a:p>
          <a:p>
            <a:pPr marL="285750" indent="-285750" eaLnBrk="1" hangingPunct="1">
              <a:buFont typeface="Arial" panose="020B0604020202020204" pitchFamily="34" charset="0"/>
              <a:buChar char="•"/>
            </a:pPr>
            <a:r>
              <a:rPr lang="en-US" sz="1800" dirty="0">
                <a:solidFill>
                  <a:srgbClr val="002060"/>
                </a:solidFill>
              </a:rPr>
              <a:t>By blocking the activation of VEGFR-2 by VEGF ligands, ramucirumab inhibits the angiogenesis pathways involved in the development and progression of cancer</a:t>
            </a:r>
            <a:endParaRPr lang="en-US" sz="1800" dirty="0">
              <a:solidFill>
                <a:srgbClr val="002060"/>
              </a:solidFill>
              <a:ea typeface="MS PGothic" charset="0"/>
              <a:cs typeface="MS PGothic" charset="0"/>
            </a:endParaRPr>
          </a:p>
          <a:p>
            <a:pPr eaLnBrk="1" hangingPunct="1"/>
            <a:endParaRPr lang="en-US" sz="1800" dirty="0">
              <a:solidFill>
                <a:srgbClr val="002060"/>
              </a:solidFill>
              <a:ea typeface="MS PGothic" charset="0"/>
              <a:cs typeface="MS PGothic" charset="0"/>
            </a:endParaRPr>
          </a:p>
        </p:txBody>
      </p:sp>
      <p:grpSp>
        <p:nvGrpSpPr>
          <p:cNvPr id="8" name="Group 3">
            <a:extLst>
              <a:ext uri="{FF2B5EF4-FFF2-40B4-BE49-F238E27FC236}">
                <a16:creationId xmlns:a16="http://schemas.microsoft.com/office/drawing/2014/main" id="{4D4E98B5-3A04-424B-B2EF-43CB0DC764CC}"/>
              </a:ext>
            </a:extLst>
          </p:cNvPr>
          <p:cNvGrpSpPr>
            <a:grpSpLocks/>
          </p:cNvGrpSpPr>
          <p:nvPr/>
        </p:nvGrpSpPr>
        <p:grpSpPr bwMode="auto">
          <a:xfrm>
            <a:off x="1195251" y="2497265"/>
            <a:ext cx="8482149" cy="782638"/>
            <a:chOff x="-28" y="1852"/>
            <a:chExt cx="5815" cy="595"/>
          </a:xfrm>
        </p:grpSpPr>
        <p:sp>
          <p:nvSpPr>
            <p:cNvPr id="9" name="Freeform 4">
              <a:extLst>
                <a:ext uri="{FF2B5EF4-FFF2-40B4-BE49-F238E27FC236}">
                  <a16:creationId xmlns:a16="http://schemas.microsoft.com/office/drawing/2014/main" id="{AC57783D-443C-7049-BF48-1D02A28744CA}"/>
                </a:ext>
              </a:extLst>
            </p:cNvPr>
            <p:cNvSpPr>
              <a:spLocks/>
            </p:cNvSpPr>
            <p:nvPr/>
          </p:nvSpPr>
          <p:spPr bwMode="auto">
            <a:xfrm>
              <a:off x="0" y="2033"/>
              <a:ext cx="5772" cy="250"/>
            </a:xfrm>
            <a:custGeom>
              <a:avLst/>
              <a:gdLst>
                <a:gd name="T0" fmla="*/ 0 w 5772"/>
                <a:gd name="T1" fmla="*/ 0 h 1078"/>
                <a:gd name="T2" fmla="*/ 2796 w 5772"/>
                <a:gd name="T3" fmla="*/ 0 h 1078"/>
                <a:gd name="T4" fmla="*/ 5772 w 5772"/>
                <a:gd name="T5" fmla="*/ 0 h 1078"/>
                <a:gd name="T6" fmla="*/ 0 60000 65536"/>
                <a:gd name="T7" fmla="*/ 0 60000 65536"/>
                <a:gd name="T8" fmla="*/ 0 60000 65536"/>
                <a:gd name="T9" fmla="*/ 0 w 5772"/>
                <a:gd name="T10" fmla="*/ 0 h 1078"/>
                <a:gd name="T11" fmla="*/ 5772 w 5772"/>
                <a:gd name="T12" fmla="*/ 1078 h 1078"/>
              </a:gdLst>
              <a:ahLst/>
              <a:cxnLst>
                <a:cxn ang="T6">
                  <a:pos x="T0" y="T1"/>
                </a:cxn>
                <a:cxn ang="T7">
                  <a:pos x="T2" y="T3"/>
                </a:cxn>
                <a:cxn ang="T8">
                  <a:pos x="T4" y="T5"/>
                </a:cxn>
              </a:cxnLst>
              <a:rect l="T9" t="T10" r="T11" b="T12"/>
              <a:pathLst>
                <a:path w="5772" h="1078">
                  <a:moveTo>
                    <a:pt x="0" y="1078"/>
                  </a:moveTo>
                  <a:cubicBezTo>
                    <a:pt x="917" y="573"/>
                    <a:pt x="1834" y="68"/>
                    <a:pt x="2796" y="34"/>
                  </a:cubicBezTo>
                  <a:cubicBezTo>
                    <a:pt x="3758" y="0"/>
                    <a:pt x="5276" y="734"/>
                    <a:pt x="5772" y="874"/>
                  </a:cubicBezTo>
                </a:path>
              </a:pathLst>
            </a:custGeom>
            <a:noFill/>
            <a:ln w="355600">
              <a:solidFill>
                <a:srgbClr val="FFCC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0" name="Group 5">
              <a:extLst>
                <a:ext uri="{FF2B5EF4-FFF2-40B4-BE49-F238E27FC236}">
                  <a16:creationId xmlns:a16="http://schemas.microsoft.com/office/drawing/2014/main" id="{DB58885A-5B25-9943-BFE9-8E9423D4F891}"/>
                </a:ext>
              </a:extLst>
            </p:cNvPr>
            <p:cNvGrpSpPr>
              <a:grpSpLocks/>
            </p:cNvGrpSpPr>
            <p:nvPr/>
          </p:nvGrpSpPr>
          <p:grpSpPr bwMode="auto">
            <a:xfrm rot="-206451">
              <a:off x="2927" y="1859"/>
              <a:ext cx="368" cy="365"/>
              <a:chOff x="4494" y="1296"/>
              <a:chExt cx="147" cy="146"/>
            </a:xfrm>
          </p:grpSpPr>
          <p:sp>
            <p:nvSpPr>
              <p:cNvPr id="418" name="Freeform 6">
                <a:extLst>
                  <a:ext uri="{FF2B5EF4-FFF2-40B4-BE49-F238E27FC236}">
                    <a16:creationId xmlns:a16="http://schemas.microsoft.com/office/drawing/2014/main" id="{4E07F766-130A-CB44-AA57-0B997D023BE7}"/>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19" name="Freeform 7">
                <a:extLst>
                  <a:ext uri="{FF2B5EF4-FFF2-40B4-BE49-F238E27FC236}">
                    <a16:creationId xmlns:a16="http://schemas.microsoft.com/office/drawing/2014/main" id="{C6F55820-FD16-9844-8B50-C3F9235649C8}"/>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0" name="Freeform 8">
                <a:extLst>
                  <a:ext uri="{FF2B5EF4-FFF2-40B4-BE49-F238E27FC236}">
                    <a16:creationId xmlns:a16="http://schemas.microsoft.com/office/drawing/2014/main" id="{3A86AB19-DD90-B043-A7E5-7EDC2062723B}"/>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1" name="Freeform 9">
                <a:extLst>
                  <a:ext uri="{FF2B5EF4-FFF2-40B4-BE49-F238E27FC236}">
                    <a16:creationId xmlns:a16="http://schemas.microsoft.com/office/drawing/2014/main" id="{707E2511-F218-CD40-A955-E018CC514C18}"/>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2" name="Freeform 10">
                <a:extLst>
                  <a:ext uri="{FF2B5EF4-FFF2-40B4-BE49-F238E27FC236}">
                    <a16:creationId xmlns:a16="http://schemas.microsoft.com/office/drawing/2014/main" id="{2FC592CE-162C-6E42-BF41-E0308DA378AE}"/>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3" name="Freeform 11">
                <a:extLst>
                  <a:ext uri="{FF2B5EF4-FFF2-40B4-BE49-F238E27FC236}">
                    <a16:creationId xmlns:a16="http://schemas.microsoft.com/office/drawing/2014/main" id="{B5E2E758-DFED-1248-BD0E-040A7344E052}"/>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424" name="Group 12">
                <a:extLst>
                  <a:ext uri="{FF2B5EF4-FFF2-40B4-BE49-F238E27FC236}">
                    <a16:creationId xmlns:a16="http://schemas.microsoft.com/office/drawing/2014/main" id="{9E370ACE-2138-8C4C-8300-1E620B42C841}"/>
                  </a:ext>
                </a:extLst>
              </p:cNvPr>
              <p:cNvGrpSpPr>
                <a:grpSpLocks/>
              </p:cNvGrpSpPr>
              <p:nvPr/>
            </p:nvGrpSpPr>
            <p:grpSpPr bwMode="auto">
              <a:xfrm>
                <a:off x="4497" y="1296"/>
                <a:ext cx="144" cy="40"/>
                <a:chOff x="4497" y="1296"/>
                <a:chExt cx="144" cy="40"/>
              </a:xfrm>
            </p:grpSpPr>
            <p:sp>
              <p:nvSpPr>
                <p:cNvPr id="440" name="Oval 13">
                  <a:extLst>
                    <a:ext uri="{FF2B5EF4-FFF2-40B4-BE49-F238E27FC236}">
                      <a16:creationId xmlns:a16="http://schemas.microsoft.com/office/drawing/2014/main" id="{3C4D4F40-F09D-D94B-9099-2123AA76B424}"/>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41" name="Oval 14">
                  <a:extLst>
                    <a:ext uri="{FF2B5EF4-FFF2-40B4-BE49-F238E27FC236}">
                      <a16:creationId xmlns:a16="http://schemas.microsoft.com/office/drawing/2014/main" id="{988D6E53-5DAD-B942-9BCD-6AF562C29402}"/>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42" name="Oval 15">
                  <a:extLst>
                    <a:ext uri="{FF2B5EF4-FFF2-40B4-BE49-F238E27FC236}">
                      <a16:creationId xmlns:a16="http://schemas.microsoft.com/office/drawing/2014/main" id="{5705AC4C-AC6E-6348-A71B-662BC2208D45}"/>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43" name="Oval 16">
                  <a:extLst>
                    <a:ext uri="{FF2B5EF4-FFF2-40B4-BE49-F238E27FC236}">
                      <a16:creationId xmlns:a16="http://schemas.microsoft.com/office/drawing/2014/main" id="{4CCBF9C7-7FB8-7846-A904-240C75ED0E47}"/>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425" name="Freeform 17">
                <a:extLst>
                  <a:ext uri="{FF2B5EF4-FFF2-40B4-BE49-F238E27FC236}">
                    <a16:creationId xmlns:a16="http://schemas.microsoft.com/office/drawing/2014/main" id="{C4CA3E6B-8744-CC44-91BB-569E684DE2F6}"/>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6" name="Freeform 18">
                <a:extLst>
                  <a:ext uri="{FF2B5EF4-FFF2-40B4-BE49-F238E27FC236}">
                    <a16:creationId xmlns:a16="http://schemas.microsoft.com/office/drawing/2014/main" id="{B736BE10-2778-9D44-B770-230636964657}"/>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7" name="Freeform 19">
                <a:extLst>
                  <a:ext uri="{FF2B5EF4-FFF2-40B4-BE49-F238E27FC236}">
                    <a16:creationId xmlns:a16="http://schemas.microsoft.com/office/drawing/2014/main" id="{7660AAD4-5F97-6641-8C63-5AA9D845CFDE}"/>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8" name="Freeform 20">
                <a:extLst>
                  <a:ext uri="{FF2B5EF4-FFF2-40B4-BE49-F238E27FC236}">
                    <a16:creationId xmlns:a16="http://schemas.microsoft.com/office/drawing/2014/main" id="{C0020953-980B-0F48-9BB2-EA67A9A9EDEA}"/>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9" name="Freeform 21">
                <a:extLst>
                  <a:ext uri="{FF2B5EF4-FFF2-40B4-BE49-F238E27FC236}">
                    <a16:creationId xmlns:a16="http://schemas.microsoft.com/office/drawing/2014/main" id="{29D950F4-F729-1445-B431-8C5ACCBF0B82}"/>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 name="Freeform 22">
                <a:extLst>
                  <a:ext uri="{FF2B5EF4-FFF2-40B4-BE49-F238E27FC236}">
                    <a16:creationId xmlns:a16="http://schemas.microsoft.com/office/drawing/2014/main" id="{DB9807F0-50B3-FB4C-AF5A-2B684A75A258}"/>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1" name="Freeform 23">
                <a:extLst>
                  <a:ext uri="{FF2B5EF4-FFF2-40B4-BE49-F238E27FC236}">
                    <a16:creationId xmlns:a16="http://schemas.microsoft.com/office/drawing/2014/main" id="{BC096592-B190-2348-AF2C-B683ADD252B8}"/>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2" name="Freeform 24">
                <a:extLst>
                  <a:ext uri="{FF2B5EF4-FFF2-40B4-BE49-F238E27FC236}">
                    <a16:creationId xmlns:a16="http://schemas.microsoft.com/office/drawing/2014/main" id="{727CFE0F-0930-2441-8068-BC361E2316EE}"/>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433" name="Group 25">
                <a:extLst>
                  <a:ext uri="{FF2B5EF4-FFF2-40B4-BE49-F238E27FC236}">
                    <a16:creationId xmlns:a16="http://schemas.microsoft.com/office/drawing/2014/main" id="{3D0C895B-2423-C644-AE39-793335528BFF}"/>
                  </a:ext>
                </a:extLst>
              </p:cNvPr>
              <p:cNvGrpSpPr>
                <a:grpSpLocks/>
              </p:cNvGrpSpPr>
              <p:nvPr/>
            </p:nvGrpSpPr>
            <p:grpSpPr bwMode="auto">
              <a:xfrm>
                <a:off x="4494" y="1402"/>
                <a:ext cx="145" cy="40"/>
                <a:chOff x="4494" y="1402"/>
                <a:chExt cx="145" cy="40"/>
              </a:xfrm>
            </p:grpSpPr>
            <p:sp>
              <p:nvSpPr>
                <p:cNvPr id="436" name="Oval 26">
                  <a:extLst>
                    <a:ext uri="{FF2B5EF4-FFF2-40B4-BE49-F238E27FC236}">
                      <a16:creationId xmlns:a16="http://schemas.microsoft.com/office/drawing/2014/main" id="{81E88E9F-4533-034A-9ACA-78C0846FC2C2}"/>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37" name="Oval 27">
                  <a:extLst>
                    <a:ext uri="{FF2B5EF4-FFF2-40B4-BE49-F238E27FC236}">
                      <a16:creationId xmlns:a16="http://schemas.microsoft.com/office/drawing/2014/main" id="{B1743945-B62D-8E4F-861C-FDE171D0238E}"/>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38" name="Oval 28">
                  <a:extLst>
                    <a:ext uri="{FF2B5EF4-FFF2-40B4-BE49-F238E27FC236}">
                      <a16:creationId xmlns:a16="http://schemas.microsoft.com/office/drawing/2014/main" id="{DC1C8EE4-1AFA-D546-ACEA-0ADD56FCA88C}"/>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39" name="Oval 29">
                  <a:extLst>
                    <a:ext uri="{FF2B5EF4-FFF2-40B4-BE49-F238E27FC236}">
                      <a16:creationId xmlns:a16="http://schemas.microsoft.com/office/drawing/2014/main" id="{33B47EBF-C6CA-B642-A47F-911FBAED122C}"/>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434" name="Freeform 30">
                <a:extLst>
                  <a:ext uri="{FF2B5EF4-FFF2-40B4-BE49-F238E27FC236}">
                    <a16:creationId xmlns:a16="http://schemas.microsoft.com/office/drawing/2014/main" id="{1F1A09C3-D8F8-4849-B9A0-317DAC07B13B}"/>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5" name="Freeform 31">
                <a:extLst>
                  <a:ext uri="{FF2B5EF4-FFF2-40B4-BE49-F238E27FC236}">
                    <a16:creationId xmlns:a16="http://schemas.microsoft.com/office/drawing/2014/main" id="{41E25B86-2C08-6C4A-BF26-38FB2594CDA6}"/>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1" name="Group 32">
              <a:extLst>
                <a:ext uri="{FF2B5EF4-FFF2-40B4-BE49-F238E27FC236}">
                  <a16:creationId xmlns:a16="http://schemas.microsoft.com/office/drawing/2014/main" id="{E38B66E1-C68C-7544-9845-A232E66078C2}"/>
                </a:ext>
              </a:extLst>
            </p:cNvPr>
            <p:cNvGrpSpPr>
              <a:grpSpLocks/>
            </p:cNvGrpSpPr>
            <p:nvPr/>
          </p:nvGrpSpPr>
          <p:grpSpPr bwMode="auto">
            <a:xfrm rot="-150099">
              <a:off x="4358" y="1946"/>
              <a:ext cx="368" cy="365"/>
              <a:chOff x="4494" y="1296"/>
              <a:chExt cx="147" cy="146"/>
            </a:xfrm>
          </p:grpSpPr>
          <p:sp>
            <p:nvSpPr>
              <p:cNvPr id="392" name="Freeform 33">
                <a:extLst>
                  <a:ext uri="{FF2B5EF4-FFF2-40B4-BE49-F238E27FC236}">
                    <a16:creationId xmlns:a16="http://schemas.microsoft.com/office/drawing/2014/main" id="{E67031D2-525C-7044-8B88-19C2B0C3ADC7}"/>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3" name="Freeform 34">
                <a:extLst>
                  <a:ext uri="{FF2B5EF4-FFF2-40B4-BE49-F238E27FC236}">
                    <a16:creationId xmlns:a16="http://schemas.microsoft.com/office/drawing/2014/main" id="{3DB75E25-621A-494E-9631-4CB55048AAE5}"/>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4" name="Freeform 35">
                <a:extLst>
                  <a:ext uri="{FF2B5EF4-FFF2-40B4-BE49-F238E27FC236}">
                    <a16:creationId xmlns:a16="http://schemas.microsoft.com/office/drawing/2014/main" id="{AFEF49F0-58D3-274C-9B1A-CD34EB89266B}"/>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5" name="Freeform 36">
                <a:extLst>
                  <a:ext uri="{FF2B5EF4-FFF2-40B4-BE49-F238E27FC236}">
                    <a16:creationId xmlns:a16="http://schemas.microsoft.com/office/drawing/2014/main" id="{B706B98B-C64C-3146-91C9-081A1288B0DE}"/>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6" name="Freeform 37">
                <a:extLst>
                  <a:ext uri="{FF2B5EF4-FFF2-40B4-BE49-F238E27FC236}">
                    <a16:creationId xmlns:a16="http://schemas.microsoft.com/office/drawing/2014/main" id="{57A41497-D155-B945-8DA4-5F6B9721E743}"/>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7" name="Freeform 38">
                <a:extLst>
                  <a:ext uri="{FF2B5EF4-FFF2-40B4-BE49-F238E27FC236}">
                    <a16:creationId xmlns:a16="http://schemas.microsoft.com/office/drawing/2014/main" id="{CBAEDEE1-F42C-C540-954F-C26A07A967FA}"/>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98" name="Group 39">
                <a:extLst>
                  <a:ext uri="{FF2B5EF4-FFF2-40B4-BE49-F238E27FC236}">
                    <a16:creationId xmlns:a16="http://schemas.microsoft.com/office/drawing/2014/main" id="{FF1B9DF8-0B26-BB4C-B311-ADE4372B224B}"/>
                  </a:ext>
                </a:extLst>
              </p:cNvPr>
              <p:cNvGrpSpPr>
                <a:grpSpLocks/>
              </p:cNvGrpSpPr>
              <p:nvPr/>
            </p:nvGrpSpPr>
            <p:grpSpPr bwMode="auto">
              <a:xfrm>
                <a:off x="4497" y="1296"/>
                <a:ext cx="144" cy="40"/>
                <a:chOff x="4497" y="1296"/>
                <a:chExt cx="144" cy="40"/>
              </a:xfrm>
            </p:grpSpPr>
            <p:sp>
              <p:nvSpPr>
                <p:cNvPr id="414" name="Oval 40">
                  <a:extLst>
                    <a:ext uri="{FF2B5EF4-FFF2-40B4-BE49-F238E27FC236}">
                      <a16:creationId xmlns:a16="http://schemas.microsoft.com/office/drawing/2014/main" id="{BE52CF6B-B104-0840-B500-A846786A89EA}"/>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15" name="Oval 41">
                  <a:extLst>
                    <a:ext uri="{FF2B5EF4-FFF2-40B4-BE49-F238E27FC236}">
                      <a16:creationId xmlns:a16="http://schemas.microsoft.com/office/drawing/2014/main" id="{1C432672-0224-954D-85B9-6856F86E5D9A}"/>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16" name="Oval 42">
                  <a:extLst>
                    <a:ext uri="{FF2B5EF4-FFF2-40B4-BE49-F238E27FC236}">
                      <a16:creationId xmlns:a16="http://schemas.microsoft.com/office/drawing/2014/main" id="{33389818-541C-6A4B-81DF-EDF0152B26B2}"/>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17" name="Oval 43">
                  <a:extLst>
                    <a:ext uri="{FF2B5EF4-FFF2-40B4-BE49-F238E27FC236}">
                      <a16:creationId xmlns:a16="http://schemas.microsoft.com/office/drawing/2014/main" id="{839FEBBE-ABCE-CB43-BA1F-20F50531420F}"/>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399" name="Freeform 44">
                <a:extLst>
                  <a:ext uri="{FF2B5EF4-FFF2-40B4-BE49-F238E27FC236}">
                    <a16:creationId xmlns:a16="http://schemas.microsoft.com/office/drawing/2014/main" id="{6805E45B-FF82-0A42-B476-B4649996227D}"/>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0" name="Freeform 45">
                <a:extLst>
                  <a:ext uri="{FF2B5EF4-FFF2-40B4-BE49-F238E27FC236}">
                    <a16:creationId xmlns:a16="http://schemas.microsoft.com/office/drawing/2014/main" id="{E922F7FD-E5A3-9142-89A1-F61A75056DBB}"/>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1" name="Freeform 46">
                <a:extLst>
                  <a:ext uri="{FF2B5EF4-FFF2-40B4-BE49-F238E27FC236}">
                    <a16:creationId xmlns:a16="http://schemas.microsoft.com/office/drawing/2014/main" id="{26F27067-C28D-BB42-9ACA-72F2778575B6}"/>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2" name="Freeform 47">
                <a:extLst>
                  <a:ext uri="{FF2B5EF4-FFF2-40B4-BE49-F238E27FC236}">
                    <a16:creationId xmlns:a16="http://schemas.microsoft.com/office/drawing/2014/main" id="{D3D435F0-4D73-1F4A-BE76-518E5760F26C}"/>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3" name="Freeform 48">
                <a:extLst>
                  <a:ext uri="{FF2B5EF4-FFF2-40B4-BE49-F238E27FC236}">
                    <a16:creationId xmlns:a16="http://schemas.microsoft.com/office/drawing/2014/main" id="{84AB18D5-8D6F-A246-AE1C-278A1BB482C1}"/>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4" name="Freeform 49">
                <a:extLst>
                  <a:ext uri="{FF2B5EF4-FFF2-40B4-BE49-F238E27FC236}">
                    <a16:creationId xmlns:a16="http://schemas.microsoft.com/office/drawing/2014/main" id="{F124DBA0-BEAD-0F47-98C8-59826FDA58F1}"/>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5" name="Freeform 50">
                <a:extLst>
                  <a:ext uri="{FF2B5EF4-FFF2-40B4-BE49-F238E27FC236}">
                    <a16:creationId xmlns:a16="http://schemas.microsoft.com/office/drawing/2014/main" id="{1CB38FE1-D713-9444-A06C-DE7AFBC458D3}"/>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6" name="Freeform 51">
                <a:extLst>
                  <a:ext uri="{FF2B5EF4-FFF2-40B4-BE49-F238E27FC236}">
                    <a16:creationId xmlns:a16="http://schemas.microsoft.com/office/drawing/2014/main" id="{30D641AE-8ED1-3347-8B5E-35B1E889375F}"/>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407" name="Group 52">
                <a:extLst>
                  <a:ext uri="{FF2B5EF4-FFF2-40B4-BE49-F238E27FC236}">
                    <a16:creationId xmlns:a16="http://schemas.microsoft.com/office/drawing/2014/main" id="{A80F7EB4-225D-0A4D-8021-C60EB87F5E1D}"/>
                  </a:ext>
                </a:extLst>
              </p:cNvPr>
              <p:cNvGrpSpPr>
                <a:grpSpLocks/>
              </p:cNvGrpSpPr>
              <p:nvPr/>
            </p:nvGrpSpPr>
            <p:grpSpPr bwMode="auto">
              <a:xfrm>
                <a:off x="4494" y="1402"/>
                <a:ext cx="145" cy="40"/>
                <a:chOff x="4494" y="1402"/>
                <a:chExt cx="145" cy="40"/>
              </a:xfrm>
            </p:grpSpPr>
            <p:sp>
              <p:nvSpPr>
                <p:cNvPr id="410" name="Oval 53">
                  <a:extLst>
                    <a:ext uri="{FF2B5EF4-FFF2-40B4-BE49-F238E27FC236}">
                      <a16:creationId xmlns:a16="http://schemas.microsoft.com/office/drawing/2014/main" id="{6D98C257-BB4A-3747-BE98-8033EAC3F4FC}"/>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11" name="Oval 54">
                  <a:extLst>
                    <a:ext uri="{FF2B5EF4-FFF2-40B4-BE49-F238E27FC236}">
                      <a16:creationId xmlns:a16="http://schemas.microsoft.com/office/drawing/2014/main" id="{D5DA11CF-927B-324A-BC76-94486322219E}"/>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12" name="Oval 55">
                  <a:extLst>
                    <a:ext uri="{FF2B5EF4-FFF2-40B4-BE49-F238E27FC236}">
                      <a16:creationId xmlns:a16="http://schemas.microsoft.com/office/drawing/2014/main" id="{0BA0091C-B315-BF45-9808-AD69F761DD9A}"/>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413" name="Oval 56">
                  <a:extLst>
                    <a:ext uri="{FF2B5EF4-FFF2-40B4-BE49-F238E27FC236}">
                      <a16:creationId xmlns:a16="http://schemas.microsoft.com/office/drawing/2014/main" id="{8D28EA83-99A0-284C-B652-0E168692AAC2}"/>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408" name="Freeform 57">
                <a:extLst>
                  <a:ext uri="{FF2B5EF4-FFF2-40B4-BE49-F238E27FC236}">
                    <a16:creationId xmlns:a16="http://schemas.microsoft.com/office/drawing/2014/main" id="{34C62EAD-ACA9-5F40-ABAD-2E675F1CF273}"/>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9" name="Freeform 58">
                <a:extLst>
                  <a:ext uri="{FF2B5EF4-FFF2-40B4-BE49-F238E27FC236}">
                    <a16:creationId xmlns:a16="http://schemas.microsoft.com/office/drawing/2014/main" id="{6E020748-2278-8048-A607-792DF7C5EF6B}"/>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2" name="Group 59">
              <a:extLst>
                <a:ext uri="{FF2B5EF4-FFF2-40B4-BE49-F238E27FC236}">
                  <a16:creationId xmlns:a16="http://schemas.microsoft.com/office/drawing/2014/main" id="{C95378E8-35F7-0347-B626-7F99E2DEA5C8}"/>
                </a:ext>
              </a:extLst>
            </p:cNvPr>
            <p:cNvGrpSpPr>
              <a:grpSpLocks/>
            </p:cNvGrpSpPr>
            <p:nvPr/>
          </p:nvGrpSpPr>
          <p:grpSpPr bwMode="auto">
            <a:xfrm rot="-150099">
              <a:off x="4717" y="1971"/>
              <a:ext cx="368" cy="365"/>
              <a:chOff x="4494" y="1296"/>
              <a:chExt cx="147" cy="146"/>
            </a:xfrm>
          </p:grpSpPr>
          <p:sp>
            <p:nvSpPr>
              <p:cNvPr id="366" name="Freeform 60">
                <a:extLst>
                  <a:ext uri="{FF2B5EF4-FFF2-40B4-BE49-F238E27FC236}">
                    <a16:creationId xmlns:a16="http://schemas.microsoft.com/office/drawing/2014/main" id="{F4414CB2-BEFC-4B49-ABAF-B4DCD29B20D6}"/>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7" name="Freeform 61">
                <a:extLst>
                  <a:ext uri="{FF2B5EF4-FFF2-40B4-BE49-F238E27FC236}">
                    <a16:creationId xmlns:a16="http://schemas.microsoft.com/office/drawing/2014/main" id="{49D66C29-BE32-D54A-B1AB-0A305E5279F4}"/>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8" name="Freeform 62">
                <a:extLst>
                  <a:ext uri="{FF2B5EF4-FFF2-40B4-BE49-F238E27FC236}">
                    <a16:creationId xmlns:a16="http://schemas.microsoft.com/office/drawing/2014/main" id="{B71EEB71-BEF6-6645-83EC-2E2585FFE3FA}"/>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9" name="Freeform 63">
                <a:extLst>
                  <a:ext uri="{FF2B5EF4-FFF2-40B4-BE49-F238E27FC236}">
                    <a16:creationId xmlns:a16="http://schemas.microsoft.com/office/drawing/2014/main" id="{6CE6176C-2F17-644D-BF95-F1D405E6ED59}"/>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0" name="Freeform 64">
                <a:extLst>
                  <a:ext uri="{FF2B5EF4-FFF2-40B4-BE49-F238E27FC236}">
                    <a16:creationId xmlns:a16="http://schemas.microsoft.com/office/drawing/2014/main" id="{3F064BAE-C89A-824F-B439-C909311AAF58}"/>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1" name="Freeform 65">
                <a:extLst>
                  <a:ext uri="{FF2B5EF4-FFF2-40B4-BE49-F238E27FC236}">
                    <a16:creationId xmlns:a16="http://schemas.microsoft.com/office/drawing/2014/main" id="{D87C367F-98F1-B142-8576-838903568FBA}"/>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72" name="Group 66">
                <a:extLst>
                  <a:ext uri="{FF2B5EF4-FFF2-40B4-BE49-F238E27FC236}">
                    <a16:creationId xmlns:a16="http://schemas.microsoft.com/office/drawing/2014/main" id="{487BD237-9A8D-6244-A32B-4178D093A1A5}"/>
                  </a:ext>
                </a:extLst>
              </p:cNvPr>
              <p:cNvGrpSpPr>
                <a:grpSpLocks/>
              </p:cNvGrpSpPr>
              <p:nvPr/>
            </p:nvGrpSpPr>
            <p:grpSpPr bwMode="auto">
              <a:xfrm>
                <a:off x="4497" y="1296"/>
                <a:ext cx="144" cy="40"/>
                <a:chOff x="4497" y="1296"/>
                <a:chExt cx="144" cy="40"/>
              </a:xfrm>
            </p:grpSpPr>
            <p:sp>
              <p:nvSpPr>
                <p:cNvPr id="388" name="Oval 67">
                  <a:extLst>
                    <a:ext uri="{FF2B5EF4-FFF2-40B4-BE49-F238E27FC236}">
                      <a16:creationId xmlns:a16="http://schemas.microsoft.com/office/drawing/2014/main" id="{91AD3A48-A5E2-7B47-BC68-AFEF1AB3A1CA}"/>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89" name="Oval 68">
                  <a:extLst>
                    <a:ext uri="{FF2B5EF4-FFF2-40B4-BE49-F238E27FC236}">
                      <a16:creationId xmlns:a16="http://schemas.microsoft.com/office/drawing/2014/main" id="{F95BE57A-A544-524A-8548-AFB1C0F72624}"/>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90" name="Oval 69">
                  <a:extLst>
                    <a:ext uri="{FF2B5EF4-FFF2-40B4-BE49-F238E27FC236}">
                      <a16:creationId xmlns:a16="http://schemas.microsoft.com/office/drawing/2014/main" id="{EA80A910-39A9-C047-9319-CEA722174AA4}"/>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91" name="Oval 70">
                  <a:extLst>
                    <a:ext uri="{FF2B5EF4-FFF2-40B4-BE49-F238E27FC236}">
                      <a16:creationId xmlns:a16="http://schemas.microsoft.com/office/drawing/2014/main" id="{9A8BD4E3-7C7F-1A40-B69B-F806A52C7F4A}"/>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373" name="Freeform 71">
                <a:extLst>
                  <a:ext uri="{FF2B5EF4-FFF2-40B4-BE49-F238E27FC236}">
                    <a16:creationId xmlns:a16="http://schemas.microsoft.com/office/drawing/2014/main" id="{966D45DB-43D4-104C-9996-E73E97A72CE7}"/>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4" name="Freeform 72">
                <a:extLst>
                  <a:ext uri="{FF2B5EF4-FFF2-40B4-BE49-F238E27FC236}">
                    <a16:creationId xmlns:a16="http://schemas.microsoft.com/office/drawing/2014/main" id="{567FB80F-8A62-C94D-96DF-623A1E385AED}"/>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5" name="Freeform 73">
                <a:extLst>
                  <a:ext uri="{FF2B5EF4-FFF2-40B4-BE49-F238E27FC236}">
                    <a16:creationId xmlns:a16="http://schemas.microsoft.com/office/drawing/2014/main" id="{319B98E1-F2E6-A844-9A88-924C4BE44E47}"/>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6" name="Freeform 74">
                <a:extLst>
                  <a:ext uri="{FF2B5EF4-FFF2-40B4-BE49-F238E27FC236}">
                    <a16:creationId xmlns:a16="http://schemas.microsoft.com/office/drawing/2014/main" id="{FC734809-00B4-2A41-BF79-7DA64454D43D}"/>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7" name="Freeform 75">
                <a:extLst>
                  <a:ext uri="{FF2B5EF4-FFF2-40B4-BE49-F238E27FC236}">
                    <a16:creationId xmlns:a16="http://schemas.microsoft.com/office/drawing/2014/main" id="{201FF9D3-4083-A74F-8DAC-CF9E03D43C33}"/>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8" name="Freeform 76">
                <a:extLst>
                  <a:ext uri="{FF2B5EF4-FFF2-40B4-BE49-F238E27FC236}">
                    <a16:creationId xmlns:a16="http://schemas.microsoft.com/office/drawing/2014/main" id="{1784C3FE-E9E3-F546-9FAA-88986C7251BC}"/>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9" name="Freeform 77">
                <a:extLst>
                  <a:ext uri="{FF2B5EF4-FFF2-40B4-BE49-F238E27FC236}">
                    <a16:creationId xmlns:a16="http://schemas.microsoft.com/office/drawing/2014/main" id="{CF34092F-FA15-F64F-9842-2263DD1662B9}"/>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0" name="Freeform 78">
                <a:extLst>
                  <a:ext uri="{FF2B5EF4-FFF2-40B4-BE49-F238E27FC236}">
                    <a16:creationId xmlns:a16="http://schemas.microsoft.com/office/drawing/2014/main" id="{BBF24A56-0ABB-E34E-9029-D9A3352FA127}"/>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81" name="Group 79">
                <a:extLst>
                  <a:ext uri="{FF2B5EF4-FFF2-40B4-BE49-F238E27FC236}">
                    <a16:creationId xmlns:a16="http://schemas.microsoft.com/office/drawing/2014/main" id="{6BF30743-3E98-0D43-B0FB-69D2A28ED7C1}"/>
                  </a:ext>
                </a:extLst>
              </p:cNvPr>
              <p:cNvGrpSpPr>
                <a:grpSpLocks/>
              </p:cNvGrpSpPr>
              <p:nvPr/>
            </p:nvGrpSpPr>
            <p:grpSpPr bwMode="auto">
              <a:xfrm>
                <a:off x="4494" y="1402"/>
                <a:ext cx="145" cy="40"/>
                <a:chOff x="4494" y="1402"/>
                <a:chExt cx="145" cy="40"/>
              </a:xfrm>
            </p:grpSpPr>
            <p:sp>
              <p:nvSpPr>
                <p:cNvPr id="384" name="Oval 80">
                  <a:extLst>
                    <a:ext uri="{FF2B5EF4-FFF2-40B4-BE49-F238E27FC236}">
                      <a16:creationId xmlns:a16="http://schemas.microsoft.com/office/drawing/2014/main" id="{0E5EE062-C4CF-4D4C-8CBD-305979E590C0}"/>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85" name="Oval 81">
                  <a:extLst>
                    <a:ext uri="{FF2B5EF4-FFF2-40B4-BE49-F238E27FC236}">
                      <a16:creationId xmlns:a16="http://schemas.microsoft.com/office/drawing/2014/main" id="{12FA070B-5C5D-4B44-ACF4-837488971FD3}"/>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86" name="Oval 82">
                  <a:extLst>
                    <a:ext uri="{FF2B5EF4-FFF2-40B4-BE49-F238E27FC236}">
                      <a16:creationId xmlns:a16="http://schemas.microsoft.com/office/drawing/2014/main" id="{B33A4452-898E-CF47-9784-D8BCCB3CC141}"/>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87" name="Oval 83">
                  <a:extLst>
                    <a:ext uri="{FF2B5EF4-FFF2-40B4-BE49-F238E27FC236}">
                      <a16:creationId xmlns:a16="http://schemas.microsoft.com/office/drawing/2014/main" id="{B8BF5C62-ADDF-9F44-ABF8-D26D3653F343}"/>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382" name="Freeform 84">
                <a:extLst>
                  <a:ext uri="{FF2B5EF4-FFF2-40B4-BE49-F238E27FC236}">
                    <a16:creationId xmlns:a16="http://schemas.microsoft.com/office/drawing/2014/main" id="{48A31366-ED29-0C4D-B5CF-30186E83B626}"/>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3" name="Freeform 85">
                <a:extLst>
                  <a:ext uri="{FF2B5EF4-FFF2-40B4-BE49-F238E27FC236}">
                    <a16:creationId xmlns:a16="http://schemas.microsoft.com/office/drawing/2014/main" id="{2FDD1F15-23B2-F54A-AAD3-EF8E71690EA8}"/>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3" name="Group 86">
              <a:extLst>
                <a:ext uri="{FF2B5EF4-FFF2-40B4-BE49-F238E27FC236}">
                  <a16:creationId xmlns:a16="http://schemas.microsoft.com/office/drawing/2014/main" id="{723D8EDD-DC88-D947-B752-432FC488EE37}"/>
                </a:ext>
              </a:extLst>
            </p:cNvPr>
            <p:cNvGrpSpPr>
              <a:grpSpLocks/>
            </p:cNvGrpSpPr>
            <p:nvPr/>
          </p:nvGrpSpPr>
          <p:grpSpPr bwMode="auto">
            <a:xfrm>
              <a:off x="5419" y="2034"/>
              <a:ext cx="368" cy="365"/>
              <a:chOff x="4494" y="1296"/>
              <a:chExt cx="147" cy="146"/>
            </a:xfrm>
          </p:grpSpPr>
          <p:sp>
            <p:nvSpPr>
              <p:cNvPr id="340" name="Freeform 87">
                <a:extLst>
                  <a:ext uri="{FF2B5EF4-FFF2-40B4-BE49-F238E27FC236}">
                    <a16:creationId xmlns:a16="http://schemas.microsoft.com/office/drawing/2014/main" id="{E4B8C946-095A-3D4F-A975-1D64A527B458}"/>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1" name="Freeform 88">
                <a:extLst>
                  <a:ext uri="{FF2B5EF4-FFF2-40B4-BE49-F238E27FC236}">
                    <a16:creationId xmlns:a16="http://schemas.microsoft.com/office/drawing/2014/main" id="{3930B7CE-775A-8E46-B0B2-39384259912E}"/>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2" name="Freeform 89">
                <a:extLst>
                  <a:ext uri="{FF2B5EF4-FFF2-40B4-BE49-F238E27FC236}">
                    <a16:creationId xmlns:a16="http://schemas.microsoft.com/office/drawing/2014/main" id="{6F5AA6C1-6452-3A43-9715-8FCE0B5C92B9}"/>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3" name="Freeform 90">
                <a:extLst>
                  <a:ext uri="{FF2B5EF4-FFF2-40B4-BE49-F238E27FC236}">
                    <a16:creationId xmlns:a16="http://schemas.microsoft.com/office/drawing/2014/main" id="{174174BF-190D-DE4B-8035-0968EF523FAE}"/>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4" name="Freeform 91">
                <a:extLst>
                  <a:ext uri="{FF2B5EF4-FFF2-40B4-BE49-F238E27FC236}">
                    <a16:creationId xmlns:a16="http://schemas.microsoft.com/office/drawing/2014/main" id="{FDFD6E7D-C8E6-874E-9C23-6A02AB4E2CA4}"/>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5" name="Freeform 92">
                <a:extLst>
                  <a:ext uri="{FF2B5EF4-FFF2-40B4-BE49-F238E27FC236}">
                    <a16:creationId xmlns:a16="http://schemas.microsoft.com/office/drawing/2014/main" id="{DB2DD748-8AE8-704B-92F4-6CC698DE032B}"/>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46" name="Group 93">
                <a:extLst>
                  <a:ext uri="{FF2B5EF4-FFF2-40B4-BE49-F238E27FC236}">
                    <a16:creationId xmlns:a16="http://schemas.microsoft.com/office/drawing/2014/main" id="{96704C80-A900-7E44-9697-D75D7D2D1C00}"/>
                  </a:ext>
                </a:extLst>
              </p:cNvPr>
              <p:cNvGrpSpPr>
                <a:grpSpLocks/>
              </p:cNvGrpSpPr>
              <p:nvPr/>
            </p:nvGrpSpPr>
            <p:grpSpPr bwMode="auto">
              <a:xfrm>
                <a:off x="4497" y="1296"/>
                <a:ext cx="144" cy="40"/>
                <a:chOff x="4497" y="1296"/>
                <a:chExt cx="144" cy="40"/>
              </a:xfrm>
            </p:grpSpPr>
            <p:sp>
              <p:nvSpPr>
                <p:cNvPr id="362" name="Oval 94">
                  <a:extLst>
                    <a:ext uri="{FF2B5EF4-FFF2-40B4-BE49-F238E27FC236}">
                      <a16:creationId xmlns:a16="http://schemas.microsoft.com/office/drawing/2014/main" id="{AE364616-FAD1-7844-9F29-08D3B32F5844}"/>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63" name="Oval 95">
                  <a:extLst>
                    <a:ext uri="{FF2B5EF4-FFF2-40B4-BE49-F238E27FC236}">
                      <a16:creationId xmlns:a16="http://schemas.microsoft.com/office/drawing/2014/main" id="{CC62CFE1-8D5A-4B41-896E-2900CC941DC5}"/>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64" name="Oval 96">
                  <a:extLst>
                    <a:ext uri="{FF2B5EF4-FFF2-40B4-BE49-F238E27FC236}">
                      <a16:creationId xmlns:a16="http://schemas.microsoft.com/office/drawing/2014/main" id="{BBF86B78-44B9-AD43-8247-D931147B5052}"/>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65" name="Oval 97">
                  <a:extLst>
                    <a:ext uri="{FF2B5EF4-FFF2-40B4-BE49-F238E27FC236}">
                      <a16:creationId xmlns:a16="http://schemas.microsoft.com/office/drawing/2014/main" id="{04D87EA6-B6DD-944C-B4D1-3F054BFCB48E}"/>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347" name="Freeform 98">
                <a:extLst>
                  <a:ext uri="{FF2B5EF4-FFF2-40B4-BE49-F238E27FC236}">
                    <a16:creationId xmlns:a16="http://schemas.microsoft.com/office/drawing/2014/main" id="{997BB6F5-B6E2-2448-BD9C-D03E80381523}"/>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8" name="Freeform 99">
                <a:extLst>
                  <a:ext uri="{FF2B5EF4-FFF2-40B4-BE49-F238E27FC236}">
                    <a16:creationId xmlns:a16="http://schemas.microsoft.com/office/drawing/2014/main" id="{6364F4B1-4BA9-2B45-8743-970FD8068991}"/>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9" name="Freeform 100">
                <a:extLst>
                  <a:ext uri="{FF2B5EF4-FFF2-40B4-BE49-F238E27FC236}">
                    <a16:creationId xmlns:a16="http://schemas.microsoft.com/office/drawing/2014/main" id="{8AE28AA4-DE70-6947-A1B3-E517D4814BD1}"/>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0" name="Freeform 101">
                <a:extLst>
                  <a:ext uri="{FF2B5EF4-FFF2-40B4-BE49-F238E27FC236}">
                    <a16:creationId xmlns:a16="http://schemas.microsoft.com/office/drawing/2014/main" id="{5BCD8349-A43B-E940-9C1A-E63DA153E02C}"/>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1" name="Freeform 102">
                <a:extLst>
                  <a:ext uri="{FF2B5EF4-FFF2-40B4-BE49-F238E27FC236}">
                    <a16:creationId xmlns:a16="http://schemas.microsoft.com/office/drawing/2014/main" id="{9BDC612E-65EC-4148-BE1C-7B981BC55C39}"/>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2" name="Freeform 103">
                <a:extLst>
                  <a:ext uri="{FF2B5EF4-FFF2-40B4-BE49-F238E27FC236}">
                    <a16:creationId xmlns:a16="http://schemas.microsoft.com/office/drawing/2014/main" id="{D77DA71E-5492-EA47-B598-E831AF16CF8F}"/>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3" name="Freeform 104">
                <a:extLst>
                  <a:ext uri="{FF2B5EF4-FFF2-40B4-BE49-F238E27FC236}">
                    <a16:creationId xmlns:a16="http://schemas.microsoft.com/office/drawing/2014/main" id="{564E930C-DE87-F44C-B55D-03A6D6FB6EAE}"/>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4" name="Freeform 105">
                <a:extLst>
                  <a:ext uri="{FF2B5EF4-FFF2-40B4-BE49-F238E27FC236}">
                    <a16:creationId xmlns:a16="http://schemas.microsoft.com/office/drawing/2014/main" id="{D50C9EE0-1D04-754E-939C-13A799538EB7}"/>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55" name="Group 106">
                <a:extLst>
                  <a:ext uri="{FF2B5EF4-FFF2-40B4-BE49-F238E27FC236}">
                    <a16:creationId xmlns:a16="http://schemas.microsoft.com/office/drawing/2014/main" id="{79AC7E0A-3FA5-6A43-952F-6E0AB6211771}"/>
                  </a:ext>
                </a:extLst>
              </p:cNvPr>
              <p:cNvGrpSpPr>
                <a:grpSpLocks/>
              </p:cNvGrpSpPr>
              <p:nvPr/>
            </p:nvGrpSpPr>
            <p:grpSpPr bwMode="auto">
              <a:xfrm>
                <a:off x="4494" y="1402"/>
                <a:ext cx="145" cy="40"/>
                <a:chOff x="4494" y="1402"/>
                <a:chExt cx="145" cy="40"/>
              </a:xfrm>
            </p:grpSpPr>
            <p:sp>
              <p:nvSpPr>
                <p:cNvPr id="358" name="Oval 107">
                  <a:extLst>
                    <a:ext uri="{FF2B5EF4-FFF2-40B4-BE49-F238E27FC236}">
                      <a16:creationId xmlns:a16="http://schemas.microsoft.com/office/drawing/2014/main" id="{A04E1038-0387-3242-99E9-11CC4494EAB2}"/>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59" name="Oval 108">
                  <a:extLst>
                    <a:ext uri="{FF2B5EF4-FFF2-40B4-BE49-F238E27FC236}">
                      <a16:creationId xmlns:a16="http://schemas.microsoft.com/office/drawing/2014/main" id="{DEDE4948-FB20-AA4C-9A61-D00259B04200}"/>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60" name="Oval 109">
                  <a:extLst>
                    <a:ext uri="{FF2B5EF4-FFF2-40B4-BE49-F238E27FC236}">
                      <a16:creationId xmlns:a16="http://schemas.microsoft.com/office/drawing/2014/main" id="{DBF90B60-1A0E-B348-BDD8-579A1B4C5B3F}"/>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61" name="Oval 110">
                  <a:extLst>
                    <a:ext uri="{FF2B5EF4-FFF2-40B4-BE49-F238E27FC236}">
                      <a16:creationId xmlns:a16="http://schemas.microsoft.com/office/drawing/2014/main" id="{042A08FC-80F9-664B-BB1D-946851B93D4B}"/>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356" name="Freeform 111">
                <a:extLst>
                  <a:ext uri="{FF2B5EF4-FFF2-40B4-BE49-F238E27FC236}">
                    <a16:creationId xmlns:a16="http://schemas.microsoft.com/office/drawing/2014/main" id="{35BC16EA-1448-8649-9B36-4F86629E2A95}"/>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7" name="Freeform 112">
                <a:extLst>
                  <a:ext uri="{FF2B5EF4-FFF2-40B4-BE49-F238E27FC236}">
                    <a16:creationId xmlns:a16="http://schemas.microsoft.com/office/drawing/2014/main" id="{409C2053-19B0-CD4E-93D0-C160B58614E1}"/>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4" name="Group 113">
              <a:extLst>
                <a:ext uri="{FF2B5EF4-FFF2-40B4-BE49-F238E27FC236}">
                  <a16:creationId xmlns:a16="http://schemas.microsoft.com/office/drawing/2014/main" id="{018ABB0E-E45C-404C-BDC5-D3E245DBB2FE}"/>
                </a:ext>
              </a:extLst>
            </p:cNvPr>
            <p:cNvGrpSpPr>
              <a:grpSpLocks/>
            </p:cNvGrpSpPr>
            <p:nvPr/>
          </p:nvGrpSpPr>
          <p:grpSpPr bwMode="auto">
            <a:xfrm>
              <a:off x="5070" y="1996"/>
              <a:ext cx="368" cy="365"/>
              <a:chOff x="4494" y="1296"/>
              <a:chExt cx="147" cy="146"/>
            </a:xfrm>
          </p:grpSpPr>
          <p:sp>
            <p:nvSpPr>
              <p:cNvPr id="314" name="Freeform 114">
                <a:extLst>
                  <a:ext uri="{FF2B5EF4-FFF2-40B4-BE49-F238E27FC236}">
                    <a16:creationId xmlns:a16="http://schemas.microsoft.com/office/drawing/2014/main" id="{2A81F18F-1C70-B742-A03D-9F9A2AEAF0D3}"/>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5" name="Freeform 115">
                <a:extLst>
                  <a:ext uri="{FF2B5EF4-FFF2-40B4-BE49-F238E27FC236}">
                    <a16:creationId xmlns:a16="http://schemas.microsoft.com/office/drawing/2014/main" id="{C4E46ACC-B977-A041-85FF-008780B39864}"/>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6" name="Freeform 116">
                <a:extLst>
                  <a:ext uri="{FF2B5EF4-FFF2-40B4-BE49-F238E27FC236}">
                    <a16:creationId xmlns:a16="http://schemas.microsoft.com/office/drawing/2014/main" id="{EC66D1B5-AD0A-6B42-9D6C-42A6FB55A373}"/>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7" name="Freeform 117">
                <a:extLst>
                  <a:ext uri="{FF2B5EF4-FFF2-40B4-BE49-F238E27FC236}">
                    <a16:creationId xmlns:a16="http://schemas.microsoft.com/office/drawing/2014/main" id="{B345D163-CC12-7440-A03E-40F6E4749D8B}"/>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8" name="Freeform 118">
                <a:extLst>
                  <a:ext uri="{FF2B5EF4-FFF2-40B4-BE49-F238E27FC236}">
                    <a16:creationId xmlns:a16="http://schemas.microsoft.com/office/drawing/2014/main" id="{7F93F60F-972D-DC45-9545-EF18706861A3}"/>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9" name="Freeform 119">
                <a:extLst>
                  <a:ext uri="{FF2B5EF4-FFF2-40B4-BE49-F238E27FC236}">
                    <a16:creationId xmlns:a16="http://schemas.microsoft.com/office/drawing/2014/main" id="{42754744-3DC6-834F-8EDB-07E4E91F33A5}"/>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20" name="Group 120">
                <a:extLst>
                  <a:ext uri="{FF2B5EF4-FFF2-40B4-BE49-F238E27FC236}">
                    <a16:creationId xmlns:a16="http://schemas.microsoft.com/office/drawing/2014/main" id="{2E4B61DB-230C-D043-9A67-90E749992F74}"/>
                  </a:ext>
                </a:extLst>
              </p:cNvPr>
              <p:cNvGrpSpPr>
                <a:grpSpLocks/>
              </p:cNvGrpSpPr>
              <p:nvPr/>
            </p:nvGrpSpPr>
            <p:grpSpPr bwMode="auto">
              <a:xfrm>
                <a:off x="4497" y="1296"/>
                <a:ext cx="144" cy="40"/>
                <a:chOff x="4497" y="1296"/>
                <a:chExt cx="144" cy="40"/>
              </a:xfrm>
            </p:grpSpPr>
            <p:sp>
              <p:nvSpPr>
                <p:cNvPr id="336" name="Oval 121">
                  <a:extLst>
                    <a:ext uri="{FF2B5EF4-FFF2-40B4-BE49-F238E27FC236}">
                      <a16:creationId xmlns:a16="http://schemas.microsoft.com/office/drawing/2014/main" id="{6F79AB3E-C291-3648-BBCD-77042BDB41C5}"/>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37" name="Oval 122">
                  <a:extLst>
                    <a:ext uri="{FF2B5EF4-FFF2-40B4-BE49-F238E27FC236}">
                      <a16:creationId xmlns:a16="http://schemas.microsoft.com/office/drawing/2014/main" id="{D6E2F0CF-A9E0-5F4F-B43A-A21F9ECE2E3C}"/>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38" name="Oval 123">
                  <a:extLst>
                    <a:ext uri="{FF2B5EF4-FFF2-40B4-BE49-F238E27FC236}">
                      <a16:creationId xmlns:a16="http://schemas.microsoft.com/office/drawing/2014/main" id="{E2EEFFDF-6729-E54F-B43A-1D4CBA57CF9B}"/>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39" name="Oval 124">
                  <a:extLst>
                    <a:ext uri="{FF2B5EF4-FFF2-40B4-BE49-F238E27FC236}">
                      <a16:creationId xmlns:a16="http://schemas.microsoft.com/office/drawing/2014/main" id="{D14E206F-3FEB-BC49-AC91-11317288BDA6}"/>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321" name="Freeform 125">
                <a:extLst>
                  <a:ext uri="{FF2B5EF4-FFF2-40B4-BE49-F238E27FC236}">
                    <a16:creationId xmlns:a16="http://schemas.microsoft.com/office/drawing/2014/main" id="{7190DE8F-633A-8047-9ABB-8F2722C8F0EF}"/>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2" name="Freeform 126">
                <a:extLst>
                  <a:ext uri="{FF2B5EF4-FFF2-40B4-BE49-F238E27FC236}">
                    <a16:creationId xmlns:a16="http://schemas.microsoft.com/office/drawing/2014/main" id="{7E3B5AB2-F98D-A742-A23B-DCBC636F9D8D}"/>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3" name="Freeform 127">
                <a:extLst>
                  <a:ext uri="{FF2B5EF4-FFF2-40B4-BE49-F238E27FC236}">
                    <a16:creationId xmlns:a16="http://schemas.microsoft.com/office/drawing/2014/main" id="{C431583D-5BBF-8548-A0B2-79FF13B5B239}"/>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4" name="Freeform 128">
                <a:extLst>
                  <a:ext uri="{FF2B5EF4-FFF2-40B4-BE49-F238E27FC236}">
                    <a16:creationId xmlns:a16="http://schemas.microsoft.com/office/drawing/2014/main" id="{89EEF529-92A5-F54A-9A65-EA7A7C2E2E9A}"/>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5" name="Freeform 129">
                <a:extLst>
                  <a:ext uri="{FF2B5EF4-FFF2-40B4-BE49-F238E27FC236}">
                    <a16:creationId xmlns:a16="http://schemas.microsoft.com/office/drawing/2014/main" id="{62643151-3899-9546-8288-6F24202BA13D}"/>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6" name="Freeform 130">
                <a:extLst>
                  <a:ext uri="{FF2B5EF4-FFF2-40B4-BE49-F238E27FC236}">
                    <a16:creationId xmlns:a16="http://schemas.microsoft.com/office/drawing/2014/main" id="{D83392B4-C94C-DF42-9A94-CC075533D0DC}"/>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7" name="Freeform 131">
                <a:extLst>
                  <a:ext uri="{FF2B5EF4-FFF2-40B4-BE49-F238E27FC236}">
                    <a16:creationId xmlns:a16="http://schemas.microsoft.com/office/drawing/2014/main" id="{797E31F5-B1BE-AC4A-B4E0-6421D3BA4585}"/>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8" name="Freeform 132">
                <a:extLst>
                  <a:ext uri="{FF2B5EF4-FFF2-40B4-BE49-F238E27FC236}">
                    <a16:creationId xmlns:a16="http://schemas.microsoft.com/office/drawing/2014/main" id="{E12E7E47-135F-AA41-8B02-C018422EDDAC}"/>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29" name="Group 133">
                <a:extLst>
                  <a:ext uri="{FF2B5EF4-FFF2-40B4-BE49-F238E27FC236}">
                    <a16:creationId xmlns:a16="http://schemas.microsoft.com/office/drawing/2014/main" id="{3571769F-BEE2-5542-B56A-CF73374B9DAA}"/>
                  </a:ext>
                </a:extLst>
              </p:cNvPr>
              <p:cNvGrpSpPr>
                <a:grpSpLocks/>
              </p:cNvGrpSpPr>
              <p:nvPr/>
            </p:nvGrpSpPr>
            <p:grpSpPr bwMode="auto">
              <a:xfrm>
                <a:off x="4494" y="1402"/>
                <a:ext cx="145" cy="40"/>
                <a:chOff x="4494" y="1402"/>
                <a:chExt cx="145" cy="40"/>
              </a:xfrm>
            </p:grpSpPr>
            <p:sp>
              <p:nvSpPr>
                <p:cNvPr id="332" name="Oval 134">
                  <a:extLst>
                    <a:ext uri="{FF2B5EF4-FFF2-40B4-BE49-F238E27FC236}">
                      <a16:creationId xmlns:a16="http://schemas.microsoft.com/office/drawing/2014/main" id="{0BD5AA57-B440-5A4B-BFAC-A350E129F567}"/>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33" name="Oval 135">
                  <a:extLst>
                    <a:ext uri="{FF2B5EF4-FFF2-40B4-BE49-F238E27FC236}">
                      <a16:creationId xmlns:a16="http://schemas.microsoft.com/office/drawing/2014/main" id="{604DA4B1-656B-514C-937D-6FE4FC203D64}"/>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34" name="Oval 136">
                  <a:extLst>
                    <a:ext uri="{FF2B5EF4-FFF2-40B4-BE49-F238E27FC236}">
                      <a16:creationId xmlns:a16="http://schemas.microsoft.com/office/drawing/2014/main" id="{CBBFC0DC-BE18-3549-B4A4-77457E913420}"/>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35" name="Oval 137">
                  <a:extLst>
                    <a:ext uri="{FF2B5EF4-FFF2-40B4-BE49-F238E27FC236}">
                      <a16:creationId xmlns:a16="http://schemas.microsoft.com/office/drawing/2014/main" id="{B99DA3A0-B9BC-E844-B2E0-A359AB422403}"/>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330" name="Freeform 138">
                <a:extLst>
                  <a:ext uri="{FF2B5EF4-FFF2-40B4-BE49-F238E27FC236}">
                    <a16:creationId xmlns:a16="http://schemas.microsoft.com/office/drawing/2014/main" id="{BAAE27BA-E8AB-FC47-A42D-D7946AE7222E}"/>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31" name="Freeform 139">
                <a:extLst>
                  <a:ext uri="{FF2B5EF4-FFF2-40B4-BE49-F238E27FC236}">
                    <a16:creationId xmlns:a16="http://schemas.microsoft.com/office/drawing/2014/main" id="{75259AF8-87EB-3340-B68A-DE09091EE0E8}"/>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 name="Group 140">
              <a:extLst>
                <a:ext uri="{FF2B5EF4-FFF2-40B4-BE49-F238E27FC236}">
                  <a16:creationId xmlns:a16="http://schemas.microsoft.com/office/drawing/2014/main" id="{7263B65F-77EE-8A45-8283-AE9EDF369F0F}"/>
                </a:ext>
              </a:extLst>
            </p:cNvPr>
            <p:cNvGrpSpPr>
              <a:grpSpLocks/>
            </p:cNvGrpSpPr>
            <p:nvPr/>
          </p:nvGrpSpPr>
          <p:grpSpPr bwMode="auto">
            <a:xfrm rot="-150099">
              <a:off x="3282" y="1872"/>
              <a:ext cx="368" cy="365"/>
              <a:chOff x="4494" y="1296"/>
              <a:chExt cx="147" cy="146"/>
            </a:xfrm>
          </p:grpSpPr>
          <p:sp>
            <p:nvSpPr>
              <p:cNvPr id="288" name="Freeform 141">
                <a:extLst>
                  <a:ext uri="{FF2B5EF4-FFF2-40B4-BE49-F238E27FC236}">
                    <a16:creationId xmlns:a16="http://schemas.microsoft.com/office/drawing/2014/main" id="{B81608D7-BCA8-7A42-B5B7-00C7B16C9457}"/>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89" name="Freeform 142">
                <a:extLst>
                  <a:ext uri="{FF2B5EF4-FFF2-40B4-BE49-F238E27FC236}">
                    <a16:creationId xmlns:a16="http://schemas.microsoft.com/office/drawing/2014/main" id="{40D26311-A5AA-114E-AFD6-4A698627DD22}"/>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0" name="Freeform 143">
                <a:extLst>
                  <a:ext uri="{FF2B5EF4-FFF2-40B4-BE49-F238E27FC236}">
                    <a16:creationId xmlns:a16="http://schemas.microsoft.com/office/drawing/2014/main" id="{237A4FEF-EF2B-DD4F-8304-66BBDFC2DE09}"/>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1" name="Freeform 144">
                <a:extLst>
                  <a:ext uri="{FF2B5EF4-FFF2-40B4-BE49-F238E27FC236}">
                    <a16:creationId xmlns:a16="http://schemas.microsoft.com/office/drawing/2014/main" id="{0BBEFEDC-22C6-274F-8E65-707224E251C2}"/>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2" name="Freeform 145">
                <a:extLst>
                  <a:ext uri="{FF2B5EF4-FFF2-40B4-BE49-F238E27FC236}">
                    <a16:creationId xmlns:a16="http://schemas.microsoft.com/office/drawing/2014/main" id="{0F9A6303-6D39-6B44-B1D0-6D72FF3B7F8C}"/>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3" name="Freeform 146">
                <a:extLst>
                  <a:ext uri="{FF2B5EF4-FFF2-40B4-BE49-F238E27FC236}">
                    <a16:creationId xmlns:a16="http://schemas.microsoft.com/office/drawing/2014/main" id="{15A4FBDD-373F-9A4A-A208-CD826712FBFA}"/>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94" name="Group 147">
                <a:extLst>
                  <a:ext uri="{FF2B5EF4-FFF2-40B4-BE49-F238E27FC236}">
                    <a16:creationId xmlns:a16="http://schemas.microsoft.com/office/drawing/2014/main" id="{54515505-2D86-EF43-AD90-11EA0A49E25D}"/>
                  </a:ext>
                </a:extLst>
              </p:cNvPr>
              <p:cNvGrpSpPr>
                <a:grpSpLocks/>
              </p:cNvGrpSpPr>
              <p:nvPr/>
            </p:nvGrpSpPr>
            <p:grpSpPr bwMode="auto">
              <a:xfrm>
                <a:off x="4497" y="1296"/>
                <a:ext cx="144" cy="40"/>
                <a:chOff x="4497" y="1296"/>
                <a:chExt cx="144" cy="40"/>
              </a:xfrm>
            </p:grpSpPr>
            <p:sp>
              <p:nvSpPr>
                <p:cNvPr id="310" name="Oval 148">
                  <a:extLst>
                    <a:ext uri="{FF2B5EF4-FFF2-40B4-BE49-F238E27FC236}">
                      <a16:creationId xmlns:a16="http://schemas.microsoft.com/office/drawing/2014/main" id="{9A5C048B-0C3F-1B43-AE07-4253ADC176C9}"/>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11" name="Oval 149">
                  <a:extLst>
                    <a:ext uri="{FF2B5EF4-FFF2-40B4-BE49-F238E27FC236}">
                      <a16:creationId xmlns:a16="http://schemas.microsoft.com/office/drawing/2014/main" id="{8FE499D7-25CD-BF46-99FC-5439204FC923}"/>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12" name="Oval 150">
                  <a:extLst>
                    <a:ext uri="{FF2B5EF4-FFF2-40B4-BE49-F238E27FC236}">
                      <a16:creationId xmlns:a16="http://schemas.microsoft.com/office/drawing/2014/main" id="{5FE0F85D-738F-2544-9A45-DDEF80477776}"/>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313" name="Oval 151">
                  <a:extLst>
                    <a:ext uri="{FF2B5EF4-FFF2-40B4-BE49-F238E27FC236}">
                      <a16:creationId xmlns:a16="http://schemas.microsoft.com/office/drawing/2014/main" id="{3097E08B-CA91-F040-8F28-0D2AD1B4D351}"/>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295" name="Freeform 152">
                <a:extLst>
                  <a:ext uri="{FF2B5EF4-FFF2-40B4-BE49-F238E27FC236}">
                    <a16:creationId xmlns:a16="http://schemas.microsoft.com/office/drawing/2014/main" id="{25B3E6C0-B466-784B-8880-2F9D08098A58}"/>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6" name="Freeform 153">
                <a:extLst>
                  <a:ext uri="{FF2B5EF4-FFF2-40B4-BE49-F238E27FC236}">
                    <a16:creationId xmlns:a16="http://schemas.microsoft.com/office/drawing/2014/main" id="{90CB9F11-C2B5-7A4B-A9C3-A129AFBC6E62}"/>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 name="Freeform 154">
                <a:extLst>
                  <a:ext uri="{FF2B5EF4-FFF2-40B4-BE49-F238E27FC236}">
                    <a16:creationId xmlns:a16="http://schemas.microsoft.com/office/drawing/2014/main" id="{CE91EBAF-20B3-3E46-B9DD-BDD9032CA718}"/>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 name="Freeform 155">
                <a:extLst>
                  <a:ext uri="{FF2B5EF4-FFF2-40B4-BE49-F238E27FC236}">
                    <a16:creationId xmlns:a16="http://schemas.microsoft.com/office/drawing/2014/main" id="{710DE99C-3B12-F246-A083-D80F012F7167}"/>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9" name="Freeform 156">
                <a:extLst>
                  <a:ext uri="{FF2B5EF4-FFF2-40B4-BE49-F238E27FC236}">
                    <a16:creationId xmlns:a16="http://schemas.microsoft.com/office/drawing/2014/main" id="{75B04B9F-B004-B745-9B46-9C26BF4DBB5F}"/>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0" name="Freeform 157">
                <a:extLst>
                  <a:ext uri="{FF2B5EF4-FFF2-40B4-BE49-F238E27FC236}">
                    <a16:creationId xmlns:a16="http://schemas.microsoft.com/office/drawing/2014/main" id="{59DF4453-943F-A24C-903C-F0D3A5C19B0D}"/>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1" name="Freeform 158">
                <a:extLst>
                  <a:ext uri="{FF2B5EF4-FFF2-40B4-BE49-F238E27FC236}">
                    <a16:creationId xmlns:a16="http://schemas.microsoft.com/office/drawing/2014/main" id="{05C7E55C-74BF-DE4B-B23E-85CB7A700E25}"/>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2" name="Freeform 159">
                <a:extLst>
                  <a:ext uri="{FF2B5EF4-FFF2-40B4-BE49-F238E27FC236}">
                    <a16:creationId xmlns:a16="http://schemas.microsoft.com/office/drawing/2014/main" id="{2C74FA40-3E14-314C-A61A-7FA03D62427E}"/>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03" name="Group 160">
                <a:extLst>
                  <a:ext uri="{FF2B5EF4-FFF2-40B4-BE49-F238E27FC236}">
                    <a16:creationId xmlns:a16="http://schemas.microsoft.com/office/drawing/2014/main" id="{138DE365-8781-3046-A9E2-7B6555E38226}"/>
                  </a:ext>
                </a:extLst>
              </p:cNvPr>
              <p:cNvGrpSpPr>
                <a:grpSpLocks/>
              </p:cNvGrpSpPr>
              <p:nvPr/>
            </p:nvGrpSpPr>
            <p:grpSpPr bwMode="auto">
              <a:xfrm>
                <a:off x="4494" y="1402"/>
                <a:ext cx="145" cy="40"/>
                <a:chOff x="4494" y="1402"/>
                <a:chExt cx="145" cy="40"/>
              </a:xfrm>
            </p:grpSpPr>
            <p:sp>
              <p:nvSpPr>
                <p:cNvPr id="306" name="Oval 161">
                  <a:extLst>
                    <a:ext uri="{FF2B5EF4-FFF2-40B4-BE49-F238E27FC236}">
                      <a16:creationId xmlns:a16="http://schemas.microsoft.com/office/drawing/2014/main" id="{0880EC5C-67B0-594D-8201-8162C07645AD}"/>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07" name="Oval 162">
                  <a:extLst>
                    <a:ext uri="{FF2B5EF4-FFF2-40B4-BE49-F238E27FC236}">
                      <a16:creationId xmlns:a16="http://schemas.microsoft.com/office/drawing/2014/main" id="{4DE6BFAB-9675-7349-87E8-E0DE7A38D80A}"/>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08" name="Oval 163">
                  <a:extLst>
                    <a:ext uri="{FF2B5EF4-FFF2-40B4-BE49-F238E27FC236}">
                      <a16:creationId xmlns:a16="http://schemas.microsoft.com/office/drawing/2014/main" id="{8954A862-6BD1-2249-9E3F-554ACD5C62C8}"/>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09" name="Oval 164">
                  <a:extLst>
                    <a:ext uri="{FF2B5EF4-FFF2-40B4-BE49-F238E27FC236}">
                      <a16:creationId xmlns:a16="http://schemas.microsoft.com/office/drawing/2014/main" id="{D647C49E-4C1E-FF45-A65C-574AE3B28BD9}"/>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304" name="Freeform 165">
                <a:extLst>
                  <a:ext uri="{FF2B5EF4-FFF2-40B4-BE49-F238E27FC236}">
                    <a16:creationId xmlns:a16="http://schemas.microsoft.com/office/drawing/2014/main" id="{33E7F2C1-A627-924D-B2D3-120D10B4099A}"/>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5" name="Freeform 166">
                <a:extLst>
                  <a:ext uri="{FF2B5EF4-FFF2-40B4-BE49-F238E27FC236}">
                    <a16:creationId xmlns:a16="http://schemas.microsoft.com/office/drawing/2014/main" id="{618E338E-927E-E04D-8653-658BE6E4044B}"/>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6" name="Group 167">
              <a:extLst>
                <a:ext uri="{FF2B5EF4-FFF2-40B4-BE49-F238E27FC236}">
                  <a16:creationId xmlns:a16="http://schemas.microsoft.com/office/drawing/2014/main" id="{39030AD8-42D6-1A44-9F50-66ADEE470F25}"/>
                </a:ext>
              </a:extLst>
            </p:cNvPr>
            <p:cNvGrpSpPr>
              <a:grpSpLocks/>
            </p:cNvGrpSpPr>
            <p:nvPr/>
          </p:nvGrpSpPr>
          <p:grpSpPr bwMode="auto">
            <a:xfrm rot="-150099">
              <a:off x="3638" y="1894"/>
              <a:ext cx="368" cy="365"/>
              <a:chOff x="4494" y="1296"/>
              <a:chExt cx="147" cy="146"/>
            </a:xfrm>
          </p:grpSpPr>
          <p:sp>
            <p:nvSpPr>
              <p:cNvPr id="262" name="Freeform 168">
                <a:extLst>
                  <a:ext uri="{FF2B5EF4-FFF2-40B4-BE49-F238E27FC236}">
                    <a16:creationId xmlns:a16="http://schemas.microsoft.com/office/drawing/2014/main" id="{045D3CCA-3E56-384A-9727-984403F53E32}"/>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3" name="Freeform 169">
                <a:extLst>
                  <a:ext uri="{FF2B5EF4-FFF2-40B4-BE49-F238E27FC236}">
                    <a16:creationId xmlns:a16="http://schemas.microsoft.com/office/drawing/2014/main" id="{F8888380-CE6C-5742-B962-10976064213A}"/>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4" name="Freeform 170">
                <a:extLst>
                  <a:ext uri="{FF2B5EF4-FFF2-40B4-BE49-F238E27FC236}">
                    <a16:creationId xmlns:a16="http://schemas.microsoft.com/office/drawing/2014/main" id="{4C59F0AA-39DB-4D46-BB51-6CA64B707CB4}"/>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5" name="Freeform 171">
                <a:extLst>
                  <a:ext uri="{FF2B5EF4-FFF2-40B4-BE49-F238E27FC236}">
                    <a16:creationId xmlns:a16="http://schemas.microsoft.com/office/drawing/2014/main" id="{168B5165-66DD-DC4D-816D-3F83848FB229}"/>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6" name="Freeform 172">
                <a:extLst>
                  <a:ext uri="{FF2B5EF4-FFF2-40B4-BE49-F238E27FC236}">
                    <a16:creationId xmlns:a16="http://schemas.microsoft.com/office/drawing/2014/main" id="{543B8987-115B-324B-B275-2989CDC177C4}"/>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7" name="Freeform 173">
                <a:extLst>
                  <a:ext uri="{FF2B5EF4-FFF2-40B4-BE49-F238E27FC236}">
                    <a16:creationId xmlns:a16="http://schemas.microsoft.com/office/drawing/2014/main" id="{CD5D4520-62CD-EA4D-BC48-B88228BD0321}"/>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68" name="Group 174">
                <a:extLst>
                  <a:ext uri="{FF2B5EF4-FFF2-40B4-BE49-F238E27FC236}">
                    <a16:creationId xmlns:a16="http://schemas.microsoft.com/office/drawing/2014/main" id="{635B492B-4506-8747-AF4F-8A8E4C0BAD54}"/>
                  </a:ext>
                </a:extLst>
              </p:cNvPr>
              <p:cNvGrpSpPr>
                <a:grpSpLocks/>
              </p:cNvGrpSpPr>
              <p:nvPr/>
            </p:nvGrpSpPr>
            <p:grpSpPr bwMode="auto">
              <a:xfrm>
                <a:off x="4497" y="1296"/>
                <a:ext cx="144" cy="40"/>
                <a:chOff x="4497" y="1296"/>
                <a:chExt cx="144" cy="40"/>
              </a:xfrm>
            </p:grpSpPr>
            <p:sp>
              <p:nvSpPr>
                <p:cNvPr id="284" name="Oval 175">
                  <a:extLst>
                    <a:ext uri="{FF2B5EF4-FFF2-40B4-BE49-F238E27FC236}">
                      <a16:creationId xmlns:a16="http://schemas.microsoft.com/office/drawing/2014/main" id="{3C741190-2501-7E41-B141-60216E204E81}"/>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85" name="Oval 176">
                  <a:extLst>
                    <a:ext uri="{FF2B5EF4-FFF2-40B4-BE49-F238E27FC236}">
                      <a16:creationId xmlns:a16="http://schemas.microsoft.com/office/drawing/2014/main" id="{061A9B39-FC04-7748-A90F-0B59C1ED8EB7}"/>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86" name="Oval 177">
                  <a:extLst>
                    <a:ext uri="{FF2B5EF4-FFF2-40B4-BE49-F238E27FC236}">
                      <a16:creationId xmlns:a16="http://schemas.microsoft.com/office/drawing/2014/main" id="{82474805-DFD3-0F41-854B-72CC72A7C30E}"/>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87" name="Oval 178">
                  <a:extLst>
                    <a:ext uri="{FF2B5EF4-FFF2-40B4-BE49-F238E27FC236}">
                      <a16:creationId xmlns:a16="http://schemas.microsoft.com/office/drawing/2014/main" id="{7DF81DB5-28AD-844D-A2CA-7C2632CFB148}"/>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269" name="Freeform 179">
                <a:extLst>
                  <a:ext uri="{FF2B5EF4-FFF2-40B4-BE49-F238E27FC236}">
                    <a16:creationId xmlns:a16="http://schemas.microsoft.com/office/drawing/2014/main" id="{6D6E71F2-AC0D-874E-B18B-B69886D62DED}"/>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0" name="Freeform 180">
                <a:extLst>
                  <a:ext uri="{FF2B5EF4-FFF2-40B4-BE49-F238E27FC236}">
                    <a16:creationId xmlns:a16="http://schemas.microsoft.com/office/drawing/2014/main" id="{7D45A4F7-27BE-A445-AC6B-5EE1A55FA803}"/>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1" name="Freeform 181">
                <a:extLst>
                  <a:ext uri="{FF2B5EF4-FFF2-40B4-BE49-F238E27FC236}">
                    <a16:creationId xmlns:a16="http://schemas.microsoft.com/office/drawing/2014/main" id="{13CB57E9-0187-3E45-807D-3DC34EE01A75}"/>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2" name="Freeform 182">
                <a:extLst>
                  <a:ext uri="{FF2B5EF4-FFF2-40B4-BE49-F238E27FC236}">
                    <a16:creationId xmlns:a16="http://schemas.microsoft.com/office/drawing/2014/main" id="{0589946D-2243-7043-B9AF-062B11C6B455}"/>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3" name="Freeform 183">
                <a:extLst>
                  <a:ext uri="{FF2B5EF4-FFF2-40B4-BE49-F238E27FC236}">
                    <a16:creationId xmlns:a16="http://schemas.microsoft.com/office/drawing/2014/main" id="{C1A18CA8-05BA-7048-B1AC-710472B6F903}"/>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4" name="Freeform 184">
                <a:extLst>
                  <a:ext uri="{FF2B5EF4-FFF2-40B4-BE49-F238E27FC236}">
                    <a16:creationId xmlns:a16="http://schemas.microsoft.com/office/drawing/2014/main" id="{74FF7853-37FD-1B4F-9521-20F522425091}"/>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5" name="Freeform 185">
                <a:extLst>
                  <a:ext uri="{FF2B5EF4-FFF2-40B4-BE49-F238E27FC236}">
                    <a16:creationId xmlns:a16="http://schemas.microsoft.com/office/drawing/2014/main" id="{7877E1D9-843C-014E-8F13-7DED7D31270A}"/>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6" name="Freeform 186">
                <a:extLst>
                  <a:ext uri="{FF2B5EF4-FFF2-40B4-BE49-F238E27FC236}">
                    <a16:creationId xmlns:a16="http://schemas.microsoft.com/office/drawing/2014/main" id="{FB65D62F-1707-134C-9AA9-2AEA12ABFFE9}"/>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77" name="Group 187">
                <a:extLst>
                  <a:ext uri="{FF2B5EF4-FFF2-40B4-BE49-F238E27FC236}">
                    <a16:creationId xmlns:a16="http://schemas.microsoft.com/office/drawing/2014/main" id="{E5B6ECDC-8456-D040-90EE-98D600431699}"/>
                  </a:ext>
                </a:extLst>
              </p:cNvPr>
              <p:cNvGrpSpPr>
                <a:grpSpLocks/>
              </p:cNvGrpSpPr>
              <p:nvPr/>
            </p:nvGrpSpPr>
            <p:grpSpPr bwMode="auto">
              <a:xfrm>
                <a:off x="4494" y="1402"/>
                <a:ext cx="145" cy="40"/>
                <a:chOff x="4494" y="1402"/>
                <a:chExt cx="145" cy="40"/>
              </a:xfrm>
            </p:grpSpPr>
            <p:sp>
              <p:nvSpPr>
                <p:cNvPr id="280" name="Oval 188">
                  <a:extLst>
                    <a:ext uri="{FF2B5EF4-FFF2-40B4-BE49-F238E27FC236}">
                      <a16:creationId xmlns:a16="http://schemas.microsoft.com/office/drawing/2014/main" id="{B07578C3-716A-6544-B498-F395EEB4C1A0}"/>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81" name="Oval 189">
                  <a:extLst>
                    <a:ext uri="{FF2B5EF4-FFF2-40B4-BE49-F238E27FC236}">
                      <a16:creationId xmlns:a16="http://schemas.microsoft.com/office/drawing/2014/main" id="{DC42B6C2-40DC-3D41-917F-DD170C1F24DC}"/>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82" name="Oval 190">
                  <a:extLst>
                    <a:ext uri="{FF2B5EF4-FFF2-40B4-BE49-F238E27FC236}">
                      <a16:creationId xmlns:a16="http://schemas.microsoft.com/office/drawing/2014/main" id="{38896EA3-29BF-7243-B68D-93A13144876F}"/>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83" name="Oval 191">
                  <a:extLst>
                    <a:ext uri="{FF2B5EF4-FFF2-40B4-BE49-F238E27FC236}">
                      <a16:creationId xmlns:a16="http://schemas.microsoft.com/office/drawing/2014/main" id="{D521BC92-AAD5-B147-8864-8F12309C7745}"/>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278" name="Freeform 192">
                <a:extLst>
                  <a:ext uri="{FF2B5EF4-FFF2-40B4-BE49-F238E27FC236}">
                    <a16:creationId xmlns:a16="http://schemas.microsoft.com/office/drawing/2014/main" id="{F029484A-7C7F-044A-8767-935462AED505}"/>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9" name="Freeform 193">
                <a:extLst>
                  <a:ext uri="{FF2B5EF4-FFF2-40B4-BE49-F238E27FC236}">
                    <a16:creationId xmlns:a16="http://schemas.microsoft.com/office/drawing/2014/main" id="{2319F808-F072-D840-A507-4594FFA85C28}"/>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7" name="Group 194">
              <a:extLst>
                <a:ext uri="{FF2B5EF4-FFF2-40B4-BE49-F238E27FC236}">
                  <a16:creationId xmlns:a16="http://schemas.microsoft.com/office/drawing/2014/main" id="{E2B96A27-6A99-5142-8B9C-7274FD29AC02}"/>
                </a:ext>
              </a:extLst>
            </p:cNvPr>
            <p:cNvGrpSpPr>
              <a:grpSpLocks/>
            </p:cNvGrpSpPr>
            <p:nvPr/>
          </p:nvGrpSpPr>
          <p:grpSpPr bwMode="auto">
            <a:xfrm rot="-150099">
              <a:off x="3998" y="1919"/>
              <a:ext cx="368" cy="365"/>
              <a:chOff x="4494" y="1296"/>
              <a:chExt cx="147" cy="146"/>
            </a:xfrm>
          </p:grpSpPr>
          <p:sp>
            <p:nvSpPr>
              <p:cNvPr id="236" name="Freeform 195">
                <a:extLst>
                  <a:ext uri="{FF2B5EF4-FFF2-40B4-BE49-F238E27FC236}">
                    <a16:creationId xmlns:a16="http://schemas.microsoft.com/office/drawing/2014/main" id="{7217D829-AE98-CC48-A524-5DEF7DF39690}"/>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7" name="Freeform 196">
                <a:extLst>
                  <a:ext uri="{FF2B5EF4-FFF2-40B4-BE49-F238E27FC236}">
                    <a16:creationId xmlns:a16="http://schemas.microsoft.com/office/drawing/2014/main" id="{089A3051-B470-4341-A8B0-E97C03EB08D4}"/>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8" name="Freeform 197">
                <a:extLst>
                  <a:ext uri="{FF2B5EF4-FFF2-40B4-BE49-F238E27FC236}">
                    <a16:creationId xmlns:a16="http://schemas.microsoft.com/office/drawing/2014/main" id="{14DF07F2-6DA0-1F4D-A56B-8A98617E76E3}"/>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9" name="Freeform 198">
                <a:extLst>
                  <a:ext uri="{FF2B5EF4-FFF2-40B4-BE49-F238E27FC236}">
                    <a16:creationId xmlns:a16="http://schemas.microsoft.com/office/drawing/2014/main" id="{614F5CBB-C062-0040-B43E-A3B4AABB5971}"/>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0" name="Freeform 199">
                <a:extLst>
                  <a:ext uri="{FF2B5EF4-FFF2-40B4-BE49-F238E27FC236}">
                    <a16:creationId xmlns:a16="http://schemas.microsoft.com/office/drawing/2014/main" id="{D72F8B27-1377-FC4E-85E0-C228DB8732FC}"/>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1" name="Freeform 200">
                <a:extLst>
                  <a:ext uri="{FF2B5EF4-FFF2-40B4-BE49-F238E27FC236}">
                    <a16:creationId xmlns:a16="http://schemas.microsoft.com/office/drawing/2014/main" id="{023BA753-D875-A545-AAEA-688F79766290}"/>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42" name="Group 201">
                <a:extLst>
                  <a:ext uri="{FF2B5EF4-FFF2-40B4-BE49-F238E27FC236}">
                    <a16:creationId xmlns:a16="http://schemas.microsoft.com/office/drawing/2014/main" id="{D2F16470-A52A-474A-AB48-4C1EAC9FD7A1}"/>
                  </a:ext>
                </a:extLst>
              </p:cNvPr>
              <p:cNvGrpSpPr>
                <a:grpSpLocks/>
              </p:cNvGrpSpPr>
              <p:nvPr/>
            </p:nvGrpSpPr>
            <p:grpSpPr bwMode="auto">
              <a:xfrm>
                <a:off x="4497" y="1296"/>
                <a:ext cx="144" cy="40"/>
                <a:chOff x="4497" y="1296"/>
                <a:chExt cx="144" cy="40"/>
              </a:xfrm>
            </p:grpSpPr>
            <p:sp>
              <p:nvSpPr>
                <p:cNvPr id="258" name="Oval 202">
                  <a:extLst>
                    <a:ext uri="{FF2B5EF4-FFF2-40B4-BE49-F238E27FC236}">
                      <a16:creationId xmlns:a16="http://schemas.microsoft.com/office/drawing/2014/main" id="{1D7A8EA8-8F80-F447-8FB0-7D13D6B356C1}"/>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59" name="Oval 203">
                  <a:extLst>
                    <a:ext uri="{FF2B5EF4-FFF2-40B4-BE49-F238E27FC236}">
                      <a16:creationId xmlns:a16="http://schemas.microsoft.com/office/drawing/2014/main" id="{3E3C3830-2C98-E945-8EBF-F5EABDB5DBB1}"/>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60" name="Oval 204">
                  <a:extLst>
                    <a:ext uri="{FF2B5EF4-FFF2-40B4-BE49-F238E27FC236}">
                      <a16:creationId xmlns:a16="http://schemas.microsoft.com/office/drawing/2014/main" id="{CDF72DC2-29EA-5845-B35B-D53633A65000}"/>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61" name="Oval 205">
                  <a:extLst>
                    <a:ext uri="{FF2B5EF4-FFF2-40B4-BE49-F238E27FC236}">
                      <a16:creationId xmlns:a16="http://schemas.microsoft.com/office/drawing/2014/main" id="{E3546F6A-F206-9343-A82C-9ED34EC284DF}"/>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243" name="Freeform 206">
                <a:extLst>
                  <a:ext uri="{FF2B5EF4-FFF2-40B4-BE49-F238E27FC236}">
                    <a16:creationId xmlns:a16="http://schemas.microsoft.com/office/drawing/2014/main" id="{1DCF90BB-3CFD-8544-BBBD-7CCAE5E9EC2E}"/>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4" name="Freeform 207">
                <a:extLst>
                  <a:ext uri="{FF2B5EF4-FFF2-40B4-BE49-F238E27FC236}">
                    <a16:creationId xmlns:a16="http://schemas.microsoft.com/office/drawing/2014/main" id="{B1BCECFD-A778-6341-9DA6-9D6C529DF82C}"/>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5" name="Freeform 208">
                <a:extLst>
                  <a:ext uri="{FF2B5EF4-FFF2-40B4-BE49-F238E27FC236}">
                    <a16:creationId xmlns:a16="http://schemas.microsoft.com/office/drawing/2014/main" id="{B51756A8-E24C-454A-8E13-8525F2F67585}"/>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6" name="Freeform 209">
                <a:extLst>
                  <a:ext uri="{FF2B5EF4-FFF2-40B4-BE49-F238E27FC236}">
                    <a16:creationId xmlns:a16="http://schemas.microsoft.com/office/drawing/2014/main" id="{02821A34-C126-104C-967D-45886E9C4BC1}"/>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7" name="Freeform 210">
                <a:extLst>
                  <a:ext uri="{FF2B5EF4-FFF2-40B4-BE49-F238E27FC236}">
                    <a16:creationId xmlns:a16="http://schemas.microsoft.com/office/drawing/2014/main" id="{1C230324-00B0-DD46-B347-5E3134158AAD}"/>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8" name="Freeform 211">
                <a:extLst>
                  <a:ext uri="{FF2B5EF4-FFF2-40B4-BE49-F238E27FC236}">
                    <a16:creationId xmlns:a16="http://schemas.microsoft.com/office/drawing/2014/main" id="{D0E43E23-82E7-F64A-96AC-1F367A3BCFF5}"/>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9" name="Freeform 212">
                <a:extLst>
                  <a:ext uri="{FF2B5EF4-FFF2-40B4-BE49-F238E27FC236}">
                    <a16:creationId xmlns:a16="http://schemas.microsoft.com/office/drawing/2014/main" id="{F8A61A09-3A5B-AF45-B10C-4C33E6583EDB}"/>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50" name="Freeform 213">
                <a:extLst>
                  <a:ext uri="{FF2B5EF4-FFF2-40B4-BE49-F238E27FC236}">
                    <a16:creationId xmlns:a16="http://schemas.microsoft.com/office/drawing/2014/main" id="{949727AD-D71F-C347-9A54-35EE6FDB8F83}"/>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51" name="Group 214">
                <a:extLst>
                  <a:ext uri="{FF2B5EF4-FFF2-40B4-BE49-F238E27FC236}">
                    <a16:creationId xmlns:a16="http://schemas.microsoft.com/office/drawing/2014/main" id="{A3B9DFA1-06D4-BC43-84B5-C4F7109D4FCD}"/>
                  </a:ext>
                </a:extLst>
              </p:cNvPr>
              <p:cNvGrpSpPr>
                <a:grpSpLocks/>
              </p:cNvGrpSpPr>
              <p:nvPr/>
            </p:nvGrpSpPr>
            <p:grpSpPr bwMode="auto">
              <a:xfrm>
                <a:off x="4494" y="1402"/>
                <a:ext cx="145" cy="40"/>
                <a:chOff x="4494" y="1402"/>
                <a:chExt cx="145" cy="40"/>
              </a:xfrm>
            </p:grpSpPr>
            <p:sp>
              <p:nvSpPr>
                <p:cNvPr id="254" name="Oval 215">
                  <a:extLst>
                    <a:ext uri="{FF2B5EF4-FFF2-40B4-BE49-F238E27FC236}">
                      <a16:creationId xmlns:a16="http://schemas.microsoft.com/office/drawing/2014/main" id="{52985942-75BD-514C-BA01-6047259CC197}"/>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55" name="Oval 216">
                  <a:extLst>
                    <a:ext uri="{FF2B5EF4-FFF2-40B4-BE49-F238E27FC236}">
                      <a16:creationId xmlns:a16="http://schemas.microsoft.com/office/drawing/2014/main" id="{D6A7B056-2551-F141-85E0-6DB1E4043618}"/>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56" name="Oval 217">
                  <a:extLst>
                    <a:ext uri="{FF2B5EF4-FFF2-40B4-BE49-F238E27FC236}">
                      <a16:creationId xmlns:a16="http://schemas.microsoft.com/office/drawing/2014/main" id="{305CBA5A-9B8D-5C47-B0AF-CB2FD2E13040}"/>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57" name="Oval 218">
                  <a:extLst>
                    <a:ext uri="{FF2B5EF4-FFF2-40B4-BE49-F238E27FC236}">
                      <a16:creationId xmlns:a16="http://schemas.microsoft.com/office/drawing/2014/main" id="{C2257C7D-762B-1149-92DB-569B257210C4}"/>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252" name="Freeform 219">
                <a:extLst>
                  <a:ext uri="{FF2B5EF4-FFF2-40B4-BE49-F238E27FC236}">
                    <a16:creationId xmlns:a16="http://schemas.microsoft.com/office/drawing/2014/main" id="{13C8A4A5-A216-8F4D-96A2-6AD162B22DE9}"/>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53" name="Freeform 220">
                <a:extLst>
                  <a:ext uri="{FF2B5EF4-FFF2-40B4-BE49-F238E27FC236}">
                    <a16:creationId xmlns:a16="http://schemas.microsoft.com/office/drawing/2014/main" id="{97C1F85B-E46A-3140-93D4-455DB81B8F64}"/>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8" name="Group 221">
              <a:extLst>
                <a:ext uri="{FF2B5EF4-FFF2-40B4-BE49-F238E27FC236}">
                  <a16:creationId xmlns:a16="http://schemas.microsoft.com/office/drawing/2014/main" id="{54084CE7-0F27-CA49-B74A-2F1ADC3124A5}"/>
                </a:ext>
              </a:extLst>
            </p:cNvPr>
            <p:cNvGrpSpPr>
              <a:grpSpLocks/>
            </p:cNvGrpSpPr>
            <p:nvPr/>
          </p:nvGrpSpPr>
          <p:grpSpPr bwMode="auto">
            <a:xfrm rot="-375458">
              <a:off x="2573" y="1852"/>
              <a:ext cx="368" cy="365"/>
              <a:chOff x="4494" y="1296"/>
              <a:chExt cx="147" cy="146"/>
            </a:xfrm>
          </p:grpSpPr>
          <p:sp>
            <p:nvSpPr>
              <p:cNvPr id="210" name="Freeform 222">
                <a:extLst>
                  <a:ext uri="{FF2B5EF4-FFF2-40B4-BE49-F238E27FC236}">
                    <a16:creationId xmlns:a16="http://schemas.microsoft.com/office/drawing/2014/main" id="{3EF8EDB5-B892-DF4D-B2CC-CF9EBCAF7F61}"/>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1" name="Freeform 223">
                <a:extLst>
                  <a:ext uri="{FF2B5EF4-FFF2-40B4-BE49-F238E27FC236}">
                    <a16:creationId xmlns:a16="http://schemas.microsoft.com/office/drawing/2014/main" id="{63A0A7D1-280C-324A-8D1F-4B2F3C17C68B}"/>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2" name="Freeform 224">
                <a:extLst>
                  <a:ext uri="{FF2B5EF4-FFF2-40B4-BE49-F238E27FC236}">
                    <a16:creationId xmlns:a16="http://schemas.microsoft.com/office/drawing/2014/main" id="{9DF2C005-5AA6-8B4F-BBA4-901B68133C88}"/>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3" name="Freeform 225">
                <a:extLst>
                  <a:ext uri="{FF2B5EF4-FFF2-40B4-BE49-F238E27FC236}">
                    <a16:creationId xmlns:a16="http://schemas.microsoft.com/office/drawing/2014/main" id="{7A88B67D-0C32-2441-967F-EBC51B095397}"/>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4" name="Freeform 226">
                <a:extLst>
                  <a:ext uri="{FF2B5EF4-FFF2-40B4-BE49-F238E27FC236}">
                    <a16:creationId xmlns:a16="http://schemas.microsoft.com/office/drawing/2014/main" id="{4C287DEF-15EA-E34E-AA7B-7C14AE27B414}"/>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5" name="Freeform 227">
                <a:extLst>
                  <a:ext uri="{FF2B5EF4-FFF2-40B4-BE49-F238E27FC236}">
                    <a16:creationId xmlns:a16="http://schemas.microsoft.com/office/drawing/2014/main" id="{005B7281-8DB9-9A4B-8BB9-B76FD36462B9}"/>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16" name="Group 228">
                <a:extLst>
                  <a:ext uri="{FF2B5EF4-FFF2-40B4-BE49-F238E27FC236}">
                    <a16:creationId xmlns:a16="http://schemas.microsoft.com/office/drawing/2014/main" id="{408D4750-C3EC-E141-86BB-EDFD10E54855}"/>
                  </a:ext>
                </a:extLst>
              </p:cNvPr>
              <p:cNvGrpSpPr>
                <a:grpSpLocks/>
              </p:cNvGrpSpPr>
              <p:nvPr/>
            </p:nvGrpSpPr>
            <p:grpSpPr bwMode="auto">
              <a:xfrm>
                <a:off x="4497" y="1296"/>
                <a:ext cx="144" cy="40"/>
                <a:chOff x="4497" y="1296"/>
                <a:chExt cx="144" cy="40"/>
              </a:xfrm>
            </p:grpSpPr>
            <p:sp>
              <p:nvSpPr>
                <p:cNvPr id="232" name="Oval 229">
                  <a:extLst>
                    <a:ext uri="{FF2B5EF4-FFF2-40B4-BE49-F238E27FC236}">
                      <a16:creationId xmlns:a16="http://schemas.microsoft.com/office/drawing/2014/main" id="{629B8617-66CE-524F-9F2F-81BA9CBF3FD7}"/>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33" name="Oval 230">
                  <a:extLst>
                    <a:ext uri="{FF2B5EF4-FFF2-40B4-BE49-F238E27FC236}">
                      <a16:creationId xmlns:a16="http://schemas.microsoft.com/office/drawing/2014/main" id="{77651E38-B9C0-C747-A59B-F4145B1ACF05}"/>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34" name="Oval 231">
                  <a:extLst>
                    <a:ext uri="{FF2B5EF4-FFF2-40B4-BE49-F238E27FC236}">
                      <a16:creationId xmlns:a16="http://schemas.microsoft.com/office/drawing/2014/main" id="{D0365C05-F84F-204A-8950-51707C9C7FD2}"/>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35" name="Oval 232">
                  <a:extLst>
                    <a:ext uri="{FF2B5EF4-FFF2-40B4-BE49-F238E27FC236}">
                      <a16:creationId xmlns:a16="http://schemas.microsoft.com/office/drawing/2014/main" id="{4E9F7617-6650-9347-91C9-302B3CD7738D}"/>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217" name="Freeform 233">
                <a:extLst>
                  <a:ext uri="{FF2B5EF4-FFF2-40B4-BE49-F238E27FC236}">
                    <a16:creationId xmlns:a16="http://schemas.microsoft.com/office/drawing/2014/main" id="{FD5918D1-CF92-E349-8955-96B96823D2A4}"/>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8" name="Freeform 234">
                <a:extLst>
                  <a:ext uri="{FF2B5EF4-FFF2-40B4-BE49-F238E27FC236}">
                    <a16:creationId xmlns:a16="http://schemas.microsoft.com/office/drawing/2014/main" id="{584440AD-B5CD-EB49-B5AB-6F3FD11EE4DA}"/>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9" name="Freeform 235">
                <a:extLst>
                  <a:ext uri="{FF2B5EF4-FFF2-40B4-BE49-F238E27FC236}">
                    <a16:creationId xmlns:a16="http://schemas.microsoft.com/office/drawing/2014/main" id="{2649C072-B953-EC48-8B1A-7329F13AE4D6}"/>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0" name="Freeform 236">
                <a:extLst>
                  <a:ext uri="{FF2B5EF4-FFF2-40B4-BE49-F238E27FC236}">
                    <a16:creationId xmlns:a16="http://schemas.microsoft.com/office/drawing/2014/main" id="{827E813D-7777-0849-A157-00D0DC8AC589}"/>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1" name="Freeform 237">
                <a:extLst>
                  <a:ext uri="{FF2B5EF4-FFF2-40B4-BE49-F238E27FC236}">
                    <a16:creationId xmlns:a16="http://schemas.microsoft.com/office/drawing/2014/main" id="{6A9AAC98-F3A6-B44B-A155-6C52E5E783C3}"/>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2" name="Freeform 238">
                <a:extLst>
                  <a:ext uri="{FF2B5EF4-FFF2-40B4-BE49-F238E27FC236}">
                    <a16:creationId xmlns:a16="http://schemas.microsoft.com/office/drawing/2014/main" id="{A184361B-6645-9B49-85A2-F5E82F759638}"/>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3" name="Freeform 239">
                <a:extLst>
                  <a:ext uri="{FF2B5EF4-FFF2-40B4-BE49-F238E27FC236}">
                    <a16:creationId xmlns:a16="http://schemas.microsoft.com/office/drawing/2014/main" id="{E0F84530-CA7B-4E46-ADE7-C0CDABE950E9}"/>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4" name="Freeform 240">
                <a:extLst>
                  <a:ext uri="{FF2B5EF4-FFF2-40B4-BE49-F238E27FC236}">
                    <a16:creationId xmlns:a16="http://schemas.microsoft.com/office/drawing/2014/main" id="{952A2A45-C83D-BE45-A230-3E27FE7A7867}"/>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25" name="Group 241">
                <a:extLst>
                  <a:ext uri="{FF2B5EF4-FFF2-40B4-BE49-F238E27FC236}">
                    <a16:creationId xmlns:a16="http://schemas.microsoft.com/office/drawing/2014/main" id="{FD87E6DF-B7B5-8748-A7B6-04EF46CFDAA7}"/>
                  </a:ext>
                </a:extLst>
              </p:cNvPr>
              <p:cNvGrpSpPr>
                <a:grpSpLocks/>
              </p:cNvGrpSpPr>
              <p:nvPr/>
            </p:nvGrpSpPr>
            <p:grpSpPr bwMode="auto">
              <a:xfrm>
                <a:off x="4494" y="1402"/>
                <a:ext cx="145" cy="40"/>
                <a:chOff x="4494" y="1402"/>
                <a:chExt cx="145" cy="40"/>
              </a:xfrm>
            </p:grpSpPr>
            <p:sp>
              <p:nvSpPr>
                <p:cNvPr id="228" name="Oval 242">
                  <a:extLst>
                    <a:ext uri="{FF2B5EF4-FFF2-40B4-BE49-F238E27FC236}">
                      <a16:creationId xmlns:a16="http://schemas.microsoft.com/office/drawing/2014/main" id="{E0DD9CA6-4FF8-8F46-AD64-146389903AE9}"/>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29" name="Oval 243">
                  <a:extLst>
                    <a:ext uri="{FF2B5EF4-FFF2-40B4-BE49-F238E27FC236}">
                      <a16:creationId xmlns:a16="http://schemas.microsoft.com/office/drawing/2014/main" id="{E8D11D46-7204-DA41-839B-57A70196A32F}"/>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30" name="Oval 244">
                  <a:extLst>
                    <a:ext uri="{FF2B5EF4-FFF2-40B4-BE49-F238E27FC236}">
                      <a16:creationId xmlns:a16="http://schemas.microsoft.com/office/drawing/2014/main" id="{763FA788-D466-4D4E-85D1-1B64980CD4BB}"/>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31" name="Oval 245">
                  <a:extLst>
                    <a:ext uri="{FF2B5EF4-FFF2-40B4-BE49-F238E27FC236}">
                      <a16:creationId xmlns:a16="http://schemas.microsoft.com/office/drawing/2014/main" id="{AB5E50D0-2E72-994A-B43E-FB58E89167C5}"/>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226" name="Freeform 246">
                <a:extLst>
                  <a:ext uri="{FF2B5EF4-FFF2-40B4-BE49-F238E27FC236}">
                    <a16:creationId xmlns:a16="http://schemas.microsoft.com/office/drawing/2014/main" id="{F3408B93-E168-3044-8EBC-38BF41EF42F8}"/>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7" name="Freeform 247">
                <a:extLst>
                  <a:ext uri="{FF2B5EF4-FFF2-40B4-BE49-F238E27FC236}">
                    <a16:creationId xmlns:a16="http://schemas.microsoft.com/office/drawing/2014/main" id="{55D73BB3-6EEA-9F4C-93AE-E42B7C62C512}"/>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9" name="Group 248">
              <a:extLst>
                <a:ext uri="{FF2B5EF4-FFF2-40B4-BE49-F238E27FC236}">
                  <a16:creationId xmlns:a16="http://schemas.microsoft.com/office/drawing/2014/main" id="{0798B170-1A17-6345-A8D8-D1B9683901D1}"/>
                </a:ext>
              </a:extLst>
            </p:cNvPr>
            <p:cNvGrpSpPr>
              <a:grpSpLocks/>
            </p:cNvGrpSpPr>
            <p:nvPr/>
          </p:nvGrpSpPr>
          <p:grpSpPr bwMode="auto">
            <a:xfrm rot="-506470">
              <a:off x="2223" y="1864"/>
              <a:ext cx="368" cy="365"/>
              <a:chOff x="4494" y="1296"/>
              <a:chExt cx="147" cy="146"/>
            </a:xfrm>
          </p:grpSpPr>
          <p:sp>
            <p:nvSpPr>
              <p:cNvPr id="184" name="Freeform 249">
                <a:extLst>
                  <a:ext uri="{FF2B5EF4-FFF2-40B4-BE49-F238E27FC236}">
                    <a16:creationId xmlns:a16="http://schemas.microsoft.com/office/drawing/2014/main" id="{89D64695-3ACC-8543-AAAF-37D45414DAF6}"/>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5" name="Freeform 250">
                <a:extLst>
                  <a:ext uri="{FF2B5EF4-FFF2-40B4-BE49-F238E27FC236}">
                    <a16:creationId xmlns:a16="http://schemas.microsoft.com/office/drawing/2014/main" id="{711480B1-B9AB-BD46-9922-E4051B28EAE3}"/>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6" name="Freeform 251">
                <a:extLst>
                  <a:ext uri="{FF2B5EF4-FFF2-40B4-BE49-F238E27FC236}">
                    <a16:creationId xmlns:a16="http://schemas.microsoft.com/office/drawing/2014/main" id="{36052D81-942B-B64C-AD64-094131471EE1}"/>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7" name="Freeform 252">
                <a:extLst>
                  <a:ext uri="{FF2B5EF4-FFF2-40B4-BE49-F238E27FC236}">
                    <a16:creationId xmlns:a16="http://schemas.microsoft.com/office/drawing/2014/main" id="{7057D345-F7DD-4848-984D-B5D0258853C9}"/>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8" name="Freeform 253">
                <a:extLst>
                  <a:ext uri="{FF2B5EF4-FFF2-40B4-BE49-F238E27FC236}">
                    <a16:creationId xmlns:a16="http://schemas.microsoft.com/office/drawing/2014/main" id="{F4CF5722-A197-1246-B4A0-65F642FA1B10}"/>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9" name="Freeform 254">
                <a:extLst>
                  <a:ext uri="{FF2B5EF4-FFF2-40B4-BE49-F238E27FC236}">
                    <a16:creationId xmlns:a16="http://schemas.microsoft.com/office/drawing/2014/main" id="{F9234427-AF2D-6F4F-A1CC-DDEAEDC5D159}"/>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90" name="Group 255">
                <a:extLst>
                  <a:ext uri="{FF2B5EF4-FFF2-40B4-BE49-F238E27FC236}">
                    <a16:creationId xmlns:a16="http://schemas.microsoft.com/office/drawing/2014/main" id="{05DAE098-D561-D043-8E3F-17FF84D74B24}"/>
                  </a:ext>
                </a:extLst>
              </p:cNvPr>
              <p:cNvGrpSpPr>
                <a:grpSpLocks/>
              </p:cNvGrpSpPr>
              <p:nvPr/>
            </p:nvGrpSpPr>
            <p:grpSpPr bwMode="auto">
              <a:xfrm>
                <a:off x="4497" y="1296"/>
                <a:ext cx="144" cy="40"/>
                <a:chOff x="4497" y="1296"/>
                <a:chExt cx="144" cy="40"/>
              </a:xfrm>
            </p:grpSpPr>
            <p:sp>
              <p:nvSpPr>
                <p:cNvPr id="206" name="Oval 256">
                  <a:extLst>
                    <a:ext uri="{FF2B5EF4-FFF2-40B4-BE49-F238E27FC236}">
                      <a16:creationId xmlns:a16="http://schemas.microsoft.com/office/drawing/2014/main" id="{09BA2843-CB12-B740-8CC8-73CF43607406}"/>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07" name="Oval 257">
                  <a:extLst>
                    <a:ext uri="{FF2B5EF4-FFF2-40B4-BE49-F238E27FC236}">
                      <a16:creationId xmlns:a16="http://schemas.microsoft.com/office/drawing/2014/main" id="{5D424949-1DA9-9346-954A-FBDE893C33E8}"/>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08" name="Oval 258">
                  <a:extLst>
                    <a:ext uri="{FF2B5EF4-FFF2-40B4-BE49-F238E27FC236}">
                      <a16:creationId xmlns:a16="http://schemas.microsoft.com/office/drawing/2014/main" id="{F6ACE3AF-5F6B-2346-A304-98FE05CC6480}"/>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09" name="Oval 259">
                  <a:extLst>
                    <a:ext uri="{FF2B5EF4-FFF2-40B4-BE49-F238E27FC236}">
                      <a16:creationId xmlns:a16="http://schemas.microsoft.com/office/drawing/2014/main" id="{F1389C9B-F476-0D4C-BFA7-DAC574CDF278}"/>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191" name="Freeform 260">
                <a:extLst>
                  <a:ext uri="{FF2B5EF4-FFF2-40B4-BE49-F238E27FC236}">
                    <a16:creationId xmlns:a16="http://schemas.microsoft.com/office/drawing/2014/main" id="{2F35BB42-49D0-074B-9F3E-7BB5A41EC4E9}"/>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2" name="Freeform 261">
                <a:extLst>
                  <a:ext uri="{FF2B5EF4-FFF2-40B4-BE49-F238E27FC236}">
                    <a16:creationId xmlns:a16="http://schemas.microsoft.com/office/drawing/2014/main" id="{8C052D67-C909-994A-9C2A-04AB69366C0C}"/>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3" name="Freeform 262">
                <a:extLst>
                  <a:ext uri="{FF2B5EF4-FFF2-40B4-BE49-F238E27FC236}">
                    <a16:creationId xmlns:a16="http://schemas.microsoft.com/office/drawing/2014/main" id="{5F7E7446-838E-6C45-8D10-95D5484E159D}"/>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4" name="Freeform 263">
                <a:extLst>
                  <a:ext uri="{FF2B5EF4-FFF2-40B4-BE49-F238E27FC236}">
                    <a16:creationId xmlns:a16="http://schemas.microsoft.com/office/drawing/2014/main" id="{58D16474-A714-214C-B87B-D6C56A9C3783}"/>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5" name="Freeform 264">
                <a:extLst>
                  <a:ext uri="{FF2B5EF4-FFF2-40B4-BE49-F238E27FC236}">
                    <a16:creationId xmlns:a16="http://schemas.microsoft.com/office/drawing/2014/main" id="{56DB1192-3E0E-194A-991B-536CDE7C12FB}"/>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6" name="Freeform 265">
                <a:extLst>
                  <a:ext uri="{FF2B5EF4-FFF2-40B4-BE49-F238E27FC236}">
                    <a16:creationId xmlns:a16="http://schemas.microsoft.com/office/drawing/2014/main" id="{9CABF499-7E57-A543-8552-E3D77F2E8673}"/>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7" name="Freeform 266">
                <a:extLst>
                  <a:ext uri="{FF2B5EF4-FFF2-40B4-BE49-F238E27FC236}">
                    <a16:creationId xmlns:a16="http://schemas.microsoft.com/office/drawing/2014/main" id="{3CBF0BB0-77F8-2A4B-9FA7-F39B6E144E2F}"/>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8" name="Freeform 267">
                <a:extLst>
                  <a:ext uri="{FF2B5EF4-FFF2-40B4-BE49-F238E27FC236}">
                    <a16:creationId xmlns:a16="http://schemas.microsoft.com/office/drawing/2014/main" id="{E39C126B-D715-BF4C-AF7A-72C65A8791C0}"/>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99" name="Group 268">
                <a:extLst>
                  <a:ext uri="{FF2B5EF4-FFF2-40B4-BE49-F238E27FC236}">
                    <a16:creationId xmlns:a16="http://schemas.microsoft.com/office/drawing/2014/main" id="{5332D72C-8256-6D49-9C9B-E1CE9B8203B4}"/>
                  </a:ext>
                </a:extLst>
              </p:cNvPr>
              <p:cNvGrpSpPr>
                <a:grpSpLocks/>
              </p:cNvGrpSpPr>
              <p:nvPr/>
            </p:nvGrpSpPr>
            <p:grpSpPr bwMode="auto">
              <a:xfrm>
                <a:off x="4494" y="1402"/>
                <a:ext cx="145" cy="40"/>
                <a:chOff x="4494" y="1402"/>
                <a:chExt cx="145" cy="40"/>
              </a:xfrm>
            </p:grpSpPr>
            <p:sp>
              <p:nvSpPr>
                <p:cNvPr id="202" name="Oval 269">
                  <a:extLst>
                    <a:ext uri="{FF2B5EF4-FFF2-40B4-BE49-F238E27FC236}">
                      <a16:creationId xmlns:a16="http://schemas.microsoft.com/office/drawing/2014/main" id="{0E7D38A0-9D07-BB40-97B3-28B0F742E288}"/>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03" name="Oval 270">
                  <a:extLst>
                    <a:ext uri="{FF2B5EF4-FFF2-40B4-BE49-F238E27FC236}">
                      <a16:creationId xmlns:a16="http://schemas.microsoft.com/office/drawing/2014/main" id="{ED352A87-514A-8A43-92E8-467C19A6BE15}"/>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04" name="Oval 271">
                  <a:extLst>
                    <a:ext uri="{FF2B5EF4-FFF2-40B4-BE49-F238E27FC236}">
                      <a16:creationId xmlns:a16="http://schemas.microsoft.com/office/drawing/2014/main" id="{343320D3-DE09-5F46-9607-33C58A9BABAC}"/>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205" name="Oval 272">
                  <a:extLst>
                    <a:ext uri="{FF2B5EF4-FFF2-40B4-BE49-F238E27FC236}">
                      <a16:creationId xmlns:a16="http://schemas.microsoft.com/office/drawing/2014/main" id="{8C68501C-4D81-FD43-B842-6DE055AA268A}"/>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200" name="Freeform 273">
                <a:extLst>
                  <a:ext uri="{FF2B5EF4-FFF2-40B4-BE49-F238E27FC236}">
                    <a16:creationId xmlns:a16="http://schemas.microsoft.com/office/drawing/2014/main" id="{0B3C6E33-2DAC-5044-957F-C4842EE6E712}"/>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1" name="Freeform 274">
                <a:extLst>
                  <a:ext uri="{FF2B5EF4-FFF2-40B4-BE49-F238E27FC236}">
                    <a16:creationId xmlns:a16="http://schemas.microsoft.com/office/drawing/2014/main" id="{E4C3721E-FA63-4044-826B-8F6B506AC5BC}"/>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0" name="Group 275">
              <a:extLst>
                <a:ext uri="{FF2B5EF4-FFF2-40B4-BE49-F238E27FC236}">
                  <a16:creationId xmlns:a16="http://schemas.microsoft.com/office/drawing/2014/main" id="{D9D98977-CEF7-524B-97EE-FFE89450FE8D}"/>
                </a:ext>
              </a:extLst>
            </p:cNvPr>
            <p:cNvGrpSpPr>
              <a:grpSpLocks/>
            </p:cNvGrpSpPr>
            <p:nvPr/>
          </p:nvGrpSpPr>
          <p:grpSpPr bwMode="auto">
            <a:xfrm rot="-506470">
              <a:off x="1864" y="1883"/>
              <a:ext cx="368" cy="365"/>
              <a:chOff x="4494" y="1296"/>
              <a:chExt cx="147" cy="146"/>
            </a:xfrm>
          </p:grpSpPr>
          <p:sp>
            <p:nvSpPr>
              <p:cNvPr id="158" name="Freeform 276">
                <a:extLst>
                  <a:ext uri="{FF2B5EF4-FFF2-40B4-BE49-F238E27FC236}">
                    <a16:creationId xmlns:a16="http://schemas.microsoft.com/office/drawing/2014/main" id="{8ACBCD5B-51C0-8947-991F-FA915A656566}"/>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9" name="Freeform 277">
                <a:extLst>
                  <a:ext uri="{FF2B5EF4-FFF2-40B4-BE49-F238E27FC236}">
                    <a16:creationId xmlns:a16="http://schemas.microsoft.com/office/drawing/2014/main" id="{D58C8AAE-9B51-E94A-A913-5D64EBE138DF}"/>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0" name="Freeform 278">
                <a:extLst>
                  <a:ext uri="{FF2B5EF4-FFF2-40B4-BE49-F238E27FC236}">
                    <a16:creationId xmlns:a16="http://schemas.microsoft.com/office/drawing/2014/main" id="{700AC2FE-83E7-3B45-9177-B95EECEC8D2A}"/>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1" name="Freeform 279">
                <a:extLst>
                  <a:ext uri="{FF2B5EF4-FFF2-40B4-BE49-F238E27FC236}">
                    <a16:creationId xmlns:a16="http://schemas.microsoft.com/office/drawing/2014/main" id="{44C6990F-8452-1D45-9016-63A856F42873}"/>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2" name="Freeform 280">
                <a:extLst>
                  <a:ext uri="{FF2B5EF4-FFF2-40B4-BE49-F238E27FC236}">
                    <a16:creationId xmlns:a16="http://schemas.microsoft.com/office/drawing/2014/main" id="{DB1CAF89-E50E-CF41-81BD-BDD6C0DAA45B}"/>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3" name="Freeform 281">
                <a:extLst>
                  <a:ext uri="{FF2B5EF4-FFF2-40B4-BE49-F238E27FC236}">
                    <a16:creationId xmlns:a16="http://schemas.microsoft.com/office/drawing/2014/main" id="{2AA976D1-AC58-8545-9265-A1A110DA8F56}"/>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64" name="Group 282">
                <a:extLst>
                  <a:ext uri="{FF2B5EF4-FFF2-40B4-BE49-F238E27FC236}">
                    <a16:creationId xmlns:a16="http://schemas.microsoft.com/office/drawing/2014/main" id="{750BF7F2-8FE8-124A-89FE-72D366BE25AF}"/>
                  </a:ext>
                </a:extLst>
              </p:cNvPr>
              <p:cNvGrpSpPr>
                <a:grpSpLocks/>
              </p:cNvGrpSpPr>
              <p:nvPr/>
            </p:nvGrpSpPr>
            <p:grpSpPr bwMode="auto">
              <a:xfrm>
                <a:off x="4497" y="1296"/>
                <a:ext cx="144" cy="40"/>
                <a:chOff x="4497" y="1296"/>
                <a:chExt cx="144" cy="40"/>
              </a:xfrm>
            </p:grpSpPr>
            <p:sp>
              <p:nvSpPr>
                <p:cNvPr id="180" name="Oval 283">
                  <a:extLst>
                    <a:ext uri="{FF2B5EF4-FFF2-40B4-BE49-F238E27FC236}">
                      <a16:creationId xmlns:a16="http://schemas.microsoft.com/office/drawing/2014/main" id="{7C38A28F-ABF3-4B47-A268-3B1719221140}"/>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81" name="Oval 284">
                  <a:extLst>
                    <a:ext uri="{FF2B5EF4-FFF2-40B4-BE49-F238E27FC236}">
                      <a16:creationId xmlns:a16="http://schemas.microsoft.com/office/drawing/2014/main" id="{60910E81-FA52-E34F-A2C5-4561F40CB1E6}"/>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82" name="Oval 285">
                  <a:extLst>
                    <a:ext uri="{FF2B5EF4-FFF2-40B4-BE49-F238E27FC236}">
                      <a16:creationId xmlns:a16="http://schemas.microsoft.com/office/drawing/2014/main" id="{4BF54A53-B32E-6A48-B59F-92F7B2D6BFB8}"/>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83" name="Oval 286">
                  <a:extLst>
                    <a:ext uri="{FF2B5EF4-FFF2-40B4-BE49-F238E27FC236}">
                      <a16:creationId xmlns:a16="http://schemas.microsoft.com/office/drawing/2014/main" id="{9A4B5953-1A1B-FF44-A704-EBDFE2EAFD01}"/>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165" name="Freeform 287">
                <a:extLst>
                  <a:ext uri="{FF2B5EF4-FFF2-40B4-BE49-F238E27FC236}">
                    <a16:creationId xmlns:a16="http://schemas.microsoft.com/office/drawing/2014/main" id="{5C639D14-48EB-194E-85E4-215EDA2CD735}"/>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6" name="Freeform 288">
                <a:extLst>
                  <a:ext uri="{FF2B5EF4-FFF2-40B4-BE49-F238E27FC236}">
                    <a16:creationId xmlns:a16="http://schemas.microsoft.com/office/drawing/2014/main" id="{9C27CD7E-684B-A846-861B-FBD1626FA5C0}"/>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7" name="Freeform 289">
                <a:extLst>
                  <a:ext uri="{FF2B5EF4-FFF2-40B4-BE49-F238E27FC236}">
                    <a16:creationId xmlns:a16="http://schemas.microsoft.com/office/drawing/2014/main" id="{034CE49C-882C-5A4C-AE41-D120832766ED}"/>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8" name="Freeform 290">
                <a:extLst>
                  <a:ext uri="{FF2B5EF4-FFF2-40B4-BE49-F238E27FC236}">
                    <a16:creationId xmlns:a16="http://schemas.microsoft.com/office/drawing/2014/main" id="{A9EAD7DA-3D15-A74D-841A-2A4E361C4206}"/>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9" name="Freeform 291">
                <a:extLst>
                  <a:ext uri="{FF2B5EF4-FFF2-40B4-BE49-F238E27FC236}">
                    <a16:creationId xmlns:a16="http://schemas.microsoft.com/office/drawing/2014/main" id="{25564373-0F1F-B04C-9CB2-7F6D9A0F161A}"/>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0" name="Freeform 292">
                <a:extLst>
                  <a:ext uri="{FF2B5EF4-FFF2-40B4-BE49-F238E27FC236}">
                    <a16:creationId xmlns:a16="http://schemas.microsoft.com/office/drawing/2014/main" id="{CA3FE03F-109D-164D-BA90-C737476A3947}"/>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1" name="Freeform 293">
                <a:extLst>
                  <a:ext uri="{FF2B5EF4-FFF2-40B4-BE49-F238E27FC236}">
                    <a16:creationId xmlns:a16="http://schemas.microsoft.com/office/drawing/2014/main" id="{DBC23E1B-74B4-1F43-A819-B85092E99980}"/>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2" name="Freeform 294">
                <a:extLst>
                  <a:ext uri="{FF2B5EF4-FFF2-40B4-BE49-F238E27FC236}">
                    <a16:creationId xmlns:a16="http://schemas.microsoft.com/office/drawing/2014/main" id="{0B1F13EE-BD9B-7F47-BD69-A952A1064C5A}"/>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73" name="Group 295">
                <a:extLst>
                  <a:ext uri="{FF2B5EF4-FFF2-40B4-BE49-F238E27FC236}">
                    <a16:creationId xmlns:a16="http://schemas.microsoft.com/office/drawing/2014/main" id="{C628C30A-B25E-F44E-9562-05B7707D0F8F}"/>
                  </a:ext>
                </a:extLst>
              </p:cNvPr>
              <p:cNvGrpSpPr>
                <a:grpSpLocks/>
              </p:cNvGrpSpPr>
              <p:nvPr/>
            </p:nvGrpSpPr>
            <p:grpSpPr bwMode="auto">
              <a:xfrm>
                <a:off x="4494" y="1402"/>
                <a:ext cx="145" cy="40"/>
                <a:chOff x="4494" y="1402"/>
                <a:chExt cx="145" cy="40"/>
              </a:xfrm>
            </p:grpSpPr>
            <p:sp>
              <p:nvSpPr>
                <p:cNvPr id="176" name="Oval 296">
                  <a:extLst>
                    <a:ext uri="{FF2B5EF4-FFF2-40B4-BE49-F238E27FC236}">
                      <a16:creationId xmlns:a16="http://schemas.microsoft.com/office/drawing/2014/main" id="{03F237A2-41C2-0347-A421-87743C9E62E6}"/>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77" name="Oval 297">
                  <a:extLst>
                    <a:ext uri="{FF2B5EF4-FFF2-40B4-BE49-F238E27FC236}">
                      <a16:creationId xmlns:a16="http://schemas.microsoft.com/office/drawing/2014/main" id="{B4700626-ED00-234F-B08F-520E53F8586E}"/>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78" name="Oval 298">
                  <a:extLst>
                    <a:ext uri="{FF2B5EF4-FFF2-40B4-BE49-F238E27FC236}">
                      <a16:creationId xmlns:a16="http://schemas.microsoft.com/office/drawing/2014/main" id="{D491382A-98DF-314D-B00D-484BF2ECD461}"/>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79" name="Oval 299">
                  <a:extLst>
                    <a:ext uri="{FF2B5EF4-FFF2-40B4-BE49-F238E27FC236}">
                      <a16:creationId xmlns:a16="http://schemas.microsoft.com/office/drawing/2014/main" id="{186E118A-CB8E-BD4F-9937-C9BDD367DE67}"/>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174" name="Freeform 300">
                <a:extLst>
                  <a:ext uri="{FF2B5EF4-FFF2-40B4-BE49-F238E27FC236}">
                    <a16:creationId xmlns:a16="http://schemas.microsoft.com/office/drawing/2014/main" id="{517B8290-C193-534B-8E9A-F65C59588167}"/>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5" name="Freeform 301">
                <a:extLst>
                  <a:ext uri="{FF2B5EF4-FFF2-40B4-BE49-F238E27FC236}">
                    <a16:creationId xmlns:a16="http://schemas.microsoft.com/office/drawing/2014/main" id="{2B87FE88-C510-4442-9225-D54076CBFC73}"/>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21" name="Freeform 302">
              <a:extLst>
                <a:ext uri="{FF2B5EF4-FFF2-40B4-BE49-F238E27FC236}">
                  <a16:creationId xmlns:a16="http://schemas.microsoft.com/office/drawing/2014/main" id="{82842F80-CDA2-764C-BFEF-8B7F72B3406A}"/>
                </a:ext>
              </a:extLst>
            </p:cNvPr>
            <p:cNvSpPr>
              <a:spLocks noChangeAspect="1"/>
            </p:cNvSpPr>
            <p:nvPr/>
          </p:nvSpPr>
          <p:spPr bwMode="auto">
            <a:xfrm rot="-1649985">
              <a:off x="12" y="2190"/>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 name="Freeform 303">
              <a:extLst>
                <a:ext uri="{FF2B5EF4-FFF2-40B4-BE49-F238E27FC236}">
                  <a16:creationId xmlns:a16="http://schemas.microsoft.com/office/drawing/2014/main" id="{38D1798E-8C2B-3B45-9013-4C3945D88062}"/>
                </a:ext>
              </a:extLst>
            </p:cNvPr>
            <p:cNvSpPr>
              <a:spLocks noChangeAspect="1"/>
            </p:cNvSpPr>
            <p:nvPr/>
          </p:nvSpPr>
          <p:spPr bwMode="auto">
            <a:xfrm rot="-1649985">
              <a:off x="46" y="218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 name="Freeform 304">
              <a:extLst>
                <a:ext uri="{FF2B5EF4-FFF2-40B4-BE49-F238E27FC236}">
                  <a16:creationId xmlns:a16="http://schemas.microsoft.com/office/drawing/2014/main" id="{D8D45F28-EED3-014C-AA23-DF47262F78BA}"/>
                </a:ext>
              </a:extLst>
            </p:cNvPr>
            <p:cNvSpPr>
              <a:spLocks noChangeAspect="1"/>
            </p:cNvSpPr>
            <p:nvPr/>
          </p:nvSpPr>
          <p:spPr bwMode="auto">
            <a:xfrm rot="-1649985">
              <a:off x="101" y="2178"/>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 name="Freeform 305">
              <a:extLst>
                <a:ext uri="{FF2B5EF4-FFF2-40B4-BE49-F238E27FC236}">
                  <a16:creationId xmlns:a16="http://schemas.microsoft.com/office/drawing/2014/main" id="{3E30F4EC-C519-0746-BC4A-99C6BDBFEC15}"/>
                </a:ext>
              </a:extLst>
            </p:cNvPr>
            <p:cNvSpPr>
              <a:spLocks noChangeAspect="1"/>
            </p:cNvSpPr>
            <p:nvPr/>
          </p:nvSpPr>
          <p:spPr bwMode="auto">
            <a:xfrm rot="-1649985">
              <a:off x="136" y="2172"/>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5" name="Oval 306">
              <a:extLst>
                <a:ext uri="{FF2B5EF4-FFF2-40B4-BE49-F238E27FC236}">
                  <a16:creationId xmlns:a16="http://schemas.microsoft.com/office/drawing/2014/main" id="{B2F113F9-267A-1146-90A2-8BE2EE82F24D}"/>
                </a:ext>
              </a:extLst>
            </p:cNvPr>
            <p:cNvSpPr>
              <a:spLocks noChangeAspect="1" noChangeArrowheads="1"/>
            </p:cNvSpPr>
            <p:nvPr/>
          </p:nvSpPr>
          <p:spPr bwMode="auto">
            <a:xfrm rot="-449986">
              <a:off x="-28" y="2115"/>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6" name="Oval 307">
              <a:extLst>
                <a:ext uri="{FF2B5EF4-FFF2-40B4-BE49-F238E27FC236}">
                  <a16:creationId xmlns:a16="http://schemas.microsoft.com/office/drawing/2014/main" id="{DCC970F2-15B1-934B-9470-93215676DD82}"/>
                </a:ext>
              </a:extLst>
            </p:cNvPr>
            <p:cNvSpPr>
              <a:spLocks noChangeAspect="1" noChangeArrowheads="1"/>
            </p:cNvSpPr>
            <p:nvPr/>
          </p:nvSpPr>
          <p:spPr bwMode="auto">
            <a:xfrm rot="-449986">
              <a:off x="62" y="2103"/>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7" name="Oval 308">
              <a:extLst>
                <a:ext uri="{FF2B5EF4-FFF2-40B4-BE49-F238E27FC236}">
                  <a16:creationId xmlns:a16="http://schemas.microsoft.com/office/drawing/2014/main" id="{77807EAA-D3C3-7F4B-9A10-F18218A3EF1F}"/>
                </a:ext>
              </a:extLst>
            </p:cNvPr>
            <p:cNvSpPr>
              <a:spLocks noChangeAspect="1" noChangeArrowheads="1"/>
            </p:cNvSpPr>
            <p:nvPr/>
          </p:nvSpPr>
          <p:spPr bwMode="auto">
            <a:xfrm rot="-449986">
              <a:off x="149" y="2090"/>
              <a:ext cx="92"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28" name="Freeform 309">
              <a:extLst>
                <a:ext uri="{FF2B5EF4-FFF2-40B4-BE49-F238E27FC236}">
                  <a16:creationId xmlns:a16="http://schemas.microsoft.com/office/drawing/2014/main" id="{751BA8D6-8351-FB49-8088-0258F902DA46}"/>
                </a:ext>
              </a:extLst>
            </p:cNvPr>
            <p:cNvSpPr>
              <a:spLocks noChangeAspect="1"/>
            </p:cNvSpPr>
            <p:nvPr/>
          </p:nvSpPr>
          <p:spPr bwMode="auto">
            <a:xfrm rot="-1649985">
              <a:off x="187" y="216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 name="Freeform 310">
              <a:extLst>
                <a:ext uri="{FF2B5EF4-FFF2-40B4-BE49-F238E27FC236}">
                  <a16:creationId xmlns:a16="http://schemas.microsoft.com/office/drawing/2014/main" id="{4107D2A0-1283-7D48-BD36-BC5E5DE3A17C}"/>
                </a:ext>
              </a:extLst>
            </p:cNvPr>
            <p:cNvSpPr>
              <a:spLocks noChangeAspect="1"/>
            </p:cNvSpPr>
            <p:nvPr/>
          </p:nvSpPr>
          <p:spPr bwMode="auto">
            <a:xfrm rot="-1649985">
              <a:off x="222" y="2158"/>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 name="Freeform 311">
              <a:extLst>
                <a:ext uri="{FF2B5EF4-FFF2-40B4-BE49-F238E27FC236}">
                  <a16:creationId xmlns:a16="http://schemas.microsoft.com/office/drawing/2014/main" id="{D5296343-9323-EA4C-A81B-59CF19619242}"/>
                </a:ext>
              </a:extLst>
            </p:cNvPr>
            <p:cNvSpPr>
              <a:spLocks noChangeAspect="1"/>
            </p:cNvSpPr>
            <p:nvPr/>
          </p:nvSpPr>
          <p:spPr bwMode="auto">
            <a:xfrm rot="9150015">
              <a:off x="69" y="2295"/>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 name="Freeform 312">
              <a:extLst>
                <a:ext uri="{FF2B5EF4-FFF2-40B4-BE49-F238E27FC236}">
                  <a16:creationId xmlns:a16="http://schemas.microsoft.com/office/drawing/2014/main" id="{12E6597F-73B4-4645-9491-7D6C98DBFFB5}"/>
                </a:ext>
              </a:extLst>
            </p:cNvPr>
            <p:cNvSpPr>
              <a:spLocks noChangeAspect="1"/>
            </p:cNvSpPr>
            <p:nvPr/>
          </p:nvSpPr>
          <p:spPr bwMode="auto">
            <a:xfrm rot="9150015">
              <a:off x="34" y="2300"/>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 name="Freeform 313">
              <a:extLst>
                <a:ext uri="{FF2B5EF4-FFF2-40B4-BE49-F238E27FC236}">
                  <a16:creationId xmlns:a16="http://schemas.microsoft.com/office/drawing/2014/main" id="{3F0E6D9F-A754-8242-8C8C-92508AD342AB}"/>
                </a:ext>
              </a:extLst>
            </p:cNvPr>
            <p:cNvSpPr>
              <a:spLocks noChangeAspect="1"/>
            </p:cNvSpPr>
            <p:nvPr/>
          </p:nvSpPr>
          <p:spPr bwMode="auto">
            <a:xfrm rot="9150015">
              <a:off x="160" y="227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3" name="Freeform 314">
              <a:extLst>
                <a:ext uri="{FF2B5EF4-FFF2-40B4-BE49-F238E27FC236}">
                  <a16:creationId xmlns:a16="http://schemas.microsoft.com/office/drawing/2014/main" id="{1FA89757-49EC-3C43-83D3-8719913599CC}"/>
                </a:ext>
              </a:extLst>
            </p:cNvPr>
            <p:cNvSpPr>
              <a:spLocks noChangeAspect="1"/>
            </p:cNvSpPr>
            <p:nvPr/>
          </p:nvSpPr>
          <p:spPr bwMode="auto">
            <a:xfrm rot="9150015">
              <a:off x="125" y="2286"/>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 name="Oval 315">
              <a:extLst>
                <a:ext uri="{FF2B5EF4-FFF2-40B4-BE49-F238E27FC236}">
                  <a16:creationId xmlns:a16="http://schemas.microsoft.com/office/drawing/2014/main" id="{4DBCD122-8A11-AF49-B9D0-3D77C765DA22}"/>
                </a:ext>
              </a:extLst>
            </p:cNvPr>
            <p:cNvSpPr>
              <a:spLocks noChangeAspect="1" noChangeArrowheads="1"/>
            </p:cNvSpPr>
            <p:nvPr/>
          </p:nvSpPr>
          <p:spPr bwMode="auto">
            <a:xfrm rot="10350014">
              <a:off x="27" y="2374"/>
              <a:ext cx="92"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5" name="Oval 316">
              <a:extLst>
                <a:ext uri="{FF2B5EF4-FFF2-40B4-BE49-F238E27FC236}">
                  <a16:creationId xmlns:a16="http://schemas.microsoft.com/office/drawing/2014/main" id="{299C4AAD-8FDE-0045-BFDF-74738F43BBE7}"/>
                </a:ext>
              </a:extLst>
            </p:cNvPr>
            <p:cNvSpPr>
              <a:spLocks noChangeAspect="1" noChangeArrowheads="1"/>
            </p:cNvSpPr>
            <p:nvPr/>
          </p:nvSpPr>
          <p:spPr bwMode="auto">
            <a:xfrm rot="10350014">
              <a:off x="118" y="2359"/>
              <a:ext cx="93"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6" name="Oval 317">
              <a:extLst>
                <a:ext uri="{FF2B5EF4-FFF2-40B4-BE49-F238E27FC236}">
                  <a16:creationId xmlns:a16="http://schemas.microsoft.com/office/drawing/2014/main" id="{9DBA5CA4-F2E6-1441-8D1E-D5BF646EC8EC}"/>
                </a:ext>
              </a:extLst>
            </p:cNvPr>
            <p:cNvSpPr>
              <a:spLocks noChangeAspect="1" noChangeArrowheads="1"/>
            </p:cNvSpPr>
            <p:nvPr/>
          </p:nvSpPr>
          <p:spPr bwMode="auto">
            <a:xfrm rot="10350014">
              <a:off x="208" y="2347"/>
              <a:ext cx="93"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37" name="Freeform 318">
              <a:extLst>
                <a:ext uri="{FF2B5EF4-FFF2-40B4-BE49-F238E27FC236}">
                  <a16:creationId xmlns:a16="http://schemas.microsoft.com/office/drawing/2014/main" id="{99F46744-545D-DE44-87CE-D61E0486BA12}"/>
                </a:ext>
              </a:extLst>
            </p:cNvPr>
            <p:cNvSpPr>
              <a:spLocks noChangeAspect="1"/>
            </p:cNvSpPr>
            <p:nvPr/>
          </p:nvSpPr>
          <p:spPr bwMode="auto">
            <a:xfrm rot="9150015">
              <a:off x="249" y="2267"/>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 name="Freeform 319">
              <a:extLst>
                <a:ext uri="{FF2B5EF4-FFF2-40B4-BE49-F238E27FC236}">
                  <a16:creationId xmlns:a16="http://schemas.microsoft.com/office/drawing/2014/main" id="{4830C921-CBA6-AB48-A07D-4CA388B506D8}"/>
                </a:ext>
              </a:extLst>
            </p:cNvPr>
            <p:cNvSpPr>
              <a:spLocks noChangeAspect="1"/>
            </p:cNvSpPr>
            <p:nvPr/>
          </p:nvSpPr>
          <p:spPr bwMode="auto">
            <a:xfrm rot="9150015">
              <a:off x="215" y="2273"/>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39" name="Group 320">
              <a:extLst>
                <a:ext uri="{FF2B5EF4-FFF2-40B4-BE49-F238E27FC236}">
                  <a16:creationId xmlns:a16="http://schemas.microsoft.com/office/drawing/2014/main" id="{11AF56D4-9E6D-1B45-8E65-F2261CD7ADB2}"/>
                </a:ext>
              </a:extLst>
            </p:cNvPr>
            <p:cNvGrpSpPr>
              <a:grpSpLocks/>
            </p:cNvGrpSpPr>
            <p:nvPr/>
          </p:nvGrpSpPr>
          <p:grpSpPr bwMode="auto">
            <a:xfrm rot="-806517">
              <a:off x="262" y="2042"/>
              <a:ext cx="368" cy="365"/>
              <a:chOff x="4494" y="1296"/>
              <a:chExt cx="147" cy="146"/>
            </a:xfrm>
          </p:grpSpPr>
          <p:sp>
            <p:nvSpPr>
              <p:cNvPr id="132" name="Freeform 321">
                <a:extLst>
                  <a:ext uri="{FF2B5EF4-FFF2-40B4-BE49-F238E27FC236}">
                    <a16:creationId xmlns:a16="http://schemas.microsoft.com/office/drawing/2014/main" id="{A40AD813-D81C-6446-A3F7-1BE40FAF3A31}"/>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3" name="Freeform 322">
                <a:extLst>
                  <a:ext uri="{FF2B5EF4-FFF2-40B4-BE49-F238E27FC236}">
                    <a16:creationId xmlns:a16="http://schemas.microsoft.com/office/drawing/2014/main" id="{5918673D-84B3-4941-92EF-DA92617D5701}"/>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 name="Freeform 323">
                <a:extLst>
                  <a:ext uri="{FF2B5EF4-FFF2-40B4-BE49-F238E27FC236}">
                    <a16:creationId xmlns:a16="http://schemas.microsoft.com/office/drawing/2014/main" id="{D0DA8359-DB84-B940-9274-20CFD7AF3867}"/>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5" name="Freeform 324">
                <a:extLst>
                  <a:ext uri="{FF2B5EF4-FFF2-40B4-BE49-F238E27FC236}">
                    <a16:creationId xmlns:a16="http://schemas.microsoft.com/office/drawing/2014/main" id="{7B555B49-E869-4740-98C8-EB8F44EBEA9E}"/>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6" name="Freeform 325">
                <a:extLst>
                  <a:ext uri="{FF2B5EF4-FFF2-40B4-BE49-F238E27FC236}">
                    <a16:creationId xmlns:a16="http://schemas.microsoft.com/office/drawing/2014/main" id="{1C1CFA03-0150-D643-BC1F-C094002CF1DB}"/>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7" name="Freeform 326">
                <a:extLst>
                  <a:ext uri="{FF2B5EF4-FFF2-40B4-BE49-F238E27FC236}">
                    <a16:creationId xmlns:a16="http://schemas.microsoft.com/office/drawing/2014/main" id="{BB34BFA2-2B34-8146-A72B-AF6D7B6B2395}"/>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38" name="Group 327">
                <a:extLst>
                  <a:ext uri="{FF2B5EF4-FFF2-40B4-BE49-F238E27FC236}">
                    <a16:creationId xmlns:a16="http://schemas.microsoft.com/office/drawing/2014/main" id="{8229025F-39A2-6344-AE68-2E2CEA859124}"/>
                  </a:ext>
                </a:extLst>
              </p:cNvPr>
              <p:cNvGrpSpPr>
                <a:grpSpLocks/>
              </p:cNvGrpSpPr>
              <p:nvPr/>
            </p:nvGrpSpPr>
            <p:grpSpPr bwMode="auto">
              <a:xfrm>
                <a:off x="4497" y="1296"/>
                <a:ext cx="144" cy="40"/>
                <a:chOff x="4497" y="1296"/>
                <a:chExt cx="144" cy="40"/>
              </a:xfrm>
            </p:grpSpPr>
            <p:sp>
              <p:nvSpPr>
                <p:cNvPr id="154" name="Oval 328">
                  <a:extLst>
                    <a:ext uri="{FF2B5EF4-FFF2-40B4-BE49-F238E27FC236}">
                      <a16:creationId xmlns:a16="http://schemas.microsoft.com/office/drawing/2014/main" id="{653EFBCB-3976-3947-BE2F-2054C0C822A2}"/>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55" name="Oval 329">
                  <a:extLst>
                    <a:ext uri="{FF2B5EF4-FFF2-40B4-BE49-F238E27FC236}">
                      <a16:creationId xmlns:a16="http://schemas.microsoft.com/office/drawing/2014/main" id="{2F2F5EE3-52E8-BB4F-B568-B9744DEA3AEF}"/>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56" name="Oval 330">
                  <a:extLst>
                    <a:ext uri="{FF2B5EF4-FFF2-40B4-BE49-F238E27FC236}">
                      <a16:creationId xmlns:a16="http://schemas.microsoft.com/office/drawing/2014/main" id="{A9237B28-4208-584B-A94F-70C631756A02}"/>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57" name="Oval 331">
                  <a:extLst>
                    <a:ext uri="{FF2B5EF4-FFF2-40B4-BE49-F238E27FC236}">
                      <a16:creationId xmlns:a16="http://schemas.microsoft.com/office/drawing/2014/main" id="{90B7D565-6151-844D-A471-18A908EB24F9}"/>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139" name="Freeform 332">
                <a:extLst>
                  <a:ext uri="{FF2B5EF4-FFF2-40B4-BE49-F238E27FC236}">
                    <a16:creationId xmlns:a16="http://schemas.microsoft.com/office/drawing/2014/main" id="{99553BE4-42C1-084C-BA59-490D03BCE015}"/>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0" name="Freeform 333">
                <a:extLst>
                  <a:ext uri="{FF2B5EF4-FFF2-40B4-BE49-F238E27FC236}">
                    <a16:creationId xmlns:a16="http://schemas.microsoft.com/office/drawing/2014/main" id="{1D750336-7ADC-C646-8D36-DDA5EEB1096E}"/>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1" name="Freeform 334">
                <a:extLst>
                  <a:ext uri="{FF2B5EF4-FFF2-40B4-BE49-F238E27FC236}">
                    <a16:creationId xmlns:a16="http://schemas.microsoft.com/office/drawing/2014/main" id="{90573B1A-FE93-5545-BE4D-29BAA902201E}"/>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2" name="Freeform 335">
                <a:extLst>
                  <a:ext uri="{FF2B5EF4-FFF2-40B4-BE49-F238E27FC236}">
                    <a16:creationId xmlns:a16="http://schemas.microsoft.com/office/drawing/2014/main" id="{2E608B60-2F6A-EF4F-9C69-17FE5CA69C39}"/>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336">
                <a:extLst>
                  <a:ext uri="{FF2B5EF4-FFF2-40B4-BE49-F238E27FC236}">
                    <a16:creationId xmlns:a16="http://schemas.microsoft.com/office/drawing/2014/main" id="{3020874B-8B7B-A149-B6D7-95C00EE29D69}"/>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337">
                <a:extLst>
                  <a:ext uri="{FF2B5EF4-FFF2-40B4-BE49-F238E27FC236}">
                    <a16:creationId xmlns:a16="http://schemas.microsoft.com/office/drawing/2014/main" id="{F45F2668-1930-174F-9BC1-0F3F6E294E9B}"/>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338">
                <a:extLst>
                  <a:ext uri="{FF2B5EF4-FFF2-40B4-BE49-F238E27FC236}">
                    <a16:creationId xmlns:a16="http://schemas.microsoft.com/office/drawing/2014/main" id="{DD8D17A4-A024-D14A-843E-BFE9B730DFEB}"/>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339">
                <a:extLst>
                  <a:ext uri="{FF2B5EF4-FFF2-40B4-BE49-F238E27FC236}">
                    <a16:creationId xmlns:a16="http://schemas.microsoft.com/office/drawing/2014/main" id="{97A6B5AD-785D-554C-A6D7-091BA575A546}"/>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47" name="Group 340">
                <a:extLst>
                  <a:ext uri="{FF2B5EF4-FFF2-40B4-BE49-F238E27FC236}">
                    <a16:creationId xmlns:a16="http://schemas.microsoft.com/office/drawing/2014/main" id="{045BE41E-C95B-0640-9C0F-C78C7216A685}"/>
                  </a:ext>
                </a:extLst>
              </p:cNvPr>
              <p:cNvGrpSpPr>
                <a:grpSpLocks/>
              </p:cNvGrpSpPr>
              <p:nvPr/>
            </p:nvGrpSpPr>
            <p:grpSpPr bwMode="auto">
              <a:xfrm>
                <a:off x="4494" y="1402"/>
                <a:ext cx="145" cy="40"/>
                <a:chOff x="4494" y="1402"/>
                <a:chExt cx="145" cy="40"/>
              </a:xfrm>
            </p:grpSpPr>
            <p:sp>
              <p:nvSpPr>
                <p:cNvPr id="150" name="Oval 341">
                  <a:extLst>
                    <a:ext uri="{FF2B5EF4-FFF2-40B4-BE49-F238E27FC236}">
                      <a16:creationId xmlns:a16="http://schemas.microsoft.com/office/drawing/2014/main" id="{6E6DA235-B5B4-FF47-B853-B0BFFBA2DBF6}"/>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51" name="Oval 342">
                  <a:extLst>
                    <a:ext uri="{FF2B5EF4-FFF2-40B4-BE49-F238E27FC236}">
                      <a16:creationId xmlns:a16="http://schemas.microsoft.com/office/drawing/2014/main" id="{F8DE4D61-13C5-3E48-AE7A-264EFC811A4C}"/>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52" name="Oval 343">
                  <a:extLst>
                    <a:ext uri="{FF2B5EF4-FFF2-40B4-BE49-F238E27FC236}">
                      <a16:creationId xmlns:a16="http://schemas.microsoft.com/office/drawing/2014/main" id="{D666F055-69E9-7D41-9947-0448EF7977AF}"/>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53" name="Oval 344">
                  <a:extLst>
                    <a:ext uri="{FF2B5EF4-FFF2-40B4-BE49-F238E27FC236}">
                      <a16:creationId xmlns:a16="http://schemas.microsoft.com/office/drawing/2014/main" id="{08957766-5BDA-0743-BBC2-25DA3581D00A}"/>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148" name="Freeform 345">
                <a:extLst>
                  <a:ext uri="{FF2B5EF4-FFF2-40B4-BE49-F238E27FC236}">
                    <a16:creationId xmlns:a16="http://schemas.microsoft.com/office/drawing/2014/main" id="{581D4496-6945-B440-9BCE-B1BEB42B2745}"/>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346">
                <a:extLst>
                  <a:ext uri="{FF2B5EF4-FFF2-40B4-BE49-F238E27FC236}">
                    <a16:creationId xmlns:a16="http://schemas.microsoft.com/office/drawing/2014/main" id="{264AA7E0-9243-0E4A-884E-706E6D13828A}"/>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40" name="Group 347">
              <a:extLst>
                <a:ext uri="{FF2B5EF4-FFF2-40B4-BE49-F238E27FC236}">
                  <a16:creationId xmlns:a16="http://schemas.microsoft.com/office/drawing/2014/main" id="{A02DF7EF-2548-3647-93D0-49B1D32E7C61}"/>
                </a:ext>
              </a:extLst>
            </p:cNvPr>
            <p:cNvGrpSpPr>
              <a:grpSpLocks/>
            </p:cNvGrpSpPr>
            <p:nvPr/>
          </p:nvGrpSpPr>
          <p:grpSpPr bwMode="auto">
            <a:xfrm rot="-806517">
              <a:off x="618" y="1994"/>
              <a:ext cx="368" cy="365"/>
              <a:chOff x="4494" y="1296"/>
              <a:chExt cx="147" cy="146"/>
            </a:xfrm>
          </p:grpSpPr>
          <p:sp>
            <p:nvSpPr>
              <p:cNvPr id="106" name="Freeform 348">
                <a:extLst>
                  <a:ext uri="{FF2B5EF4-FFF2-40B4-BE49-F238E27FC236}">
                    <a16:creationId xmlns:a16="http://schemas.microsoft.com/office/drawing/2014/main" id="{F234475C-5545-EC44-B263-3E084FEDBA89}"/>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7" name="Freeform 349">
                <a:extLst>
                  <a:ext uri="{FF2B5EF4-FFF2-40B4-BE49-F238E27FC236}">
                    <a16:creationId xmlns:a16="http://schemas.microsoft.com/office/drawing/2014/main" id="{9CF82E2A-1FFD-C14D-AC82-3B3D7D4F82FB}"/>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8" name="Freeform 350">
                <a:extLst>
                  <a:ext uri="{FF2B5EF4-FFF2-40B4-BE49-F238E27FC236}">
                    <a16:creationId xmlns:a16="http://schemas.microsoft.com/office/drawing/2014/main" id="{5D09228D-A249-AD41-99E8-86FABDD00F08}"/>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9" name="Freeform 351">
                <a:extLst>
                  <a:ext uri="{FF2B5EF4-FFF2-40B4-BE49-F238E27FC236}">
                    <a16:creationId xmlns:a16="http://schemas.microsoft.com/office/drawing/2014/main" id="{EDED4685-BBCB-5248-8AC5-89719770561D}"/>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0" name="Freeform 352">
                <a:extLst>
                  <a:ext uri="{FF2B5EF4-FFF2-40B4-BE49-F238E27FC236}">
                    <a16:creationId xmlns:a16="http://schemas.microsoft.com/office/drawing/2014/main" id="{D9B51B43-E921-EA40-8466-E54F349CC9D6}"/>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1" name="Freeform 353">
                <a:extLst>
                  <a:ext uri="{FF2B5EF4-FFF2-40B4-BE49-F238E27FC236}">
                    <a16:creationId xmlns:a16="http://schemas.microsoft.com/office/drawing/2014/main" id="{C3ACDE3D-03E2-E245-AE7A-5D263CBE6483}"/>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12" name="Group 354">
                <a:extLst>
                  <a:ext uri="{FF2B5EF4-FFF2-40B4-BE49-F238E27FC236}">
                    <a16:creationId xmlns:a16="http://schemas.microsoft.com/office/drawing/2014/main" id="{4FF0C3A1-FC4E-9946-A5B5-77C3C7204A4C}"/>
                  </a:ext>
                </a:extLst>
              </p:cNvPr>
              <p:cNvGrpSpPr>
                <a:grpSpLocks/>
              </p:cNvGrpSpPr>
              <p:nvPr/>
            </p:nvGrpSpPr>
            <p:grpSpPr bwMode="auto">
              <a:xfrm>
                <a:off x="4497" y="1296"/>
                <a:ext cx="144" cy="40"/>
                <a:chOff x="4497" y="1296"/>
                <a:chExt cx="144" cy="40"/>
              </a:xfrm>
            </p:grpSpPr>
            <p:sp>
              <p:nvSpPr>
                <p:cNvPr id="128" name="Oval 355">
                  <a:extLst>
                    <a:ext uri="{FF2B5EF4-FFF2-40B4-BE49-F238E27FC236}">
                      <a16:creationId xmlns:a16="http://schemas.microsoft.com/office/drawing/2014/main" id="{0420E2D6-FCDC-724D-AEF6-7880DCC90B34}"/>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29" name="Oval 356">
                  <a:extLst>
                    <a:ext uri="{FF2B5EF4-FFF2-40B4-BE49-F238E27FC236}">
                      <a16:creationId xmlns:a16="http://schemas.microsoft.com/office/drawing/2014/main" id="{BE8C7798-5B89-0849-84C4-B19DE5A8F55A}"/>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30" name="Oval 357">
                  <a:extLst>
                    <a:ext uri="{FF2B5EF4-FFF2-40B4-BE49-F238E27FC236}">
                      <a16:creationId xmlns:a16="http://schemas.microsoft.com/office/drawing/2014/main" id="{2A6EC679-ADD8-D244-9A19-2C0275672993}"/>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31" name="Oval 358">
                  <a:extLst>
                    <a:ext uri="{FF2B5EF4-FFF2-40B4-BE49-F238E27FC236}">
                      <a16:creationId xmlns:a16="http://schemas.microsoft.com/office/drawing/2014/main" id="{9D7E80F1-6389-AD41-95C3-4071D6FA14C2}"/>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113" name="Freeform 359">
                <a:extLst>
                  <a:ext uri="{FF2B5EF4-FFF2-40B4-BE49-F238E27FC236}">
                    <a16:creationId xmlns:a16="http://schemas.microsoft.com/office/drawing/2014/main" id="{D35EE732-FA37-4A46-8825-CDF5498B6EF9}"/>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4" name="Freeform 360">
                <a:extLst>
                  <a:ext uri="{FF2B5EF4-FFF2-40B4-BE49-F238E27FC236}">
                    <a16:creationId xmlns:a16="http://schemas.microsoft.com/office/drawing/2014/main" id="{3EC3292E-7692-B747-87F4-D49585744FC1}"/>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 name="Freeform 361">
                <a:extLst>
                  <a:ext uri="{FF2B5EF4-FFF2-40B4-BE49-F238E27FC236}">
                    <a16:creationId xmlns:a16="http://schemas.microsoft.com/office/drawing/2014/main" id="{286935BA-FA0B-9348-8027-C6CAFE51A749}"/>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6" name="Freeform 362">
                <a:extLst>
                  <a:ext uri="{FF2B5EF4-FFF2-40B4-BE49-F238E27FC236}">
                    <a16:creationId xmlns:a16="http://schemas.microsoft.com/office/drawing/2014/main" id="{B765C49F-9D8C-3948-96EB-AE8BE02E93F6}"/>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 name="Freeform 363">
                <a:extLst>
                  <a:ext uri="{FF2B5EF4-FFF2-40B4-BE49-F238E27FC236}">
                    <a16:creationId xmlns:a16="http://schemas.microsoft.com/office/drawing/2014/main" id="{F7D2C16A-D8DD-7044-B148-46253117005F}"/>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8" name="Freeform 364">
                <a:extLst>
                  <a:ext uri="{FF2B5EF4-FFF2-40B4-BE49-F238E27FC236}">
                    <a16:creationId xmlns:a16="http://schemas.microsoft.com/office/drawing/2014/main" id="{28F9F1C3-41DE-BF48-99A9-4839BE9F90AA}"/>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 name="Freeform 365">
                <a:extLst>
                  <a:ext uri="{FF2B5EF4-FFF2-40B4-BE49-F238E27FC236}">
                    <a16:creationId xmlns:a16="http://schemas.microsoft.com/office/drawing/2014/main" id="{7D0DA824-BE7F-C842-9995-A5A1AA3172A4}"/>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0" name="Freeform 366">
                <a:extLst>
                  <a:ext uri="{FF2B5EF4-FFF2-40B4-BE49-F238E27FC236}">
                    <a16:creationId xmlns:a16="http://schemas.microsoft.com/office/drawing/2014/main" id="{B26BC048-DFAB-1640-85EA-DCD60FFF5327}"/>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21" name="Group 367">
                <a:extLst>
                  <a:ext uri="{FF2B5EF4-FFF2-40B4-BE49-F238E27FC236}">
                    <a16:creationId xmlns:a16="http://schemas.microsoft.com/office/drawing/2014/main" id="{DDA0E003-08A0-F943-B41E-853DA5AE9996}"/>
                  </a:ext>
                </a:extLst>
              </p:cNvPr>
              <p:cNvGrpSpPr>
                <a:grpSpLocks/>
              </p:cNvGrpSpPr>
              <p:nvPr/>
            </p:nvGrpSpPr>
            <p:grpSpPr bwMode="auto">
              <a:xfrm>
                <a:off x="4494" y="1402"/>
                <a:ext cx="145" cy="40"/>
                <a:chOff x="4494" y="1402"/>
                <a:chExt cx="145" cy="40"/>
              </a:xfrm>
            </p:grpSpPr>
            <p:sp>
              <p:nvSpPr>
                <p:cNvPr id="124" name="Oval 368">
                  <a:extLst>
                    <a:ext uri="{FF2B5EF4-FFF2-40B4-BE49-F238E27FC236}">
                      <a16:creationId xmlns:a16="http://schemas.microsoft.com/office/drawing/2014/main" id="{FCE6C685-B9A3-2C4E-917B-AD8F4065E0FF}"/>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25" name="Oval 369">
                  <a:extLst>
                    <a:ext uri="{FF2B5EF4-FFF2-40B4-BE49-F238E27FC236}">
                      <a16:creationId xmlns:a16="http://schemas.microsoft.com/office/drawing/2014/main" id="{6AD457EA-6266-CD4C-86E3-015B455A7357}"/>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26" name="Oval 370">
                  <a:extLst>
                    <a:ext uri="{FF2B5EF4-FFF2-40B4-BE49-F238E27FC236}">
                      <a16:creationId xmlns:a16="http://schemas.microsoft.com/office/drawing/2014/main" id="{3D975539-DE04-CF46-9703-7F27B6B27FC4}"/>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27" name="Oval 371">
                  <a:extLst>
                    <a:ext uri="{FF2B5EF4-FFF2-40B4-BE49-F238E27FC236}">
                      <a16:creationId xmlns:a16="http://schemas.microsoft.com/office/drawing/2014/main" id="{F5D06E87-E03A-0246-8DD7-F0C72D9B19D0}"/>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122" name="Freeform 372">
                <a:extLst>
                  <a:ext uri="{FF2B5EF4-FFF2-40B4-BE49-F238E27FC236}">
                    <a16:creationId xmlns:a16="http://schemas.microsoft.com/office/drawing/2014/main" id="{50201234-ECE4-CD4B-BBA0-97809AE3213F}"/>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 name="Freeform 373">
                <a:extLst>
                  <a:ext uri="{FF2B5EF4-FFF2-40B4-BE49-F238E27FC236}">
                    <a16:creationId xmlns:a16="http://schemas.microsoft.com/office/drawing/2014/main" id="{58B4C2AF-E71B-F144-A340-E48952DC6161}"/>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41" name="Group 374">
              <a:extLst>
                <a:ext uri="{FF2B5EF4-FFF2-40B4-BE49-F238E27FC236}">
                  <a16:creationId xmlns:a16="http://schemas.microsoft.com/office/drawing/2014/main" id="{34CE0CF5-7A1C-E242-A32A-D823F57FC6D6}"/>
                </a:ext>
              </a:extLst>
            </p:cNvPr>
            <p:cNvGrpSpPr>
              <a:grpSpLocks/>
            </p:cNvGrpSpPr>
            <p:nvPr/>
          </p:nvGrpSpPr>
          <p:grpSpPr bwMode="auto">
            <a:xfrm rot="-581199">
              <a:off x="1505" y="1905"/>
              <a:ext cx="368" cy="365"/>
              <a:chOff x="4494" y="1296"/>
              <a:chExt cx="147" cy="146"/>
            </a:xfrm>
          </p:grpSpPr>
          <p:sp>
            <p:nvSpPr>
              <p:cNvPr id="80" name="Freeform 375">
                <a:extLst>
                  <a:ext uri="{FF2B5EF4-FFF2-40B4-BE49-F238E27FC236}">
                    <a16:creationId xmlns:a16="http://schemas.microsoft.com/office/drawing/2014/main" id="{FF6D8869-05B8-4A44-B13E-80FBF23766BA}"/>
                  </a:ext>
                </a:extLst>
              </p:cNvPr>
              <p:cNvSpPr>
                <a:spLocks noChangeAspect="1"/>
              </p:cNvSpPr>
              <p:nvPr/>
            </p:nvSpPr>
            <p:spPr bwMode="auto">
              <a:xfrm rot="-805898">
                <a:off x="4505" y="132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1" name="Freeform 376">
                <a:extLst>
                  <a:ext uri="{FF2B5EF4-FFF2-40B4-BE49-F238E27FC236}">
                    <a16:creationId xmlns:a16="http://schemas.microsoft.com/office/drawing/2014/main" id="{BC6A5B25-3852-4A41-80C8-1A0363628430}"/>
                  </a:ext>
                </a:extLst>
              </p:cNvPr>
              <p:cNvSpPr>
                <a:spLocks noChangeAspect="1"/>
              </p:cNvSpPr>
              <p:nvPr/>
            </p:nvSpPr>
            <p:spPr bwMode="auto">
              <a:xfrm rot="-805898">
                <a:off x="4519" y="132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 name="Freeform 377">
                <a:extLst>
                  <a:ext uri="{FF2B5EF4-FFF2-40B4-BE49-F238E27FC236}">
                    <a16:creationId xmlns:a16="http://schemas.microsoft.com/office/drawing/2014/main" id="{71BCCD04-45C1-8245-BFF1-9ECFE12A8EAA}"/>
                  </a:ext>
                </a:extLst>
              </p:cNvPr>
              <p:cNvSpPr>
                <a:spLocks noChangeAspect="1"/>
              </p:cNvSpPr>
              <p:nvPr/>
            </p:nvSpPr>
            <p:spPr bwMode="auto">
              <a:xfrm rot="-805898">
                <a:off x="4541" y="1329"/>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3" name="Freeform 378">
                <a:extLst>
                  <a:ext uri="{FF2B5EF4-FFF2-40B4-BE49-F238E27FC236}">
                    <a16:creationId xmlns:a16="http://schemas.microsoft.com/office/drawing/2014/main" id="{2720C999-EC12-EA4A-909A-9FA6B3072B54}"/>
                  </a:ext>
                </a:extLst>
              </p:cNvPr>
              <p:cNvSpPr>
                <a:spLocks noChangeAspect="1"/>
              </p:cNvSpPr>
              <p:nvPr/>
            </p:nvSpPr>
            <p:spPr bwMode="auto">
              <a:xfrm rot="-805898">
                <a:off x="4555" y="133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4" name="Freeform 379">
                <a:extLst>
                  <a:ext uri="{FF2B5EF4-FFF2-40B4-BE49-F238E27FC236}">
                    <a16:creationId xmlns:a16="http://schemas.microsoft.com/office/drawing/2014/main" id="{83A64E31-54F4-D247-A3E2-653B0512AB82}"/>
                  </a:ext>
                </a:extLst>
              </p:cNvPr>
              <p:cNvSpPr>
                <a:spLocks noChangeAspect="1"/>
              </p:cNvSpPr>
              <p:nvPr/>
            </p:nvSpPr>
            <p:spPr bwMode="auto">
              <a:xfrm rot="-805898">
                <a:off x="4577" y="1333"/>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5" name="Freeform 380">
                <a:extLst>
                  <a:ext uri="{FF2B5EF4-FFF2-40B4-BE49-F238E27FC236}">
                    <a16:creationId xmlns:a16="http://schemas.microsoft.com/office/drawing/2014/main" id="{1F2D9A7A-108B-AB4D-8A7A-484532EEA6BF}"/>
                  </a:ext>
                </a:extLst>
              </p:cNvPr>
              <p:cNvSpPr>
                <a:spLocks noChangeAspect="1"/>
              </p:cNvSpPr>
              <p:nvPr/>
            </p:nvSpPr>
            <p:spPr bwMode="auto">
              <a:xfrm rot="-805898">
                <a:off x="4591" y="133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86" name="Group 381">
                <a:extLst>
                  <a:ext uri="{FF2B5EF4-FFF2-40B4-BE49-F238E27FC236}">
                    <a16:creationId xmlns:a16="http://schemas.microsoft.com/office/drawing/2014/main" id="{E3DC9095-26E0-5F46-BDD4-18652C4DAF1F}"/>
                  </a:ext>
                </a:extLst>
              </p:cNvPr>
              <p:cNvGrpSpPr>
                <a:grpSpLocks/>
              </p:cNvGrpSpPr>
              <p:nvPr/>
            </p:nvGrpSpPr>
            <p:grpSpPr bwMode="auto">
              <a:xfrm>
                <a:off x="4497" y="1296"/>
                <a:ext cx="144" cy="40"/>
                <a:chOff x="4497" y="1296"/>
                <a:chExt cx="144" cy="40"/>
              </a:xfrm>
            </p:grpSpPr>
            <p:sp>
              <p:nvSpPr>
                <p:cNvPr id="102" name="Oval 382">
                  <a:extLst>
                    <a:ext uri="{FF2B5EF4-FFF2-40B4-BE49-F238E27FC236}">
                      <a16:creationId xmlns:a16="http://schemas.microsoft.com/office/drawing/2014/main" id="{AFB1AAB6-44B2-5C4D-ADD6-2692A5DAE5BA}"/>
                    </a:ext>
                  </a:extLst>
                </p:cNvPr>
                <p:cNvSpPr>
                  <a:spLocks noChangeAspect="1" noChangeArrowheads="1"/>
                </p:cNvSpPr>
                <p:nvPr/>
              </p:nvSpPr>
              <p:spPr bwMode="auto">
                <a:xfrm rot="394101">
                  <a:off x="4497" y="129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03" name="Oval 383">
                  <a:extLst>
                    <a:ext uri="{FF2B5EF4-FFF2-40B4-BE49-F238E27FC236}">
                      <a16:creationId xmlns:a16="http://schemas.microsoft.com/office/drawing/2014/main" id="{26876CB9-E73F-3C4F-86E1-A3E6E9ACDB52}"/>
                    </a:ext>
                  </a:extLst>
                </p:cNvPr>
                <p:cNvSpPr>
                  <a:spLocks noChangeAspect="1" noChangeArrowheads="1"/>
                </p:cNvSpPr>
                <p:nvPr/>
              </p:nvSpPr>
              <p:spPr bwMode="auto">
                <a:xfrm rot="394101">
                  <a:off x="4533" y="130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04" name="Oval 384">
                  <a:extLst>
                    <a:ext uri="{FF2B5EF4-FFF2-40B4-BE49-F238E27FC236}">
                      <a16:creationId xmlns:a16="http://schemas.microsoft.com/office/drawing/2014/main" id="{3F606F8B-9533-7246-A926-18F778D3AF8A}"/>
                    </a:ext>
                  </a:extLst>
                </p:cNvPr>
                <p:cNvSpPr>
                  <a:spLocks noChangeAspect="1" noChangeArrowheads="1"/>
                </p:cNvSpPr>
                <p:nvPr/>
              </p:nvSpPr>
              <p:spPr bwMode="auto">
                <a:xfrm rot="394101">
                  <a:off x="4569" y="130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105" name="Oval 385">
                  <a:extLst>
                    <a:ext uri="{FF2B5EF4-FFF2-40B4-BE49-F238E27FC236}">
                      <a16:creationId xmlns:a16="http://schemas.microsoft.com/office/drawing/2014/main" id="{50C21349-368B-8F44-AAB9-3087988052C2}"/>
                    </a:ext>
                  </a:extLst>
                </p:cNvPr>
                <p:cNvSpPr>
                  <a:spLocks noChangeAspect="1" noChangeArrowheads="1"/>
                </p:cNvSpPr>
                <p:nvPr/>
              </p:nvSpPr>
              <p:spPr bwMode="auto">
                <a:xfrm rot="394101">
                  <a:off x="4604" y="13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grpSp>
          <p:sp>
            <p:nvSpPr>
              <p:cNvPr id="87" name="Freeform 386">
                <a:extLst>
                  <a:ext uri="{FF2B5EF4-FFF2-40B4-BE49-F238E27FC236}">
                    <a16:creationId xmlns:a16="http://schemas.microsoft.com/office/drawing/2014/main" id="{A6BF88AD-04AD-DA46-AACD-8471955BA860}"/>
                  </a:ext>
                </a:extLst>
              </p:cNvPr>
              <p:cNvSpPr>
                <a:spLocks noChangeAspect="1"/>
              </p:cNvSpPr>
              <p:nvPr/>
            </p:nvSpPr>
            <p:spPr bwMode="auto">
              <a:xfrm rot="-805898">
                <a:off x="4612" y="1336"/>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8" name="Freeform 387">
                <a:extLst>
                  <a:ext uri="{FF2B5EF4-FFF2-40B4-BE49-F238E27FC236}">
                    <a16:creationId xmlns:a16="http://schemas.microsoft.com/office/drawing/2014/main" id="{3496C878-56BA-C948-91A9-B5136EF126C9}"/>
                  </a:ext>
                </a:extLst>
              </p:cNvPr>
              <p:cNvSpPr>
                <a:spLocks noChangeAspect="1"/>
              </p:cNvSpPr>
              <p:nvPr/>
            </p:nvSpPr>
            <p:spPr bwMode="auto">
              <a:xfrm rot="-805898">
                <a:off x="4626" y="133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9" name="Freeform 388">
                <a:extLst>
                  <a:ext uri="{FF2B5EF4-FFF2-40B4-BE49-F238E27FC236}">
                    <a16:creationId xmlns:a16="http://schemas.microsoft.com/office/drawing/2014/main" id="{9BF48C06-77A2-8D43-8DFD-E02857F6FA7A}"/>
                  </a:ext>
                </a:extLst>
              </p:cNvPr>
              <p:cNvSpPr>
                <a:spLocks noChangeAspect="1"/>
              </p:cNvSpPr>
              <p:nvPr/>
            </p:nvSpPr>
            <p:spPr bwMode="auto">
              <a:xfrm rot="9994102">
                <a:off x="4518" y="137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 name="Freeform 389">
                <a:extLst>
                  <a:ext uri="{FF2B5EF4-FFF2-40B4-BE49-F238E27FC236}">
                    <a16:creationId xmlns:a16="http://schemas.microsoft.com/office/drawing/2014/main" id="{3CEC604D-B2AB-AF46-9318-1DF1BF97D4CE}"/>
                  </a:ext>
                </a:extLst>
              </p:cNvPr>
              <p:cNvSpPr>
                <a:spLocks noChangeAspect="1"/>
              </p:cNvSpPr>
              <p:nvPr/>
            </p:nvSpPr>
            <p:spPr bwMode="auto">
              <a:xfrm rot="9994102">
                <a:off x="4504" y="1370"/>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1" name="Freeform 390">
                <a:extLst>
                  <a:ext uri="{FF2B5EF4-FFF2-40B4-BE49-F238E27FC236}">
                    <a16:creationId xmlns:a16="http://schemas.microsoft.com/office/drawing/2014/main" id="{D9F5E2D2-B27E-FC47-A16D-B5447B4EAD58}"/>
                  </a:ext>
                </a:extLst>
              </p:cNvPr>
              <p:cNvSpPr>
                <a:spLocks noChangeAspect="1"/>
              </p:cNvSpPr>
              <p:nvPr/>
            </p:nvSpPr>
            <p:spPr bwMode="auto">
              <a:xfrm rot="9994102">
                <a:off x="4553" y="1375"/>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 name="Freeform 391">
                <a:extLst>
                  <a:ext uri="{FF2B5EF4-FFF2-40B4-BE49-F238E27FC236}">
                    <a16:creationId xmlns:a16="http://schemas.microsoft.com/office/drawing/2014/main" id="{CADB2DD0-178B-B948-979D-9C8F57A882C1}"/>
                  </a:ext>
                </a:extLst>
              </p:cNvPr>
              <p:cNvSpPr>
                <a:spLocks noChangeAspect="1"/>
              </p:cNvSpPr>
              <p:nvPr/>
            </p:nvSpPr>
            <p:spPr bwMode="auto">
              <a:xfrm rot="9994102">
                <a:off x="4539" y="1374"/>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3" name="Freeform 392">
                <a:extLst>
                  <a:ext uri="{FF2B5EF4-FFF2-40B4-BE49-F238E27FC236}">
                    <a16:creationId xmlns:a16="http://schemas.microsoft.com/office/drawing/2014/main" id="{08C741AD-F71F-5141-AC0B-AC2471D0F6C3}"/>
                  </a:ext>
                </a:extLst>
              </p:cNvPr>
              <p:cNvSpPr>
                <a:spLocks noChangeAspect="1"/>
              </p:cNvSpPr>
              <p:nvPr/>
            </p:nvSpPr>
            <p:spPr bwMode="auto">
              <a:xfrm rot="9994102">
                <a:off x="4590" y="1378"/>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4" name="Freeform 393">
                <a:extLst>
                  <a:ext uri="{FF2B5EF4-FFF2-40B4-BE49-F238E27FC236}">
                    <a16:creationId xmlns:a16="http://schemas.microsoft.com/office/drawing/2014/main" id="{1BF90D51-E062-4B46-8425-F61975DA640F}"/>
                  </a:ext>
                </a:extLst>
              </p:cNvPr>
              <p:cNvSpPr>
                <a:spLocks noChangeAspect="1"/>
              </p:cNvSpPr>
              <p:nvPr/>
            </p:nvSpPr>
            <p:spPr bwMode="auto">
              <a:xfrm rot="9994102">
                <a:off x="4576" y="1377"/>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95" name="Group 394">
                <a:extLst>
                  <a:ext uri="{FF2B5EF4-FFF2-40B4-BE49-F238E27FC236}">
                    <a16:creationId xmlns:a16="http://schemas.microsoft.com/office/drawing/2014/main" id="{F04345F0-4A17-8841-AFEE-734922E92BE0}"/>
                  </a:ext>
                </a:extLst>
              </p:cNvPr>
              <p:cNvGrpSpPr>
                <a:grpSpLocks/>
              </p:cNvGrpSpPr>
              <p:nvPr/>
            </p:nvGrpSpPr>
            <p:grpSpPr bwMode="auto">
              <a:xfrm>
                <a:off x="4494" y="1402"/>
                <a:ext cx="145" cy="40"/>
                <a:chOff x="4494" y="1402"/>
                <a:chExt cx="145" cy="40"/>
              </a:xfrm>
            </p:grpSpPr>
            <p:sp>
              <p:nvSpPr>
                <p:cNvPr id="98" name="Oval 395">
                  <a:extLst>
                    <a:ext uri="{FF2B5EF4-FFF2-40B4-BE49-F238E27FC236}">
                      <a16:creationId xmlns:a16="http://schemas.microsoft.com/office/drawing/2014/main" id="{6C088676-71E1-564F-8252-23FE5AA9FC0F}"/>
                    </a:ext>
                  </a:extLst>
                </p:cNvPr>
                <p:cNvSpPr>
                  <a:spLocks noChangeAspect="1" noChangeArrowheads="1"/>
                </p:cNvSpPr>
                <p:nvPr/>
              </p:nvSpPr>
              <p:spPr bwMode="auto">
                <a:xfrm rot="-10405899">
                  <a:off x="4494" y="140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99" name="Oval 396">
                  <a:extLst>
                    <a:ext uri="{FF2B5EF4-FFF2-40B4-BE49-F238E27FC236}">
                      <a16:creationId xmlns:a16="http://schemas.microsoft.com/office/drawing/2014/main" id="{FB7C65B2-B843-E649-8C3E-9CB83B4762B4}"/>
                    </a:ext>
                  </a:extLst>
                </p:cNvPr>
                <p:cNvSpPr>
                  <a:spLocks noChangeAspect="1" noChangeArrowheads="1"/>
                </p:cNvSpPr>
                <p:nvPr/>
              </p:nvSpPr>
              <p:spPr bwMode="auto">
                <a:xfrm rot="-10405899">
                  <a:off x="4529" y="140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00" name="Oval 397">
                  <a:extLst>
                    <a:ext uri="{FF2B5EF4-FFF2-40B4-BE49-F238E27FC236}">
                      <a16:creationId xmlns:a16="http://schemas.microsoft.com/office/drawing/2014/main" id="{F39B440F-C228-3344-B8CF-198F82775C60}"/>
                    </a:ext>
                  </a:extLst>
                </p:cNvPr>
                <p:cNvSpPr>
                  <a:spLocks noChangeAspect="1" noChangeArrowheads="1"/>
                </p:cNvSpPr>
                <p:nvPr/>
              </p:nvSpPr>
              <p:spPr bwMode="auto">
                <a:xfrm rot="-10405899">
                  <a:off x="4566" y="140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101" name="Oval 398">
                  <a:extLst>
                    <a:ext uri="{FF2B5EF4-FFF2-40B4-BE49-F238E27FC236}">
                      <a16:creationId xmlns:a16="http://schemas.microsoft.com/office/drawing/2014/main" id="{97769AA4-141F-C44C-83F1-A135C1AAAE64}"/>
                    </a:ext>
                  </a:extLst>
                </p:cNvPr>
                <p:cNvSpPr>
                  <a:spLocks noChangeAspect="1" noChangeArrowheads="1"/>
                </p:cNvSpPr>
                <p:nvPr/>
              </p:nvSpPr>
              <p:spPr bwMode="auto">
                <a:xfrm rot="-10405899">
                  <a:off x="4602" y="14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96" name="Freeform 399">
                <a:extLst>
                  <a:ext uri="{FF2B5EF4-FFF2-40B4-BE49-F238E27FC236}">
                    <a16:creationId xmlns:a16="http://schemas.microsoft.com/office/drawing/2014/main" id="{E7A22818-860B-304D-AC76-41C47E7C9BAF}"/>
                  </a:ext>
                </a:extLst>
              </p:cNvPr>
              <p:cNvSpPr>
                <a:spLocks noChangeAspect="1"/>
              </p:cNvSpPr>
              <p:nvPr/>
            </p:nvSpPr>
            <p:spPr bwMode="auto">
              <a:xfrm rot="9994102">
                <a:off x="4626" y="1382"/>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7" name="Freeform 400">
                <a:extLst>
                  <a:ext uri="{FF2B5EF4-FFF2-40B4-BE49-F238E27FC236}">
                    <a16:creationId xmlns:a16="http://schemas.microsoft.com/office/drawing/2014/main" id="{BA77A8BC-2809-6347-9AD5-66914F7B69EA}"/>
                  </a:ext>
                </a:extLst>
              </p:cNvPr>
              <p:cNvSpPr>
                <a:spLocks noChangeAspect="1"/>
              </p:cNvSpPr>
              <p:nvPr/>
            </p:nvSpPr>
            <p:spPr bwMode="auto">
              <a:xfrm rot="9994102">
                <a:off x="4612" y="1381"/>
                <a:ext cx="6" cy="32"/>
              </a:xfrm>
              <a:custGeom>
                <a:avLst/>
                <a:gdLst>
                  <a:gd name="T0" fmla="*/ 1 w 12"/>
                  <a:gd name="T1" fmla="*/ 0 h 46"/>
                  <a:gd name="T2" fmla="*/ 1 w 12"/>
                  <a:gd name="T3" fmla="*/ 1 h 46"/>
                  <a:gd name="T4" fmla="*/ 1 w 12"/>
                  <a:gd name="T5" fmla="*/ 1 h 46"/>
                  <a:gd name="T6" fmla="*/ 0 w 12"/>
                  <a:gd name="T7" fmla="*/ 1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42" name="Freeform 401">
              <a:extLst>
                <a:ext uri="{FF2B5EF4-FFF2-40B4-BE49-F238E27FC236}">
                  <a16:creationId xmlns:a16="http://schemas.microsoft.com/office/drawing/2014/main" id="{54AB6458-86B2-DE4A-99B5-396FD6FBECB4}"/>
                </a:ext>
              </a:extLst>
            </p:cNvPr>
            <p:cNvSpPr>
              <a:spLocks noChangeAspect="1"/>
            </p:cNvSpPr>
            <p:nvPr/>
          </p:nvSpPr>
          <p:spPr bwMode="auto">
            <a:xfrm rot="-1387097">
              <a:off x="1346" y="2016"/>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 name="Freeform 402">
              <a:extLst>
                <a:ext uri="{FF2B5EF4-FFF2-40B4-BE49-F238E27FC236}">
                  <a16:creationId xmlns:a16="http://schemas.microsoft.com/office/drawing/2014/main" id="{498B526F-33EB-CF4D-8DFF-5DC406A48FA3}"/>
                </a:ext>
              </a:extLst>
            </p:cNvPr>
            <p:cNvSpPr>
              <a:spLocks noChangeAspect="1"/>
            </p:cNvSpPr>
            <p:nvPr/>
          </p:nvSpPr>
          <p:spPr bwMode="auto">
            <a:xfrm rot="-1387097">
              <a:off x="1380" y="2012"/>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4" name="Oval 403">
              <a:extLst>
                <a:ext uri="{FF2B5EF4-FFF2-40B4-BE49-F238E27FC236}">
                  <a16:creationId xmlns:a16="http://schemas.microsoft.com/office/drawing/2014/main" id="{2A7B71FC-8FE6-7343-8F32-AF35C7D90643}"/>
                </a:ext>
              </a:extLst>
            </p:cNvPr>
            <p:cNvSpPr>
              <a:spLocks noChangeAspect="1" noChangeArrowheads="1"/>
            </p:cNvSpPr>
            <p:nvPr/>
          </p:nvSpPr>
          <p:spPr bwMode="auto">
            <a:xfrm rot="-187098">
              <a:off x="1312" y="1940"/>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5" name="Oval 404">
              <a:extLst>
                <a:ext uri="{FF2B5EF4-FFF2-40B4-BE49-F238E27FC236}">
                  <a16:creationId xmlns:a16="http://schemas.microsoft.com/office/drawing/2014/main" id="{E1175D7E-0980-4040-AA37-A8FA82D03F8B}"/>
                </a:ext>
              </a:extLst>
            </p:cNvPr>
            <p:cNvSpPr>
              <a:spLocks noChangeAspect="1" noChangeArrowheads="1"/>
            </p:cNvSpPr>
            <p:nvPr/>
          </p:nvSpPr>
          <p:spPr bwMode="auto">
            <a:xfrm rot="-187098">
              <a:off x="1400" y="1934"/>
              <a:ext cx="92"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46" name="Freeform 405">
              <a:extLst>
                <a:ext uri="{FF2B5EF4-FFF2-40B4-BE49-F238E27FC236}">
                  <a16:creationId xmlns:a16="http://schemas.microsoft.com/office/drawing/2014/main" id="{E17D6B41-DB80-AD42-ABCC-C294DD24908D}"/>
                </a:ext>
              </a:extLst>
            </p:cNvPr>
            <p:cNvSpPr>
              <a:spLocks noChangeAspect="1"/>
            </p:cNvSpPr>
            <p:nvPr/>
          </p:nvSpPr>
          <p:spPr bwMode="auto">
            <a:xfrm rot="-1387097">
              <a:off x="1433" y="2008"/>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 name="Freeform 406">
              <a:extLst>
                <a:ext uri="{FF2B5EF4-FFF2-40B4-BE49-F238E27FC236}">
                  <a16:creationId xmlns:a16="http://schemas.microsoft.com/office/drawing/2014/main" id="{60D2B996-CAE2-7E48-ADB6-3969EED8C273}"/>
                </a:ext>
              </a:extLst>
            </p:cNvPr>
            <p:cNvSpPr>
              <a:spLocks noChangeAspect="1"/>
            </p:cNvSpPr>
            <p:nvPr/>
          </p:nvSpPr>
          <p:spPr bwMode="auto">
            <a:xfrm rot="-1387097">
              <a:off x="1468" y="2005"/>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8" name="Freeform 407">
              <a:extLst>
                <a:ext uri="{FF2B5EF4-FFF2-40B4-BE49-F238E27FC236}">
                  <a16:creationId xmlns:a16="http://schemas.microsoft.com/office/drawing/2014/main" id="{DD780AF8-0D46-D146-91B9-7B519CACC39C}"/>
                </a:ext>
              </a:extLst>
            </p:cNvPr>
            <p:cNvSpPr>
              <a:spLocks noChangeAspect="1"/>
            </p:cNvSpPr>
            <p:nvPr/>
          </p:nvSpPr>
          <p:spPr bwMode="auto">
            <a:xfrm rot="9412903">
              <a:off x="1396" y="2121"/>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9" name="Freeform 408">
              <a:extLst>
                <a:ext uri="{FF2B5EF4-FFF2-40B4-BE49-F238E27FC236}">
                  <a16:creationId xmlns:a16="http://schemas.microsoft.com/office/drawing/2014/main" id="{3487A5A8-9B29-C946-86DF-D36797E8EE36}"/>
                </a:ext>
              </a:extLst>
            </p:cNvPr>
            <p:cNvSpPr>
              <a:spLocks noChangeAspect="1"/>
            </p:cNvSpPr>
            <p:nvPr/>
          </p:nvSpPr>
          <p:spPr bwMode="auto">
            <a:xfrm rot="9412903">
              <a:off x="1361" y="2125"/>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50" name="Group 409">
              <a:extLst>
                <a:ext uri="{FF2B5EF4-FFF2-40B4-BE49-F238E27FC236}">
                  <a16:creationId xmlns:a16="http://schemas.microsoft.com/office/drawing/2014/main" id="{56EB2773-8B8B-1E40-B240-22B15156A28C}"/>
                </a:ext>
              </a:extLst>
            </p:cNvPr>
            <p:cNvGrpSpPr>
              <a:grpSpLocks/>
            </p:cNvGrpSpPr>
            <p:nvPr/>
          </p:nvGrpSpPr>
          <p:grpSpPr bwMode="auto">
            <a:xfrm>
              <a:off x="1131" y="1946"/>
              <a:ext cx="218" cy="340"/>
              <a:chOff x="1131" y="1623"/>
              <a:chExt cx="218" cy="340"/>
            </a:xfrm>
          </p:grpSpPr>
          <p:sp>
            <p:nvSpPr>
              <p:cNvPr id="68" name="Freeform 410">
                <a:extLst>
                  <a:ext uri="{FF2B5EF4-FFF2-40B4-BE49-F238E27FC236}">
                    <a16:creationId xmlns:a16="http://schemas.microsoft.com/office/drawing/2014/main" id="{5530EFDB-F52E-A240-AB27-575FAEAF83F8}"/>
                  </a:ext>
                </a:extLst>
              </p:cNvPr>
              <p:cNvSpPr>
                <a:spLocks noChangeAspect="1"/>
              </p:cNvSpPr>
              <p:nvPr/>
            </p:nvSpPr>
            <p:spPr bwMode="auto">
              <a:xfrm rot="-1387097">
                <a:off x="1165" y="1703"/>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9" name="Freeform 411">
                <a:extLst>
                  <a:ext uri="{FF2B5EF4-FFF2-40B4-BE49-F238E27FC236}">
                    <a16:creationId xmlns:a16="http://schemas.microsoft.com/office/drawing/2014/main" id="{C391A841-80FF-0E42-B033-E66C7C6992FF}"/>
                  </a:ext>
                </a:extLst>
              </p:cNvPr>
              <p:cNvSpPr>
                <a:spLocks noChangeAspect="1"/>
              </p:cNvSpPr>
              <p:nvPr/>
            </p:nvSpPr>
            <p:spPr bwMode="auto">
              <a:xfrm rot="-1387097">
                <a:off x="1200" y="169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0" name="Freeform 412">
                <a:extLst>
                  <a:ext uri="{FF2B5EF4-FFF2-40B4-BE49-F238E27FC236}">
                    <a16:creationId xmlns:a16="http://schemas.microsoft.com/office/drawing/2014/main" id="{86CEF250-ABF6-BE46-A473-C8B2E2CB280F}"/>
                  </a:ext>
                </a:extLst>
              </p:cNvPr>
              <p:cNvSpPr>
                <a:spLocks noChangeAspect="1"/>
              </p:cNvSpPr>
              <p:nvPr/>
            </p:nvSpPr>
            <p:spPr bwMode="auto">
              <a:xfrm rot="-1387097">
                <a:off x="1255" y="1698"/>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1" name="Freeform 413">
                <a:extLst>
                  <a:ext uri="{FF2B5EF4-FFF2-40B4-BE49-F238E27FC236}">
                    <a16:creationId xmlns:a16="http://schemas.microsoft.com/office/drawing/2014/main" id="{8C97B9A8-DEDB-CE4B-B38B-6EF921DA73D9}"/>
                  </a:ext>
                </a:extLst>
              </p:cNvPr>
              <p:cNvSpPr>
                <a:spLocks noChangeAspect="1"/>
              </p:cNvSpPr>
              <p:nvPr/>
            </p:nvSpPr>
            <p:spPr bwMode="auto">
              <a:xfrm rot="-1387097">
                <a:off x="1290" y="169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2" name="Oval 414">
                <a:extLst>
                  <a:ext uri="{FF2B5EF4-FFF2-40B4-BE49-F238E27FC236}">
                    <a16:creationId xmlns:a16="http://schemas.microsoft.com/office/drawing/2014/main" id="{658402FC-00DD-1B41-A1D0-5D6DAF27128E}"/>
                  </a:ext>
                </a:extLst>
              </p:cNvPr>
              <p:cNvSpPr>
                <a:spLocks noChangeAspect="1" noChangeArrowheads="1"/>
              </p:cNvSpPr>
              <p:nvPr/>
            </p:nvSpPr>
            <p:spPr bwMode="auto">
              <a:xfrm rot="-187098">
                <a:off x="1131" y="1628"/>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73" name="Oval 415">
                <a:extLst>
                  <a:ext uri="{FF2B5EF4-FFF2-40B4-BE49-F238E27FC236}">
                    <a16:creationId xmlns:a16="http://schemas.microsoft.com/office/drawing/2014/main" id="{55599B8F-A885-C545-802C-0D2E10F0551E}"/>
                  </a:ext>
                </a:extLst>
              </p:cNvPr>
              <p:cNvSpPr>
                <a:spLocks noChangeAspect="1" noChangeArrowheads="1"/>
              </p:cNvSpPr>
              <p:nvPr/>
            </p:nvSpPr>
            <p:spPr bwMode="auto">
              <a:xfrm rot="-187098">
                <a:off x="1222" y="1623"/>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74" name="Freeform 416">
                <a:extLst>
                  <a:ext uri="{FF2B5EF4-FFF2-40B4-BE49-F238E27FC236}">
                    <a16:creationId xmlns:a16="http://schemas.microsoft.com/office/drawing/2014/main" id="{65EE2A36-79D5-4C43-928A-DF50E53DF555}"/>
                  </a:ext>
                </a:extLst>
              </p:cNvPr>
              <p:cNvSpPr>
                <a:spLocks noChangeAspect="1"/>
              </p:cNvSpPr>
              <p:nvPr/>
            </p:nvSpPr>
            <p:spPr bwMode="auto">
              <a:xfrm rot="9412903">
                <a:off x="1216" y="1811"/>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5" name="Freeform 417">
                <a:extLst>
                  <a:ext uri="{FF2B5EF4-FFF2-40B4-BE49-F238E27FC236}">
                    <a16:creationId xmlns:a16="http://schemas.microsoft.com/office/drawing/2014/main" id="{90273191-4A04-2246-ADE9-D2D35461B374}"/>
                  </a:ext>
                </a:extLst>
              </p:cNvPr>
              <p:cNvSpPr>
                <a:spLocks noChangeAspect="1"/>
              </p:cNvSpPr>
              <p:nvPr/>
            </p:nvSpPr>
            <p:spPr bwMode="auto">
              <a:xfrm rot="9412903">
                <a:off x="1181" y="181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6" name="Freeform 418">
                <a:extLst>
                  <a:ext uri="{FF2B5EF4-FFF2-40B4-BE49-F238E27FC236}">
                    <a16:creationId xmlns:a16="http://schemas.microsoft.com/office/drawing/2014/main" id="{9FBDE849-40C4-3646-AF3B-DC2D36F82305}"/>
                  </a:ext>
                </a:extLst>
              </p:cNvPr>
              <p:cNvSpPr>
                <a:spLocks noChangeAspect="1"/>
              </p:cNvSpPr>
              <p:nvPr/>
            </p:nvSpPr>
            <p:spPr bwMode="auto">
              <a:xfrm rot="9412903">
                <a:off x="1304" y="1806"/>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 name="Freeform 419">
                <a:extLst>
                  <a:ext uri="{FF2B5EF4-FFF2-40B4-BE49-F238E27FC236}">
                    <a16:creationId xmlns:a16="http://schemas.microsoft.com/office/drawing/2014/main" id="{57D5762F-9D3A-7544-BD51-BED39B4FAC16}"/>
                  </a:ext>
                </a:extLst>
              </p:cNvPr>
              <p:cNvSpPr>
                <a:spLocks noChangeAspect="1"/>
              </p:cNvSpPr>
              <p:nvPr/>
            </p:nvSpPr>
            <p:spPr bwMode="auto">
              <a:xfrm rot="9412903">
                <a:off x="1269" y="180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 name="Oval 420">
                <a:extLst>
                  <a:ext uri="{FF2B5EF4-FFF2-40B4-BE49-F238E27FC236}">
                    <a16:creationId xmlns:a16="http://schemas.microsoft.com/office/drawing/2014/main" id="{A53EC20C-3B69-A04C-9E2A-106DA5B1E799}"/>
                  </a:ext>
                </a:extLst>
              </p:cNvPr>
              <p:cNvSpPr>
                <a:spLocks noChangeAspect="1" noChangeArrowheads="1"/>
              </p:cNvSpPr>
              <p:nvPr/>
            </p:nvSpPr>
            <p:spPr bwMode="auto">
              <a:xfrm rot="10612902">
                <a:off x="1168" y="1890"/>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79" name="Oval 421">
                <a:extLst>
                  <a:ext uri="{FF2B5EF4-FFF2-40B4-BE49-F238E27FC236}">
                    <a16:creationId xmlns:a16="http://schemas.microsoft.com/office/drawing/2014/main" id="{996C265C-F8CD-9340-9C6A-E09EE6C641A8}"/>
                  </a:ext>
                </a:extLst>
              </p:cNvPr>
              <p:cNvSpPr>
                <a:spLocks noChangeAspect="1" noChangeArrowheads="1"/>
              </p:cNvSpPr>
              <p:nvPr/>
            </p:nvSpPr>
            <p:spPr bwMode="auto">
              <a:xfrm rot="10612902">
                <a:off x="1257" y="1886"/>
                <a:ext cx="92"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sp>
          <p:nvSpPr>
            <p:cNvPr id="51" name="Oval 422">
              <a:extLst>
                <a:ext uri="{FF2B5EF4-FFF2-40B4-BE49-F238E27FC236}">
                  <a16:creationId xmlns:a16="http://schemas.microsoft.com/office/drawing/2014/main" id="{B9B2E61F-9D3E-DD45-86A8-6602A75966E3}"/>
                </a:ext>
              </a:extLst>
            </p:cNvPr>
            <p:cNvSpPr>
              <a:spLocks noChangeAspect="1" noChangeArrowheads="1"/>
            </p:cNvSpPr>
            <p:nvPr/>
          </p:nvSpPr>
          <p:spPr bwMode="auto">
            <a:xfrm rot="10612902">
              <a:off x="1349" y="2201"/>
              <a:ext cx="93"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52" name="Oval 423">
              <a:extLst>
                <a:ext uri="{FF2B5EF4-FFF2-40B4-BE49-F238E27FC236}">
                  <a16:creationId xmlns:a16="http://schemas.microsoft.com/office/drawing/2014/main" id="{AB574944-6F49-1B4D-9F55-F4DB5BDCACEC}"/>
                </a:ext>
              </a:extLst>
            </p:cNvPr>
            <p:cNvSpPr>
              <a:spLocks noChangeAspect="1" noChangeArrowheads="1"/>
            </p:cNvSpPr>
            <p:nvPr/>
          </p:nvSpPr>
          <p:spPr bwMode="auto">
            <a:xfrm rot="10612902">
              <a:off x="1439" y="2196"/>
              <a:ext cx="93" cy="72"/>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53" name="Freeform 424">
              <a:extLst>
                <a:ext uri="{FF2B5EF4-FFF2-40B4-BE49-F238E27FC236}">
                  <a16:creationId xmlns:a16="http://schemas.microsoft.com/office/drawing/2014/main" id="{8EB1E2DF-ECFD-654F-A1A8-C5E231F18631}"/>
                </a:ext>
              </a:extLst>
            </p:cNvPr>
            <p:cNvSpPr>
              <a:spLocks noChangeAspect="1"/>
            </p:cNvSpPr>
            <p:nvPr/>
          </p:nvSpPr>
          <p:spPr bwMode="auto">
            <a:xfrm rot="9412903">
              <a:off x="1486" y="2116"/>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 name="Freeform 425">
              <a:extLst>
                <a:ext uri="{FF2B5EF4-FFF2-40B4-BE49-F238E27FC236}">
                  <a16:creationId xmlns:a16="http://schemas.microsoft.com/office/drawing/2014/main" id="{C1A93024-266E-6D47-B220-0DBF3A4FCD3D}"/>
                </a:ext>
              </a:extLst>
            </p:cNvPr>
            <p:cNvSpPr>
              <a:spLocks noChangeAspect="1"/>
            </p:cNvSpPr>
            <p:nvPr/>
          </p:nvSpPr>
          <p:spPr bwMode="auto">
            <a:xfrm rot="9412903">
              <a:off x="1452" y="211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55" name="Group 426">
              <a:extLst>
                <a:ext uri="{FF2B5EF4-FFF2-40B4-BE49-F238E27FC236}">
                  <a16:creationId xmlns:a16="http://schemas.microsoft.com/office/drawing/2014/main" id="{ECBD95F9-AFCD-FB48-BE47-7B5C36D78992}"/>
                </a:ext>
              </a:extLst>
            </p:cNvPr>
            <p:cNvGrpSpPr>
              <a:grpSpLocks/>
            </p:cNvGrpSpPr>
            <p:nvPr/>
          </p:nvGrpSpPr>
          <p:grpSpPr bwMode="auto">
            <a:xfrm rot="-201987">
              <a:off x="958" y="1965"/>
              <a:ext cx="218" cy="340"/>
              <a:chOff x="1131" y="1623"/>
              <a:chExt cx="218" cy="340"/>
            </a:xfrm>
          </p:grpSpPr>
          <p:sp>
            <p:nvSpPr>
              <p:cNvPr id="56" name="Freeform 427">
                <a:extLst>
                  <a:ext uri="{FF2B5EF4-FFF2-40B4-BE49-F238E27FC236}">
                    <a16:creationId xmlns:a16="http://schemas.microsoft.com/office/drawing/2014/main" id="{AB0EF5C2-9BD1-3945-ACA9-3BFF0BB485C9}"/>
                  </a:ext>
                </a:extLst>
              </p:cNvPr>
              <p:cNvSpPr>
                <a:spLocks noChangeAspect="1"/>
              </p:cNvSpPr>
              <p:nvPr/>
            </p:nvSpPr>
            <p:spPr bwMode="auto">
              <a:xfrm rot="-1387097">
                <a:off x="1165" y="1703"/>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 name="Freeform 428">
                <a:extLst>
                  <a:ext uri="{FF2B5EF4-FFF2-40B4-BE49-F238E27FC236}">
                    <a16:creationId xmlns:a16="http://schemas.microsoft.com/office/drawing/2014/main" id="{CA7F735D-6EC8-1342-A7EE-173CD6901080}"/>
                  </a:ext>
                </a:extLst>
              </p:cNvPr>
              <p:cNvSpPr>
                <a:spLocks noChangeAspect="1"/>
              </p:cNvSpPr>
              <p:nvPr/>
            </p:nvSpPr>
            <p:spPr bwMode="auto">
              <a:xfrm rot="-1387097">
                <a:off x="1200" y="169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8" name="Freeform 429">
                <a:extLst>
                  <a:ext uri="{FF2B5EF4-FFF2-40B4-BE49-F238E27FC236}">
                    <a16:creationId xmlns:a16="http://schemas.microsoft.com/office/drawing/2014/main" id="{5A9E5571-57B6-2243-983F-8D7EAE373AA3}"/>
                  </a:ext>
                </a:extLst>
              </p:cNvPr>
              <p:cNvSpPr>
                <a:spLocks noChangeAspect="1"/>
              </p:cNvSpPr>
              <p:nvPr/>
            </p:nvSpPr>
            <p:spPr bwMode="auto">
              <a:xfrm rot="-1387097">
                <a:off x="1255" y="1698"/>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9" name="Freeform 430">
                <a:extLst>
                  <a:ext uri="{FF2B5EF4-FFF2-40B4-BE49-F238E27FC236}">
                    <a16:creationId xmlns:a16="http://schemas.microsoft.com/office/drawing/2014/main" id="{ED2BAE5F-36B2-C74D-8B99-4EF6230556A3}"/>
                  </a:ext>
                </a:extLst>
              </p:cNvPr>
              <p:cNvSpPr>
                <a:spLocks noChangeAspect="1"/>
              </p:cNvSpPr>
              <p:nvPr/>
            </p:nvSpPr>
            <p:spPr bwMode="auto">
              <a:xfrm rot="-1387097">
                <a:off x="1290" y="169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 name="Oval 431">
                <a:extLst>
                  <a:ext uri="{FF2B5EF4-FFF2-40B4-BE49-F238E27FC236}">
                    <a16:creationId xmlns:a16="http://schemas.microsoft.com/office/drawing/2014/main" id="{E547B2C7-02F4-DD4E-9259-A1B1ACFD269E}"/>
                  </a:ext>
                </a:extLst>
              </p:cNvPr>
              <p:cNvSpPr>
                <a:spLocks noChangeAspect="1" noChangeArrowheads="1"/>
              </p:cNvSpPr>
              <p:nvPr/>
            </p:nvSpPr>
            <p:spPr bwMode="auto">
              <a:xfrm rot="-187098">
                <a:off x="1131" y="1628"/>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61" name="Oval 432">
                <a:extLst>
                  <a:ext uri="{FF2B5EF4-FFF2-40B4-BE49-F238E27FC236}">
                    <a16:creationId xmlns:a16="http://schemas.microsoft.com/office/drawing/2014/main" id="{357BFFA0-2E46-7142-8C02-28BA04E9C2B7}"/>
                  </a:ext>
                </a:extLst>
              </p:cNvPr>
              <p:cNvSpPr>
                <a:spLocks noChangeAspect="1" noChangeArrowheads="1"/>
              </p:cNvSpPr>
              <p:nvPr/>
            </p:nvSpPr>
            <p:spPr bwMode="auto">
              <a:xfrm rot="-187098">
                <a:off x="1222" y="1623"/>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000">
                  <a:ea typeface="MS PGothic" charset="0"/>
                  <a:cs typeface="MS PGothic" charset="0"/>
                </a:endParaRPr>
              </a:p>
            </p:txBody>
          </p:sp>
          <p:sp>
            <p:nvSpPr>
              <p:cNvPr id="62" name="Freeform 433">
                <a:extLst>
                  <a:ext uri="{FF2B5EF4-FFF2-40B4-BE49-F238E27FC236}">
                    <a16:creationId xmlns:a16="http://schemas.microsoft.com/office/drawing/2014/main" id="{E165F3E8-E951-CF46-8109-501F4FA048E3}"/>
                  </a:ext>
                </a:extLst>
              </p:cNvPr>
              <p:cNvSpPr>
                <a:spLocks noChangeAspect="1"/>
              </p:cNvSpPr>
              <p:nvPr/>
            </p:nvSpPr>
            <p:spPr bwMode="auto">
              <a:xfrm rot="9412903">
                <a:off x="1216" y="1811"/>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3" name="Freeform 434">
                <a:extLst>
                  <a:ext uri="{FF2B5EF4-FFF2-40B4-BE49-F238E27FC236}">
                    <a16:creationId xmlns:a16="http://schemas.microsoft.com/office/drawing/2014/main" id="{622E166B-A526-B747-98B9-9EB94AEB2BFD}"/>
                  </a:ext>
                </a:extLst>
              </p:cNvPr>
              <p:cNvSpPr>
                <a:spLocks noChangeAspect="1"/>
              </p:cNvSpPr>
              <p:nvPr/>
            </p:nvSpPr>
            <p:spPr bwMode="auto">
              <a:xfrm rot="9412903">
                <a:off x="1181" y="1814"/>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4" name="Freeform 435">
                <a:extLst>
                  <a:ext uri="{FF2B5EF4-FFF2-40B4-BE49-F238E27FC236}">
                    <a16:creationId xmlns:a16="http://schemas.microsoft.com/office/drawing/2014/main" id="{80D590EB-F3B9-6C42-BF90-B041588595CB}"/>
                  </a:ext>
                </a:extLst>
              </p:cNvPr>
              <p:cNvSpPr>
                <a:spLocks noChangeAspect="1"/>
              </p:cNvSpPr>
              <p:nvPr/>
            </p:nvSpPr>
            <p:spPr bwMode="auto">
              <a:xfrm rot="9412903">
                <a:off x="1304" y="1806"/>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5" name="Freeform 436">
                <a:extLst>
                  <a:ext uri="{FF2B5EF4-FFF2-40B4-BE49-F238E27FC236}">
                    <a16:creationId xmlns:a16="http://schemas.microsoft.com/office/drawing/2014/main" id="{62DF49DB-A7EF-CD4E-8CAB-7C624BF09767}"/>
                  </a:ext>
                </a:extLst>
              </p:cNvPr>
              <p:cNvSpPr>
                <a:spLocks noChangeAspect="1"/>
              </p:cNvSpPr>
              <p:nvPr/>
            </p:nvSpPr>
            <p:spPr bwMode="auto">
              <a:xfrm rot="9412903">
                <a:off x="1269" y="1809"/>
                <a:ext cx="15" cy="80"/>
              </a:xfrm>
              <a:custGeom>
                <a:avLst/>
                <a:gdLst>
                  <a:gd name="T0" fmla="*/ 2147483647 w 12"/>
                  <a:gd name="T1" fmla="*/ 0 h 46"/>
                  <a:gd name="T2" fmla="*/ 2147483647 w 12"/>
                  <a:gd name="T3" fmla="*/ 2147483647 h 46"/>
                  <a:gd name="T4" fmla="*/ 2147483647 w 12"/>
                  <a:gd name="T5" fmla="*/ 2147483647 h 46"/>
                  <a:gd name="T6" fmla="*/ 0 w 12"/>
                  <a:gd name="T7" fmla="*/ 2147483647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6" name="Oval 437">
                <a:extLst>
                  <a:ext uri="{FF2B5EF4-FFF2-40B4-BE49-F238E27FC236}">
                    <a16:creationId xmlns:a16="http://schemas.microsoft.com/office/drawing/2014/main" id="{331F8E37-FCC9-7F43-895A-2ED1B9B4AF81}"/>
                  </a:ext>
                </a:extLst>
              </p:cNvPr>
              <p:cNvSpPr>
                <a:spLocks noChangeAspect="1" noChangeArrowheads="1"/>
              </p:cNvSpPr>
              <p:nvPr/>
            </p:nvSpPr>
            <p:spPr bwMode="auto">
              <a:xfrm rot="10612902">
                <a:off x="1168" y="1890"/>
                <a:ext cx="93"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sp>
            <p:nvSpPr>
              <p:cNvPr id="67" name="Oval 438">
                <a:extLst>
                  <a:ext uri="{FF2B5EF4-FFF2-40B4-BE49-F238E27FC236}">
                    <a16:creationId xmlns:a16="http://schemas.microsoft.com/office/drawing/2014/main" id="{FB4CF30D-D377-D74F-9FC7-04C5512FA7D8}"/>
                  </a:ext>
                </a:extLst>
              </p:cNvPr>
              <p:cNvSpPr>
                <a:spLocks noChangeAspect="1" noChangeArrowheads="1"/>
              </p:cNvSpPr>
              <p:nvPr/>
            </p:nvSpPr>
            <p:spPr bwMode="auto">
              <a:xfrm rot="10612902">
                <a:off x="1257" y="1886"/>
                <a:ext cx="92" cy="73"/>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wrap="none" anchor="ctr"/>
              <a:lstStyle/>
              <a:p>
                <a:pPr algn="ctr" eaLnBrk="1" hangingPunct="1"/>
                <a:endParaRPr lang="en-US" sz="1000">
                  <a:ea typeface="MS PGothic" charset="0"/>
                  <a:cs typeface="MS PGothic" charset="0"/>
                </a:endParaRPr>
              </a:p>
            </p:txBody>
          </p:sp>
        </p:grpSp>
      </p:grpSp>
      <p:sp>
        <p:nvSpPr>
          <p:cNvPr id="2" name="Regular Pentagon 1">
            <a:extLst>
              <a:ext uri="{FF2B5EF4-FFF2-40B4-BE49-F238E27FC236}">
                <a16:creationId xmlns:a16="http://schemas.microsoft.com/office/drawing/2014/main" id="{92AE6F10-2A1D-F24C-9D87-27777A69EF03}"/>
              </a:ext>
            </a:extLst>
          </p:cNvPr>
          <p:cNvSpPr/>
          <p:nvPr/>
        </p:nvSpPr>
        <p:spPr bwMode="auto">
          <a:xfrm>
            <a:off x="3141045" y="1858813"/>
            <a:ext cx="457200" cy="381000"/>
          </a:xfrm>
          <a:prstGeom prst="pentagon">
            <a:avLst/>
          </a:prstGeom>
          <a:solidFill>
            <a:srgbClr val="F9951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731B281B-6F11-E04B-8D46-606C30A77D9C}"/>
              </a:ext>
            </a:extLst>
          </p:cNvPr>
          <p:cNvSpPr/>
          <p:nvPr/>
        </p:nvSpPr>
        <p:spPr bwMode="auto">
          <a:xfrm>
            <a:off x="4524585" y="2178602"/>
            <a:ext cx="152400" cy="940690"/>
          </a:xfrm>
          <a:prstGeom prst="rect">
            <a:avLst/>
          </a:prstGeom>
          <a:solidFill>
            <a:srgbClr val="F9951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48" name="Rectangle 447">
            <a:extLst>
              <a:ext uri="{FF2B5EF4-FFF2-40B4-BE49-F238E27FC236}">
                <a16:creationId xmlns:a16="http://schemas.microsoft.com/office/drawing/2014/main" id="{11A1E728-3288-6E41-9D44-A8D2E8E4D333}"/>
              </a:ext>
            </a:extLst>
          </p:cNvPr>
          <p:cNvSpPr/>
          <p:nvPr/>
        </p:nvSpPr>
        <p:spPr bwMode="auto">
          <a:xfrm>
            <a:off x="4768425" y="2178602"/>
            <a:ext cx="152400" cy="940690"/>
          </a:xfrm>
          <a:prstGeom prst="rect">
            <a:avLst/>
          </a:prstGeom>
          <a:solidFill>
            <a:srgbClr val="F9951E"/>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Rounded Rectangle 4">
            <a:extLst>
              <a:ext uri="{FF2B5EF4-FFF2-40B4-BE49-F238E27FC236}">
                <a16:creationId xmlns:a16="http://schemas.microsoft.com/office/drawing/2014/main" id="{437D179F-D4BA-E74D-9956-A838711E69D4}"/>
              </a:ext>
            </a:extLst>
          </p:cNvPr>
          <p:cNvSpPr/>
          <p:nvPr/>
        </p:nvSpPr>
        <p:spPr bwMode="auto">
          <a:xfrm>
            <a:off x="4508540" y="3409444"/>
            <a:ext cx="517695" cy="213918"/>
          </a:xfrm>
          <a:prstGeom prst="round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50" name="Rounded Rectangle 449">
            <a:extLst>
              <a:ext uri="{FF2B5EF4-FFF2-40B4-BE49-F238E27FC236}">
                <a16:creationId xmlns:a16="http://schemas.microsoft.com/office/drawing/2014/main" id="{80345BCA-2F98-7145-937A-2822F14156B2}"/>
              </a:ext>
            </a:extLst>
          </p:cNvPr>
          <p:cNvSpPr/>
          <p:nvPr/>
        </p:nvSpPr>
        <p:spPr bwMode="auto">
          <a:xfrm>
            <a:off x="4508540" y="4036461"/>
            <a:ext cx="517695" cy="213918"/>
          </a:xfrm>
          <a:prstGeom prst="round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51" name="Rounded Rectangle 450">
            <a:extLst>
              <a:ext uri="{FF2B5EF4-FFF2-40B4-BE49-F238E27FC236}">
                <a16:creationId xmlns:a16="http://schemas.microsoft.com/office/drawing/2014/main" id="{BE5CE5C5-4000-2E49-8C84-E6038E80BB14}"/>
              </a:ext>
            </a:extLst>
          </p:cNvPr>
          <p:cNvSpPr/>
          <p:nvPr/>
        </p:nvSpPr>
        <p:spPr bwMode="auto">
          <a:xfrm>
            <a:off x="4508540" y="4733147"/>
            <a:ext cx="517695" cy="213918"/>
          </a:xfrm>
          <a:prstGeom prst="round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52" name="Rounded Rectangle 451">
            <a:extLst>
              <a:ext uri="{FF2B5EF4-FFF2-40B4-BE49-F238E27FC236}">
                <a16:creationId xmlns:a16="http://schemas.microsoft.com/office/drawing/2014/main" id="{B8479A69-B70C-9C47-9482-BB5021342E08}"/>
              </a:ext>
            </a:extLst>
          </p:cNvPr>
          <p:cNvSpPr/>
          <p:nvPr/>
        </p:nvSpPr>
        <p:spPr bwMode="auto">
          <a:xfrm>
            <a:off x="4508540" y="5377581"/>
            <a:ext cx="517695" cy="213918"/>
          </a:xfrm>
          <a:prstGeom prst="roundRect">
            <a:avLst/>
          </a:prstGeom>
          <a:solidFill>
            <a:srgbClr val="00B0F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7" name="Straight Arrow Connector 6">
            <a:extLst>
              <a:ext uri="{FF2B5EF4-FFF2-40B4-BE49-F238E27FC236}">
                <a16:creationId xmlns:a16="http://schemas.microsoft.com/office/drawing/2014/main" id="{0295E29A-B06F-3240-9DD6-0DFD09892AE6}"/>
              </a:ext>
            </a:extLst>
          </p:cNvPr>
          <p:cNvCxnSpPr>
            <a:cxnSpLocks/>
          </p:cNvCxnSpPr>
          <p:nvPr/>
        </p:nvCxnSpPr>
        <p:spPr bwMode="auto">
          <a:xfrm>
            <a:off x="4704924" y="3141724"/>
            <a:ext cx="62463" cy="234608"/>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3" name="Straight Arrow Connector 452">
            <a:extLst>
              <a:ext uri="{FF2B5EF4-FFF2-40B4-BE49-F238E27FC236}">
                <a16:creationId xmlns:a16="http://schemas.microsoft.com/office/drawing/2014/main" id="{E8175C7E-7B21-5D48-9F91-530CF9A135E1}"/>
              </a:ext>
            </a:extLst>
          </p:cNvPr>
          <p:cNvCxnSpPr>
            <a:cxnSpLocks/>
          </p:cNvCxnSpPr>
          <p:nvPr/>
        </p:nvCxnSpPr>
        <p:spPr bwMode="auto">
          <a:xfrm>
            <a:off x="4767387" y="3694444"/>
            <a:ext cx="0" cy="291853"/>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7" name="Straight Arrow Connector 456">
            <a:extLst>
              <a:ext uri="{FF2B5EF4-FFF2-40B4-BE49-F238E27FC236}">
                <a16:creationId xmlns:a16="http://schemas.microsoft.com/office/drawing/2014/main" id="{8338779B-0C1D-AF4C-AAD4-A571125D8BE7}"/>
              </a:ext>
            </a:extLst>
          </p:cNvPr>
          <p:cNvCxnSpPr>
            <a:cxnSpLocks/>
          </p:cNvCxnSpPr>
          <p:nvPr/>
        </p:nvCxnSpPr>
        <p:spPr bwMode="auto">
          <a:xfrm>
            <a:off x="4767387" y="4312753"/>
            <a:ext cx="0" cy="389055"/>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8" name="Straight Arrow Connector 457">
            <a:extLst>
              <a:ext uri="{FF2B5EF4-FFF2-40B4-BE49-F238E27FC236}">
                <a16:creationId xmlns:a16="http://schemas.microsoft.com/office/drawing/2014/main" id="{C8591C06-D83A-1645-B9D0-C5023FF138F7}"/>
              </a:ext>
            </a:extLst>
          </p:cNvPr>
          <p:cNvCxnSpPr>
            <a:cxnSpLocks/>
          </p:cNvCxnSpPr>
          <p:nvPr/>
        </p:nvCxnSpPr>
        <p:spPr bwMode="auto">
          <a:xfrm>
            <a:off x="4767387" y="5018148"/>
            <a:ext cx="0" cy="328986"/>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5" name="Straight Arrow Connector 454">
            <a:extLst>
              <a:ext uri="{FF2B5EF4-FFF2-40B4-BE49-F238E27FC236}">
                <a16:creationId xmlns:a16="http://schemas.microsoft.com/office/drawing/2014/main" id="{F9C4269C-516A-7349-A8F1-8228CF45E2D9}"/>
              </a:ext>
            </a:extLst>
          </p:cNvPr>
          <p:cNvCxnSpPr/>
          <p:nvPr/>
        </p:nvCxnSpPr>
        <p:spPr bwMode="auto">
          <a:xfrm flipH="1">
            <a:off x="4448385" y="5619244"/>
            <a:ext cx="256539" cy="344745"/>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56" name="TextBox 455">
            <a:extLst>
              <a:ext uri="{FF2B5EF4-FFF2-40B4-BE49-F238E27FC236}">
                <a16:creationId xmlns:a16="http://schemas.microsoft.com/office/drawing/2014/main" id="{80DFA52A-66B6-BC4E-8A16-5ED8E9D0F2D8}"/>
              </a:ext>
            </a:extLst>
          </p:cNvPr>
          <p:cNvSpPr txBox="1"/>
          <p:nvPr/>
        </p:nvSpPr>
        <p:spPr>
          <a:xfrm>
            <a:off x="2963123" y="1533730"/>
            <a:ext cx="1685077" cy="369332"/>
          </a:xfrm>
          <a:prstGeom prst="rect">
            <a:avLst/>
          </a:prstGeom>
          <a:noFill/>
        </p:spPr>
        <p:txBody>
          <a:bodyPr wrap="none" rtlCol="0">
            <a:spAutoFit/>
          </a:bodyPr>
          <a:lstStyle/>
          <a:p>
            <a:r>
              <a:rPr lang="en-US" sz="1800" b="1" dirty="0">
                <a:solidFill>
                  <a:srgbClr val="002060"/>
                </a:solidFill>
              </a:rPr>
              <a:t>VEGF ligands</a:t>
            </a:r>
          </a:p>
        </p:txBody>
      </p:sp>
      <p:sp>
        <p:nvSpPr>
          <p:cNvPr id="462" name="TextBox 461">
            <a:extLst>
              <a:ext uri="{FF2B5EF4-FFF2-40B4-BE49-F238E27FC236}">
                <a16:creationId xmlns:a16="http://schemas.microsoft.com/office/drawing/2014/main" id="{D3F67F17-1D85-084B-882A-681C909289D3}"/>
              </a:ext>
            </a:extLst>
          </p:cNvPr>
          <p:cNvSpPr txBox="1"/>
          <p:nvPr/>
        </p:nvSpPr>
        <p:spPr>
          <a:xfrm>
            <a:off x="4876800" y="2916998"/>
            <a:ext cx="1184940" cy="369332"/>
          </a:xfrm>
          <a:prstGeom prst="rect">
            <a:avLst/>
          </a:prstGeom>
          <a:noFill/>
        </p:spPr>
        <p:txBody>
          <a:bodyPr wrap="none" rtlCol="0">
            <a:spAutoFit/>
          </a:bodyPr>
          <a:lstStyle/>
          <a:p>
            <a:r>
              <a:rPr lang="en-US" sz="1800" b="1" dirty="0">
                <a:solidFill>
                  <a:srgbClr val="002060"/>
                </a:solidFill>
              </a:rPr>
              <a:t>VEGFR-2</a:t>
            </a:r>
          </a:p>
        </p:txBody>
      </p:sp>
      <p:sp>
        <p:nvSpPr>
          <p:cNvPr id="463" name="TextBox 462">
            <a:extLst>
              <a:ext uri="{FF2B5EF4-FFF2-40B4-BE49-F238E27FC236}">
                <a16:creationId xmlns:a16="http://schemas.microsoft.com/office/drawing/2014/main" id="{0F078A3E-2E5D-9D4D-A868-B4BD2122AFA6}"/>
              </a:ext>
            </a:extLst>
          </p:cNvPr>
          <p:cNvSpPr txBox="1"/>
          <p:nvPr/>
        </p:nvSpPr>
        <p:spPr>
          <a:xfrm>
            <a:off x="5040411" y="3346951"/>
            <a:ext cx="671979" cy="369332"/>
          </a:xfrm>
          <a:prstGeom prst="rect">
            <a:avLst/>
          </a:prstGeom>
          <a:noFill/>
        </p:spPr>
        <p:txBody>
          <a:bodyPr wrap="none" rtlCol="0">
            <a:spAutoFit/>
          </a:bodyPr>
          <a:lstStyle/>
          <a:p>
            <a:r>
              <a:rPr lang="en-US" sz="1800" b="1" dirty="0">
                <a:solidFill>
                  <a:srgbClr val="002060"/>
                </a:solidFill>
              </a:rPr>
              <a:t>RAS</a:t>
            </a:r>
          </a:p>
        </p:txBody>
      </p:sp>
      <p:sp>
        <p:nvSpPr>
          <p:cNvPr id="464" name="TextBox 463">
            <a:extLst>
              <a:ext uri="{FF2B5EF4-FFF2-40B4-BE49-F238E27FC236}">
                <a16:creationId xmlns:a16="http://schemas.microsoft.com/office/drawing/2014/main" id="{8ED89A6A-1EFA-E144-99C6-090AE7D98F3F}"/>
              </a:ext>
            </a:extLst>
          </p:cNvPr>
          <p:cNvSpPr txBox="1"/>
          <p:nvPr/>
        </p:nvSpPr>
        <p:spPr>
          <a:xfrm>
            <a:off x="5040411" y="3971419"/>
            <a:ext cx="659155" cy="369332"/>
          </a:xfrm>
          <a:prstGeom prst="rect">
            <a:avLst/>
          </a:prstGeom>
          <a:noFill/>
        </p:spPr>
        <p:txBody>
          <a:bodyPr wrap="none" rtlCol="0">
            <a:spAutoFit/>
          </a:bodyPr>
          <a:lstStyle/>
          <a:p>
            <a:r>
              <a:rPr lang="en-US" sz="1800" b="1" dirty="0">
                <a:solidFill>
                  <a:srgbClr val="002060"/>
                </a:solidFill>
              </a:rPr>
              <a:t>RAF</a:t>
            </a:r>
          </a:p>
        </p:txBody>
      </p:sp>
      <p:sp>
        <p:nvSpPr>
          <p:cNvPr id="465" name="TextBox 464">
            <a:extLst>
              <a:ext uri="{FF2B5EF4-FFF2-40B4-BE49-F238E27FC236}">
                <a16:creationId xmlns:a16="http://schemas.microsoft.com/office/drawing/2014/main" id="{39C3CB7C-0133-F143-8670-3ACDB6553AC8}"/>
              </a:ext>
            </a:extLst>
          </p:cNvPr>
          <p:cNvSpPr txBox="1"/>
          <p:nvPr/>
        </p:nvSpPr>
        <p:spPr>
          <a:xfrm>
            <a:off x="5040411" y="4673946"/>
            <a:ext cx="697627" cy="369332"/>
          </a:xfrm>
          <a:prstGeom prst="rect">
            <a:avLst/>
          </a:prstGeom>
          <a:noFill/>
        </p:spPr>
        <p:txBody>
          <a:bodyPr wrap="none" rtlCol="0">
            <a:spAutoFit/>
          </a:bodyPr>
          <a:lstStyle/>
          <a:p>
            <a:r>
              <a:rPr lang="en-US" sz="1800" b="1" dirty="0">
                <a:solidFill>
                  <a:srgbClr val="002060"/>
                </a:solidFill>
              </a:rPr>
              <a:t>MEK</a:t>
            </a:r>
          </a:p>
        </p:txBody>
      </p:sp>
      <p:sp>
        <p:nvSpPr>
          <p:cNvPr id="466" name="TextBox 465">
            <a:extLst>
              <a:ext uri="{FF2B5EF4-FFF2-40B4-BE49-F238E27FC236}">
                <a16:creationId xmlns:a16="http://schemas.microsoft.com/office/drawing/2014/main" id="{53A9E5E9-DCCE-DF4C-8E73-791D8DDBA6A8}"/>
              </a:ext>
            </a:extLst>
          </p:cNvPr>
          <p:cNvSpPr txBox="1"/>
          <p:nvPr/>
        </p:nvSpPr>
        <p:spPr>
          <a:xfrm>
            <a:off x="5040411" y="5331868"/>
            <a:ext cx="671979" cy="369332"/>
          </a:xfrm>
          <a:prstGeom prst="rect">
            <a:avLst/>
          </a:prstGeom>
          <a:noFill/>
        </p:spPr>
        <p:txBody>
          <a:bodyPr wrap="none" rtlCol="0">
            <a:spAutoFit/>
          </a:bodyPr>
          <a:lstStyle/>
          <a:p>
            <a:r>
              <a:rPr lang="en-US" sz="1800" b="1" dirty="0">
                <a:solidFill>
                  <a:srgbClr val="002060"/>
                </a:solidFill>
              </a:rPr>
              <a:t>ERK</a:t>
            </a:r>
          </a:p>
        </p:txBody>
      </p:sp>
      <p:sp>
        <p:nvSpPr>
          <p:cNvPr id="459" name="TextBox 458">
            <a:extLst>
              <a:ext uri="{FF2B5EF4-FFF2-40B4-BE49-F238E27FC236}">
                <a16:creationId xmlns:a16="http://schemas.microsoft.com/office/drawing/2014/main" id="{A6496565-1921-DD42-A996-D1285E71292F}"/>
              </a:ext>
            </a:extLst>
          </p:cNvPr>
          <p:cNvSpPr txBox="1"/>
          <p:nvPr/>
        </p:nvSpPr>
        <p:spPr>
          <a:xfrm>
            <a:off x="3351821" y="5909611"/>
            <a:ext cx="1697901" cy="369332"/>
          </a:xfrm>
          <a:prstGeom prst="rect">
            <a:avLst/>
          </a:prstGeom>
          <a:noFill/>
        </p:spPr>
        <p:txBody>
          <a:bodyPr wrap="none" rtlCol="0">
            <a:spAutoFit/>
          </a:bodyPr>
          <a:lstStyle/>
          <a:p>
            <a:r>
              <a:rPr lang="en-US" sz="1800" b="1" dirty="0">
                <a:solidFill>
                  <a:srgbClr val="002060"/>
                </a:solidFill>
              </a:rPr>
              <a:t>Angiogenesis</a:t>
            </a:r>
          </a:p>
        </p:txBody>
      </p:sp>
      <p:sp>
        <p:nvSpPr>
          <p:cNvPr id="513" name="TextBox 512">
            <a:extLst>
              <a:ext uri="{FF2B5EF4-FFF2-40B4-BE49-F238E27FC236}">
                <a16:creationId xmlns:a16="http://schemas.microsoft.com/office/drawing/2014/main" id="{E84E85B7-12B4-F045-B7DD-7E764EE6378B}"/>
              </a:ext>
            </a:extLst>
          </p:cNvPr>
          <p:cNvSpPr txBox="1"/>
          <p:nvPr/>
        </p:nvSpPr>
        <p:spPr>
          <a:xfrm>
            <a:off x="5511975" y="1810630"/>
            <a:ext cx="1723549" cy="369332"/>
          </a:xfrm>
          <a:prstGeom prst="rect">
            <a:avLst/>
          </a:prstGeom>
          <a:noFill/>
        </p:spPr>
        <p:txBody>
          <a:bodyPr wrap="none" rtlCol="0">
            <a:spAutoFit/>
          </a:bodyPr>
          <a:lstStyle/>
          <a:p>
            <a:r>
              <a:rPr lang="en-US" sz="1800" b="1" dirty="0">
                <a:solidFill>
                  <a:srgbClr val="002060"/>
                </a:solidFill>
              </a:rPr>
              <a:t>Ramucirumab</a:t>
            </a:r>
          </a:p>
        </p:txBody>
      </p:sp>
      <p:cxnSp>
        <p:nvCxnSpPr>
          <p:cNvPr id="508" name="Straight Connector 507">
            <a:extLst>
              <a:ext uri="{FF2B5EF4-FFF2-40B4-BE49-F238E27FC236}">
                <a16:creationId xmlns:a16="http://schemas.microsoft.com/office/drawing/2014/main" id="{590787B2-2B34-034C-B55D-ADF92A09C746}"/>
              </a:ext>
            </a:extLst>
          </p:cNvPr>
          <p:cNvCxnSpPr>
            <a:cxnSpLocks/>
            <a:endCxn id="89154" idx="3"/>
          </p:cNvCxnSpPr>
          <p:nvPr/>
        </p:nvCxnSpPr>
        <p:spPr bwMode="auto">
          <a:xfrm>
            <a:off x="3622448" y="2107161"/>
            <a:ext cx="816878" cy="11049"/>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9154" name="Rounded Rectangle 89153">
            <a:extLst>
              <a:ext uri="{FF2B5EF4-FFF2-40B4-BE49-F238E27FC236}">
                <a16:creationId xmlns:a16="http://schemas.microsoft.com/office/drawing/2014/main" id="{00D40EA0-4D00-4047-8FED-ABDC524AF02D}"/>
              </a:ext>
            </a:extLst>
          </p:cNvPr>
          <p:cNvSpPr/>
          <p:nvPr/>
        </p:nvSpPr>
        <p:spPr bwMode="auto">
          <a:xfrm>
            <a:off x="4297895" y="1982715"/>
            <a:ext cx="141431" cy="270990"/>
          </a:xfrm>
          <a:prstGeom prst="roundRect">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449" name="Group 448">
            <a:extLst>
              <a:ext uri="{FF2B5EF4-FFF2-40B4-BE49-F238E27FC236}">
                <a16:creationId xmlns:a16="http://schemas.microsoft.com/office/drawing/2014/main" id="{3886CE9C-1E8F-5547-90FF-9A71B08AB539}"/>
              </a:ext>
            </a:extLst>
          </p:cNvPr>
          <p:cNvGrpSpPr/>
          <p:nvPr/>
        </p:nvGrpSpPr>
        <p:grpSpPr>
          <a:xfrm rot="19387205">
            <a:off x="4788101" y="1744048"/>
            <a:ext cx="918392" cy="337493"/>
            <a:chOff x="4187008" y="1091376"/>
            <a:chExt cx="1272039" cy="397429"/>
          </a:xfrm>
          <a:solidFill>
            <a:srgbClr val="FFFF00"/>
          </a:solidFill>
        </p:grpSpPr>
        <p:sp>
          <p:nvSpPr>
            <p:cNvPr id="500" name="Rectangle 499">
              <a:extLst>
                <a:ext uri="{FF2B5EF4-FFF2-40B4-BE49-F238E27FC236}">
                  <a16:creationId xmlns:a16="http://schemas.microsoft.com/office/drawing/2014/main" id="{DFA78EA1-057B-DF4F-B6FC-E5B80EBBA540}"/>
                </a:ext>
              </a:extLst>
            </p:cNvPr>
            <p:cNvSpPr/>
            <p:nvPr/>
          </p:nvSpPr>
          <p:spPr bwMode="auto">
            <a:xfrm rot="4152788" flipV="1">
              <a:off x="4465203" y="1127917"/>
              <a:ext cx="82693" cy="639083"/>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02" name="Rectangle 501">
              <a:extLst>
                <a:ext uri="{FF2B5EF4-FFF2-40B4-BE49-F238E27FC236}">
                  <a16:creationId xmlns:a16="http://schemas.microsoft.com/office/drawing/2014/main" id="{D018AC3A-C321-C246-8D2A-1B89100C61B1}"/>
                </a:ext>
              </a:extLst>
            </p:cNvPr>
            <p:cNvSpPr/>
            <p:nvPr/>
          </p:nvSpPr>
          <p:spPr bwMode="auto">
            <a:xfrm rot="5400000" flipH="1">
              <a:off x="5087549" y="983332"/>
              <a:ext cx="103914" cy="639083"/>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03" name="Rectangle 502">
              <a:extLst>
                <a:ext uri="{FF2B5EF4-FFF2-40B4-BE49-F238E27FC236}">
                  <a16:creationId xmlns:a16="http://schemas.microsoft.com/office/drawing/2014/main" id="{7C062E0E-CCC2-AE48-8E3D-589B98C8BB7D}"/>
                </a:ext>
              </a:extLst>
            </p:cNvPr>
            <p:cNvSpPr/>
            <p:nvPr/>
          </p:nvSpPr>
          <p:spPr bwMode="auto">
            <a:xfrm rot="17434008">
              <a:off x="4471932" y="813929"/>
              <a:ext cx="84189" cy="639083"/>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506" name="TextBox 505">
            <a:extLst>
              <a:ext uri="{FF2B5EF4-FFF2-40B4-BE49-F238E27FC236}">
                <a16:creationId xmlns:a16="http://schemas.microsoft.com/office/drawing/2014/main" id="{1165812A-89F8-544C-9F47-CCCCC1EA234B}"/>
              </a:ext>
            </a:extLst>
          </p:cNvPr>
          <p:cNvSpPr txBox="1"/>
          <p:nvPr/>
        </p:nvSpPr>
        <p:spPr>
          <a:xfrm>
            <a:off x="3048000" y="3563926"/>
            <a:ext cx="1236236" cy="369332"/>
          </a:xfrm>
          <a:prstGeom prst="rect">
            <a:avLst/>
          </a:prstGeom>
          <a:noFill/>
        </p:spPr>
        <p:txBody>
          <a:bodyPr wrap="none" rtlCol="0">
            <a:spAutoFit/>
          </a:bodyPr>
          <a:lstStyle/>
          <a:p>
            <a:r>
              <a:rPr lang="en-US" sz="1800" b="1" dirty="0">
                <a:solidFill>
                  <a:srgbClr val="002060"/>
                </a:solidFill>
              </a:rPr>
              <a:t>PI3K/AKT</a:t>
            </a:r>
          </a:p>
        </p:txBody>
      </p:sp>
      <p:sp>
        <p:nvSpPr>
          <p:cNvPr id="507" name="Rounded Rectangle 506">
            <a:extLst>
              <a:ext uri="{FF2B5EF4-FFF2-40B4-BE49-F238E27FC236}">
                <a16:creationId xmlns:a16="http://schemas.microsoft.com/office/drawing/2014/main" id="{D1B48376-EF62-C247-A951-B019A8B3FB80}"/>
              </a:ext>
            </a:extLst>
          </p:cNvPr>
          <p:cNvSpPr/>
          <p:nvPr/>
        </p:nvSpPr>
        <p:spPr bwMode="auto">
          <a:xfrm>
            <a:off x="3487487" y="3381779"/>
            <a:ext cx="517695" cy="213918"/>
          </a:xfrm>
          <a:prstGeom prst="roundRect">
            <a:avLst/>
          </a:prstGeom>
          <a:solidFill>
            <a:srgbClr val="7030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512" name="Straight Arrow Connector 511">
            <a:extLst>
              <a:ext uri="{FF2B5EF4-FFF2-40B4-BE49-F238E27FC236}">
                <a16:creationId xmlns:a16="http://schemas.microsoft.com/office/drawing/2014/main" id="{95B1CA38-7069-3349-98A2-921B694615CB}"/>
              </a:ext>
            </a:extLst>
          </p:cNvPr>
          <p:cNvCxnSpPr>
            <a:cxnSpLocks/>
          </p:cNvCxnSpPr>
          <p:nvPr/>
        </p:nvCxnSpPr>
        <p:spPr bwMode="auto">
          <a:xfrm flipH="1">
            <a:off x="3777814" y="3155367"/>
            <a:ext cx="506422" cy="171508"/>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4" name="Straight Arrow Connector 513">
            <a:extLst>
              <a:ext uri="{FF2B5EF4-FFF2-40B4-BE49-F238E27FC236}">
                <a16:creationId xmlns:a16="http://schemas.microsoft.com/office/drawing/2014/main" id="{2474D371-970F-A94B-A000-061670EDD7A8}"/>
              </a:ext>
            </a:extLst>
          </p:cNvPr>
          <p:cNvCxnSpPr/>
          <p:nvPr/>
        </p:nvCxnSpPr>
        <p:spPr bwMode="auto">
          <a:xfrm>
            <a:off x="3581400" y="3941436"/>
            <a:ext cx="0" cy="281278"/>
          </a:xfrm>
          <a:prstGeom prst="straightConnector1">
            <a:avLst/>
          </a:prstGeom>
          <a:solidFill>
            <a:schemeClr val="accent1"/>
          </a:solidFill>
          <a:ln w="190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15" name="TextBox 514">
            <a:extLst>
              <a:ext uri="{FF2B5EF4-FFF2-40B4-BE49-F238E27FC236}">
                <a16:creationId xmlns:a16="http://schemas.microsoft.com/office/drawing/2014/main" id="{E64FE8CD-2B1E-7F4B-B01C-4F4514963B95}"/>
              </a:ext>
            </a:extLst>
          </p:cNvPr>
          <p:cNvSpPr txBox="1"/>
          <p:nvPr/>
        </p:nvSpPr>
        <p:spPr>
          <a:xfrm>
            <a:off x="3048000" y="4212489"/>
            <a:ext cx="1082348" cy="369332"/>
          </a:xfrm>
          <a:prstGeom prst="rect">
            <a:avLst/>
          </a:prstGeom>
          <a:noFill/>
        </p:spPr>
        <p:txBody>
          <a:bodyPr wrap="none" rtlCol="0">
            <a:spAutoFit/>
          </a:bodyPr>
          <a:lstStyle/>
          <a:p>
            <a:r>
              <a:rPr lang="en-US" sz="1800" b="1" dirty="0">
                <a:solidFill>
                  <a:srgbClr val="002060"/>
                </a:solidFill>
              </a:rPr>
              <a:t>Survival</a:t>
            </a:r>
          </a:p>
        </p:txBody>
      </p:sp>
    </p:spTree>
    <p:custDataLst>
      <p:tags r:id="rId1"/>
    </p:custDataLst>
    <p:extLst>
      <p:ext uri="{BB962C8B-B14F-4D97-AF65-F5344CB8AC3E}">
        <p14:creationId xmlns:p14="http://schemas.microsoft.com/office/powerpoint/2010/main" val="3838851841"/>
      </p:ext>
    </p:extLst>
  </p:cSld>
  <p:clrMapOvr>
    <a:masterClrMapping/>
  </p:clrMapOvr>
  <p:transition spd="slow"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dirty="0" err="1">
                <a:latin typeface="Arial" charset="0"/>
                <a:ea typeface="ＭＳ Ｐゴシック" charset="0"/>
                <a:cs typeface="ＭＳ Ｐゴシック" charset="0"/>
              </a:rPr>
              <a:t>Ramucirumab</a:t>
            </a:r>
            <a:endParaRPr lang="en-US" dirty="0">
              <a:latin typeface="Arial" charset="0"/>
              <a:ea typeface="ＭＳ Ｐゴシック" charset="0"/>
              <a:cs typeface="ＭＳ Ｐゴシック" charset="0"/>
            </a:endParaRPr>
          </a:p>
        </p:txBody>
      </p:sp>
      <p:sp>
        <p:nvSpPr>
          <p:cNvPr id="2" name="Content Placeholder 1">
            <a:extLst>
              <a:ext uri="{FF2B5EF4-FFF2-40B4-BE49-F238E27FC236}">
                <a16:creationId xmlns:a16="http://schemas.microsoft.com/office/drawing/2014/main" id="{5A4EB1D8-CC14-F640-9A61-6076C8FC7E9C}"/>
              </a:ext>
            </a:extLst>
          </p:cNvPr>
          <p:cNvSpPr>
            <a:spLocks noGrp="1"/>
          </p:cNvSpPr>
          <p:nvPr>
            <p:ph idx="1"/>
          </p:nvPr>
        </p:nvSpPr>
        <p:spPr/>
        <p:txBody>
          <a:bodyPr/>
          <a:lstStyle/>
          <a:p>
            <a:pPr marL="0" indent="0">
              <a:spcBef>
                <a:spcPts val="600"/>
              </a:spcBef>
              <a:spcAft>
                <a:spcPts val="0"/>
              </a:spcAft>
              <a:buClr>
                <a:schemeClr val="bg1"/>
              </a:buClr>
              <a:buNone/>
            </a:pPr>
            <a:r>
              <a:rPr lang="en-US" sz="2400" b="1" dirty="0">
                <a:solidFill>
                  <a:srgbClr val="0432FF"/>
                </a:solidFill>
              </a:rPr>
              <a:t>Mechanism of action</a:t>
            </a:r>
          </a:p>
          <a:p>
            <a:pPr>
              <a:spcBef>
                <a:spcPts val="300"/>
              </a:spcBef>
              <a:spcAft>
                <a:spcPts val="0"/>
              </a:spcAft>
              <a:buClr>
                <a:srgbClr val="002060"/>
              </a:buClr>
              <a:buFont typeface="Arial" panose="020B0604020202020204" pitchFamily="34" charset="0"/>
              <a:buChar char="•"/>
            </a:pPr>
            <a:r>
              <a:rPr lang="en-US" sz="2400" dirty="0"/>
              <a:t>Anti-VEGFR2 monoclonal antibody</a:t>
            </a:r>
            <a:endParaRPr lang="en-US" sz="2400" b="1" dirty="0">
              <a:solidFill>
                <a:srgbClr val="FFCC31"/>
              </a:solidFill>
            </a:endParaRPr>
          </a:p>
          <a:p>
            <a:pPr marL="0" indent="0">
              <a:spcBef>
                <a:spcPts val="1800"/>
              </a:spcBef>
              <a:spcAft>
                <a:spcPts val="0"/>
              </a:spcAft>
              <a:buClr>
                <a:schemeClr val="bg1"/>
              </a:buClr>
              <a:buNone/>
            </a:pPr>
            <a:r>
              <a:rPr lang="en-US" sz="2400" b="1" dirty="0">
                <a:solidFill>
                  <a:srgbClr val="0432FF"/>
                </a:solidFill>
              </a:rPr>
              <a:t>Indication</a:t>
            </a:r>
          </a:p>
          <a:p>
            <a:pPr>
              <a:spcBef>
                <a:spcPts val="300"/>
              </a:spcBef>
              <a:spcAft>
                <a:spcPts val="0"/>
              </a:spcAft>
              <a:buClr>
                <a:srgbClr val="002060"/>
              </a:buClr>
              <a:buFont typeface="Arial" panose="020B0604020202020204" pitchFamily="34" charset="0"/>
              <a:buChar char="•"/>
            </a:pPr>
            <a:r>
              <a:rPr lang="en-US" sz="2400" dirty="0"/>
              <a:t>Single agent f</a:t>
            </a:r>
            <a:r>
              <a:rPr lang="en-US" dirty="0"/>
              <a:t>or the treatment of hepatocellular carcinoma in patients who have an alpha fetoprotein of ≥400 ng/mL and have received sorafenib</a:t>
            </a:r>
            <a:endParaRPr lang="en-US" sz="2400" b="1" dirty="0">
              <a:solidFill>
                <a:srgbClr val="FFCC31"/>
              </a:solidFill>
            </a:endParaRPr>
          </a:p>
          <a:p>
            <a:pPr marL="0" indent="0">
              <a:spcBef>
                <a:spcPts val="1800"/>
              </a:spcBef>
              <a:spcAft>
                <a:spcPts val="0"/>
              </a:spcAft>
              <a:buClr>
                <a:schemeClr val="bg1"/>
              </a:buClr>
              <a:buNone/>
            </a:pPr>
            <a:r>
              <a:rPr lang="en-US" sz="2400" b="1" dirty="0">
                <a:solidFill>
                  <a:srgbClr val="0432FF"/>
                </a:solidFill>
              </a:rPr>
              <a:t>Dose/schedule</a:t>
            </a:r>
          </a:p>
          <a:p>
            <a:pPr>
              <a:spcBef>
                <a:spcPts val="300"/>
              </a:spcBef>
              <a:spcAft>
                <a:spcPts val="0"/>
              </a:spcAft>
              <a:buClr>
                <a:srgbClr val="002060"/>
              </a:buClr>
              <a:buFont typeface="Arial" panose="020B0604020202020204" pitchFamily="34" charset="0"/>
              <a:buChar char="•"/>
            </a:pPr>
            <a:r>
              <a:rPr lang="en-US" sz="2400" dirty="0"/>
              <a:t>8 mg/kg every 2 weeks</a:t>
            </a:r>
            <a:endParaRPr lang="en-US" sz="2400" dirty="0">
              <a:solidFill>
                <a:srgbClr val="FFA90D"/>
              </a:solidFill>
            </a:endParaRPr>
          </a:p>
        </p:txBody>
      </p:sp>
      <p:sp>
        <p:nvSpPr>
          <p:cNvPr id="91139" name="TextBox 6"/>
          <p:cNvSpPr txBox="1">
            <a:spLocks noChangeArrowheads="1"/>
          </p:cNvSpPr>
          <p:nvPr/>
        </p:nvSpPr>
        <p:spPr bwMode="auto">
          <a:xfrm>
            <a:off x="0" y="6399028"/>
            <a:ext cx="10515600" cy="43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sz="1600" dirty="0">
                <a:solidFill>
                  <a:srgbClr val="002060"/>
                </a:solidFill>
                <a:hlinkClick r:id="rId3">
                  <a:extLst>
                    <a:ext uri="{A12FA001-AC4F-418D-AE19-62706E023703}">
                      <ahyp:hlinkClr xmlns:ahyp="http://schemas.microsoft.com/office/drawing/2018/hyperlinkcolor" val="tx"/>
                    </a:ext>
                  </a:extLst>
                </a:hlinkClick>
              </a:rPr>
              <a:t>https://www.accessdata.fda.gov/drugsatfda_docs/label/2019/125477s029lbl.pdf</a:t>
            </a:r>
            <a:r>
              <a:rPr lang="en-US" sz="1600" dirty="0">
                <a:solidFill>
                  <a:srgbClr val="002060"/>
                </a:solidFill>
              </a:rPr>
              <a:t>; Ramucirumab package insert. </a:t>
            </a:r>
          </a:p>
        </p:txBody>
      </p:sp>
    </p:spTree>
    <p:extLst>
      <p:ext uri="{BB962C8B-B14F-4D97-AF65-F5344CB8AC3E}">
        <p14:creationId xmlns:p14="http://schemas.microsoft.com/office/powerpoint/2010/main" val="285270811"/>
      </p:ext>
    </p:extLst>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Arial" charset="0"/>
                <a:ea typeface="ＭＳ Ｐゴシック" charset="0"/>
                <a:cs typeface="ＭＳ Ｐゴシック" charset="0"/>
              </a:rPr>
              <a:t>Atezolizumab</a:t>
            </a:r>
            <a:r>
              <a:rPr lang="en-US" dirty="0">
                <a:latin typeface="Arial" charset="0"/>
                <a:ea typeface="ＭＳ Ｐゴシック" charset="0"/>
                <a:cs typeface="ＭＳ Ｐゴシック" charset="0"/>
              </a:rPr>
              <a:t>/Bevacizumab Regimen</a:t>
            </a:r>
          </a:p>
        </p:txBody>
      </p:sp>
      <p:sp>
        <p:nvSpPr>
          <p:cNvPr id="63489" name="Content Placeholder 1"/>
          <p:cNvSpPr>
            <a:spLocks noGrp="1"/>
          </p:cNvSpPr>
          <p:nvPr>
            <p:ph idx="1"/>
          </p:nvPr>
        </p:nvSpPr>
        <p:spPr>
          <a:xfrm>
            <a:off x="591207" y="1371600"/>
            <a:ext cx="10972800" cy="5181599"/>
          </a:xfrm>
        </p:spPr>
        <p:txBody>
          <a:bodyPr/>
          <a:lstStyle/>
          <a:p>
            <a:pPr marL="0" indent="0">
              <a:spcBef>
                <a:spcPts val="0"/>
              </a:spcBef>
              <a:spcAft>
                <a:spcPts val="600"/>
              </a:spcAft>
              <a:buNone/>
            </a:pPr>
            <a:r>
              <a:rPr lang="en-US" sz="2600" b="1" dirty="0">
                <a:solidFill>
                  <a:srgbClr val="0432FF"/>
                </a:solidFill>
                <a:latin typeface="Arial" charset="0"/>
                <a:ea typeface="ＭＳ Ｐゴシック" charset="0"/>
                <a:cs typeface="Arial" charset="0"/>
              </a:rPr>
              <a:t>Mechanism of action</a:t>
            </a:r>
          </a:p>
          <a:p>
            <a:pPr>
              <a:spcBef>
                <a:spcPts val="0"/>
              </a:spcBef>
              <a:spcAft>
                <a:spcPts val="600"/>
              </a:spcAft>
            </a:pPr>
            <a:r>
              <a:rPr lang="en-US" sz="2600" dirty="0">
                <a:latin typeface="Arial" charset="0"/>
                <a:ea typeface="ＭＳ Ｐゴシック" charset="0"/>
                <a:cs typeface="Arial" charset="0"/>
              </a:rPr>
              <a:t>PD-L1 inhibitor</a:t>
            </a:r>
          </a:p>
          <a:p>
            <a:pPr>
              <a:spcBef>
                <a:spcPts val="0"/>
              </a:spcBef>
              <a:spcAft>
                <a:spcPts val="600"/>
              </a:spcAft>
            </a:pPr>
            <a:r>
              <a:rPr lang="en-US" sz="2600" dirty="0">
                <a:latin typeface="Arial" charset="0"/>
                <a:ea typeface="ＭＳ Ｐゴシック" charset="0"/>
                <a:cs typeface="Arial" charset="0"/>
              </a:rPr>
              <a:t>Anti-VEGF monoclonal antibody</a:t>
            </a:r>
          </a:p>
          <a:p>
            <a:pPr marL="0" indent="0">
              <a:spcBef>
                <a:spcPts val="500"/>
              </a:spcBef>
              <a:spcAft>
                <a:spcPts val="600"/>
              </a:spcAft>
              <a:buNone/>
            </a:pPr>
            <a:r>
              <a:rPr lang="en-US" sz="2600" b="1" dirty="0">
                <a:solidFill>
                  <a:srgbClr val="0432FF"/>
                </a:solidFill>
                <a:latin typeface="Arial" charset="0"/>
                <a:ea typeface="ＭＳ Ｐゴシック" charset="0"/>
                <a:cs typeface="Arial" charset="0"/>
              </a:rPr>
              <a:t>Indication</a:t>
            </a:r>
            <a:endParaRPr lang="en-US" sz="2600" dirty="0">
              <a:solidFill>
                <a:srgbClr val="0432FF"/>
              </a:solidFill>
              <a:latin typeface="Arial" charset="0"/>
              <a:ea typeface="ＭＳ Ｐゴシック" charset="0"/>
              <a:cs typeface="Arial" charset="0"/>
            </a:endParaRPr>
          </a:p>
          <a:p>
            <a:pPr>
              <a:spcBef>
                <a:spcPts val="0"/>
              </a:spcBef>
              <a:spcAft>
                <a:spcPts val="600"/>
              </a:spcAft>
            </a:pPr>
            <a:r>
              <a:rPr lang="en-US" sz="2600" dirty="0">
                <a:latin typeface="Arial" charset="0"/>
                <a:ea typeface="ＭＳ Ｐゴシック" charset="0"/>
                <a:cs typeface="Arial" charset="0"/>
              </a:rPr>
              <a:t>Investigational</a:t>
            </a:r>
            <a:endParaRPr lang="en-US" sz="2600" b="1" dirty="0">
              <a:solidFill>
                <a:srgbClr val="FFCC31"/>
              </a:solidFill>
              <a:latin typeface="Arial" charset="0"/>
              <a:ea typeface="ＭＳ Ｐゴシック" charset="0"/>
              <a:cs typeface="Arial" charset="0"/>
            </a:endParaRPr>
          </a:p>
          <a:p>
            <a:pPr marL="0" indent="0">
              <a:spcBef>
                <a:spcPts val="500"/>
              </a:spcBef>
              <a:spcAft>
                <a:spcPts val="600"/>
              </a:spcAft>
              <a:buNone/>
            </a:pPr>
            <a:r>
              <a:rPr lang="en-US" sz="2600" b="1" dirty="0">
                <a:solidFill>
                  <a:srgbClr val="0432FF"/>
                </a:solidFill>
                <a:latin typeface="Arial" charset="0"/>
                <a:ea typeface="ＭＳ Ｐゴシック" charset="0"/>
                <a:cs typeface="Arial" charset="0"/>
              </a:rPr>
              <a:t>Phase III study dose</a:t>
            </a:r>
          </a:p>
          <a:p>
            <a:pPr>
              <a:spcBef>
                <a:spcPts val="0"/>
              </a:spcBef>
              <a:spcAft>
                <a:spcPts val="600"/>
              </a:spcAft>
            </a:pPr>
            <a:r>
              <a:rPr lang="en-US" sz="2600" dirty="0" err="1"/>
              <a:t>Atezolizumab</a:t>
            </a:r>
            <a:r>
              <a:rPr lang="en-US" sz="2600" dirty="0"/>
              <a:t>: 1,200 mg every 3 weeks</a:t>
            </a:r>
          </a:p>
          <a:p>
            <a:pPr>
              <a:spcBef>
                <a:spcPts val="0"/>
              </a:spcBef>
              <a:spcAft>
                <a:spcPts val="600"/>
              </a:spcAft>
            </a:pPr>
            <a:r>
              <a:rPr lang="en-US" sz="2600" dirty="0"/>
              <a:t>Bevacizumab: 15 mg/kg every 3 weeks</a:t>
            </a:r>
            <a:endParaRPr lang="en-US" sz="2600" dirty="0">
              <a:solidFill>
                <a:srgbClr val="99CCFF"/>
              </a:solidFill>
              <a:latin typeface="Arial" charset="0"/>
              <a:ea typeface="ＭＳ Ｐゴシック" charset="0"/>
              <a:cs typeface="Arial" charset="0"/>
            </a:endParaRPr>
          </a:p>
          <a:p>
            <a:pPr marL="0" indent="0">
              <a:spcBef>
                <a:spcPts val="500"/>
              </a:spcBef>
              <a:spcAft>
                <a:spcPts val="600"/>
              </a:spcAft>
              <a:buNone/>
            </a:pPr>
            <a:r>
              <a:rPr lang="en-US" sz="2600" b="1" dirty="0">
                <a:solidFill>
                  <a:srgbClr val="0432FF"/>
                </a:solidFill>
                <a:latin typeface="Arial" charset="0"/>
                <a:ea typeface="ＭＳ Ｐゴシック" charset="0"/>
                <a:cs typeface="Arial" charset="0"/>
              </a:rPr>
              <a:t>Key Toxicities</a:t>
            </a:r>
          </a:p>
          <a:p>
            <a:pPr>
              <a:spcBef>
                <a:spcPts val="0"/>
              </a:spcBef>
              <a:spcAft>
                <a:spcPts val="600"/>
              </a:spcAft>
            </a:pPr>
            <a:r>
              <a:rPr lang="en-US" sz="2600" dirty="0">
                <a:latin typeface="Arial" charset="0"/>
                <a:ea typeface="ＭＳ Ｐゴシック" charset="0"/>
                <a:cs typeface="Arial" charset="0"/>
              </a:rPr>
              <a:t>Grade 3/4 hypertension: 15%</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Finn RS et al. </a:t>
            </a:r>
            <a:r>
              <a:rPr kumimoji="0" lang="en-US" sz="1600" b="0" i="1" u="none" strike="noStrike" kern="1200" cap="none" spc="0" normalizeH="0" baseline="0" noProof="0" dirty="0">
                <a:ln>
                  <a:noFill/>
                </a:ln>
                <a:solidFill>
                  <a:srgbClr val="002060"/>
                </a:solidFill>
                <a:effectLst/>
                <a:uLnTx/>
                <a:uFillTx/>
                <a:latin typeface="Arial" charset="0"/>
                <a:ea typeface="ＭＳ Ｐゴシック" charset="0"/>
              </a:rPr>
              <a:t>N </a:t>
            </a:r>
            <a:r>
              <a:rPr kumimoji="0" lang="en-US" sz="1600" b="0" i="1" u="none" strike="noStrike" kern="1200" cap="none" spc="0" normalizeH="0" baseline="0" noProof="0" dirty="0" err="1">
                <a:ln>
                  <a:noFill/>
                </a:ln>
                <a:solidFill>
                  <a:srgbClr val="002060"/>
                </a:solidFill>
                <a:effectLst/>
                <a:uLnTx/>
                <a:uFillTx/>
                <a:latin typeface="Arial" charset="0"/>
                <a:ea typeface="ＭＳ Ｐゴシック" charset="0"/>
              </a:rPr>
              <a:t>Engl</a:t>
            </a:r>
            <a:r>
              <a:rPr kumimoji="0" lang="en-US" sz="1600" b="0" i="1" u="none" strike="noStrike" kern="1200" cap="none" spc="0" normalizeH="0" baseline="0" noProof="0" dirty="0">
                <a:ln>
                  <a:noFill/>
                </a:ln>
                <a:solidFill>
                  <a:srgbClr val="002060"/>
                </a:solidFill>
                <a:effectLst/>
                <a:uLnTx/>
                <a:uFillTx/>
                <a:latin typeface="Arial" charset="0"/>
                <a:ea typeface="ＭＳ Ｐゴシック" charset="0"/>
              </a:rPr>
              <a:t> J Med</a:t>
            </a: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 2020;382(20):1894-905.</a:t>
            </a:r>
            <a:endParaRPr kumimoji="0" lang="en-US" sz="1600" b="0" i="1" u="none" strike="noStrike" kern="1200" cap="none" spc="0" normalizeH="0" baseline="0" noProof="0" dirty="0">
              <a:ln>
                <a:noFill/>
              </a:ln>
              <a:solidFill>
                <a:srgbClr val="00206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11963322"/>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Line 6"/>
          <p:cNvSpPr>
            <a:spLocks noChangeShapeType="1"/>
          </p:cNvSpPr>
          <p:nvPr/>
        </p:nvSpPr>
        <p:spPr bwMode="auto">
          <a:xfrm flipV="1">
            <a:off x="5300998" y="3215061"/>
            <a:ext cx="1463954" cy="9575"/>
          </a:xfrm>
          <a:prstGeom prst="line">
            <a:avLst/>
          </a:prstGeom>
          <a:noFill/>
          <a:ln w="28575">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57346" name="Line 7"/>
          <p:cNvSpPr>
            <a:spLocks noChangeShapeType="1"/>
          </p:cNvSpPr>
          <p:nvPr/>
        </p:nvSpPr>
        <p:spPr bwMode="auto">
          <a:xfrm flipH="1">
            <a:off x="6764951" y="2401653"/>
            <a:ext cx="0" cy="1620497"/>
          </a:xfrm>
          <a:prstGeom prst="line">
            <a:avLst/>
          </a:prstGeom>
          <a:noFill/>
          <a:ln w="28575">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000000"/>
              </a:highlight>
              <a:uLnTx/>
              <a:uFillTx/>
              <a:latin typeface="Arial" charset="0"/>
              <a:ea typeface="ＭＳ Ｐゴシック" charset="0"/>
            </a:endParaRPr>
          </a:p>
        </p:txBody>
      </p:sp>
      <p:sp>
        <p:nvSpPr>
          <p:cNvPr id="57347" name="Line 8"/>
          <p:cNvSpPr>
            <a:spLocks noChangeShapeType="1"/>
          </p:cNvSpPr>
          <p:nvPr/>
        </p:nvSpPr>
        <p:spPr bwMode="auto">
          <a:xfrm flipV="1">
            <a:off x="6764952" y="2393316"/>
            <a:ext cx="385863" cy="8336"/>
          </a:xfrm>
          <a:prstGeom prst="line">
            <a:avLst/>
          </a:prstGeom>
          <a:noFill/>
          <a:ln w="28575">
            <a:solidFill>
              <a:srgbClr val="00206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7348" name="Line 9"/>
          <p:cNvSpPr>
            <a:spLocks noChangeShapeType="1"/>
          </p:cNvSpPr>
          <p:nvPr/>
        </p:nvSpPr>
        <p:spPr bwMode="auto">
          <a:xfrm>
            <a:off x="6764952" y="4022153"/>
            <a:ext cx="385863" cy="0"/>
          </a:xfrm>
          <a:prstGeom prst="line">
            <a:avLst/>
          </a:prstGeom>
          <a:noFill/>
          <a:ln w="28575">
            <a:solidFill>
              <a:srgbClr val="00206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57349" name="Text Box 11"/>
          <p:cNvSpPr txBox="1">
            <a:spLocks noChangeArrowheads="1"/>
          </p:cNvSpPr>
          <p:nvPr/>
        </p:nvSpPr>
        <p:spPr bwMode="auto">
          <a:xfrm>
            <a:off x="7200833" y="1858273"/>
            <a:ext cx="4076762" cy="1364977"/>
          </a:xfrm>
          <a:prstGeom prst="rect">
            <a:avLst/>
          </a:prstGeom>
          <a:solidFill>
            <a:srgbClr val="F8951E"/>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ts val="900"/>
              </a:spcAft>
              <a:buClrTx/>
              <a:buSzTx/>
              <a:buFontTx/>
              <a:buNone/>
              <a:tabLst/>
              <a:defRPr/>
            </a:pPr>
            <a:r>
              <a:rPr lang="en-US" sz="1800" b="1" dirty="0" err="1">
                <a:solidFill>
                  <a:srgbClr val="002060"/>
                </a:solidFill>
              </a:rPr>
              <a:t>Atezolizumab</a:t>
            </a:r>
            <a:r>
              <a:rPr lang="en-US" sz="1800" b="1" dirty="0">
                <a:solidFill>
                  <a:srgbClr val="002060"/>
                </a:solidFill>
              </a:rPr>
              <a:t> (1,200 mg, d1 q3wk) </a:t>
            </a:r>
          </a:p>
          <a:p>
            <a:pPr marL="0" marR="0" lvl="0" indent="0" algn="ctr" defTabSz="914400" rtl="0" eaLnBrk="0" fontAlgn="base" latinLnBrk="0" hangingPunct="0">
              <a:lnSpc>
                <a:spcPct val="100000"/>
              </a:lnSpc>
              <a:spcBef>
                <a:spcPct val="0"/>
              </a:spcBef>
              <a:spcAft>
                <a:spcPts val="900"/>
              </a:spcAft>
              <a:buClrTx/>
              <a:buSzTx/>
              <a:buFontTx/>
              <a:buNone/>
              <a:tabLst/>
              <a:defRPr/>
            </a:pPr>
            <a:r>
              <a:rPr lang="en-US" sz="1800" b="1" dirty="0">
                <a:solidFill>
                  <a:srgbClr val="002060"/>
                </a:solidFill>
              </a:rPr>
              <a:t>+ </a:t>
            </a:r>
          </a:p>
          <a:p>
            <a:pPr marL="0" marR="0" lvl="0" indent="0" algn="ctr" defTabSz="914400" rtl="0" eaLnBrk="0" fontAlgn="base" latinLnBrk="0" hangingPunct="0">
              <a:lnSpc>
                <a:spcPct val="100000"/>
              </a:lnSpc>
              <a:spcBef>
                <a:spcPct val="0"/>
              </a:spcBef>
              <a:spcAft>
                <a:spcPts val="900"/>
              </a:spcAft>
              <a:buClrTx/>
              <a:buSzTx/>
              <a:buFontTx/>
              <a:buNone/>
              <a:tabLst/>
              <a:defRPr/>
            </a:pPr>
            <a:r>
              <a:rPr lang="en-US" sz="1800" b="1" dirty="0">
                <a:solidFill>
                  <a:srgbClr val="002060"/>
                </a:solidFill>
              </a:rPr>
              <a:t>Bevacizumab (15 mg/kg, d1 q3wk)</a:t>
            </a:r>
          </a:p>
        </p:txBody>
      </p:sp>
      <p:sp>
        <p:nvSpPr>
          <p:cNvPr id="57350" name="Text Box 13"/>
          <p:cNvSpPr txBox="1">
            <a:spLocks noChangeArrowheads="1"/>
          </p:cNvSpPr>
          <p:nvPr/>
        </p:nvSpPr>
        <p:spPr bwMode="auto">
          <a:xfrm>
            <a:off x="7200832" y="3416865"/>
            <a:ext cx="4076763" cy="1161088"/>
          </a:xfrm>
          <a:prstGeom prst="rect">
            <a:avLst/>
          </a:prstGeom>
          <a:solidFill>
            <a:srgbClr val="BAD529"/>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00" b="1" dirty="0">
                <a:solidFill>
                  <a:srgbClr val="002060"/>
                </a:solidFill>
              </a:rPr>
              <a:t>Sorafenib (oral)</a:t>
            </a:r>
          </a:p>
          <a:p>
            <a:pPr algn="ctr">
              <a:spcBef>
                <a:spcPct val="50000"/>
              </a:spcBef>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400 mg BID</a:t>
            </a:r>
          </a:p>
        </p:txBody>
      </p:sp>
      <p:graphicFrame>
        <p:nvGraphicFramePr>
          <p:cNvPr id="29" name="Group 104"/>
          <p:cNvGraphicFramePr>
            <a:graphicFrameLocks noGrp="1"/>
          </p:cNvGraphicFramePr>
          <p:nvPr>
            <p:extLst>
              <p:ext uri="{D42A27DB-BD31-4B8C-83A1-F6EECF244321}">
                <p14:modId xmlns:p14="http://schemas.microsoft.com/office/powerpoint/2010/main" val="4199001148"/>
              </p:ext>
            </p:extLst>
          </p:nvPr>
        </p:nvGraphicFramePr>
        <p:xfrm>
          <a:off x="1525237" y="1858273"/>
          <a:ext cx="3874247" cy="2776082"/>
        </p:xfrm>
        <a:graphic>
          <a:graphicData uri="http://schemas.openxmlformats.org/drawingml/2006/table">
            <a:tbl>
              <a:tblPr/>
              <a:tblGrid>
                <a:gridCol w="3874247">
                  <a:extLst>
                    <a:ext uri="{9D8B030D-6E8A-4147-A177-3AD203B41FA5}">
                      <a16:colId xmlns:a16="http://schemas.microsoft.com/office/drawing/2014/main" val="20000"/>
                    </a:ext>
                  </a:extLst>
                </a:gridCol>
              </a:tblGrid>
              <a:tr h="4002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Eligibility (N = 480)</a:t>
                      </a: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2375857">
                <a:tc>
                  <a:txBody>
                    <a:bodyPr/>
                    <a:lstStyle/>
                    <a:p>
                      <a:pPr marL="285750" marR="0" lvl="0" indent="-285750" defTabSz="914400" rtl="0" eaLnBrk="1" fontAlgn="base" latinLnBrk="0" hangingPunct="1">
                        <a:lnSpc>
                          <a:spcPct val="100000"/>
                        </a:lnSpc>
                        <a:spcBef>
                          <a:spcPts val="800"/>
                        </a:spcBef>
                        <a:spcAft>
                          <a:spcPts val="80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Locally advanced or metastatic and/or unresectable HCC</a:t>
                      </a:r>
                    </a:p>
                    <a:p>
                      <a:pPr marL="285750" marR="0" lvl="0" indent="-285750" defTabSz="914400" rtl="0" eaLnBrk="1" fontAlgn="base" latinLnBrk="0" hangingPunct="1">
                        <a:lnSpc>
                          <a:spcPct val="100000"/>
                        </a:lnSpc>
                        <a:spcBef>
                          <a:spcPts val="800"/>
                        </a:spcBef>
                        <a:spcAft>
                          <a:spcPts val="80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No prior treatment for HCC</a:t>
                      </a:r>
                    </a:p>
                    <a:p>
                      <a:pPr marL="285750" marR="0" lvl="0" indent="-285750" defTabSz="914400" rtl="0" eaLnBrk="1" fontAlgn="base" latinLnBrk="0" hangingPunct="1">
                        <a:lnSpc>
                          <a:spcPct val="100000"/>
                        </a:lnSpc>
                        <a:spcBef>
                          <a:spcPts val="800"/>
                        </a:spcBef>
                        <a:spcAft>
                          <a:spcPts val="80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Child-Pugh A</a:t>
                      </a:r>
                    </a:p>
                    <a:p>
                      <a:pPr marL="285750" marR="0" lvl="0" indent="-285750" defTabSz="914400" rtl="0" eaLnBrk="1" fontAlgn="base" latinLnBrk="0" hangingPunct="1">
                        <a:lnSpc>
                          <a:spcPct val="100000"/>
                        </a:lnSpc>
                        <a:spcBef>
                          <a:spcPts val="800"/>
                        </a:spcBef>
                        <a:spcAft>
                          <a:spcPts val="80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ECOG PS 0-1</a:t>
                      </a: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3A7BC9"/>
                    </a:solidFill>
                  </a:tcPr>
                </a:tc>
                <a:extLst>
                  <a:ext uri="{0D108BD9-81ED-4DB2-BD59-A6C34878D82A}">
                    <a16:rowId xmlns:a16="http://schemas.microsoft.com/office/drawing/2014/main" val="10001"/>
                  </a:ext>
                </a:extLst>
              </a:tr>
            </a:tbl>
          </a:graphicData>
        </a:graphic>
      </p:graphicFrame>
      <p:sp>
        <p:nvSpPr>
          <p:cNvPr id="57361" name="TextBox 2"/>
          <p:cNvSpPr txBox="1">
            <a:spLocks noChangeArrowheads="1"/>
          </p:cNvSpPr>
          <p:nvPr/>
        </p:nvSpPr>
        <p:spPr bwMode="auto">
          <a:xfrm>
            <a:off x="1498604" y="4935272"/>
            <a:ext cx="9778991"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Arial" charset="0"/>
                <a:ea typeface="ＭＳ Ｐゴシック" charset="0"/>
              </a:rPr>
              <a:t>Primary endpoints: </a:t>
            </a:r>
            <a:r>
              <a:rPr kumimoji="1" lang="en-US" altLang="ja-JP" sz="1800" i="0" u="none" strike="noStrike" kern="1200" cap="none" spc="0" normalizeH="0" baseline="0" noProof="0" dirty="0">
                <a:ln>
                  <a:noFill/>
                </a:ln>
                <a:solidFill>
                  <a:srgbClr val="002060"/>
                </a:solidFill>
                <a:effectLst/>
                <a:uLnTx/>
                <a:uFillTx/>
                <a:latin typeface="Arial" charset="0"/>
                <a:ea typeface="ＭＳ Ｐゴシック" charset="0"/>
              </a:rPr>
              <a:t>Overall survival and progression-free survival</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1" lang="en-US" altLang="ja-JP" sz="1800" dirty="0">
                <a:solidFill>
                  <a:srgbClr val="002060"/>
                </a:solidFill>
              </a:rPr>
              <a:t>Key secondary endpoints include: Objective response, duration of response and quality of life</a:t>
            </a:r>
            <a:endParaRPr kumimoji="1" lang="en-US" altLang="ja-JP" sz="1800" b="0" i="0" u="none" strike="noStrike" kern="1200" cap="none" spc="0" normalizeH="0" baseline="0" noProof="0" dirty="0">
              <a:ln>
                <a:noFill/>
              </a:ln>
              <a:solidFill>
                <a:srgbClr val="002060"/>
              </a:solidFill>
              <a:effectLst/>
              <a:uLnTx/>
              <a:uFillTx/>
            </a:endParaRPr>
          </a:p>
        </p:txBody>
      </p:sp>
      <p:sp>
        <p:nvSpPr>
          <p:cNvPr id="57364" name="Title 1"/>
          <p:cNvSpPr>
            <a:spLocks noGrp="1"/>
          </p:cNvSpPr>
          <p:nvPr>
            <p:ph type="title"/>
          </p:nvPr>
        </p:nvSpPr>
        <p:spPr>
          <a:xfrm>
            <a:off x="914400" y="95569"/>
            <a:ext cx="10363200" cy="990600"/>
          </a:xfrm>
        </p:spPr>
        <p:txBody>
          <a:bodyPr/>
          <a:lstStyle/>
          <a:p>
            <a:r>
              <a:rPr lang="en-US" dirty="0"/>
              <a:t>IMbrave150: A Phase III Trial of </a:t>
            </a:r>
            <a:r>
              <a:rPr lang="en-US" dirty="0" err="1"/>
              <a:t>Atezolizumab</a:t>
            </a:r>
            <a:r>
              <a:rPr lang="en-US" dirty="0"/>
              <a:t>/Bevacizumab</a:t>
            </a:r>
            <a:endParaRPr lang="en-US" altLang="x-none" dirty="0"/>
          </a:p>
        </p:txBody>
      </p:sp>
      <p:sp>
        <p:nvSpPr>
          <p:cNvPr id="19" name="Oval 4"/>
          <p:cNvSpPr>
            <a:spLocks noChangeArrowheads="1"/>
          </p:cNvSpPr>
          <p:nvPr/>
        </p:nvSpPr>
        <p:spPr bwMode="auto">
          <a:xfrm>
            <a:off x="5563694" y="2720272"/>
            <a:ext cx="914400" cy="914400"/>
          </a:xfrm>
          <a:prstGeom prst="ellipse">
            <a:avLst/>
          </a:prstGeom>
          <a:solidFill>
            <a:srgbClr val="FF6600"/>
          </a:solidFill>
          <a:ln>
            <a:noFill/>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a:t>
            </a:r>
          </a:p>
        </p:txBody>
      </p:sp>
      <p:sp>
        <p:nvSpPr>
          <p:cNvPr id="17" name="TextBox 9">
            <a:extLst>
              <a:ext uri="{FF2B5EF4-FFF2-40B4-BE49-F238E27FC236}">
                <a16:creationId xmlns:a16="http://schemas.microsoft.com/office/drawing/2014/main" id="{99F51112-E19A-D44D-8C33-BCA88F8F679B}"/>
              </a:ext>
            </a:extLst>
          </p:cNvPr>
          <p:cNvSpPr txBox="1">
            <a:spLocks noChangeArrowheads="1"/>
          </p:cNvSpPr>
          <p:nvPr/>
        </p:nvSpPr>
        <p:spPr bwMode="auto">
          <a:xfrm>
            <a:off x="25400" y="6433066"/>
            <a:ext cx="10972800" cy="42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bIns="13716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err="1">
                <a:solidFill>
                  <a:srgbClr val="002060"/>
                </a:solidFill>
              </a:rPr>
              <a:t>Clinicaltrials.gov</a:t>
            </a:r>
            <a:r>
              <a:rPr lang="en-US" sz="1600" dirty="0">
                <a:solidFill>
                  <a:srgbClr val="002060"/>
                </a:solidFill>
              </a:rPr>
              <a:t>; Accessed May 2020</a:t>
            </a:r>
            <a:r>
              <a:rPr lang="da-DK" sz="1600" dirty="0">
                <a:solidFill>
                  <a:srgbClr val="002060"/>
                </a:solidFill>
              </a:rPr>
              <a:t>. </a:t>
            </a:r>
            <a:endParaRPr lang="en-US" sz="1600" dirty="0">
              <a:solidFill>
                <a:srgbClr val="002060"/>
              </a:solidFill>
            </a:endParaRPr>
          </a:p>
        </p:txBody>
      </p:sp>
      <p:sp>
        <p:nvSpPr>
          <p:cNvPr id="2" name="TextBox 1">
            <a:extLst>
              <a:ext uri="{FF2B5EF4-FFF2-40B4-BE49-F238E27FC236}">
                <a16:creationId xmlns:a16="http://schemas.microsoft.com/office/drawing/2014/main" id="{183150FD-72CF-A649-9A75-8A199AC27F75}"/>
              </a:ext>
            </a:extLst>
          </p:cNvPr>
          <p:cNvSpPr txBox="1"/>
          <p:nvPr/>
        </p:nvSpPr>
        <p:spPr>
          <a:xfrm>
            <a:off x="5806509" y="3657600"/>
            <a:ext cx="518091" cy="369332"/>
          </a:xfrm>
          <a:prstGeom prst="rect">
            <a:avLst/>
          </a:prstGeom>
          <a:noFill/>
        </p:spPr>
        <p:txBody>
          <a:bodyPr wrap="none" rtlCol="0">
            <a:spAutoFit/>
          </a:bodyPr>
          <a:lstStyle/>
          <a:p>
            <a:r>
              <a:rPr lang="en-US" sz="1800" b="1" dirty="0">
                <a:solidFill>
                  <a:srgbClr val="002060"/>
                </a:solidFill>
              </a:rPr>
              <a:t>2:1</a:t>
            </a:r>
          </a:p>
        </p:txBody>
      </p:sp>
    </p:spTree>
    <p:extLst>
      <p:ext uri="{BB962C8B-B14F-4D97-AF65-F5344CB8AC3E}">
        <p14:creationId xmlns:p14="http://schemas.microsoft.com/office/powerpoint/2010/main" val="3271143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eter, clock&#10;&#10;Description automatically generated">
            <a:extLst>
              <a:ext uri="{FF2B5EF4-FFF2-40B4-BE49-F238E27FC236}">
                <a16:creationId xmlns:a16="http://schemas.microsoft.com/office/drawing/2014/main" id="{4AC4DA08-30B0-BB46-977D-3DED58DAD7C6}"/>
              </a:ext>
            </a:extLst>
          </p:cNvPr>
          <p:cNvPicPr>
            <a:picLocks noChangeAspect="1"/>
          </p:cNvPicPr>
          <p:nvPr/>
        </p:nvPicPr>
        <p:blipFill rotWithShape="1">
          <a:blip r:embed="rId3"/>
          <a:srcRect r="48710"/>
          <a:stretch/>
        </p:blipFill>
        <p:spPr>
          <a:xfrm>
            <a:off x="507128" y="2453059"/>
            <a:ext cx="5893672" cy="2877312"/>
          </a:xfrm>
          <a:prstGeom prst="rect">
            <a:avLst/>
          </a:prstGeom>
        </p:spPr>
      </p:pic>
      <p:sp>
        <p:nvSpPr>
          <p:cNvPr id="57364" name="Title 1"/>
          <p:cNvSpPr>
            <a:spLocks noGrp="1"/>
          </p:cNvSpPr>
          <p:nvPr>
            <p:ph type="title"/>
          </p:nvPr>
        </p:nvSpPr>
        <p:spPr>
          <a:xfrm>
            <a:off x="914400" y="95569"/>
            <a:ext cx="10363200" cy="990600"/>
          </a:xfrm>
        </p:spPr>
        <p:txBody>
          <a:bodyPr/>
          <a:lstStyle/>
          <a:p>
            <a:r>
              <a:rPr lang="en-US" dirty="0"/>
              <a:t>IMbrave150: Co-Primary Endpoints (OS and PFS)</a:t>
            </a:r>
            <a:endParaRPr lang="en-US" altLang="x-none" dirty="0"/>
          </a:p>
        </p:txBody>
      </p:sp>
      <p:sp>
        <p:nvSpPr>
          <p:cNvPr id="17" name="TextBox 9">
            <a:extLst>
              <a:ext uri="{FF2B5EF4-FFF2-40B4-BE49-F238E27FC236}">
                <a16:creationId xmlns:a16="http://schemas.microsoft.com/office/drawing/2014/main" id="{99F51112-E19A-D44D-8C33-BCA88F8F679B}"/>
              </a:ext>
            </a:extLst>
          </p:cNvPr>
          <p:cNvSpPr txBox="1">
            <a:spLocks noChangeArrowheads="1"/>
          </p:cNvSpPr>
          <p:nvPr/>
        </p:nvSpPr>
        <p:spPr bwMode="auto">
          <a:xfrm>
            <a:off x="25400" y="6433066"/>
            <a:ext cx="10972800" cy="42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bIns="13716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rPr>
              <a:t>Galle PR et al</a:t>
            </a:r>
            <a:r>
              <a:rPr lang="da-DK" sz="1600" dirty="0">
                <a:solidFill>
                  <a:srgbClr val="002060"/>
                </a:solidFill>
              </a:rPr>
              <a:t>. </a:t>
            </a:r>
            <a:r>
              <a:rPr lang="da-DK" sz="1600" dirty="0" err="1">
                <a:solidFill>
                  <a:srgbClr val="002060"/>
                </a:solidFill>
              </a:rPr>
              <a:t>Gastrointestinal</a:t>
            </a:r>
            <a:r>
              <a:rPr lang="da-DK" sz="1600" dirty="0">
                <a:solidFill>
                  <a:srgbClr val="002060"/>
                </a:solidFill>
              </a:rPr>
              <a:t> Cancers Symposium 2020;Abstract 476 </a:t>
            </a:r>
            <a:endParaRPr lang="en-US" sz="1600" dirty="0">
              <a:solidFill>
                <a:srgbClr val="002060"/>
              </a:solidFill>
            </a:endParaRPr>
          </a:p>
        </p:txBody>
      </p:sp>
      <p:sp>
        <p:nvSpPr>
          <p:cNvPr id="4" name="TextBox 3">
            <a:extLst>
              <a:ext uri="{FF2B5EF4-FFF2-40B4-BE49-F238E27FC236}">
                <a16:creationId xmlns:a16="http://schemas.microsoft.com/office/drawing/2014/main" id="{6FE33E4D-7720-CD49-9761-F955E0329AA8}"/>
              </a:ext>
            </a:extLst>
          </p:cNvPr>
          <p:cNvSpPr txBox="1"/>
          <p:nvPr/>
        </p:nvSpPr>
        <p:spPr>
          <a:xfrm>
            <a:off x="2971983" y="1336953"/>
            <a:ext cx="554960" cy="400110"/>
          </a:xfrm>
          <a:prstGeom prst="rect">
            <a:avLst/>
          </a:prstGeom>
          <a:noFill/>
        </p:spPr>
        <p:txBody>
          <a:bodyPr wrap="none" rtlCol="0">
            <a:spAutoFit/>
          </a:bodyPr>
          <a:lstStyle/>
          <a:p>
            <a:pPr algn="ctr"/>
            <a:r>
              <a:rPr lang="en-US" sz="2000" b="1" dirty="0">
                <a:solidFill>
                  <a:srgbClr val="002060"/>
                </a:solidFill>
              </a:rPr>
              <a:t>OS</a:t>
            </a:r>
          </a:p>
        </p:txBody>
      </p:sp>
      <p:sp>
        <p:nvSpPr>
          <p:cNvPr id="6" name="TextBox 5">
            <a:extLst>
              <a:ext uri="{FF2B5EF4-FFF2-40B4-BE49-F238E27FC236}">
                <a16:creationId xmlns:a16="http://schemas.microsoft.com/office/drawing/2014/main" id="{9E81DF1F-697A-7A42-926F-2DD639941782}"/>
              </a:ext>
            </a:extLst>
          </p:cNvPr>
          <p:cNvSpPr txBox="1"/>
          <p:nvPr/>
        </p:nvSpPr>
        <p:spPr>
          <a:xfrm>
            <a:off x="709448" y="5652360"/>
            <a:ext cx="10773104" cy="646331"/>
          </a:xfrm>
          <a:prstGeom prst="rect">
            <a:avLst/>
          </a:prstGeom>
          <a:noFill/>
        </p:spPr>
        <p:txBody>
          <a:bodyPr wrap="square" rtlCol="0">
            <a:spAutoFit/>
          </a:bodyPr>
          <a:lstStyle/>
          <a:p>
            <a:pPr marL="342900" indent="-342900">
              <a:buFont typeface="Arial" panose="020B0604020202020204" pitchFamily="34" charset="0"/>
              <a:buChar char="•"/>
            </a:pPr>
            <a:r>
              <a:rPr lang="en-US" sz="1800" dirty="0">
                <a:solidFill>
                  <a:srgbClr val="002060"/>
                </a:solidFill>
              </a:rPr>
              <a:t>Study demonstrated a statistically significant and clinically meaningful improvement in OS and PFS with </a:t>
            </a:r>
            <a:r>
              <a:rPr lang="en-US" sz="1800" dirty="0" err="1">
                <a:solidFill>
                  <a:srgbClr val="002060"/>
                </a:solidFill>
              </a:rPr>
              <a:t>atezolizumab</a:t>
            </a:r>
            <a:r>
              <a:rPr lang="en-US" sz="1800" dirty="0">
                <a:solidFill>
                  <a:srgbClr val="002060"/>
                </a:solidFill>
              </a:rPr>
              <a:t>/bevacizumab</a:t>
            </a:r>
          </a:p>
        </p:txBody>
      </p:sp>
      <p:graphicFrame>
        <p:nvGraphicFramePr>
          <p:cNvPr id="2" name="Table 1">
            <a:extLst>
              <a:ext uri="{FF2B5EF4-FFF2-40B4-BE49-F238E27FC236}">
                <a16:creationId xmlns:a16="http://schemas.microsoft.com/office/drawing/2014/main" id="{3CAEA73E-F24B-DD4B-96F4-2911E6AFB78B}"/>
              </a:ext>
            </a:extLst>
          </p:cNvPr>
          <p:cNvGraphicFramePr>
            <a:graphicFrameLocks noGrp="1"/>
          </p:cNvGraphicFramePr>
          <p:nvPr>
            <p:extLst>
              <p:ext uri="{D42A27DB-BD31-4B8C-83A1-F6EECF244321}">
                <p14:modId xmlns:p14="http://schemas.microsoft.com/office/powerpoint/2010/main" val="32159789"/>
              </p:ext>
            </p:extLst>
          </p:nvPr>
        </p:nvGraphicFramePr>
        <p:xfrm>
          <a:off x="2551449" y="1866324"/>
          <a:ext cx="3441663" cy="914400"/>
        </p:xfrm>
        <a:graphic>
          <a:graphicData uri="http://schemas.openxmlformats.org/drawingml/2006/table">
            <a:tbl>
              <a:tblPr firstRow="1" bandRow="1">
                <a:tableStyleId>{5C22544A-7EE6-4342-B048-85BDC9FD1C3A}</a:tableStyleId>
              </a:tblPr>
              <a:tblGrid>
                <a:gridCol w="1083174">
                  <a:extLst>
                    <a:ext uri="{9D8B030D-6E8A-4147-A177-3AD203B41FA5}">
                      <a16:colId xmlns:a16="http://schemas.microsoft.com/office/drawing/2014/main" val="3094155170"/>
                    </a:ext>
                  </a:extLst>
                </a:gridCol>
                <a:gridCol w="1289501">
                  <a:extLst>
                    <a:ext uri="{9D8B030D-6E8A-4147-A177-3AD203B41FA5}">
                      <a16:colId xmlns:a16="http://schemas.microsoft.com/office/drawing/2014/main" val="1388789367"/>
                    </a:ext>
                  </a:extLst>
                </a:gridCol>
                <a:gridCol w="1068988">
                  <a:extLst>
                    <a:ext uri="{9D8B030D-6E8A-4147-A177-3AD203B41FA5}">
                      <a16:colId xmlns:a16="http://schemas.microsoft.com/office/drawing/2014/main" val="2576009914"/>
                    </a:ext>
                  </a:extLst>
                </a:gridCol>
              </a:tblGrid>
              <a:tr h="168798">
                <a:tc>
                  <a:txBody>
                    <a:bodyPr/>
                    <a:lstStyle/>
                    <a:p>
                      <a:endParaRPr lang="en-US" sz="1500" dirty="0"/>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500" dirty="0" err="1">
                          <a:solidFill>
                            <a:srgbClr val="92D050"/>
                          </a:solidFill>
                        </a:rPr>
                        <a:t>Atezo</a:t>
                      </a:r>
                      <a:r>
                        <a:rPr lang="en-US" sz="1500" dirty="0">
                          <a:solidFill>
                            <a:srgbClr val="92D050"/>
                          </a:solidFill>
                        </a:rPr>
                        <a:t> + </a:t>
                      </a:r>
                      <a:r>
                        <a:rPr lang="en-US" sz="1500" dirty="0" err="1">
                          <a:solidFill>
                            <a:srgbClr val="92D050"/>
                          </a:solidFill>
                        </a:rPr>
                        <a:t>bev</a:t>
                      </a:r>
                      <a:endParaRPr lang="en-US" sz="1500" dirty="0">
                        <a:solidFill>
                          <a:srgbClr val="92D05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500" dirty="0">
                          <a:solidFill>
                            <a:srgbClr val="FB851F"/>
                          </a:solidFill>
                        </a:rPr>
                        <a:t>Sorafenib</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4729744"/>
                  </a:ext>
                </a:extLst>
              </a:tr>
              <a:tr h="168798">
                <a:tc>
                  <a:txBody>
                    <a:bodyPr/>
                    <a:lstStyle/>
                    <a:p>
                      <a:r>
                        <a:rPr lang="en-US" sz="1500" dirty="0">
                          <a:solidFill>
                            <a:srgbClr val="002060"/>
                          </a:solidFill>
                        </a:rPr>
                        <a:t>Median, </a:t>
                      </a:r>
                      <a:r>
                        <a:rPr lang="en-US" sz="1500" dirty="0" err="1">
                          <a:solidFill>
                            <a:srgbClr val="002060"/>
                          </a:solidFill>
                        </a:rPr>
                        <a:t>mo</a:t>
                      </a:r>
                      <a:endParaRPr lang="en-US" sz="1500" dirty="0">
                        <a:solidFill>
                          <a:srgbClr val="002060"/>
                        </a:solidFill>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92D050"/>
                          </a:solidFill>
                        </a:rPr>
                        <a:t>NE</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FB851F"/>
                          </a:solidFill>
                        </a:rPr>
                        <a:t>13.2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9745730"/>
                  </a:ext>
                </a:extLst>
              </a:tr>
              <a:tr h="168798">
                <a:tc>
                  <a:txBody>
                    <a:bodyPr/>
                    <a:lstStyle/>
                    <a:p>
                      <a:r>
                        <a:rPr lang="en-US" sz="1500" dirty="0">
                          <a:solidFill>
                            <a:srgbClr val="002060"/>
                          </a:solidFill>
                        </a:rPr>
                        <a:t>HR</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500" dirty="0">
                          <a:solidFill>
                            <a:srgbClr val="002060"/>
                          </a:solidFill>
                        </a:rPr>
                        <a:t>0.58</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109353275"/>
                  </a:ext>
                </a:extLst>
              </a:tr>
              <a:tr h="168798">
                <a:tc>
                  <a:txBody>
                    <a:bodyPr/>
                    <a:lstStyle/>
                    <a:p>
                      <a:r>
                        <a:rPr lang="en-US" sz="1500" i="1" dirty="0">
                          <a:solidFill>
                            <a:srgbClr val="002060"/>
                          </a:solidFill>
                        </a:rPr>
                        <a:t>P</a:t>
                      </a:r>
                      <a:r>
                        <a:rPr lang="en-US" sz="1500" dirty="0">
                          <a:solidFill>
                            <a:srgbClr val="002060"/>
                          </a:solidFill>
                        </a:rPr>
                        <a:t>-value</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500" dirty="0">
                          <a:solidFill>
                            <a:srgbClr val="002060"/>
                          </a:solidFill>
                        </a:rPr>
                        <a:t>0.0006</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2455637503"/>
                  </a:ext>
                </a:extLst>
              </a:tr>
            </a:tbl>
          </a:graphicData>
        </a:graphic>
      </p:graphicFrame>
      <p:sp>
        <p:nvSpPr>
          <p:cNvPr id="10" name="TextBox 9">
            <a:extLst>
              <a:ext uri="{FF2B5EF4-FFF2-40B4-BE49-F238E27FC236}">
                <a16:creationId xmlns:a16="http://schemas.microsoft.com/office/drawing/2014/main" id="{60ECE21B-0C9A-EE4C-84C6-66015C787B82}"/>
              </a:ext>
            </a:extLst>
          </p:cNvPr>
          <p:cNvSpPr txBox="1"/>
          <p:nvPr/>
        </p:nvSpPr>
        <p:spPr>
          <a:xfrm>
            <a:off x="7420792" y="1325877"/>
            <a:ext cx="4004622" cy="400110"/>
          </a:xfrm>
          <a:prstGeom prst="rect">
            <a:avLst/>
          </a:prstGeom>
          <a:noFill/>
        </p:spPr>
        <p:txBody>
          <a:bodyPr wrap="none" rtlCol="0">
            <a:spAutoFit/>
          </a:bodyPr>
          <a:lstStyle/>
          <a:p>
            <a:pPr algn="ctr"/>
            <a:r>
              <a:rPr lang="en-US" sz="2000" b="1" dirty="0">
                <a:solidFill>
                  <a:srgbClr val="002060"/>
                </a:solidFill>
              </a:rPr>
              <a:t>PFS (IRF assessed RECIST 1.1)</a:t>
            </a:r>
          </a:p>
        </p:txBody>
      </p:sp>
      <p:sp>
        <p:nvSpPr>
          <p:cNvPr id="11" name="TextBox 10">
            <a:extLst>
              <a:ext uri="{FF2B5EF4-FFF2-40B4-BE49-F238E27FC236}">
                <a16:creationId xmlns:a16="http://schemas.microsoft.com/office/drawing/2014/main" id="{89F3F64F-3807-4346-B491-A5208B12AB8B}"/>
              </a:ext>
            </a:extLst>
          </p:cNvPr>
          <p:cNvSpPr txBox="1"/>
          <p:nvPr/>
        </p:nvSpPr>
        <p:spPr>
          <a:xfrm>
            <a:off x="3249463" y="5270772"/>
            <a:ext cx="914033" cy="338554"/>
          </a:xfrm>
          <a:prstGeom prst="rect">
            <a:avLst/>
          </a:prstGeom>
          <a:noFill/>
        </p:spPr>
        <p:txBody>
          <a:bodyPr wrap="none" rtlCol="0">
            <a:spAutoFit/>
          </a:bodyPr>
          <a:lstStyle/>
          <a:p>
            <a:pPr algn="ctr"/>
            <a:r>
              <a:rPr lang="en-US" sz="1600" b="1" dirty="0">
                <a:solidFill>
                  <a:srgbClr val="002060"/>
                </a:solidFill>
              </a:rPr>
              <a:t>Months</a:t>
            </a:r>
          </a:p>
        </p:txBody>
      </p:sp>
      <p:sp>
        <p:nvSpPr>
          <p:cNvPr id="12" name="TextBox 11">
            <a:extLst>
              <a:ext uri="{FF2B5EF4-FFF2-40B4-BE49-F238E27FC236}">
                <a16:creationId xmlns:a16="http://schemas.microsoft.com/office/drawing/2014/main" id="{1ECAAA6F-F36C-5F4A-B6EA-60C1AFD50243}"/>
              </a:ext>
            </a:extLst>
          </p:cNvPr>
          <p:cNvSpPr txBox="1"/>
          <p:nvPr/>
        </p:nvSpPr>
        <p:spPr>
          <a:xfrm>
            <a:off x="8762368" y="5270772"/>
            <a:ext cx="914033" cy="338554"/>
          </a:xfrm>
          <a:prstGeom prst="rect">
            <a:avLst/>
          </a:prstGeom>
          <a:noFill/>
        </p:spPr>
        <p:txBody>
          <a:bodyPr wrap="none" rtlCol="0">
            <a:spAutoFit/>
          </a:bodyPr>
          <a:lstStyle/>
          <a:p>
            <a:pPr algn="ctr"/>
            <a:r>
              <a:rPr lang="en-US" sz="1600" b="1" dirty="0">
                <a:solidFill>
                  <a:srgbClr val="002060"/>
                </a:solidFill>
              </a:rPr>
              <a:t>Months</a:t>
            </a:r>
          </a:p>
        </p:txBody>
      </p:sp>
      <p:sp>
        <p:nvSpPr>
          <p:cNvPr id="13" name="TextBox 12">
            <a:extLst>
              <a:ext uri="{FF2B5EF4-FFF2-40B4-BE49-F238E27FC236}">
                <a16:creationId xmlns:a16="http://schemas.microsoft.com/office/drawing/2014/main" id="{8BA12A89-663E-AA4E-9F89-EB7644639927}"/>
              </a:ext>
            </a:extLst>
          </p:cNvPr>
          <p:cNvSpPr txBox="1"/>
          <p:nvPr/>
        </p:nvSpPr>
        <p:spPr>
          <a:xfrm rot="16200000">
            <a:off x="-1001714" y="3589784"/>
            <a:ext cx="2730236" cy="338554"/>
          </a:xfrm>
          <a:prstGeom prst="rect">
            <a:avLst/>
          </a:prstGeom>
          <a:noFill/>
        </p:spPr>
        <p:txBody>
          <a:bodyPr wrap="none" rtlCol="0">
            <a:spAutoFit/>
          </a:bodyPr>
          <a:lstStyle/>
          <a:p>
            <a:pPr algn="ctr"/>
            <a:r>
              <a:rPr lang="en-US" sz="1600" b="1" dirty="0">
                <a:solidFill>
                  <a:srgbClr val="002060"/>
                </a:solidFill>
              </a:rPr>
              <a:t>Patients who survived (%)</a:t>
            </a:r>
          </a:p>
        </p:txBody>
      </p:sp>
      <p:sp>
        <p:nvSpPr>
          <p:cNvPr id="14" name="TextBox 13">
            <a:extLst>
              <a:ext uri="{FF2B5EF4-FFF2-40B4-BE49-F238E27FC236}">
                <a16:creationId xmlns:a16="http://schemas.microsoft.com/office/drawing/2014/main" id="{20680705-06CF-3B45-A92F-3A8C55867A3C}"/>
              </a:ext>
            </a:extLst>
          </p:cNvPr>
          <p:cNvSpPr txBox="1"/>
          <p:nvPr/>
        </p:nvSpPr>
        <p:spPr>
          <a:xfrm rot="16200000">
            <a:off x="4873399" y="3327934"/>
            <a:ext cx="3334030" cy="584775"/>
          </a:xfrm>
          <a:prstGeom prst="rect">
            <a:avLst/>
          </a:prstGeom>
          <a:noFill/>
        </p:spPr>
        <p:txBody>
          <a:bodyPr wrap="square" rtlCol="0">
            <a:spAutoFit/>
          </a:bodyPr>
          <a:lstStyle/>
          <a:p>
            <a:pPr algn="ctr"/>
            <a:r>
              <a:rPr lang="en-US" sz="1600" b="1" dirty="0">
                <a:solidFill>
                  <a:srgbClr val="002060"/>
                </a:solidFill>
              </a:rPr>
              <a:t>Patients without disease progression or death (%)</a:t>
            </a:r>
          </a:p>
        </p:txBody>
      </p:sp>
      <p:graphicFrame>
        <p:nvGraphicFramePr>
          <p:cNvPr id="9" name="Table 8">
            <a:extLst>
              <a:ext uri="{FF2B5EF4-FFF2-40B4-BE49-F238E27FC236}">
                <a16:creationId xmlns:a16="http://schemas.microsoft.com/office/drawing/2014/main" id="{B41EB143-80F8-5443-8B09-8A6EA5CCD8A3}"/>
              </a:ext>
            </a:extLst>
          </p:cNvPr>
          <p:cNvGraphicFramePr>
            <a:graphicFrameLocks noGrp="1"/>
          </p:cNvGraphicFramePr>
          <p:nvPr>
            <p:extLst>
              <p:ext uri="{D42A27DB-BD31-4B8C-83A1-F6EECF244321}">
                <p14:modId xmlns:p14="http://schemas.microsoft.com/office/powerpoint/2010/main" val="2970534688"/>
              </p:ext>
            </p:extLst>
          </p:nvPr>
        </p:nvGraphicFramePr>
        <p:xfrm>
          <a:off x="8142441" y="1866324"/>
          <a:ext cx="3741606" cy="914400"/>
        </p:xfrm>
        <a:graphic>
          <a:graphicData uri="http://schemas.openxmlformats.org/drawingml/2006/table">
            <a:tbl>
              <a:tblPr firstRow="1" bandRow="1">
                <a:tableStyleId>{5C22544A-7EE6-4342-B048-85BDC9FD1C3A}</a:tableStyleId>
              </a:tblPr>
              <a:tblGrid>
                <a:gridCol w="1125405">
                  <a:extLst>
                    <a:ext uri="{9D8B030D-6E8A-4147-A177-3AD203B41FA5}">
                      <a16:colId xmlns:a16="http://schemas.microsoft.com/office/drawing/2014/main" val="3094155170"/>
                    </a:ext>
                  </a:extLst>
                </a:gridCol>
                <a:gridCol w="1480356">
                  <a:extLst>
                    <a:ext uri="{9D8B030D-6E8A-4147-A177-3AD203B41FA5}">
                      <a16:colId xmlns:a16="http://schemas.microsoft.com/office/drawing/2014/main" val="1388789367"/>
                    </a:ext>
                  </a:extLst>
                </a:gridCol>
                <a:gridCol w="1135845">
                  <a:extLst>
                    <a:ext uri="{9D8B030D-6E8A-4147-A177-3AD203B41FA5}">
                      <a16:colId xmlns:a16="http://schemas.microsoft.com/office/drawing/2014/main" val="2576009914"/>
                    </a:ext>
                  </a:extLst>
                </a:gridCol>
              </a:tblGrid>
              <a:tr h="212056">
                <a:tc>
                  <a:txBody>
                    <a:bodyPr/>
                    <a:lstStyle/>
                    <a:p>
                      <a:endParaRPr lang="en-US" sz="1500" dirty="0"/>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500" dirty="0" err="1">
                          <a:solidFill>
                            <a:srgbClr val="92D050"/>
                          </a:solidFill>
                        </a:rPr>
                        <a:t>Atezo</a:t>
                      </a:r>
                      <a:r>
                        <a:rPr lang="en-US" sz="1500" dirty="0">
                          <a:solidFill>
                            <a:srgbClr val="92D050"/>
                          </a:solidFill>
                        </a:rPr>
                        <a:t> + </a:t>
                      </a:r>
                      <a:r>
                        <a:rPr lang="en-US" sz="1500" dirty="0" err="1">
                          <a:solidFill>
                            <a:srgbClr val="92D050"/>
                          </a:solidFill>
                        </a:rPr>
                        <a:t>bev</a:t>
                      </a:r>
                      <a:endParaRPr lang="en-US" sz="1500" dirty="0">
                        <a:solidFill>
                          <a:srgbClr val="92D05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500" dirty="0">
                          <a:solidFill>
                            <a:srgbClr val="FB851F"/>
                          </a:solidFill>
                        </a:rPr>
                        <a:t>Sorafenib</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4729744"/>
                  </a:ext>
                </a:extLst>
              </a:tr>
              <a:tr h="212056">
                <a:tc>
                  <a:txBody>
                    <a:bodyPr/>
                    <a:lstStyle/>
                    <a:p>
                      <a:r>
                        <a:rPr lang="en-US" sz="1500" dirty="0">
                          <a:solidFill>
                            <a:srgbClr val="002060"/>
                          </a:solidFill>
                        </a:rPr>
                        <a:t>Median, </a:t>
                      </a:r>
                      <a:r>
                        <a:rPr lang="en-US" sz="1500" dirty="0" err="1">
                          <a:solidFill>
                            <a:srgbClr val="002060"/>
                          </a:solidFill>
                        </a:rPr>
                        <a:t>mo</a:t>
                      </a:r>
                      <a:endParaRPr lang="en-US" sz="1500" dirty="0">
                        <a:solidFill>
                          <a:srgbClr val="002060"/>
                        </a:solidFill>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92D050"/>
                          </a:solidFill>
                        </a:rPr>
                        <a:t>6.8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500" dirty="0">
                          <a:solidFill>
                            <a:srgbClr val="FB851F"/>
                          </a:solidFill>
                        </a:rPr>
                        <a:t>4.3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9745730"/>
                  </a:ext>
                </a:extLst>
              </a:tr>
              <a:tr h="212056">
                <a:tc>
                  <a:txBody>
                    <a:bodyPr/>
                    <a:lstStyle/>
                    <a:p>
                      <a:r>
                        <a:rPr lang="en-US" sz="1500" dirty="0">
                          <a:solidFill>
                            <a:srgbClr val="002060"/>
                          </a:solidFill>
                        </a:rPr>
                        <a:t>HR</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500" dirty="0">
                          <a:solidFill>
                            <a:srgbClr val="002060"/>
                          </a:solidFill>
                        </a:rPr>
                        <a:t>0.59</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1109353275"/>
                  </a:ext>
                </a:extLst>
              </a:tr>
              <a:tr h="212056">
                <a:tc>
                  <a:txBody>
                    <a:bodyPr/>
                    <a:lstStyle/>
                    <a:p>
                      <a:r>
                        <a:rPr lang="en-US" sz="1500" i="1" dirty="0">
                          <a:solidFill>
                            <a:srgbClr val="002060"/>
                          </a:solidFill>
                        </a:rPr>
                        <a:t>P-</a:t>
                      </a:r>
                      <a:r>
                        <a:rPr lang="en-US" sz="1500" dirty="0">
                          <a:solidFill>
                            <a:srgbClr val="002060"/>
                          </a:solidFill>
                        </a:rPr>
                        <a:t>value</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500" dirty="0">
                          <a:solidFill>
                            <a:srgbClr val="002060"/>
                          </a:solidFill>
                        </a:rPr>
                        <a:t>&lt;0.0001</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2455637503"/>
                  </a:ext>
                </a:extLst>
              </a:tr>
            </a:tbl>
          </a:graphicData>
        </a:graphic>
      </p:graphicFrame>
      <p:pic>
        <p:nvPicPr>
          <p:cNvPr id="18" name="Picture 17" descr="A picture containing meter, clock&#10;&#10;Description automatically generated">
            <a:extLst>
              <a:ext uri="{FF2B5EF4-FFF2-40B4-BE49-F238E27FC236}">
                <a16:creationId xmlns:a16="http://schemas.microsoft.com/office/drawing/2014/main" id="{203A624E-1085-9B45-B0E2-A17FC674BBBE}"/>
              </a:ext>
            </a:extLst>
          </p:cNvPr>
          <p:cNvPicPr>
            <a:picLocks noChangeAspect="1"/>
          </p:cNvPicPr>
          <p:nvPr/>
        </p:nvPicPr>
        <p:blipFill rotWithShape="1">
          <a:blip r:embed="rId3"/>
          <a:srcRect l="52607" r="-600"/>
          <a:stretch/>
        </p:blipFill>
        <p:spPr>
          <a:xfrm>
            <a:off x="6644470" y="2453059"/>
            <a:ext cx="5514769" cy="2877312"/>
          </a:xfrm>
          <a:prstGeom prst="rect">
            <a:avLst/>
          </a:prstGeom>
        </p:spPr>
      </p:pic>
    </p:spTree>
    <p:extLst>
      <p:ext uri="{BB962C8B-B14F-4D97-AF65-F5344CB8AC3E}">
        <p14:creationId xmlns:p14="http://schemas.microsoft.com/office/powerpoint/2010/main" val="226708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drawing&#10;&#10;Description automatically generated">
            <a:extLst>
              <a:ext uri="{FF2B5EF4-FFF2-40B4-BE49-F238E27FC236}">
                <a16:creationId xmlns:a16="http://schemas.microsoft.com/office/drawing/2014/main" id="{C632AEC8-E196-044A-B01F-EB435D2C9570}"/>
              </a:ext>
            </a:extLst>
          </p:cNvPr>
          <p:cNvPicPr>
            <a:picLocks noChangeAspect="1"/>
          </p:cNvPicPr>
          <p:nvPr/>
        </p:nvPicPr>
        <p:blipFill>
          <a:blip r:embed="rId3"/>
          <a:stretch>
            <a:fillRect/>
          </a:stretch>
        </p:blipFill>
        <p:spPr>
          <a:xfrm>
            <a:off x="198120" y="1976587"/>
            <a:ext cx="11765280" cy="4303776"/>
          </a:xfrm>
          <a:prstGeom prst="rect">
            <a:avLst/>
          </a:prstGeom>
        </p:spPr>
      </p:pic>
      <p:sp>
        <p:nvSpPr>
          <p:cNvPr id="14" name="Rectangle 13">
            <a:extLst>
              <a:ext uri="{FF2B5EF4-FFF2-40B4-BE49-F238E27FC236}">
                <a16:creationId xmlns:a16="http://schemas.microsoft.com/office/drawing/2014/main" id="{8D65B439-02A6-1040-B964-4FDCE6462892}"/>
              </a:ext>
            </a:extLst>
          </p:cNvPr>
          <p:cNvSpPr/>
          <p:nvPr/>
        </p:nvSpPr>
        <p:spPr bwMode="auto">
          <a:xfrm>
            <a:off x="3962400" y="4961371"/>
            <a:ext cx="2049811" cy="708712"/>
          </a:xfrm>
          <a:prstGeom prst="rect">
            <a:avLst/>
          </a:prstGeom>
          <a:solidFill>
            <a:srgbClr val="E2EBF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Rectangle 20">
            <a:extLst>
              <a:ext uri="{FF2B5EF4-FFF2-40B4-BE49-F238E27FC236}">
                <a16:creationId xmlns:a16="http://schemas.microsoft.com/office/drawing/2014/main" id="{254372E9-9EF7-E44C-B71D-3A855E38CA67}"/>
              </a:ext>
            </a:extLst>
          </p:cNvPr>
          <p:cNvSpPr/>
          <p:nvPr/>
        </p:nvSpPr>
        <p:spPr bwMode="auto">
          <a:xfrm>
            <a:off x="9554818" y="4961371"/>
            <a:ext cx="2049811" cy="708712"/>
          </a:xfrm>
          <a:prstGeom prst="rect">
            <a:avLst/>
          </a:prstGeom>
          <a:solidFill>
            <a:srgbClr val="E2EBF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7364" name="Title 1"/>
          <p:cNvSpPr>
            <a:spLocks noGrp="1"/>
          </p:cNvSpPr>
          <p:nvPr>
            <p:ph type="title"/>
          </p:nvPr>
        </p:nvSpPr>
        <p:spPr>
          <a:xfrm>
            <a:off x="914400" y="95569"/>
            <a:ext cx="10363200" cy="990600"/>
          </a:xfrm>
        </p:spPr>
        <p:txBody>
          <a:bodyPr/>
          <a:lstStyle/>
          <a:p>
            <a:r>
              <a:rPr lang="en-US" dirty="0"/>
              <a:t>IMbrave150: Safety Results</a:t>
            </a:r>
            <a:endParaRPr lang="en-US" altLang="x-none" dirty="0"/>
          </a:p>
        </p:txBody>
      </p:sp>
      <p:sp>
        <p:nvSpPr>
          <p:cNvPr id="17" name="TextBox 9">
            <a:extLst>
              <a:ext uri="{FF2B5EF4-FFF2-40B4-BE49-F238E27FC236}">
                <a16:creationId xmlns:a16="http://schemas.microsoft.com/office/drawing/2014/main" id="{99F51112-E19A-D44D-8C33-BCA88F8F679B}"/>
              </a:ext>
            </a:extLst>
          </p:cNvPr>
          <p:cNvSpPr txBox="1">
            <a:spLocks noChangeArrowheads="1"/>
          </p:cNvSpPr>
          <p:nvPr/>
        </p:nvSpPr>
        <p:spPr bwMode="auto">
          <a:xfrm>
            <a:off x="25400" y="6433066"/>
            <a:ext cx="10972800" cy="42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bIns="13716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rPr>
              <a:t>Galle PR et al</a:t>
            </a:r>
            <a:r>
              <a:rPr lang="da-DK" sz="1600" dirty="0">
                <a:solidFill>
                  <a:srgbClr val="002060"/>
                </a:solidFill>
              </a:rPr>
              <a:t>. </a:t>
            </a:r>
            <a:r>
              <a:rPr lang="da-DK" sz="1600" dirty="0" err="1">
                <a:solidFill>
                  <a:srgbClr val="002060"/>
                </a:solidFill>
              </a:rPr>
              <a:t>Gastrointestinal</a:t>
            </a:r>
            <a:r>
              <a:rPr lang="da-DK" sz="1600" dirty="0">
                <a:solidFill>
                  <a:srgbClr val="002060"/>
                </a:solidFill>
              </a:rPr>
              <a:t> Cancers Symposium 2020;Abstract 476 </a:t>
            </a:r>
            <a:endParaRPr lang="en-US" sz="1600" dirty="0">
              <a:solidFill>
                <a:srgbClr val="002060"/>
              </a:solidFill>
            </a:endParaRPr>
          </a:p>
        </p:txBody>
      </p:sp>
      <p:sp>
        <p:nvSpPr>
          <p:cNvPr id="3" name="TextBox 2">
            <a:extLst>
              <a:ext uri="{FF2B5EF4-FFF2-40B4-BE49-F238E27FC236}">
                <a16:creationId xmlns:a16="http://schemas.microsoft.com/office/drawing/2014/main" id="{5B880908-589D-C040-BF90-4DB5F5998754}"/>
              </a:ext>
            </a:extLst>
          </p:cNvPr>
          <p:cNvSpPr txBox="1"/>
          <p:nvPr/>
        </p:nvSpPr>
        <p:spPr>
          <a:xfrm>
            <a:off x="4069687" y="1371600"/>
            <a:ext cx="2760691" cy="400110"/>
          </a:xfrm>
          <a:prstGeom prst="rect">
            <a:avLst/>
          </a:prstGeom>
          <a:noFill/>
        </p:spPr>
        <p:txBody>
          <a:bodyPr wrap="none" rtlCol="0">
            <a:spAutoFit/>
          </a:bodyPr>
          <a:lstStyle/>
          <a:p>
            <a:pPr algn="ctr"/>
            <a:r>
              <a:rPr lang="en-US" sz="2000" b="1" dirty="0" err="1">
                <a:solidFill>
                  <a:srgbClr val="7FB549"/>
                </a:solidFill>
              </a:rPr>
              <a:t>Atezo</a:t>
            </a:r>
            <a:r>
              <a:rPr lang="en-US" sz="2000" b="1" dirty="0">
                <a:solidFill>
                  <a:srgbClr val="7FB549"/>
                </a:solidFill>
              </a:rPr>
              <a:t> + Bev (n = 329)</a:t>
            </a:r>
          </a:p>
        </p:txBody>
      </p:sp>
      <p:sp>
        <p:nvSpPr>
          <p:cNvPr id="7" name="TextBox 6">
            <a:extLst>
              <a:ext uri="{FF2B5EF4-FFF2-40B4-BE49-F238E27FC236}">
                <a16:creationId xmlns:a16="http://schemas.microsoft.com/office/drawing/2014/main" id="{C24F40FB-6653-FC4F-9E31-56D866054240}"/>
              </a:ext>
            </a:extLst>
          </p:cNvPr>
          <p:cNvSpPr txBox="1"/>
          <p:nvPr/>
        </p:nvSpPr>
        <p:spPr>
          <a:xfrm>
            <a:off x="7520738" y="1371600"/>
            <a:ext cx="2483373" cy="400110"/>
          </a:xfrm>
          <a:prstGeom prst="rect">
            <a:avLst/>
          </a:prstGeom>
          <a:noFill/>
        </p:spPr>
        <p:txBody>
          <a:bodyPr wrap="none" rtlCol="0">
            <a:spAutoFit/>
          </a:bodyPr>
          <a:lstStyle/>
          <a:p>
            <a:pPr algn="ctr"/>
            <a:r>
              <a:rPr lang="en-US" sz="2000" b="1" dirty="0">
                <a:solidFill>
                  <a:srgbClr val="F6821F"/>
                </a:solidFill>
              </a:rPr>
              <a:t>Sorafenib (n = 156)</a:t>
            </a:r>
          </a:p>
        </p:txBody>
      </p:sp>
      <p:sp>
        <p:nvSpPr>
          <p:cNvPr id="8" name="TextBox 7">
            <a:extLst>
              <a:ext uri="{FF2B5EF4-FFF2-40B4-BE49-F238E27FC236}">
                <a16:creationId xmlns:a16="http://schemas.microsoft.com/office/drawing/2014/main" id="{6A0FCC70-BE55-F74D-8DEA-8F328019D84C}"/>
              </a:ext>
            </a:extLst>
          </p:cNvPr>
          <p:cNvSpPr txBox="1"/>
          <p:nvPr/>
        </p:nvSpPr>
        <p:spPr>
          <a:xfrm>
            <a:off x="4461401" y="4992975"/>
            <a:ext cx="1521955" cy="338554"/>
          </a:xfrm>
          <a:prstGeom prst="rect">
            <a:avLst/>
          </a:prstGeom>
          <a:noFill/>
        </p:spPr>
        <p:txBody>
          <a:bodyPr wrap="none" rtlCol="0">
            <a:spAutoFit/>
          </a:bodyPr>
          <a:lstStyle/>
          <a:p>
            <a:r>
              <a:rPr lang="en-US" sz="1600" b="1" dirty="0">
                <a:solidFill>
                  <a:srgbClr val="002060"/>
                </a:solidFill>
              </a:rPr>
              <a:t>All-grade AEs</a:t>
            </a:r>
          </a:p>
        </p:txBody>
      </p:sp>
      <p:sp>
        <p:nvSpPr>
          <p:cNvPr id="9" name="TextBox 8">
            <a:extLst>
              <a:ext uri="{FF2B5EF4-FFF2-40B4-BE49-F238E27FC236}">
                <a16:creationId xmlns:a16="http://schemas.microsoft.com/office/drawing/2014/main" id="{70C8B8A3-E428-FF41-B092-F6E821E5A8C0}"/>
              </a:ext>
            </a:extLst>
          </p:cNvPr>
          <p:cNvSpPr txBox="1"/>
          <p:nvPr/>
        </p:nvSpPr>
        <p:spPr>
          <a:xfrm>
            <a:off x="4432548" y="5331529"/>
            <a:ext cx="1579663" cy="338554"/>
          </a:xfrm>
          <a:prstGeom prst="rect">
            <a:avLst/>
          </a:prstGeom>
          <a:noFill/>
        </p:spPr>
        <p:txBody>
          <a:bodyPr wrap="none" rtlCol="0">
            <a:spAutoFit/>
          </a:bodyPr>
          <a:lstStyle/>
          <a:p>
            <a:r>
              <a:rPr lang="en-US" sz="1600" b="1" dirty="0">
                <a:solidFill>
                  <a:srgbClr val="002060"/>
                </a:solidFill>
              </a:rPr>
              <a:t>Grade 3-4 AEs</a:t>
            </a:r>
          </a:p>
        </p:txBody>
      </p:sp>
      <p:sp>
        <p:nvSpPr>
          <p:cNvPr id="10" name="TextBox 9">
            <a:extLst>
              <a:ext uri="{FF2B5EF4-FFF2-40B4-BE49-F238E27FC236}">
                <a16:creationId xmlns:a16="http://schemas.microsoft.com/office/drawing/2014/main" id="{FB468B60-AA1A-414B-9B26-189986CA083D}"/>
              </a:ext>
            </a:extLst>
          </p:cNvPr>
          <p:cNvSpPr txBox="1"/>
          <p:nvPr/>
        </p:nvSpPr>
        <p:spPr>
          <a:xfrm>
            <a:off x="9996228" y="4961371"/>
            <a:ext cx="1521955" cy="338554"/>
          </a:xfrm>
          <a:prstGeom prst="rect">
            <a:avLst/>
          </a:prstGeom>
          <a:noFill/>
        </p:spPr>
        <p:txBody>
          <a:bodyPr wrap="none" rtlCol="0">
            <a:spAutoFit/>
          </a:bodyPr>
          <a:lstStyle/>
          <a:p>
            <a:r>
              <a:rPr lang="en-US" sz="1600" b="1" dirty="0">
                <a:solidFill>
                  <a:srgbClr val="002060"/>
                </a:solidFill>
              </a:rPr>
              <a:t>All-grade AEs</a:t>
            </a:r>
          </a:p>
        </p:txBody>
      </p:sp>
      <p:sp>
        <p:nvSpPr>
          <p:cNvPr id="11" name="TextBox 10">
            <a:extLst>
              <a:ext uri="{FF2B5EF4-FFF2-40B4-BE49-F238E27FC236}">
                <a16:creationId xmlns:a16="http://schemas.microsoft.com/office/drawing/2014/main" id="{6ABD5DF9-72E2-1347-B27F-F135CF183439}"/>
              </a:ext>
            </a:extLst>
          </p:cNvPr>
          <p:cNvSpPr txBox="1"/>
          <p:nvPr/>
        </p:nvSpPr>
        <p:spPr>
          <a:xfrm>
            <a:off x="9982976" y="5299925"/>
            <a:ext cx="1579663" cy="338554"/>
          </a:xfrm>
          <a:prstGeom prst="rect">
            <a:avLst/>
          </a:prstGeom>
          <a:noFill/>
        </p:spPr>
        <p:txBody>
          <a:bodyPr wrap="none" rtlCol="0">
            <a:spAutoFit/>
          </a:bodyPr>
          <a:lstStyle/>
          <a:p>
            <a:r>
              <a:rPr lang="en-US" sz="1600" b="1" dirty="0">
                <a:solidFill>
                  <a:srgbClr val="002060"/>
                </a:solidFill>
              </a:rPr>
              <a:t>Grade 3-4 AEs</a:t>
            </a:r>
          </a:p>
        </p:txBody>
      </p:sp>
      <p:sp>
        <p:nvSpPr>
          <p:cNvPr id="6" name="Rectangle 5">
            <a:extLst>
              <a:ext uri="{FF2B5EF4-FFF2-40B4-BE49-F238E27FC236}">
                <a16:creationId xmlns:a16="http://schemas.microsoft.com/office/drawing/2014/main" id="{34184903-E994-9146-B795-1F9F5160F3FB}"/>
              </a:ext>
            </a:extLst>
          </p:cNvPr>
          <p:cNvSpPr/>
          <p:nvPr/>
        </p:nvSpPr>
        <p:spPr bwMode="auto">
          <a:xfrm>
            <a:off x="4172861" y="5025226"/>
            <a:ext cx="259687" cy="259687"/>
          </a:xfrm>
          <a:prstGeom prst="rect">
            <a:avLst/>
          </a:prstGeom>
          <a:solidFill>
            <a:srgbClr val="D3E5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Rectangle 14">
            <a:extLst>
              <a:ext uri="{FF2B5EF4-FFF2-40B4-BE49-F238E27FC236}">
                <a16:creationId xmlns:a16="http://schemas.microsoft.com/office/drawing/2014/main" id="{D04B5212-B35F-3E43-A0B8-EDC50DC300E2}"/>
              </a:ext>
            </a:extLst>
          </p:cNvPr>
          <p:cNvSpPr/>
          <p:nvPr/>
        </p:nvSpPr>
        <p:spPr bwMode="auto">
          <a:xfrm>
            <a:off x="4172861" y="5343278"/>
            <a:ext cx="259687" cy="259687"/>
          </a:xfrm>
          <a:prstGeom prst="rect">
            <a:avLst/>
          </a:prstGeom>
          <a:solidFill>
            <a:srgbClr val="8CC63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Rectangle 17">
            <a:extLst>
              <a:ext uri="{FF2B5EF4-FFF2-40B4-BE49-F238E27FC236}">
                <a16:creationId xmlns:a16="http://schemas.microsoft.com/office/drawing/2014/main" id="{836E2039-2F1E-7A49-9898-964A4FAE3BD6}"/>
              </a:ext>
            </a:extLst>
          </p:cNvPr>
          <p:cNvSpPr/>
          <p:nvPr/>
        </p:nvSpPr>
        <p:spPr bwMode="auto">
          <a:xfrm>
            <a:off x="9723289" y="5013477"/>
            <a:ext cx="259687" cy="259687"/>
          </a:xfrm>
          <a:prstGeom prst="rect">
            <a:avLst/>
          </a:prstGeom>
          <a:solidFill>
            <a:srgbClr val="F6C5A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Rectangle 18">
            <a:extLst>
              <a:ext uri="{FF2B5EF4-FFF2-40B4-BE49-F238E27FC236}">
                <a16:creationId xmlns:a16="http://schemas.microsoft.com/office/drawing/2014/main" id="{CEFDCA39-1408-2944-8EF3-BFC8589DE803}"/>
              </a:ext>
            </a:extLst>
          </p:cNvPr>
          <p:cNvSpPr/>
          <p:nvPr/>
        </p:nvSpPr>
        <p:spPr bwMode="auto">
          <a:xfrm>
            <a:off x="9723289" y="5331529"/>
            <a:ext cx="259687" cy="259687"/>
          </a:xfrm>
          <a:prstGeom prst="rect">
            <a:avLst/>
          </a:prstGeom>
          <a:solidFill>
            <a:srgbClr val="F6821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23619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E5F11A2-3AC8-7948-9FB7-6DB9410E2EE4}"/>
              </a:ext>
            </a:extLst>
          </p:cNvPr>
          <p:cNvSpPr>
            <a:spLocks noGrp="1"/>
          </p:cNvSpPr>
          <p:nvPr>
            <p:ph type="title"/>
          </p:nvPr>
        </p:nvSpPr>
        <p:spPr>
          <a:xfrm>
            <a:off x="457200" y="0"/>
            <a:ext cx="11430000" cy="1143000"/>
          </a:xfrm>
        </p:spPr>
        <p:txBody>
          <a:bodyPr/>
          <a:lstStyle/>
          <a:p>
            <a:r>
              <a:rPr lang="en-US" altLang="en-US" dirty="0"/>
              <a:t>Press Release: Supplemental Biologics License Application to the FDA for </a:t>
            </a:r>
            <a:r>
              <a:rPr lang="en-US" altLang="en-US" dirty="0" err="1"/>
              <a:t>Atezolizumab</a:t>
            </a:r>
            <a:r>
              <a:rPr lang="en-US" altLang="en-US" dirty="0"/>
              <a:t>/Bevacizumab for Untreated HCC — January 27, 2020</a:t>
            </a:r>
          </a:p>
        </p:txBody>
      </p:sp>
      <p:sp>
        <p:nvSpPr>
          <p:cNvPr id="16387" name="Content Placeholder 2">
            <a:extLst>
              <a:ext uri="{FF2B5EF4-FFF2-40B4-BE49-F238E27FC236}">
                <a16:creationId xmlns:a16="http://schemas.microsoft.com/office/drawing/2014/main" id="{7C733E2A-8CC8-724C-BEEC-5983733585F5}"/>
              </a:ext>
            </a:extLst>
          </p:cNvPr>
          <p:cNvSpPr>
            <a:spLocks noGrp="1"/>
          </p:cNvSpPr>
          <p:nvPr>
            <p:ph idx="1"/>
          </p:nvPr>
        </p:nvSpPr>
        <p:spPr>
          <a:xfrm>
            <a:off x="762000" y="1371600"/>
            <a:ext cx="10668000" cy="4876800"/>
          </a:xfrm>
        </p:spPr>
        <p:txBody>
          <a:bodyPr/>
          <a:lstStyle/>
          <a:p>
            <a:pPr marL="0" indent="0">
              <a:spcBef>
                <a:spcPts val="1104"/>
              </a:spcBef>
              <a:buNone/>
            </a:pPr>
            <a:r>
              <a:rPr lang="en-US" sz="2100" dirty="0"/>
              <a:t>A supplemental Biologics License Application has been submitted to the FDA for </a:t>
            </a:r>
            <a:r>
              <a:rPr lang="en-US" sz="2100" dirty="0" err="1"/>
              <a:t>atezolizumab</a:t>
            </a:r>
            <a:r>
              <a:rPr lang="en-US" sz="2100" dirty="0"/>
              <a:t> in combination with bevacizumab for the treatment of patients with unresectable hepatocellular carcinoma (HCC) who have not received prior systemic therapy. The FDA is reviewing the application under the Real-Time Oncology Review pilot program, which aims to explore a more efficient review process to ensure safe and effective treatments are available to patients as early as possible. </a:t>
            </a:r>
          </a:p>
          <a:p>
            <a:pPr marL="0" indent="0">
              <a:spcBef>
                <a:spcPts val="1104"/>
              </a:spcBef>
              <a:buNone/>
            </a:pPr>
            <a:r>
              <a:rPr lang="en-US" sz="2100" dirty="0"/>
              <a:t>In July 2018, the FDA granted Breakthrough Therapy Designation for </a:t>
            </a:r>
            <a:r>
              <a:rPr lang="en-US" sz="2100" dirty="0" err="1"/>
              <a:t>atezolizumab</a:t>
            </a:r>
            <a:r>
              <a:rPr lang="en-US" sz="2100" dirty="0"/>
              <a:t> in combination with bevacizumab in HCC based on data from an ongoing Phase </a:t>
            </a:r>
            <a:r>
              <a:rPr lang="en-US" sz="2100" dirty="0" err="1"/>
              <a:t>Ib</a:t>
            </a:r>
            <a:r>
              <a:rPr lang="en-US" sz="2100" dirty="0"/>
              <a:t> trial.</a:t>
            </a:r>
            <a:endParaRPr lang="is-IS" sz="2100" dirty="0"/>
          </a:p>
          <a:p>
            <a:pPr marL="0" indent="0">
              <a:spcBef>
                <a:spcPts val="1104"/>
              </a:spcBef>
              <a:buNone/>
            </a:pPr>
            <a:r>
              <a:rPr lang="en-US" sz="2100" dirty="0"/>
              <a:t>This application is based on the results of the Phase III IMbrave150 study, which demonstrated that </a:t>
            </a:r>
            <a:r>
              <a:rPr lang="en-US" sz="2100" dirty="0" err="1"/>
              <a:t>atezo</a:t>
            </a:r>
            <a:r>
              <a:rPr lang="en-US" sz="2100" dirty="0"/>
              <a:t>/</a:t>
            </a:r>
            <a:r>
              <a:rPr lang="en-US" sz="2100" dirty="0" err="1"/>
              <a:t>bev</a:t>
            </a:r>
            <a:r>
              <a:rPr lang="en-US" sz="2100" dirty="0"/>
              <a:t> reduced the risk of death (OS) by 42% (HR = 0.58; </a:t>
            </a:r>
            <a:br>
              <a:rPr lang="en-US" sz="2100" dirty="0"/>
            </a:br>
            <a:r>
              <a:rPr lang="en-US" sz="2100" i="1" dirty="0"/>
              <a:t>p</a:t>
            </a:r>
            <a:r>
              <a:rPr lang="en-US" sz="2100" dirty="0"/>
              <a:t> = 0.0006) and reduced the risk of disease worsening or death (PFS) by 41% </a:t>
            </a:r>
            <a:br>
              <a:rPr lang="en-US" sz="2100" dirty="0"/>
            </a:br>
            <a:r>
              <a:rPr lang="en-US" sz="2100" dirty="0"/>
              <a:t>(HR = 0.59; </a:t>
            </a:r>
            <a:r>
              <a:rPr lang="en-US" sz="2100" i="1" dirty="0"/>
              <a:t>p</a:t>
            </a:r>
            <a:r>
              <a:rPr lang="en-US" sz="2100" dirty="0"/>
              <a:t> &lt; 0.0001), compared with sorafenib. Safety for </a:t>
            </a:r>
            <a:r>
              <a:rPr lang="en-US" sz="2100" dirty="0" err="1"/>
              <a:t>atezo</a:t>
            </a:r>
            <a:r>
              <a:rPr lang="en-US" sz="2100" dirty="0"/>
              <a:t>/</a:t>
            </a:r>
            <a:r>
              <a:rPr lang="en-US" sz="2100" dirty="0" err="1"/>
              <a:t>bev</a:t>
            </a:r>
            <a:r>
              <a:rPr lang="en-US" sz="2100" dirty="0"/>
              <a:t> was consistent with the known safety profiles of the individual agents. </a:t>
            </a:r>
            <a:endParaRPr lang="en-US" altLang="en-US" sz="2100" dirty="0"/>
          </a:p>
        </p:txBody>
      </p:sp>
      <p:sp>
        <p:nvSpPr>
          <p:cNvPr id="16388" name="TextBox 6">
            <a:extLst>
              <a:ext uri="{FF2B5EF4-FFF2-40B4-BE49-F238E27FC236}">
                <a16:creationId xmlns:a16="http://schemas.microsoft.com/office/drawing/2014/main" id="{4BF9AB02-D2AB-5F4A-8B04-D1C212C89A2B}"/>
              </a:ext>
            </a:extLst>
          </p:cNvPr>
          <p:cNvSpPr txBox="1">
            <a:spLocks noChangeArrowheads="1"/>
          </p:cNvSpPr>
          <p:nvPr/>
        </p:nvSpPr>
        <p:spPr bwMode="auto">
          <a:xfrm>
            <a:off x="76200" y="6553200"/>
            <a:ext cx="10972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0" rIns="182880" bIns="91440" anchor="t"/>
          <a:lstStyle>
            <a:lvl1pPr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US" altLang="en-US" sz="1600" dirty="0">
                <a:solidFill>
                  <a:srgbClr val="002060"/>
                </a:solidFill>
                <a:cs typeface="Arial" panose="020B0604020202020204" pitchFamily="34" charset="0"/>
              </a:rPr>
              <a:t>https://</a:t>
            </a:r>
            <a:r>
              <a:rPr lang="en-US" altLang="en-US" sz="1600" dirty="0" err="1">
                <a:solidFill>
                  <a:srgbClr val="002060"/>
                </a:solidFill>
                <a:cs typeface="Arial" panose="020B0604020202020204" pitchFamily="34" charset="0"/>
              </a:rPr>
              <a:t>www.roche.com</a:t>
            </a:r>
            <a:r>
              <a:rPr lang="en-US" altLang="en-US" sz="1600" dirty="0">
                <a:solidFill>
                  <a:srgbClr val="002060"/>
                </a:solidFill>
                <a:cs typeface="Arial" panose="020B0604020202020204" pitchFamily="34" charset="0"/>
              </a:rPr>
              <a:t>/media/releases/med-cor-2020-01-27.htm</a:t>
            </a:r>
          </a:p>
        </p:txBody>
      </p:sp>
    </p:spTree>
    <p:extLst>
      <p:ext uri="{BB962C8B-B14F-4D97-AF65-F5344CB8AC3E}">
        <p14:creationId xmlns:p14="http://schemas.microsoft.com/office/powerpoint/2010/main" val="2670584264"/>
      </p:ext>
    </p:extLst>
  </p:cSld>
  <p:clrMapOvr>
    <a:masterClrMapping/>
  </p:clrMapOvr>
  <p:transition spd="slow"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E5F11A2-3AC8-7948-9FB7-6DB9410E2EE4}"/>
              </a:ext>
            </a:extLst>
          </p:cNvPr>
          <p:cNvSpPr>
            <a:spLocks noGrp="1"/>
          </p:cNvSpPr>
          <p:nvPr>
            <p:ph type="title"/>
          </p:nvPr>
        </p:nvSpPr>
        <p:spPr>
          <a:xfrm>
            <a:off x="457200" y="0"/>
            <a:ext cx="11430000" cy="1143000"/>
          </a:xfrm>
        </p:spPr>
        <p:txBody>
          <a:bodyPr/>
          <a:lstStyle/>
          <a:p>
            <a:r>
              <a:rPr lang="en-US" altLang="en-US" dirty="0"/>
              <a:t>Press Release: FDA Grants Accelerated Approval to Nivolumab and Ipilimumab Combination for HCC — March 10, 2020</a:t>
            </a:r>
          </a:p>
        </p:txBody>
      </p:sp>
      <p:sp>
        <p:nvSpPr>
          <p:cNvPr id="16387" name="Content Placeholder 2">
            <a:extLst>
              <a:ext uri="{FF2B5EF4-FFF2-40B4-BE49-F238E27FC236}">
                <a16:creationId xmlns:a16="http://schemas.microsoft.com/office/drawing/2014/main" id="{7C733E2A-8CC8-724C-BEEC-5983733585F5}"/>
              </a:ext>
            </a:extLst>
          </p:cNvPr>
          <p:cNvSpPr>
            <a:spLocks noGrp="1"/>
          </p:cNvSpPr>
          <p:nvPr>
            <p:ph idx="1"/>
          </p:nvPr>
        </p:nvSpPr>
        <p:spPr>
          <a:xfrm>
            <a:off x="762000" y="1447800"/>
            <a:ext cx="10668000" cy="4800600"/>
          </a:xfrm>
        </p:spPr>
        <p:txBody>
          <a:bodyPr/>
          <a:lstStyle/>
          <a:p>
            <a:pPr marL="0" indent="0">
              <a:spcBef>
                <a:spcPts val="1176"/>
              </a:spcBef>
              <a:buNone/>
            </a:pPr>
            <a:r>
              <a:rPr lang="en-US" sz="2400" dirty="0"/>
              <a:t>On March 10, 2020, the Food and Drug Administration granted accelerated approval to the combination of nivolumab and ipilimumab for patients with hepatocellular carcinoma (HCC) who have been previously treated with sorafenib.</a:t>
            </a:r>
          </a:p>
          <a:p>
            <a:pPr marL="0" indent="0">
              <a:spcBef>
                <a:spcPts val="1176"/>
              </a:spcBef>
              <a:buNone/>
            </a:pPr>
            <a:r>
              <a:rPr lang="en-US" sz="2400" dirty="0"/>
              <a:t>Efficacy of the combination was investigated in Cohort 4 of CheckMate-040,  (NCT01658878) a multicenter, multiple cohort, open-label trial conducted in patients with HCC who progressed on or were intolerant to sorafenib. A total of 49 patients  received nivolumab 1 mg/kg in combination with ipilimumab 3 mg/kg every 3 weeks for four doses, followed by single-agent nivolumab 240 mg every 2 weeks until disease progression or unacceptable toxicity.</a:t>
            </a:r>
          </a:p>
        </p:txBody>
      </p:sp>
      <p:sp>
        <p:nvSpPr>
          <p:cNvPr id="16388" name="TextBox 6">
            <a:extLst>
              <a:ext uri="{FF2B5EF4-FFF2-40B4-BE49-F238E27FC236}">
                <a16:creationId xmlns:a16="http://schemas.microsoft.com/office/drawing/2014/main" id="{4BF9AB02-D2AB-5F4A-8B04-D1C212C89A2B}"/>
              </a:ext>
            </a:extLst>
          </p:cNvPr>
          <p:cNvSpPr txBox="1">
            <a:spLocks noChangeArrowheads="1"/>
          </p:cNvSpPr>
          <p:nvPr/>
        </p:nvSpPr>
        <p:spPr bwMode="auto">
          <a:xfrm>
            <a:off x="76200" y="6324600"/>
            <a:ext cx="1097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0" rIns="182880" bIns="91440" anchor="t"/>
          <a:lstStyle>
            <a:lvl1pPr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US" altLang="en-US" sz="1600" dirty="0">
                <a:solidFill>
                  <a:srgbClr val="002060"/>
                </a:solidFill>
                <a:cs typeface="Arial" panose="020B0604020202020204" pitchFamily="34" charset="0"/>
              </a:rPr>
              <a:t>https://</a:t>
            </a:r>
            <a:r>
              <a:rPr lang="en-US" altLang="en-US" sz="1600" dirty="0" err="1">
                <a:solidFill>
                  <a:srgbClr val="002060"/>
                </a:solidFill>
                <a:cs typeface="Arial" panose="020B0604020202020204" pitchFamily="34" charset="0"/>
              </a:rPr>
              <a:t>www.fda.gov</a:t>
            </a:r>
            <a:r>
              <a:rPr lang="en-US" altLang="en-US" sz="1600" dirty="0">
                <a:solidFill>
                  <a:srgbClr val="002060"/>
                </a:solidFill>
                <a:cs typeface="Arial" panose="020B0604020202020204" pitchFamily="34" charset="0"/>
              </a:rPr>
              <a:t>/drugs/resources-information-approved-drugs/fda-grants-accelerated-approval-nivolumab-and-ipilimumab-combination-hepatocellular-carcinoma</a:t>
            </a:r>
          </a:p>
        </p:txBody>
      </p:sp>
    </p:spTree>
    <p:extLst>
      <p:ext uri="{BB962C8B-B14F-4D97-AF65-F5344CB8AC3E}">
        <p14:creationId xmlns:p14="http://schemas.microsoft.com/office/powerpoint/2010/main" val="4111869342"/>
      </p:ext>
    </p:extLst>
  </p:cSld>
  <p:clrMapOvr>
    <a:masterClrMapping/>
  </p:clrMapOvr>
  <p:transition spd="slow"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63-year-old previously healthy, active man (from the practice of </a:t>
            </a:r>
            <a:br>
              <a:rPr lang="en-US" dirty="0"/>
            </a:br>
            <a:r>
              <a:rPr lang="en-US" dirty="0" err="1"/>
              <a:t>Ms</a:t>
            </a:r>
            <a:r>
              <a:rPr lang="en-US" dirty="0"/>
              <a:t> </a:t>
            </a:r>
            <a:r>
              <a:rPr lang="en-US" dirty="0" err="1"/>
              <a:t>Triglianos</a:t>
            </a:r>
            <a:r>
              <a:rPr lang="en-US" dirty="0"/>
              <a:t>)</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371600"/>
            <a:ext cx="10972800" cy="5486400"/>
          </a:xfrm>
        </p:spPr>
        <p:txBody>
          <a:bodyPr/>
          <a:lstStyle/>
          <a:p>
            <a:pPr>
              <a:spcBef>
                <a:spcPts val="1680"/>
              </a:spcBef>
              <a:spcAft>
                <a:spcPts val="0"/>
              </a:spcAft>
            </a:pPr>
            <a:r>
              <a:rPr lang="en-US" sz="2000" dirty="0"/>
              <a:t>2018: Presented to ER with RUQ abdominal pain (CT scan: large liver mass)</a:t>
            </a:r>
          </a:p>
          <a:p>
            <a:pPr lvl="1">
              <a:spcBef>
                <a:spcPts val="400"/>
              </a:spcBef>
              <a:spcAft>
                <a:spcPts val="0"/>
              </a:spcAft>
            </a:pPr>
            <a:r>
              <a:rPr lang="en-US" sz="2000" dirty="0"/>
              <a:t>Hepatitis C (eventually treated with ledipasvir-sofosbuvir)</a:t>
            </a:r>
          </a:p>
          <a:p>
            <a:pPr lvl="1">
              <a:spcBef>
                <a:spcPts val="400"/>
              </a:spcBef>
              <a:spcAft>
                <a:spcPts val="0"/>
              </a:spcAft>
            </a:pPr>
            <a:r>
              <a:rPr lang="en-US" sz="2000" dirty="0"/>
              <a:t>Poorly differentiated 10-cm hepatic and 4.5-cm adrenal adenocarcinoma consistent with HCC (AFP: 193, Ca 19-9 &lt; 1.4)</a:t>
            </a:r>
          </a:p>
          <a:p>
            <a:pPr>
              <a:spcBef>
                <a:spcPts val="1680"/>
              </a:spcBef>
              <a:spcAft>
                <a:spcPts val="0"/>
              </a:spcAft>
            </a:pPr>
            <a:r>
              <a:rPr lang="en-US" sz="2000" dirty="0"/>
              <a:t>7/2018:  Clinical trial (GO30140): </a:t>
            </a:r>
            <a:r>
              <a:rPr lang="en-US" sz="2000" dirty="0" err="1"/>
              <a:t>Atezolizumab</a:t>
            </a:r>
            <a:r>
              <a:rPr lang="en-US" sz="2000" dirty="0"/>
              <a:t> + bevacizumab</a:t>
            </a:r>
          </a:p>
          <a:p>
            <a:pPr lvl="1">
              <a:spcBef>
                <a:spcPts val="400"/>
              </a:spcBef>
              <a:spcAft>
                <a:spcPts val="0"/>
              </a:spcAft>
            </a:pPr>
            <a:r>
              <a:rPr lang="en-US" sz="2000" dirty="0"/>
              <a:t>11/2018: Decreasing liver and adrenal lesions</a:t>
            </a:r>
          </a:p>
          <a:p>
            <a:pPr lvl="1">
              <a:spcBef>
                <a:spcPts val="400"/>
              </a:spcBef>
              <a:spcAft>
                <a:spcPts val="0"/>
              </a:spcAft>
            </a:pPr>
            <a:r>
              <a:rPr lang="en-US" sz="2000" dirty="0"/>
              <a:t>10/2019: Stable dominant liver lesion, slight increase in a satellite lesion, adrenal lesion no longer visible </a:t>
            </a:r>
          </a:p>
          <a:p>
            <a:pPr>
              <a:spcBef>
                <a:spcPts val="1680"/>
              </a:spcBef>
              <a:spcAft>
                <a:spcPts val="0"/>
              </a:spcAft>
            </a:pPr>
            <a:r>
              <a:rPr lang="en-US" sz="2000" dirty="0"/>
              <a:t>Hepatectomy, right adrenalectomy</a:t>
            </a:r>
          </a:p>
          <a:p>
            <a:pPr>
              <a:spcBef>
                <a:spcPts val="1680"/>
              </a:spcBef>
              <a:spcAft>
                <a:spcPts val="0"/>
              </a:spcAft>
            </a:pPr>
            <a:r>
              <a:rPr lang="en-US" sz="2000" dirty="0"/>
              <a:t>Bevacizumab discontinued due to proteinuria</a:t>
            </a:r>
          </a:p>
          <a:p>
            <a:pPr>
              <a:spcBef>
                <a:spcPts val="1680"/>
              </a:spcBef>
              <a:spcAft>
                <a:spcPts val="0"/>
              </a:spcAft>
            </a:pPr>
            <a:r>
              <a:rPr lang="en-US" sz="2000" dirty="0"/>
              <a:t>Currently, off therapy on active surveillance every 3 months</a:t>
            </a:r>
          </a:p>
        </p:txBody>
      </p:sp>
    </p:spTree>
    <p:extLst>
      <p:ext uri="{BB962C8B-B14F-4D97-AF65-F5344CB8AC3E}">
        <p14:creationId xmlns:p14="http://schemas.microsoft.com/office/powerpoint/2010/main" val="2593504207"/>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err="1"/>
              <a:t>Ms</a:t>
            </a:r>
            <a:r>
              <a:rPr lang="en-US" dirty="0"/>
              <a:t> Avella-Howell — Disclosures</a:t>
            </a:r>
          </a:p>
        </p:txBody>
      </p:sp>
      <p:graphicFrame>
        <p:nvGraphicFramePr>
          <p:cNvPr id="5" name="Table 4">
            <a:extLst>
              <a:ext uri="{FF2B5EF4-FFF2-40B4-BE49-F238E27FC236}">
                <a16:creationId xmlns:a16="http://schemas.microsoft.com/office/drawing/2014/main" id="{37E7B466-9578-D04A-B8CE-B6851745B6CB}"/>
              </a:ext>
            </a:extLst>
          </p:cNvPr>
          <p:cNvGraphicFramePr>
            <a:graphicFrameLocks noGrp="1"/>
          </p:cNvGraphicFramePr>
          <p:nvPr/>
        </p:nvGraphicFramePr>
        <p:xfrm>
          <a:off x="1562100" y="2857500"/>
          <a:ext cx="9410700" cy="1143000"/>
        </p:xfrm>
        <a:graphic>
          <a:graphicData uri="http://schemas.openxmlformats.org/drawingml/2006/table">
            <a:tbl>
              <a:tblPr firstRow="1" bandRow="1">
                <a:tableStyleId>{5C22544A-7EE6-4342-B048-85BDC9FD1C3A}</a:tableStyleId>
              </a:tblPr>
              <a:tblGrid>
                <a:gridCol w="9410700">
                  <a:extLst>
                    <a:ext uri="{9D8B030D-6E8A-4147-A177-3AD203B41FA5}">
                      <a16:colId xmlns:a16="http://schemas.microsoft.com/office/drawing/2014/main" val="1723418156"/>
                    </a:ext>
                  </a:extLst>
                </a:gridCol>
              </a:tblGrid>
              <a:tr h="1143000">
                <a:tc>
                  <a:txBody>
                    <a:bodyPr/>
                    <a:lstStyle/>
                    <a:p>
                      <a:pPr algn="ctr"/>
                      <a:r>
                        <a:rPr lang="en-US" sz="2000" b="0" kern="1200" dirty="0">
                          <a:solidFill>
                            <a:srgbClr val="002060"/>
                          </a:solidFill>
                          <a:effectLst/>
                          <a:latin typeface="+mn-lt"/>
                          <a:ea typeface="+mn-ea"/>
                          <a:cs typeface="+mn-cs"/>
                        </a:rPr>
                        <a:t>No financial interests or affiliations to disclose.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bl>
          </a:graphicData>
        </a:graphic>
      </p:graphicFrame>
    </p:spTree>
    <p:extLst>
      <p:ext uri="{BB962C8B-B14F-4D97-AF65-F5344CB8AC3E}">
        <p14:creationId xmlns:p14="http://schemas.microsoft.com/office/powerpoint/2010/main" val="1836580663"/>
      </p:ext>
    </p:extLst>
  </p:cSld>
  <p:clrMapOvr>
    <a:masterClrMapping/>
  </p:clrMapOvr>
  <p:transition spd="slow"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a:xfrm>
            <a:off x="609600" y="29817"/>
            <a:ext cx="10972800" cy="1143000"/>
          </a:xfrm>
        </p:spPr>
        <p:txBody>
          <a:bodyPr wrap="square" anchor="ctr">
            <a:normAutofit/>
          </a:bodyPr>
          <a:lstStyle/>
          <a:p>
            <a:r>
              <a:rPr lang="en-US" dirty="0"/>
              <a:t>63-year-old man (from the practice of </a:t>
            </a:r>
            <a:r>
              <a:rPr lang="en-US" dirty="0" err="1"/>
              <a:t>Ms</a:t>
            </a:r>
            <a:r>
              <a:rPr lang="en-US" dirty="0"/>
              <a:t> </a:t>
            </a:r>
            <a:r>
              <a:rPr lang="en-US" dirty="0" err="1"/>
              <a:t>Triglianos</a:t>
            </a:r>
            <a:r>
              <a:rPr lang="en-US" dirty="0"/>
              <a:t>)</a:t>
            </a:r>
          </a:p>
        </p:txBody>
      </p:sp>
      <p:sp>
        <p:nvSpPr>
          <p:cNvPr id="12" name="Text Placeholder 2">
            <a:extLst>
              <a:ext uri="{FF2B5EF4-FFF2-40B4-BE49-F238E27FC236}">
                <a16:creationId xmlns:a16="http://schemas.microsoft.com/office/drawing/2014/main" id="{DF179B7A-75DB-4EEF-996C-1DBD212DA1B1}"/>
              </a:ext>
            </a:extLst>
          </p:cNvPr>
          <p:cNvSpPr>
            <a:spLocks noGrp="1"/>
          </p:cNvSpPr>
          <p:nvPr>
            <p:ph type="body" idx="1"/>
          </p:nvPr>
        </p:nvSpPr>
        <p:spPr>
          <a:xfrm>
            <a:off x="609599" y="1295400"/>
            <a:ext cx="5486401" cy="879475"/>
          </a:xfrm>
        </p:spPr>
        <p:txBody>
          <a:bodyPr/>
          <a:lstStyle/>
          <a:p>
            <a:pPr algn="ctr"/>
            <a:r>
              <a:rPr lang="en-US" dirty="0"/>
              <a:t>Prior to </a:t>
            </a:r>
          </a:p>
          <a:p>
            <a:pPr algn="ctr"/>
            <a:r>
              <a:rPr lang="en-US" dirty="0" err="1"/>
              <a:t>Atezolizumab</a:t>
            </a:r>
            <a:r>
              <a:rPr lang="en-US" dirty="0"/>
              <a:t>/bevacizumab</a:t>
            </a:r>
          </a:p>
        </p:txBody>
      </p:sp>
      <p:sp>
        <p:nvSpPr>
          <p:cNvPr id="14" name="Text Placeholder 4">
            <a:extLst>
              <a:ext uri="{FF2B5EF4-FFF2-40B4-BE49-F238E27FC236}">
                <a16:creationId xmlns:a16="http://schemas.microsoft.com/office/drawing/2014/main" id="{3761CB31-8FA0-4443-B577-11727D59AF0C}"/>
              </a:ext>
            </a:extLst>
          </p:cNvPr>
          <p:cNvSpPr>
            <a:spLocks noGrp="1"/>
          </p:cNvSpPr>
          <p:nvPr>
            <p:ph type="body" sz="quarter" idx="3"/>
          </p:nvPr>
        </p:nvSpPr>
        <p:spPr>
          <a:xfrm>
            <a:off x="6629400" y="1295400"/>
            <a:ext cx="4953001" cy="879475"/>
          </a:xfrm>
        </p:spPr>
        <p:txBody>
          <a:bodyPr/>
          <a:lstStyle/>
          <a:p>
            <a:pPr algn="ctr"/>
            <a:r>
              <a:rPr lang="en-US" dirty="0"/>
              <a:t>After </a:t>
            </a:r>
          </a:p>
          <a:p>
            <a:pPr algn="ctr"/>
            <a:r>
              <a:rPr lang="en-US" dirty="0" err="1"/>
              <a:t>Atezolizumab</a:t>
            </a:r>
            <a:r>
              <a:rPr lang="en-US" dirty="0"/>
              <a:t>/bevacizumab</a:t>
            </a:r>
          </a:p>
        </p:txBody>
      </p:sp>
      <p:pic>
        <p:nvPicPr>
          <p:cNvPr id="5" name="Picture 4" descr="A picture containing dog, white, sitting, bed&#10;&#10;Description automatically generated">
            <a:extLst>
              <a:ext uri="{FF2B5EF4-FFF2-40B4-BE49-F238E27FC236}">
                <a16:creationId xmlns:a16="http://schemas.microsoft.com/office/drawing/2014/main" id="{7F2F1566-1FB9-7045-A02A-D5BC066F9B52}"/>
              </a:ext>
            </a:extLst>
          </p:cNvPr>
          <p:cNvPicPr>
            <a:picLocks noChangeAspect="1"/>
          </p:cNvPicPr>
          <p:nvPr/>
        </p:nvPicPr>
        <p:blipFill>
          <a:blip r:embed="rId2"/>
          <a:stretch>
            <a:fillRect/>
          </a:stretch>
        </p:blipFill>
        <p:spPr>
          <a:xfrm>
            <a:off x="699546" y="2185172"/>
            <a:ext cx="5284671" cy="4001755"/>
          </a:xfrm>
          <a:prstGeom prst="rect">
            <a:avLst/>
          </a:prstGeom>
        </p:spPr>
      </p:pic>
      <p:pic>
        <p:nvPicPr>
          <p:cNvPr id="7" name="Picture 6" descr="A picture containing indoor, table, cake, birthday&#10;&#10;Description automatically generated">
            <a:extLst>
              <a:ext uri="{FF2B5EF4-FFF2-40B4-BE49-F238E27FC236}">
                <a16:creationId xmlns:a16="http://schemas.microsoft.com/office/drawing/2014/main" id="{DCF3B350-EB38-4B48-9A38-1F2DC8676AFC}"/>
              </a:ext>
            </a:extLst>
          </p:cNvPr>
          <p:cNvPicPr>
            <a:picLocks noChangeAspect="1"/>
          </p:cNvPicPr>
          <p:nvPr/>
        </p:nvPicPr>
        <p:blipFill>
          <a:blip r:embed="rId3"/>
          <a:stretch>
            <a:fillRect/>
          </a:stretch>
        </p:blipFill>
        <p:spPr>
          <a:xfrm>
            <a:off x="6629400" y="2174875"/>
            <a:ext cx="4953000" cy="4023943"/>
          </a:xfrm>
          <a:prstGeom prst="rect">
            <a:avLst/>
          </a:prstGeom>
        </p:spPr>
      </p:pic>
    </p:spTree>
    <p:extLst>
      <p:ext uri="{BB962C8B-B14F-4D97-AF65-F5344CB8AC3E}">
        <p14:creationId xmlns:p14="http://schemas.microsoft.com/office/powerpoint/2010/main" val="2254071084"/>
      </p:ext>
    </p:extLst>
  </p:cSld>
  <p:clrMapOvr>
    <a:masterClrMapping/>
  </p:clrMapOvr>
  <p:transition spd="slow"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63-year-old man with metastatic hepatocellular cancer (from the practice of </a:t>
            </a:r>
            <a:r>
              <a:rPr lang="en-US" dirty="0" err="1"/>
              <a:t>Ms</a:t>
            </a:r>
            <a:r>
              <a:rPr lang="en-US" dirty="0"/>
              <a:t> </a:t>
            </a:r>
            <a:r>
              <a:rPr lang="en-US" dirty="0" err="1"/>
              <a:t>Triglianos</a:t>
            </a:r>
            <a:r>
              <a:rPr lang="en-US" dirty="0"/>
              <a:t>)</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p:txBody>
          <a:bodyPr/>
          <a:lstStyle/>
          <a:p>
            <a:pPr marL="0" indent="0">
              <a:buNone/>
            </a:pPr>
            <a:r>
              <a:rPr lang="en-US" sz="2000" b="1" dirty="0"/>
              <a:t>Patient education</a:t>
            </a:r>
          </a:p>
          <a:p>
            <a:r>
              <a:rPr lang="en-US" sz="2000" dirty="0"/>
              <a:t>Review of side effects of immunotherapy: </a:t>
            </a:r>
          </a:p>
          <a:p>
            <a:pPr lvl="1"/>
            <a:r>
              <a:rPr lang="en-US" sz="2000" dirty="0"/>
              <a:t>diarrhea/intestinal issues (colitis)</a:t>
            </a:r>
          </a:p>
          <a:p>
            <a:pPr lvl="1"/>
            <a:r>
              <a:rPr lang="en-US" sz="2000" dirty="0"/>
              <a:t>skin reactions/rash or other skin changes/mouth sores</a:t>
            </a:r>
          </a:p>
          <a:p>
            <a:pPr lvl="1"/>
            <a:r>
              <a:rPr lang="en-US" sz="2000" dirty="0"/>
              <a:t>lung problems/SOB/cough (pneumonitis)</a:t>
            </a:r>
          </a:p>
          <a:p>
            <a:pPr lvl="1"/>
            <a:r>
              <a:rPr lang="en-US" sz="2000" dirty="0"/>
              <a:t>liver problems/yellowing of eyes, bleeding, </a:t>
            </a:r>
            <a:r>
              <a:rPr lang="en-US" sz="2000" dirty="0" err="1"/>
              <a:t>abd</a:t>
            </a:r>
            <a:r>
              <a:rPr lang="en-US" sz="2000" dirty="0"/>
              <a:t> pain (hepatitis)</a:t>
            </a:r>
          </a:p>
          <a:p>
            <a:pPr lvl="1"/>
            <a:r>
              <a:rPr lang="en-US" sz="2000" dirty="0"/>
              <a:t>hormone abnormalities (pituitary, thyroid, pancreas, adrenal glands) </a:t>
            </a:r>
          </a:p>
          <a:p>
            <a:pPr lvl="1"/>
            <a:r>
              <a:rPr lang="en-US" sz="2000" dirty="0"/>
              <a:t>headaches, nausea/vomiting, rapid heart rate, extreme fatigue, excessive thirst or urination, hair loss, changes in mood</a:t>
            </a:r>
          </a:p>
          <a:p>
            <a:pPr lvl="1"/>
            <a:r>
              <a:rPr lang="en-US" sz="2000" dirty="0"/>
              <a:t>brain (encephalitis) – headaches, vision changes, weakness, drooping of eyelids</a:t>
            </a:r>
          </a:p>
          <a:p>
            <a:pPr lvl="1"/>
            <a:r>
              <a:rPr lang="en-US" sz="2000" dirty="0"/>
              <a:t>other teaching points: Avoid systemic steroids for nonimmune-related side effects</a:t>
            </a:r>
          </a:p>
          <a:p>
            <a:r>
              <a:rPr lang="en-US" sz="2000" dirty="0"/>
              <a:t>Review side effects of bevacizumab:</a:t>
            </a:r>
          </a:p>
          <a:p>
            <a:pPr lvl="1"/>
            <a:r>
              <a:rPr lang="en-US" sz="2000" dirty="0"/>
              <a:t>hypertension, proteinuria, increased risk of bleeding / thrombosis and rare risk of intestinal perforation</a:t>
            </a:r>
          </a:p>
          <a:p>
            <a:pPr marL="0" indent="0">
              <a:buNone/>
            </a:pPr>
            <a:endParaRPr lang="en-US" sz="2000" dirty="0"/>
          </a:p>
          <a:p>
            <a:endParaRPr lang="en-US" sz="2000" dirty="0"/>
          </a:p>
          <a:p>
            <a:endParaRPr lang="en-US" sz="2000" dirty="0"/>
          </a:p>
          <a:p>
            <a:pPr lvl="1"/>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1430696716"/>
      </p:ext>
    </p:extLst>
  </p:cSld>
  <p:clrMapOvr>
    <a:masterClrMapping/>
  </p:clrMapOvr>
  <p:transition spd="slow"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7C16B9-7695-3948-B90C-6740B78ADF3E}"/>
              </a:ext>
            </a:extLst>
          </p:cNvPr>
          <p:cNvSpPr>
            <a:spLocks noGrp="1"/>
          </p:cNvSpPr>
          <p:nvPr>
            <p:ph idx="1"/>
          </p:nvPr>
        </p:nvSpPr>
        <p:spPr>
          <a:xfrm>
            <a:off x="876300" y="2503714"/>
            <a:ext cx="10439400" cy="3135086"/>
          </a:xfrm>
        </p:spPr>
        <p:txBody>
          <a:bodyPr/>
          <a:lstStyle/>
          <a:p>
            <a:pPr marL="0" indent="0">
              <a:spcBef>
                <a:spcPts val="1000"/>
              </a:spcBef>
              <a:buNone/>
            </a:pPr>
            <a:r>
              <a:rPr lang="en-US" sz="2800" b="1" dirty="0">
                <a:solidFill>
                  <a:srgbClr val="0432FF"/>
                </a:solidFill>
              </a:rPr>
              <a:t>Module 2: Current Clinical Algorithms for Patients with Metastatic Colorectal Cancer (mCRC)</a:t>
            </a:r>
          </a:p>
          <a:p>
            <a:pPr>
              <a:spcBef>
                <a:spcPts val="400"/>
              </a:spcBef>
            </a:pPr>
            <a:r>
              <a:rPr lang="en-US" sz="2800" dirty="0"/>
              <a:t>Clinical implications of tumor sidedness, MSI status, RAS and BRAF in mCRC</a:t>
            </a:r>
          </a:p>
        </p:txBody>
      </p:sp>
    </p:spTree>
    <p:extLst>
      <p:ext uri="{BB962C8B-B14F-4D97-AF65-F5344CB8AC3E}">
        <p14:creationId xmlns:p14="http://schemas.microsoft.com/office/powerpoint/2010/main" val="4241350954"/>
      </p:ext>
    </p:extLst>
  </p:cSld>
  <p:clrMapOvr>
    <a:masterClrMapping/>
  </p:clrMapOvr>
  <p:transition spd="slow"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sz="2300" dirty="0"/>
              <a:t>Patients with RAS wild-type metastatic colon cancer generally do not receive an EGFR antibody as part of first-line therapy if their tumor originates on… </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The left side</a:t>
            </a:r>
          </a:p>
          <a:p>
            <a:pPr marL="457200" indent="-457200">
              <a:spcBef>
                <a:spcPts val="1776"/>
              </a:spcBef>
              <a:spcAft>
                <a:spcPts val="0"/>
              </a:spcAft>
              <a:buFont typeface="+mj-lt"/>
              <a:buAutoNum type="alphaLcPeriod"/>
            </a:pPr>
            <a:r>
              <a:rPr lang="en-US" sz="2400" dirty="0"/>
              <a:t>The right side</a:t>
            </a:r>
          </a:p>
          <a:p>
            <a:pPr marL="457200" indent="-457200">
              <a:spcBef>
                <a:spcPts val="1776"/>
              </a:spcBef>
              <a:spcAft>
                <a:spcPts val="0"/>
              </a:spcAft>
              <a:buFont typeface="+mj-lt"/>
              <a:buAutoNum type="alphaLcPeriod"/>
            </a:pPr>
            <a:r>
              <a:rPr lang="en-US" sz="2400" dirty="0"/>
              <a:t>I don’t know</a:t>
            </a:r>
          </a:p>
        </p:txBody>
      </p:sp>
    </p:spTree>
    <p:extLst>
      <p:ext uri="{BB962C8B-B14F-4D97-AF65-F5344CB8AC3E}">
        <p14:creationId xmlns:p14="http://schemas.microsoft.com/office/powerpoint/2010/main" val="2512171591"/>
      </p:ext>
    </p:extLst>
  </p:cSld>
  <p:clrMapOvr>
    <a:masterClrMapping/>
  </p:clrMapOvr>
  <p:transition spd="slow"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sz="2200" dirty="0"/>
              <a:t>Patients with metastatic colorectal cancer and a BRAF V600E tumor mutation do not generally respond to targeted treatment with regimens that contain a BRAF inhibitor and an EGFR antibody. </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Agree</a:t>
            </a:r>
          </a:p>
          <a:p>
            <a:pPr marL="457200" indent="-457200">
              <a:spcBef>
                <a:spcPts val="1776"/>
              </a:spcBef>
              <a:spcAft>
                <a:spcPts val="0"/>
              </a:spcAft>
              <a:buFont typeface="+mj-lt"/>
              <a:buAutoNum type="alphaLcPeriod"/>
            </a:pPr>
            <a:r>
              <a:rPr lang="en-US" sz="2400" dirty="0"/>
              <a:t>Disagree</a:t>
            </a:r>
          </a:p>
          <a:p>
            <a:pPr marL="457200" indent="-457200">
              <a:spcBef>
                <a:spcPts val="1776"/>
              </a:spcBef>
              <a:spcAft>
                <a:spcPts val="0"/>
              </a:spcAft>
              <a:buFont typeface="+mj-lt"/>
              <a:buAutoNum type="alphaLcPeriod"/>
            </a:pPr>
            <a:r>
              <a:rPr lang="en-US" sz="2400" dirty="0"/>
              <a:t>I don’t know</a:t>
            </a:r>
          </a:p>
        </p:txBody>
      </p:sp>
    </p:spTree>
    <p:extLst>
      <p:ext uri="{BB962C8B-B14F-4D97-AF65-F5344CB8AC3E}">
        <p14:creationId xmlns:p14="http://schemas.microsoft.com/office/powerpoint/2010/main" val="1450775754"/>
      </p:ext>
    </p:extLst>
  </p:cSld>
  <p:clrMapOvr>
    <a:masterClrMapping/>
  </p:clrMapOvr>
  <p:transition spd="slow"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sz="2400" dirty="0"/>
              <a:t>Which of the following regimens recently received FDA approval for the treatment of metastatic colorectal cancer with a BRAF V600E mutation? </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Dabrafenib/trametinib</a:t>
            </a:r>
          </a:p>
          <a:p>
            <a:pPr marL="457200" indent="-457200">
              <a:spcBef>
                <a:spcPts val="1776"/>
              </a:spcBef>
              <a:spcAft>
                <a:spcPts val="0"/>
              </a:spcAft>
              <a:buFont typeface="+mj-lt"/>
              <a:buAutoNum type="alphaLcPeriod"/>
            </a:pPr>
            <a:r>
              <a:rPr lang="en-US" sz="2400" dirty="0"/>
              <a:t>Vemurafenib/</a:t>
            </a:r>
            <a:r>
              <a:rPr lang="en-US" sz="2400" dirty="0" err="1"/>
              <a:t>cobimetinib</a:t>
            </a:r>
            <a:endParaRPr lang="en-US" sz="2400" dirty="0"/>
          </a:p>
          <a:p>
            <a:pPr marL="457200" indent="-457200">
              <a:spcBef>
                <a:spcPts val="1776"/>
              </a:spcBef>
              <a:spcAft>
                <a:spcPts val="0"/>
              </a:spcAft>
              <a:buFont typeface="+mj-lt"/>
              <a:buAutoNum type="alphaLcPeriod"/>
            </a:pPr>
            <a:r>
              <a:rPr lang="en-US" sz="2400" dirty="0" err="1"/>
              <a:t>Encorafenib</a:t>
            </a:r>
            <a:r>
              <a:rPr lang="en-US" sz="2400" dirty="0"/>
              <a:t>/cetuximab</a:t>
            </a:r>
          </a:p>
          <a:p>
            <a:pPr marL="457200" indent="-457200">
              <a:spcBef>
                <a:spcPts val="1776"/>
              </a:spcBef>
              <a:spcAft>
                <a:spcPts val="0"/>
              </a:spcAft>
              <a:buFont typeface="+mj-lt"/>
              <a:buAutoNum type="alphaLcPeriod"/>
            </a:pPr>
            <a:r>
              <a:rPr lang="en-US" sz="2400" dirty="0" err="1"/>
              <a:t>Encorafenib</a:t>
            </a:r>
            <a:r>
              <a:rPr lang="en-US" sz="2400" dirty="0"/>
              <a:t>/</a:t>
            </a:r>
            <a:r>
              <a:rPr lang="en-US" sz="2400" dirty="0" err="1"/>
              <a:t>binimetinib</a:t>
            </a:r>
            <a:r>
              <a:rPr lang="en-US" sz="2400" dirty="0"/>
              <a:t>/cetuximab</a:t>
            </a:r>
          </a:p>
          <a:p>
            <a:pPr marL="457200" indent="-457200">
              <a:spcBef>
                <a:spcPts val="1776"/>
              </a:spcBef>
              <a:spcAft>
                <a:spcPts val="0"/>
              </a:spcAft>
              <a:buFont typeface="+mj-lt"/>
              <a:buAutoNum type="alphaLcPeriod"/>
            </a:pPr>
            <a:r>
              <a:rPr lang="en-US" sz="2400" dirty="0"/>
              <a:t>I don’t know </a:t>
            </a:r>
          </a:p>
        </p:txBody>
      </p:sp>
    </p:spTree>
    <p:extLst>
      <p:ext uri="{BB962C8B-B14F-4D97-AF65-F5344CB8AC3E}">
        <p14:creationId xmlns:p14="http://schemas.microsoft.com/office/powerpoint/2010/main" val="4082334077"/>
      </p:ext>
    </p:extLst>
  </p:cSld>
  <p:clrMapOvr>
    <a:masterClrMapping/>
  </p:clrMapOvr>
  <p:transition spd="slow"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Which of the following descriptions best reflects the mechanism of action of TAS-102? </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Anti-angiogenic agent</a:t>
            </a:r>
          </a:p>
          <a:p>
            <a:pPr marL="457200" indent="-457200">
              <a:spcBef>
                <a:spcPts val="1776"/>
              </a:spcBef>
              <a:spcAft>
                <a:spcPts val="0"/>
              </a:spcAft>
              <a:buFont typeface="+mj-lt"/>
              <a:buAutoNum type="alphaLcPeriod"/>
            </a:pPr>
            <a:r>
              <a:rPr lang="en-US" sz="2400" dirty="0"/>
              <a:t>PI3 kinase inhibitor</a:t>
            </a:r>
          </a:p>
          <a:p>
            <a:pPr marL="457200" indent="-457200">
              <a:spcBef>
                <a:spcPts val="1776"/>
              </a:spcBef>
              <a:spcAft>
                <a:spcPts val="0"/>
              </a:spcAft>
              <a:buFont typeface="+mj-lt"/>
              <a:buAutoNum type="alphaLcPeriod"/>
            </a:pPr>
            <a:r>
              <a:rPr lang="en-US" sz="2400" dirty="0"/>
              <a:t>Novel antimetabolite/chemotherapy agent</a:t>
            </a:r>
          </a:p>
          <a:p>
            <a:pPr marL="457200" indent="-457200">
              <a:spcBef>
                <a:spcPts val="1776"/>
              </a:spcBef>
              <a:spcAft>
                <a:spcPts val="0"/>
              </a:spcAft>
              <a:buFont typeface="+mj-lt"/>
              <a:buAutoNum type="alphaLcPeriod"/>
            </a:pPr>
            <a:r>
              <a:rPr lang="en-US" sz="2400" dirty="0"/>
              <a:t>Antibody-drug conjugate</a:t>
            </a:r>
          </a:p>
          <a:p>
            <a:pPr marL="457200" indent="-457200">
              <a:spcBef>
                <a:spcPts val="1776"/>
              </a:spcBef>
              <a:spcAft>
                <a:spcPts val="0"/>
              </a:spcAft>
              <a:buFont typeface="+mj-lt"/>
              <a:buAutoNum type="alphaLcPeriod"/>
            </a:pPr>
            <a:r>
              <a:rPr lang="en-US" sz="2400" dirty="0"/>
              <a:t>I don’t know </a:t>
            </a:r>
          </a:p>
        </p:txBody>
      </p:sp>
    </p:spTree>
    <p:extLst>
      <p:ext uri="{BB962C8B-B14F-4D97-AF65-F5344CB8AC3E}">
        <p14:creationId xmlns:p14="http://schemas.microsoft.com/office/powerpoint/2010/main" val="1137736254"/>
      </p:ext>
    </p:extLst>
  </p:cSld>
  <p:clrMapOvr>
    <a:masterClrMapping/>
  </p:clrMapOvr>
  <p:transition spd="slow"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Patients with metastatic colorectal cancer who experience neutropenia while receiving TAS-102… </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Have a better clinical response rate than those who do not experience neutropenia</a:t>
            </a:r>
          </a:p>
          <a:p>
            <a:pPr marL="457200" indent="-457200">
              <a:spcBef>
                <a:spcPts val="1776"/>
              </a:spcBef>
              <a:spcAft>
                <a:spcPts val="0"/>
              </a:spcAft>
              <a:buFont typeface="+mj-lt"/>
              <a:buAutoNum type="alphaLcPeriod"/>
            </a:pPr>
            <a:r>
              <a:rPr lang="en-US" sz="2400" dirty="0"/>
              <a:t>Have the same clinical response rate as those who do not not experience neutropenia</a:t>
            </a:r>
          </a:p>
          <a:p>
            <a:pPr marL="457200" indent="-457200">
              <a:spcBef>
                <a:spcPts val="1776"/>
              </a:spcBef>
              <a:spcAft>
                <a:spcPts val="0"/>
              </a:spcAft>
              <a:buFont typeface="+mj-lt"/>
              <a:buAutoNum type="alphaLcPeriod"/>
            </a:pPr>
            <a:r>
              <a:rPr lang="en-US" sz="2400" dirty="0"/>
              <a:t>Have a worse clinical response rate than those who do not experience neutropenia</a:t>
            </a:r>
          </a:p>
          <a:p>
            <a:pPr marL="457200" indent="-457200">
              <a:spcBef>
                <a:spcPts val="1776"/>
              </a:spcBef>
              <a:spcAft>
                <a:spcPts val="0"/>
              </a:spcAft>
              <a:buFont typeface="+mj-lt"/>
              <a:buAutoNum type="alphaLcPeriod"/>
            </a:pPr>
            <a:r>
              <a:rPr lang="en-US" sz="2400" dirty="0"/>
              <a:t>I don’t know </a:t>
            </a:r>
          </a:p>
          <a:p>
            <a:pPr marL="457200" indent="-457200">
              <a:spcBef>
                <a:spcPts val="1776"/>
              </a:spcBef>
              <a:spcAft>
                <a:spcPts val="0"/>
              </a:spcAft>
              <a:buFont typeface="+mj-lt"/>
              <a:buAutoNum type="alphaLcPeriod"/>
            </a:pPr>
            <a:r>
              <a:rPr lang="en-US" sz="2400" dirty="0"/>
              <a:t>I am not familiar with this agent</a:t>
            </a:r>
          </a:p>
        </p:txBody>
      </p:sp>
    </p:spTree>
    <p:extLst>
      <p:ext uri="{BB962C8B-B14F-4D97-AF65-F5344CB8AC3E}">
        <p14:creationId xmlns:p14="http://schemas.microsoft.com/office/powerpoint/2010/main" val="419198343"/>
      </p:ext>
    </p:extLst>
  </p:cSld>
  <p:clrMapOvr>
    <a:masterClrMapping/>
  </p:clrMapOvr>
  <p:transition spd="slow"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a:xfrm>
            <a:off x="609600" y="76200"/>
            <a:ext cx="10972800" cy="1143000"/>
          </a:xfrm>
        </p:spPr>
        <p:txBody>
          <a:bodyPr/>
          <a:lstStyle/>
          <a:p>
            <a:r>
              <a:rPr lang="en-US" sz="2400" dirty="0"/>
              <a:t>Based on your clinical experience, how would you compare the tolerability of TAS-102 to that of regorafenib for patients with metastatic colorectal cancer? </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About the same</a:t>
            </a:r>
          </a:p>
          <a:p>
            <a:pPr marL="457200" indent="-457200">
              <a:spcBef>
                <a:spcPts val="1776"/>
              </a:spcBef>
              <a:spcAft>
                <a:spcPts val="0"/>
              </a:spcAft>
              <a:buFont typeface="+mj-lt"/>
              <a:buAutoNum type="alphaLcPeriod"/>
            </a:pPr>
            <a:r>
              <a:rPr lang="en-US" sz="2400" dirty="0"/>
              <a:t>TAS-102 is more tolerable</a:t>
            </a:r>
          </a:p>
          <a:p>
            <a:pPr marL="457200" indent="-457200">
              <a:spcBef>
                <a:spcPts val="1776"/>
              </a:spcBef>
              <a:spcAft>
                <a:spcPts val="0"/>
              </a:spcAft>
              <a:buFont typeface="+mj-lt"/>
              <a:buAutoNum type="alphaLcPeriod"/>
            </a:pPr>
            <a:r>
              <a:rPr lang="en-US" sz="2400" dirty="0"/>
              <a:t>Regorafenib is more tolerable</a:t>
            </a:r>
          </a:p>
          <a:p>
            <a:pPr marL="457200" indent="-457200">
              <a:spcBef>
                <a:spcPts val="1776"/>
              </a:spcBef>
              <a:spcAft>
                <a:spcPts val="0"/>
              </a:spcAft>
              <a:buFont typeface="+mj-lt"/>
              <a:buAutoNum type="alphaLcPeriod"/>
            </a:pPr>
            <a:r>
              <a:rPr lang="en-US" sz="2400" dirty="0"/>
              <a:t>I don’t know </a:t>
            </a:r>
          </a:p>
          <a:p>
            <a:pPr marL="457200" indent="-457200">
              <a:spcBef>
                <a:spcPts val="1776"/>
              </a:spcBef>
              <a:spcAft>
                <a:spcPts val="0"/>
              </a:spcAft>
              <a:buFont typeface="+mj-lt"/>
              <a:buAutoNum type="alphaLcPeriod"/>
            </a:pPr>
            <a:r>
              <a:rPr lang="en-US" sz="2400" dirty="0"/>
              <a:t>I have not used these agents</a:t>
            </a:r>
          </a:p>
        </p:txBody>
      </p:sp>
    </p:spTree>
    <p:extLst>
      <p:ext uri="{BB962C8B-B14F-4D97-AF65-F5344CB8AC3E}">
        <p14:creationId xmlns:p14="http://schemas.microsoft.com/office/powerpoint/2010/main" val="3821098399"/>
      </p:ext>
    </p:extLst>
  </p:cSld>
  <p:clrMapOvr>
    <a:masterClrMapping/>
  </p:clrMapOvr>
  <p:transition spd="slow"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a:xfrm>
            <a:off x="609600" y="76200"/>
            <a:ext cx="10972800" cy="1143000"/>
          </a:xfrm>
        </p:spPr>
        <p:txBody>
          <a:bodyPr/>
          <a:lstStyle/>
          <a:p>
            <a:r>
              <a:rPr lang="en-US" dirty="0"/>
              <a:t>Patients with microsatellite instability (MSI)-high/mismatch repair-deficient metastatic cancers have been shown to have a high rate of response to…</a:t>
            </a:r>
            <a:r>
              <a:rPr lang="en-US" sz="2400" dirty="0"/>
              <a:t> </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EGFR antibodies</a:t>
            </a:r>
          </a:p>
          <a:p>
            <a:pPr marL="457200" indent="-457200">
              <a:spcBef>
                <a:spcPts val="1776"/>
              </a:spcBef>
              <a:spcAft>
                <a:spcPts val="0"/>
              </a:spcAft>
              <a:buFont typeface="+mj-lt"/>
              <a:buAutoNum type="alphaLcPeriod"/>
            </a:pPr>
            <a:r>
              <a:rPr lang="en-US" sz="2400" dirty="0"/>
              <a:t>Bevacizumab</a:t>
            </a:r>
          </a:p>
          <a:p>
            <a:pPr marL="457200" indent="-457200">
              <a:spcBef>
                <a:spcPts val="1776"/>
              </a:spcBef>
              <a:spcAft>
                <a:spcPts val="0"/>
              </a:spcAft>
              <a:buFont typeface="+mj-lt"/>
              <a:buAutoNum type="alphaLcPeriod"/>
            </a:pPr>
            <a:r>
              <a:rPr lang="en-US" sz="2400" dirty="0"/>
              <a:t>Immune checkpoint inhibitors</a:t>
            </a:r>
          </a:p>
          <a:p>
            <a:pPr marL="457200" indent="-457200">
              <a:spcBef>
                <a:spcPts val="1776"/>
              </a:spcBef>
              <a:spcAft>
                <a:spcPts val="0"/>
              </a:spcAft>
              <a:buFont typeface="+mj-lt"/>
              <a:buAutoNum type="alphaLcPeriod"/>
            </a:pPr>
            <a:r>
              <a:rPr lang="en-US" sz="2400" dirty="0"/>
              <a:t>I don’t know</a:t>
            </a:r>
          </a:p>
        </p:txBody>
      </p:sp>
    </p:spTree>
    <p:extLst>
      <p:ext uri="{BB962C8B-B14F-4D97-AF65-F5344CB8AC3E}">
        <p14:creationId xmlns:p14="http://schemas.microsoft.com/office/powerpoint/2010/main" val="3376156032"/>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Messersmith — Disclosures</a:t>
            </a:r>
          </a:p>
        </p:txBody>
      </p:sp>
      <p:graphicFrame>
        <p:nvGraphicFramePr>
          <p:cNvPr id="4" name="Table 3">
            <a:extLst>
              <a:ext uri="{FF2B5EF4-FFF2-40B4-BE49-F238E27FC236}">
                <a16:creationId xmlns:a16="http://schemas.microsoft.com/office/drawing/2014/main" id="{A9D9A238-088C-CE4B-9E4F-18754567C03F}"/>
              </a:ext>
            </a:extLst>
          </p:cNvPr>
          <p:cNvGraphicFramePr>
            <a:graphicFrameLocks noGrp="1"/>
          </p:cNvGraphicFramePr>
          <p:nvPr/>
        </p:nvGraphicFramePr>
        <p:xfrm>
          <a:off x="1562100" y="2286000"/>
          <a:ext cx="9410700" cy="2286000"/>
        </p:xfrm>
        <a:graphic>
          <a:graphicData uri="http://schemas.openxmlformats.org/drawingml/2006/table">
            <a:tbl>
              <a:tblPr firstRow="1" bandRow="1">
                <a:tableStyleId>{5C22544A-7EE6-4342-B048-85BDC9FD1C3A}</a:tableStyleId>
              </a:tblPr>
              <a:tblGrid>
                <a:gridCol w="3248526">
                  <a:extLst>
                    <a:ext uri="{9D8B030D-6E8A-4147-A177-3AD203B41FA5}">
                      <a16:colId xmlns:a16="http://schemas.microsoft.com/office/drawing/2014/main" val="1723418156"/>
                    </a:ext>
                  </a:extLst>
                </a:gridCol>
                <a:gridCol w="6162174">
                  <a:extLst>
                    <a:ext uri="{9D8B030D-6E8A-4147-A177-3AD203B41FA5}">
                      <a16:colId xmlns:a16="http://schemas.microsoft.com/office/drawing/2014/main" val="3448847800"/>
                    </a:ext>
                  </a:extLst>
                </a:gridCol>
              </a:tblGrid>
              <a:tr h="1386840">
                <a:tc>
                  <a:txBody>
                    <a:bodyPr/>
                    <a:lstStyle/>
                    <a:p>
                      <a:r>
                        <a:rPr lang="en-US" sz="1800" b="1" kern="1200" dirty="0">
                          <a:solidFill>
                            <a:srgbClr val="002060"/>
                          </a:solidFill>
                          <a:effectLst/>
                          <a:latin typeface="+mn-lt"/>
                          <a:ea typeface="+mn-ea"/>
                          <a:cs typeface="+mn-cs"/>
                        </a:rPr>
                        <a:t>Contracted Research</a:t>
                      </a:r>
                      <a:r>
                        <a:rPr lang="en-US" dirty="0">
                          <a:solidFill>
                            <a:srgbClr val="002060"/>
                          </a:solidFill>
                          <a:effectLst/>
                        </a:rPr>
                        <a:t> </a:t>
                      </a:r>
                      <a:endParaRPr lang="en-US"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err="1">
                          <a:solidFill>
                            <a:srgbClr val="002060"/>
                          </a:solidFill>
                          <a:effectLst/>
                          <a:latin typeface="+mn-lt"/>
                          <a:ea typeface="+mn-ea"/>
                          <a:cs typeface="+mn-cs"/>
                        </a:rPr>
                        <a:t>Aduro</a:t>
                      </a:r>
                      <a:r>
                        <a:rPr lang="en-US" sz="1800" b="0" kern="1200" dirty="0">
                          <a:solidFill>
                            <a:srgbClr val="002060"/>
                          </a:solidFill>
                          <a:effectLst/>
                          <a:latin typeface="+mn-lt"/>
                          <a:ea typeface="+mn-ea"/>
                          <a:cs typeface="+mn-cs"/>
                        </a:rPr>
                        <a:t> Biotech, ALX Oncology, AstraZeneca Pharmaceuticals LP, </a:t>
                      </a:r>
                      <a:r>
                        <a:rPr lang="en-US" sz="1800" b="0" kern="1200" dirty="0" err="1">
                          <a:solidFill>
                            <a:srgbClr val="002060"/>
                          </a:solidFill>
                          <a:effectLst/>
                          <a:latin typeface="+mn-lt"/>
                          <a:ea typeface="+mn-ea"/>
                          <a:cs typeface="+mn-cs"/>
                        </a:rPr>
                        <a:t>BeiGene</a:t>
                      </a:r>
                      <a:r>
                        <a:rPr lang="en-US" sz="1800" b="0" kern="1200" dirty="0">
                          <a:solidFill>
                            <a:srgbClr val="002060"/>
                          </a:solidFill>
                          <a:effectLst/>
                          <a:latin typeface="+mn-lt"/>
                          <a:ea typeface="+mn-ea"/>
                          <a:cs typeface="+mn-cs"/>
                        </a:rPr>
                        <a:t>, D3 Pharma, Gossamer Bio, </a:t>
                      </a:r>
                      <a:r>
                        <a:rPr lang="en-US" sz="1800" b="0" kern="1200" dirty="0" err="1">
                          <a:solidFill>
                            <a:srgbClr val="002060"/>
                          </a:solidFill>
                          <a:effectLst/>
                          <a:latin typeface="+mn-lt"/>
                          <a:ea typeface="+mn-ea"/>
                          <a:cs typeface="+mn-cs"/>
                        </a:rPr>
                        <a:t>Immunomedics</a:t>
                      </a:r>
                      <a:r>
                        <a:rPr lang="en-US" sz="1800" b="0" kern="1200" dirty="0">
                          <a:solidFill>
                            <a:srgbClr val="002060"/>
                          </a:solidFill>
                          <a:effectLst/>
                          <a:latin typeface="+mn-lt"/>
                          <a:ea typeface="+mn-ea"/>
                          <a:cs typeface="+mn-cs"/>
                        </a:rPr>
                        <a:t> Inc, </a:t>
                      </a:r>
                      <a:r>
                        <a:rPr lang="en-US" sz="1800" b="0" kern="1200" dirty="0" err="1">
                          <a:solidFill>
                            <a:srgbClr val="002060"/>
                          </a:solidFill>
                          <a:effectLst/>
                          <a:latin typeface="+mn-lt"/>
                          <a:ea typeface="+mn-ea"/>
                          <a:cs typeface="+mn-cs"/>
                        </a:rPr>
                        <a:t>OncoMed</a:t>
                      </a:r>
                      <a:r>
                        <a:rPr lang="en-US" sz="1800" b="0" kern="1200" dirty="0">
                          <a:solidFill>
                            <a:srgbClr val="002060"/>
                          </a:solidFill>
                          <a:effectLst/>
                          <a:latin typeface="+mn-lt"/>
                          <a:ea typeface="+mn-ea"/>
                          <a:cs typeface="+mn-cs"/>
                        </a:rPr>
                        <a:t> Pharmaceuticals Inc, </a:t>
                      </a:r>
                      <a:br>
                        <a:rPr lang="en-US" sz="1800" b="0" kern="1200" dirty="0">
                          <a:solidFill>
                            <a:srgbClr val="002060"/>
                          </a:solidFill>
                          <a:effectLst/>
                          <a:latin typeface="+mn-lt"/>
                          <a:ea typeface="+mn-ea"/>
                          <a:cs typeface="+mn-cs"/>
                        </a:rPr>
                      </a:br>
                      <a:r>
                        <a:rPr lang="en-US" sz="1800" b="0" kern="1200" dirty="0">
                          <a:solidFill>
                            <a:srgbClr val="002060"/>
                          </a:solidFill>
                          <a:effectLst/>
                          <a:latin typeface="+mn-lt"/>
                          <a:ea typeface="+mn-ea"/>
                          <a:cs typeface="+mn-cs"/>
                        </a:rPr>
                        <a:t>Pfizer Inc </a:t>
                      </a:r>
                      <a:endParaRPr lang="en-US" b="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r h="899160">
                <a:tc>
                  <a:txBody>
                    <a:bodyPr/>
                    <a:lstStyle/>
                    <a:p>
                      <a:r>
                        <a:rPr lang="en-US" sz="1800" b="1" kern="1200" dirty="0">
                          <a:solidFill>
                            <a:srgbClr val="002060"/>
                          </a:solidFill>
                          <a:effectLst/>
                          <a:latin typeface="+mn-lt"/>
                          <a:ea typeface="+mn-ea"/>
                          <a:cs typeface="+mn-cs"/>
                        </a:rPr>
                        <a:t>Data and Safety Monitoring Board/Committee</a:t>
                      </a:r>
                      <a:r>
                        <a:rPr lang="en-US" dirty="0">
                          <a:solidFill>
                            <a:srgbClr val="002060"/>
                          </a:solidFill>
                          <a:effectLst/>
                        </a:rPr>
                        <a:t> </a:t>
                      </a:r>
                      <a:endParaRPr lang="en-US"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kern="1200" dirty="0">
                          <a:solidFill>
                            <a:srgbClr val="002060"/>
                          </a:solidFill>
                          <a:effectLst/>
                          <a:latin typeface="+mn-lt"/>
                          <a:ea typeface="+mn-ea"/>
                          <a:cs typeface="+mn-cs"/>
                        </a:rPr>
                        <a:t>Five Prime Therapeutics, QED Therapeutics</a:t>
                      </a:r>
                      <a:r>
                        <a:rPr lang="en-US" dirty="0">
                          <a:solidFill>
                            <a:srgbClr val="002060"/>
                          </a:solidFill>
                          <a:effectLst/>
                        </a:rPr>
                        <a:t> </a:t>
                      </a:r>
                      <a:endParaRPr lang="en-US" b="0"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5549356"/>
                  </a:ext>
                </a:extLst>
              </a:tr>
            </a:tbl>
          </a:graphicData>
        </a:graphic>
      </p:graphicFrame>
    </p:spTree>
    <p:extLst>
      <p:ext uri="{BB962C8B-B14F-4D97-AF65-F5344CB8AC3E}">
        <p14:creationId xmlns:p14="http://schemas.microsoft.com/office/powerpoint/2010/main" val="2416585752"/>
      </p:ext>
    </p:extLst>
  </p:cSld>
  <p:clrMapOvr>
    <a:masterClrMapping/>
  </p:clrMapOvr>
  <p:transition spd="slow"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DDC97A-7404-8748-BD47-5FF53DFF06DF}"/>
              </a:ext>
            </a:extLst>
          </p:cNvPr>
          <p:cNvSpPr>
            <a:spLocks noGrp="1"/>
          </p:cNvSpPr>
          <p:nvPr>
            <p:ph type="title"/>
          </p:nvPr>
        </p:nvSpPr>
        <p:spPr/>
        <p:txBody>
          <a:bodyPr>
            <a:normAutofit/>
          </a:bodyPr>
          <a:lstStyle/>
          <a:p>
            <a:pPr algn="ctr"/>
            <a:r>
              <a:rPr lang="en-US" sz="2800" dirty="0"/>
              <a:t>Incurable Metastatic Colorectal Cancer Treatment Subsets</a:t>
            </a:r>
            <a:endParaRPr lang="en-US" sz="2800" b="1" dirty="0"/>
          </a:p>
        </p:txBody>
      </p:sp>
      <p:cxnSp>
        <p:nvCxnSpPr>
          <p:cNvPr id="4" name="Straight Connector 3">
            <a:extLst>
              <a:ext uri="{FF2B5EF4-FFF2-40B4-BE49-F238E27FC236}">
                <a16:creationId xmlns:a16="http://schemas.microsoft.com/office/drawing/2014/main" id="{19142DAD-20A7-CE4D-9EBD-0968B892E904}"/>
              </a:ext>
            </a:extLst>
          </p:cNvPr>
          <p:cNvCxnSpPr/>
          <p:nvPr/>
        </p:nvCxnSpPr>
        <p:spPr bwMode="auto">
          <a:xfrm>
            <a:off x="3158836" y="2341418"/>
            <a:ext cx="5475095" cy="0"/>
          </a:xfrm>
          <a:prstGeom prst="line">
            <a:avLst/>
          </a:prstGeom>
          <a:solidFill>
            <a:schemeClr val="accent1"/>
          </a:solidFill>
          <a:ln w="2857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a:extLst>
              <a:ext uri="{FF2B5EF4-FFF2-40B4-BE49-F238E27FC236}">
                <a16:creationId xmlns:a16="http://schemas.microsoft.com/office/drawing/2014/main" id="{FA7D3D97-BDA7-D24D-AAB4-76A682D3984B}"/>
              </a:ext>
            </a:extLst>
          </p:cNvPr>
          <p:cNvCxnSpPr/>
          <p:nvPr/>
        </p:nvCxnSpPr>
        <p:spPr bwMode="auto">
          <a:xfrm>
            <a:off x="3158836" y="2341418"/>
            <a:ext cx="0" cy="360218"/>
          </a:xfrm>
          <a:prstGeom prst="line">
            <a:avLst/>
          </a:prstGeom>
          <a:solidFill>
            <a:schemeClr val="accent1"/>
          </a:solidFill>
          <a:ln w="2857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38CED1BC-5294-F144-83B1-2E3D19E9E2B0}"/>
              </a:ext>
            </a:extLst>
          </p:cNvPr>
          <p:cNvCxnSpPr/>
          <p:nvPr/>
        </p:nvCxnSpPr>
        <p:spPr bwMode="auto">
          <a:xfrm>
            <a:off x="8617527" y="2341418"/>
            <a:ext cx="0" cy="360218"/>
          </a:xfrm>
          <a:prstGeom prst="line">
            <a:avLst/>
          </a:prstGeom>
          <a:solidFill>
            <a:schemeClr val="accent1"/>
          </a:solidFill>
          <a:ln w="2857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a:extLst>
              <a:ext uri="{FF2B5EF4-FFF2-40B4-BE49-F238E27FC236}">
                <a16:creationId xmlns:a16="http://schemas.microsoft.com/office/drawing/2014/main" id="{402264A9-C387-6347-BE03-6059A5950BA2}"/>
              </a:ext>
            </a:extLst>
          </p:cNvPr>
          <p:cNvCxnSpPr>
            <a:cxnSpLocks/>
          </p:cNvCxnSpPr>
          <p:nvPr/>
        </p:nvCxnSpPr>
        <p:spPr bwMode="auto">
          <a:xfrm>
            <a:off x="10653656" y="3359972"/>
            <a:ext cx="3039" cy="725891"/>
          </a:xfrm>
          <a:prstGeom prst="line">
            <a:avLst/>
          </a:prstGeom>
          <a:solidFill>
            <a:schemeClr val="accent1"/>
          </a:solidFill>
          <a:ln w="2857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Connector 46">
            <a:extLst>
              <a:ext uri="{FF2B5EF4-FFF2-40B4-BE49-F238E27FC236}">
                <a16:creationId xmlns:a16="http://schemas.microsoft.com/office/drawing/2014/main" id="{77F2E373-0CEF-744C-BA8F-553A4DBBF898}"/>
              </a:ext>
            </a:extLst>
          </p:cNvPr>
          <p:cNvCxnSpPr/>
          <p:nvPr/>
        </p:nvCxnSpPr>
        <p:spPr bwMode="auto">
          <a:xfrm>
            <a:off x="5968752" y="1981200"/>
            <a:ext cx="0" cy="360218"/>
          </a:xfrm>
          <a:prstGeom prst="line">
            <a:avLst/>
          </a:prstGeom>
          <a:solidFill>
            <a:schemeClr val="accent1"/>
          </a:solidFill>
          <a:ln w="2857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a:extLst>
              <a:ext uri="{FF2B5EF4-FFF2-40B4-BE49-F238E27FC236}">
                <a16:creationId xmlns:a16="http://schemas.microsoft.com/office/drawing/2014/main" id="{A0D8C7F6-CFFA-BB4D-9903-E31FABAB89B3}"/>
              </a:ext>
            </a:extLst>
          </p:cNvPr>
          <p:cNvCxnSpPr>
            <a:cxnSpLocks/>
          </p:cNvCxnSpPr>
          <p:nvPr/>
        </p:nvCxnSpPr>
        <p:spPr bwMode="auto">
          <a:xfrm>
            <a:off x="8645236" y="3025584"/>
            <a:ext cx="0" cy="1188572"/>
          </a:xfrm>
          <a:prstGeom prst="line">
            <a:avLst/>
          </a:prstGeom>
          <a:solidFill>
            <a:schemeClr val="accent1"/>
          </a:solidFill>
          <a:ln w="2857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Connector 48">
            <a:extLst>
              <a:ext uri="{FF2B5EF4-FFF2-40B4-BE49-F238E27FC236}">
                <a16:creationId xmlns:a16="http://schemas.microsoft.com/office/drawing/2014/main" id="{F6D51D45-D292-6742-9EF2-EFF84967F980}"/>
              </a:ext>
            </a:extLst>
          </p:cNvPr>
          <p:cNvCxnSpPr>
            <a:cxnSpLocks/>
          </p:cNvCxnSpPr>
          <p:nvPr/>
        </p:nvCxnSpPr>
        <p:spPr bwMode="auto">
          <a:xfrm>
            <a:off x="3435927" y="3372457"/>
            <a:ext cx="7220768" cy="0"/>
          </a:xfrm>
          <a:prstGeom prst="line">
            <a:avLst/>
          </a:prstGeom>
          <a:solidFill>
            <a:schemeClr val="accent1"/>
          </a:solidFill>
          <a:ln w="2857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Connector 50">
            <a:extLst>
              <a:ext uri="{FF2B5EF4-FFF2-40B4-BE49-F238E27FC236}">
                <a16:creationId xmlns:a16="http://schemas.microsoft.com/office/drawing/2014/main" id="{65B4AE56-BB38-144D-893E-21D39423798E}"/>
              </a:ext>
            </a:extLst>
          </p:cNvPr>
          <p:cNvCxnSpPr>
            <a:cxnSpLocks/>
          </p:cNvCxnSpPr>
          <p:nvPr/>
        </p:nvCxnSpPr>
        <p:spPr bwMode="auto">
          <a:xfrm>
            <a:off x="3435927" y="3362325"/>
            <a:ext cx="0" cy="530803"/>
          </a:xfrm>
          <a:prstGeom prst="line">
            <a:avLst/>
          </a:prstGeom>
          <a:solidFill>
            <a:schemeClr val="accent1"/>
          </a:solidFill>
          <a:ln w="2857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Connector 51">
            <a:extLst>
              <a:ext uri="{FF2B5EF4-FFF2-40B4-BE49-F238E27FC236}">
                <a16:creationId xmlns:a16="http://schemas.microsoft.com/office/drawing/2014/main" id="{B2514F9E-D3D3-FF49-B5C7-FEA9656367F9}"/>
              </a:ext>
            </a:extLst>
          </p:cNvPr>
          <p:cNvCxnSpPr>
            <a:cxnSpLocks/>
          </p:cNvCxnSpPr>
          <p:nvPr/>
        </p:nvCxnSpPr>
        <p:spPr bwMode="auto">
          <a:xfrm>
            <a:off x="5098473" y="3366247"/>
            <a:ext cx="0" cy="540328"/>
          </a:xfrm>
          <a:prstGeom prst="line">
            <a:avLst/>
          </a:prstGeom>
          <a:solidFill>
            <a:schemeClr val="accent1"/>
          </a:solidFill>
          <a:ln w="2857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Connector 52">
            <a:extLst>
              <a:ext uri="{FF2B5EF4-FFF2-40B4-BE49-F238E27FC236}">
                <a16:creationId xmlns:a16="http://schemas.microsoft.com/office/drawing/2014/main" id="{A1D7B726-47E2-0243-8593-0DEBFDF7ED46}"/>
              </a:ext>
            </a:extLst>
          </p:cNvPr>
          <p:cNvCxnSpPr>
            <a:cxnSpLocks/>
          </p:cNvCxnSpPr>
          <p:nvPr/>
        </p:nvCxnSpPr>
        <p:spPr bwMode="auto">
          <a:xfrm>
            <a:off x="6788728" y="3359675"/>
            <a:ext cx="0" cy="540328"/>
          </a:xfrm>
          <a:prstGeom prst="line">
            <a:avLst/>
          </a:prstGeom>
          <a:solidFill>
            <a:schemeClr val="accent1"/>
          </a:solidFill>
          <a:ln w="28575" cap="flat" cmpd="sng" algn="ctr">
            <a:solidFill>
              <a:srgbClr val="00206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a:extLst>
              <a:ext uri="{FF2B5EF4-FFF2-40B4-BE49-F238E27FC236}">
                <a16:creationId xmlns:a16="http://schemas.microsoft.com/office/drawing/2014/main" id="{AD021E0B-B429-2E4D-A669-A32783448ECC}"/>
              </a:ext>
            </a:extLst>
          </p:cNvPr>
          <p:cNvSpPr txBox="1"/>
          <p:nvPr/>
        </p:nvSpPr>
        <p:spPr>
          <a:xfrm>
            <a:off x="4072131" y="1580804"/>
            <a:ext cx="3678880" cy="556809"/>
          </a:xfrm>
          <a:prstGeom prst="rect">
            <a:avLst/>
          </a:prstGeom>
          <a:solidFill>
            <a:srgbClr val="92D050"/>
          </a:solidFill>
          <a:ln w="19050">
            <a:solidFill>
              <a:srgbClr val="002060"/>
            </a:solidFill>
          </a:ln>
          <a:effectLst>
            <a:outerShdw blurRad="50800" dist="38100" dir="2700000" algn="tl" rotWithShape="0">
              <a:prstClr val="black">
                <a:alpha val="40000"/>
              </a:prstClr>
            </a:outerShdw>
          </a:effectLst>
        </p:spPr>
        <p:txBody>
          <a:bodyPr wrap="none" rtlCol="0"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1E9E"/>
                </a:solidFill>
                <a:effectLst/>
                <a:uLnTx/>
                <a:uFillTx/>
                <a:latin typeface="Arial" charset="0"/>
                <a:ea typeface="Arial" charset="0"/>
                <a:cs typeface="Arial" charset="0"/>
              </a:rPr>
              <a:t>Pan-RAS</a:t>
            </a:r>
          </a:p>
        </p:txBody>
      </p:sp>
      <p:sp>
        <p:nvSpPr>
          <p:cNvPr id="14" name="TextBox 13">
            <a:extLst>
              <a:ext uri="{FF2B5EF4-FFF2-40B4-BE49-F238E27FC236}">
                <a16:creationId xmlns:a16="http://schemas.microsoft.com/office/drawing/2014/main" id="{3ABBCF15-26E5-A14E-91C7-DBB420BC0957}"/>
              </a:ext>
            </a:extLst>
          </p:cNvPr>
          <p:cNvSpPr txBox="1"/>
          <p:nvPr/>
        </p:nvSpPr>
        <p:spPr>
          <a:xfrm>
            <a:off x="1708264" y="2616135"/>
            <a:ext cx="2786776" cy="338554"/>
          </a:xfrm>
          <a:prstGeom prst="rect">
            <a:avLst/>
          </a:prstGeom>
          <a:solidFill>
            <a:srgbClr val="FF8000"/>
          </a:solidFill>
          <a:ln w="19050">
            <a:solidFill>
              <a:srgbClr val="00206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1E9E"/>
                </a:solidFill>
                <a:effectLst/>
                <a:uLnTx/>
                <a:uFillTx/>
                <a:latin typeface="Arial" charset="0"/>
                <a:ea typeface="Arial" charset="0"/>
                <a:cs typeface="Arial" charset="0"/>
              </a:rPr>
              <a:t>Mutant</a:t>
            </a:r>
          </a:p>
        </p:txBody>
      </p:sp>
      <p:sp>
        <p:nvSpPr>
          <p:cNvPr id="15" name="TextBox 14">
            <a:extLst>
              <a:ext uri="{FF2B5EF4-FFF2-40B4-BE49-F238E27FC236}">
                <a16:creationId xmlns:a16="http://schemas.microsoft.com/office/drawing/2014/main" id="{A377531D-0B41-A543-8C1C-CBA567FCF274}"/>
              </a:ext>
            </a:extLst>
          </p:cNvPr>
          <p:cNvSpPr txBox="1"/>
          <p:nvPr/>
        </p:nvSpPr>
        <p:spPr>
          <a:xfrm>
            <a:off x="7060309" y="2687029"/>
            <a:ext cx="3334228" cy="338555"/>
          </a:xfrm>
          <a:prstGeom prst="rect">
            <a:avLst/>
          </a:prstGeom>
          <a:solidFill>
            <a:srgbClr val="79D4FF"/>
          </a:solidFill>
          <a:ln w="19050">
            <a:solidFill>
              <a:srgbClr val="002060"/>
            </a:solidFill>
          </a:ln>
          <a:effectLst>
            <a:outerShdw blurRad="50800" dist="38100" dir="2700000" algn="tl" rotWithShape="0">
              <a:prstClr val="black">
                <a:alpha val="40000"/>
              </a:prstClr>
            </a:outerShdw>
          </a:effectLst>
        </p:spPr>
        <p:txBody>
          <a:bodyPr wrap="square" rtlCol="0" anchor="ctr" anchorCtr="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1E9E"/>
                </a:solidFill>
                <a:effectLst/>
                <a:uLnTx/>
                <a:uFillTx/>
                <a:latin typeface="Arial" charset="0"/>
                <a:ea typeface="Arial" charset="0"/>
                <a:cs typeface="Arial" charset="0"/>
              </a:rPr>
              <a:t>Wild type</a:t>
            </a:r>
          </a:p>
        </p:txBody>
      </p:sp>
      <p:sp>
        <p:nvSpPr>
          <p:cNvPr id="17" name="TextBox 16">
            <a:extLst>
              <a:ext uri="{FF2B5EF4-FFF2-40B4-BE49-F238E27FC236}">
                <a16:creationId xmlns:a16="http://schemas.microsoft.com/office/drawing/2014/main" id="{BA303A95-58B5-AA44-BB21-F3E500BC867E}"/>
              </a:ext>
            </a:extLst>
          </p:cNvPr>
          <p:cNvSpPr txBox="1"/>
          <p:nvPr/>
        </p:nvSpPr>
        <p:spPr>
          <a:xfrm>
            <a:off x="6195063" y="3903707"/>
            <a:ext cx="1161184" cy="337808"/>
          </a:xfrm>
          <a:prstGeom prst="rect">
            <a:avLst/>
          </a:prstGeom>
          <a:solidFill>
            <a:srgbClr val="92D050"/>
          </a:solidFill>
          <a:ln w="19050">
            <a:solidFill>
              <a:srgbClr val="002060"/>
            </a:solidFill>
          </a:ln>
          <a:effectLst>
            <a:outerShdw blurRad="50800" dist="38100" dir="2700000" algn="tl" rotWithShape="0">
              <a:prstClr val="black">
                <a:alpha val="40000"/>
              </a:prstClr>
            </a:outerShdw>
          </a:effectLst>
        </p:spPr>
        <p:txBody>
          <a:bodyPr wrap="none" rtlCol="0"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1E9E"/>
                </a:solidFill>
                <a:effectLst/>
                <a:uLnTx/>
                <a:uFillTx/>
                <a:latin typeface="Arial" charset="0"/>
                <a:ea typeface="Arial" charset="0"/>
                <a:cs typeface="Arial" charset="0"/>
              </a:rPr>
              <a:t>MSI-high</a:t>
            </a:r>
          </a:p>
        </p:txBody>
      </p:sp>
      <p:sp>
        <p:nvSpPr>
          <p:cNvPr id="20" name="TextBox 19">
            <a:extLst>
              <a:ext uri="{FF2B5EF4-FFF2-40B4-BE49-F238E27FC236}">
                <a16:creationId xmlns:a16="http://schemas.microsoft.com/office/drawing/2014/main" id="{006E8ACD-F98F-2348-9500-7489E8ED58FF}"/>
              </a:ext>
            </a:extLst>
          </p:cNvPr>
          <p:cNvSpPr txBox="1"/>
          <p:nvPr/>
        </p:nvSpPr>
        <p:spPr>
          <a:xfrm>
            <a:off x="2797670" y="3856261"/>
            <a:ext cx="1298558" cy="357895"/>
          </a:xfrm>
          <a:prstGeom prst="rect">
            <a:avLst/>
          </a:prstGeom>
          <a:solidFill>
            <a:srgbClr val="FF8000"/>
          </a:solidFill>
          <a:ln w="19050">
            <a:solidFill>
              <a:srgbClr val="002060"/>
            </a:solidFill>
          </a:ln>
          <a:effectLst>
            <a:outerShdw blurRad="50800" dist="38100" dir="2700000" algn="tl" rotWithShape="0">
              <a:prstClr val="black">
                <a:alpha val="40000"/>
              </a:prstClr>
            </a:outerShdw>
          </a:effectLst>
        </p:spPr>
        <p:txBody>
          <a:bodyPr wrap="none" rtlCol="0"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1E9E"/>
                </a:solidFill>
                <a:effectLst/>
                <a:uLnTx/>
                <a:uFillTx/>
                <a:latin typeface="Arial" charset="0"/>
                <a:ea typeface="Arial" charset="0"/>
                <a:cs typeface="Arial" charset="0"/>
              </a:rPr>
              <a:t>Right-sided</a:t>
            </a:r>
          </a:p>
        </p:txBody>
      </p:sp>
      <p:sp>
        <p:nvSpPr>
          <p:cNvPr id="21" name="TextBox 20">
            <a:extLst>
              <a:ext uri="{FF2B5EF4-FFF2-40B4-BE49-F238E27FC236}">
                <a16:creationId xmlns:a16="http://schemas.microsoft.com/office/drawing/2014/main" id="{B8EFC421-944A-E04E-BDBD-CD9FAE8005D1}"/>
              </a:ext>
            </a:extLst>
          </p:cNvPr>
          <p:cNvSpPr txBox="1"/>
          <p:nvPr/>
        </p:nvSpPr>
        <p:spPr>
          <a:xfrm>
            <a:off x="4456903" y="3877376"/>
            <a:ext cx="1283476" cy="364139"/>
          </a:xfrm>
          <a:prstGeom prst="rect">
            <a:avLst/>
          </a:prstGeom>
          <a:solidFill>
            <a:srgbClr val="FF8000"/>
          </a:solidFill>
          <a:ln w="19050">
            <a:solidFill>
              <a:srgbClr val="002060"/>
            </a:solidFill>
          </a:ln>
          <a:effectLst>
            <a:outerShdw blurRad="50800" dist="38100" dir="2700000" algn="tl" rotWithShape="0">
              <a:prstClr val="black">
                <a:alpha val="40000"/>
              </a:prstClr>
            </a:outerShdw>
          </a:effectLst>
        </p:spPr>
        <p:txBody>
          <a:bodyPr wrap="none" rtlCol="0"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1E9E"/>
                </a:solidFill>
                <a:effectLst/>
                <a:uLnTx/>
                <a:uFillTx/>
                <a:latin typeface="Arial" charset="0"/>
                <a:ea typeface="Arial" charset="0"/>
                <a:cs typeface="Arial" charset="0"/>
              </a:rPr>
              <a:t>Left-sided</a:t>
            </a:r>
          </a:p>
        </p:txBody>
      </p:sp>
      <p:sp>
        <p:nvSpPr>
          <p:cNvPr id="22" name="TextBox 21">
            <a:extLst>
              <a:ext uri="{FF2B5EF4-FFF2-40B4-BE49-F238E27FC236}">
                <a16:creationId xmlns:a16="http://schemas.microsoft.com/office/drawing/2014/main" id="{32830CBE-96C2-0D4F-9D7F-DA608F907C21}"/>
              </a:ext>
            </a:extLst>
          </p:cNvPr>
          <p:cNvSpPr txBox="1"/>
          <p:nvPr/>
        </p:nvSpPr>
        <p:spPr>
          <a:xfrm>
            <a:off x="7865124" y="3861536"/>
            <a:ext cx="1642568" cy="590594"/>
          </a:xfrm>
          <a:prstGeom prst="rect">
            <a:avLst/>
          </a:prstGeom>
          <a:solidFill>
            <a:srgbClr val="92D050"/>
          </a:solidFill>
          <a:ln w="19050">
            <a:solidFill>
              <a:srgbClr val="002060"/>
            </a:solidFill>
          </a:ln>
          <a:effectLst>
            <a:outerShdw blurRad="50800" dist="38100" dir="2700000" algn="tl" rotWithShape="0">
              <a:prstClr val="black">
                <a:alpha val="40000"/>
              </a:prstClr>
            </a:outerShdw>
          </a:effectLst>
        </p:spPr>
        <p:txBody>
          <a:bodyPr wrap="none" rtlCol="0"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1E9E"/>
                </a:solidFill>
                <a:effectLst/>
                <a:uLnTx/>
                <a:uFillTx/>
                <a:latin typeface="Arial" charset="0"/>
                <a:ea typeface="Arial" charset="0"/>
                <a:cs typeface="Arial" charset="0"/>
              </a:rPr>
              <a:t>HER2 mutation/</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1E9E"/>
                </a:solidFill>
                <a:effectLst/>
                <a:uLnTx/>
                <a:uFillTx/>
                <a:latin typeface="Arial" charset="0"/>
                <a:ea typeface="Arial" charset="0"/>
                <a:cs typeface="Arial" charset="0"/>
              </a:rPr>
              <a:t>amplification</a:t>
            </a:r>
          </a:p>
        </p:txBody>
      </p:sp>
      <p:sp>
        <p:nvSpPr>
          <p:cNvPr id="24" name="TextBox 23">
            <a:extLst>
              <a:ext uri="{FF2B5EF4-FFF2-40B4-BE49-F238E27FC236}">
                <a16:creationId xmlns:a16="http://schemas.microsoft.com/office/drawing/2014/main" id="{192B3CBE-541E-4141-91FD-94DBB4E274A4}"/>
              </a:ext>
            </a:extLst>
          </p:cNvPr>
          <p:cNvSpPr txBox="1"/>
          <p:nvPr/>
        </p:nvSpPr>
        <p:spPr>
          <a:xfrm>
            <a:off x="9883893" y="3809753"/>
            <a:ext cx="1542301" cy="632077"/>
          </a:xfrm>
          <a:prstGeom prst="rect">
            <a:avLst/>
          </a:prstGeom>
          <a:solidFill>
            <a:srgbClr val="FF8000"/>
          </a:solidFill>
          <a:ln w="19050">
            <a:solidFill>
              <a:srgbClr val="002060"/>
            </a:solidFill>
          </a:ln>
          <a:effectLst>
            <a:outerShdw blurRad="50800" dist="38100" dir="2700000" algn="tl" rotWithShape="0">
              <a:prstClr val="black">
                <a:alpha val="40000"/>
              </a:prstClr>
            </a:outerShdw>
          </a:effectLst>
        </p:spPr>
        <p:txBody>
          <a:bodyPr wrap="none" rtlCol="0"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1E9E"/>
                </a:solidFill>
                <a:effectLst/>
                <a:uLnTx/>
                <a:uFillTx/>
                <a:latin typeface="Arial" charset="0"/>
                <a:ea typeface="Arial" charset="0"/>
                <a:cs typeface="Arial" charset="0"/>
              </a:rPr>
              <a:t>BRAF V600E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1E9E"/>
                </a:solidFill>
                <a:effectLst/>
                <a:uLnTx/>
                <a:uFillTx/>
                <a:latin typeface="Arial" charset="0"/>
                <a:ea typeface="Arial" charset="0"/>
                <a:cs typeface="Arial" charset="0"/>
              </a:rPr>
              <a:t>mutation</a:t>
            </a:r>
          </a:p>
        </p:txBody>
      </p:sp>
    </p:spTree>
    <p:extLst>
      <p:ext uri="{BB962C8B-B14F-4D97-AF65-F5344CB8AC3E}">
        <p14:creationId xmlns:p14="http://schemas.microsoft.com/office/powerpoint/2010/main" val="22600836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52600" y="1295400"/>
            <a:ext cx="7620000" cy="4953001"/>
            <a:chOff x="-1266985" y="234227"/>
            <a:chExt cx="10160000" cy="6604000"/>
          </a:xfrm>
        </p:grpSpPr>
        <p:pic>
          <p:nvPicPr>
            <p:cNvPr id="2" name="Picture 1"/>
            <p:cNvPicPr>
              <a:picLocks noChangeAspect="1"/>
            </p:cNvPicPr>
            <p:nvPr/>
          </p:nvPicPr>
          <p:blipFill rotWithShape="1">
            <a:blip r:embed="rId3" cstate="print">
              <a:clrChange>
                <a:clrFrom>
                  <a:srgbClr val="F7D804"/>
                </a:clrFrom>
                <a:clrTo>
                  <a:srgbClr val="F7D804">
                    <a:alpha val="0"/>
                  </a:srgbClr>
                </a:clrTo>
              </a:clrChange>
              <a:extLst>
                <a:ext uri="{BEBA8EAE-BF5A-486C-A8C5-ECC9F3942E4B}">
                  <a14:imgProps xmlns:a14="http://schemas.microsoft.com/office/drawing/2010/main">
                    <a14:imgLayer r:embed="rId4">
                      <a14:imgEffect>
                        <a14:backgroundRemoval t="5088" b="97759" l="6981" r="94268"/>
                      </a14:imgEffect>
                    </a14:imgLayer>
                  </a14:imgProps>
                </a:ext>
                <a:ext uri="{28A0092B-C50C-407E-A947-70E740481C1C}">
                  <a14:useLocalDpi xmlns:a14="http://schemas.microsoft.com/office/drawing/2010/main" val="0"/>
                </a:ext>
              </a:extLst>
            </a:blip>
            <a:srcRect l="7163" t="5566" r="5388" b="2630"/>
            <a:stretch/>
          </p:blipFill>
          <p:spPr>
            <a:xfrm>
              <a:off x="1371055" y="234227"/>
              <a:ext cx="6400800" cy="6296027"/>
            </a:xfrm>
            <a:prstGeom prst="rect">
              <a:avLst/>
            </a:prstGeom>
          </p:spPr>
        </p:pic>
        <p:sp>
          <p:nvSpPr>
            <p:cNvPr id="279" name="Oval 278"/>
            <p:cNvSpPr/>
            <p:nvPr/>
          </p:nvSpPr>
          <p:spPr>
            <a:xfrm>
              <a:off x="6910843" y="305170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280" name="Oval 279"/>
            <p:cNvSpPr/>
            <p:nvPr/>
          </p:nvSpPr>
          <p:spPr>
            <a:xfrm>
              <a:off x="6819403" y="309742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01" name="Oval 300"/>
            <p:cNvSpPr/>
            <p:nvPr/>
          </p:nvSpPr>
          <p:spPr>
            <a:xfrm>
              <a:off x="6865123" y="300598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04" name="Oval 303"/>
            <p:cNvSpPr/>
            <p:nvPr/>
          </p:nvSpPr>
          <p:spPr>
            <a:xfrm>
              <a:off x="6819403" y="314314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05" name="Oval 304"/>
            <p:cNvSpPr/>
            <p:nvPr/>
          </p:nvSpPr>
          <p:spPr>
            <a:xfrm>
              <a:off x="6945133" y="3115613"/>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06" name="Oval 305"/>
            <p:cNvSpPr/>
            <p:nvPr/>
          </p:nvSpPr>
          <p:spPr>
            <a:xfrm>
              <a:off x="6938286" y="2994550"/>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08" name="Oval 307"/>
            <p:cNvSpPr/>
            <p:nvPr/>
          </p:nvSpPr>
          <p:spPr>
            <a:xfrm>
              <a:off x="6842263" y="318964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09" name="Oval 308"/>
            <p:cNvSpPr/>
            <p:nvPr/>
          </p:nvSpPr>
          <p:spPr>
            <a:xfrm>
              <a:off x="6998574" y="3234580"/>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10" name="Oval 309"/>
            <p:cNvSpPr/>
            <p:nvPr/>
          </p:nvSpPr>
          <p:spPr>
            <a:xfrm>
              <a:off x="6907134" y="328030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12" name="Oval 311"/>
            <p:cNvSpPr/>
            <p:nvPr/>
          </p:nvSpPr>
          <p:spPr>
            <a:xfrm>
              <a:off x="6975714" y="332602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13" name="Oval 312"/>
            <p:cNvSpPr/>
            <p:nvPr/>
          </p:nvSpPr>
          <p:spPr>
            <a:xfrm>
              <a:off x="6895704" y="3211720"/>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14" name="Oval 313"/>
            <p:cNvSpPr/>
            <p:nvPr/>
          </p:nvSpPr>
          <p:spPr>
            <a:xfrm>
              <a:off x="6907134" y="332602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15" name="Oval 314"/>
            <p:cNvSpPr/>
            <p:nvPr/>
          </p:nvSpPr>
          <p:spPr>
            <a:xfrm>
              <a:off x="7032864" y="3298493"/>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16" name="Oval 315"/>
            <p:cNvSpPr/>
            <p:nvPr/>
          </p:nvSpPr>
          <p:spPr>
            <a:xfrm>
              <a:off x="7026017" y="317743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17" name="Oval 316"/>
            <p:cNvSpPr/>
            <p:nvPr/>
          </p:nvSpPr>
          <p:spPr>
            <a:xfrm>
              <a:off x="7078584" y="323458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18" name="Oval 317"/>
            <p:cNvSpPr/>
            <p:nvPr/>
          </p:nvSpPr>
          <p:spPr>
            <a:xfrm>
              <a:off x="6929994" y="3372526"/>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19" name="Oval 318"/>
            <p:cNvSpPr/>
            <p:nvPr/>
          </p:nvSpPr>
          <p:spPr>
            <a:xfrm>
              <a:off x="6923622" y="3507595"/>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20" name="Oval 319"/>
            <p:cNvSpPr/>
            <p:nvPr/>
          </p:nvSpPr>
          <p:spPr>
            <a:xfrm>
              <a:off x="6832182" y="355331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21" name="Oval 320"/>
            <p:cNvSpPr/>
            <p:nvPr/>
          </p:nvSpPr>
          <p:spPr>
            <a:xfrm>
              <a:off x="6877902" y="346187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22" name="Oval 321"/>
            <p:cNvSpPr/>
            <p:nvPr/>
          </p:nvSpPr>
          <p:spPr>
            <a:xfrm>
              <a:off x="6900762" y="359903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24" name="Oval 323"/>
            <p:cNvSpPr/>
            <p:nvPr/>
          </p:nvSpPr>
          <p:spPr>
            <a:xfrm>
              <a:off x="6832182" y="359903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25" name="Oval 324"/>
            <p:cNvSpPr/>
            <p:nvPr/>
          </p:nvSpPr>
          <p:spPr>
            <a:xfrm>
              <a:off x="6957912" y="357150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27" name="Oval 326"/>
            <p:cNvSpPr/>
            <p:nvPr/>
          </p:nvSpPr>
          <p:spPr>
            <a:xfrm>
              <a:off x="7003632" y="350759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28" name="Oval 327"/>
            <p:cNvSpPr/>
            <p:nvPr/>
          </p:nvSpPr>
          <p:spPr>
            <a:xfrm>
              <a:off x="6855042" y="364554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29" name="Oval 328"/>
            <p:cNvSpPr/>
            <p:nvPr/>
          </p:nvSpPr>
          <p:spPr>
            <a:xfrm>
              <a:off x="6936923" y="281581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31" name="Oval 330"/>
            <p:cNvSpPr/>
            <p:nvPr/>
          </p:nvSpPr>
          <p:spPr>
            <a:xfrm>
              <a:off x="6891203" y="277009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32" name="Oval 331"/>
            <p:cNvSpPr/>
            <p:nvPr/>
          </p:nvSpPr>
          <p:spPr>
            <a:xfrm>
              <a:off x="6914063" y="290725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33" name="Oval 332"/>
            <p:cNvSpPr/>
            <p:nvPr/>
          </p:nvSpPr>
          <p:spPr>
            <a:xfrm>
              <a:off x="6834053" y="279295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34" name="Oval 333"/>
            <p:cNvSpPr/>
            <p:nvPr/>
          </p:nvSpPr>
          <p:spPr>
            <a:xfrm>
              <a:off x="6845483" y="290725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36" name="Oval 335"/>
            <p:cNvSpPr/>
            <p:nvPr/>
          </p:nvSpPr>
          <p:spPr>
            <a:xfrm>
              <a:off x="6964366" y="2758668"/>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39" name="Oval 338"/>
            <p:cNvSpPr/>
            <p:nvPr/>
          </p:nvSpPr>
          <p:spPr>
            <a:xfrm>
              <a:off x="6801973" y="334794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40" name="Oval 339"/>
            <p:cNvSpPr/>
            <p:nvPr/>
          </p:nvSpPr>
          <p:spPr>
            <a:xfrm>
              <a:off x="6710533" y="339366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43" name="Oval 342"/>
            <p:cNvSpPr/>
            <p:nvPr/>
          </p:nvSpPr>
          <p:spPr>
            <a:xfrm>
              <a:off x="6699103" y="332508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44" name="Oval 343"/>
            <p:cNvSpPr/>
            <p:nvPr/>
          </p:nvSpPr>
          <p:spPr>
            <a:xfrm>
              <a:off x="6710533" y="343938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45" name="Oval 344"/>
            <p:cNvSpPr/>
            <p:nvPr/>
          </p:nvSpPr>
          <p:spPr>
            <a:xfrm>
              <a:off x="6836263" y="3411862"/>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46" name="Oval 345"/>
            <p:cNvSpPr/>
            <p:nvPr/>
          </p:nvSpPr>
          <p:spPr>
            <a:xfrm>
              <a:off x="6829416" y="329079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47" name="Oval 346"/>
            <p:cNvSpPr/>
            <p:nvPr/>
          </p:nvSpPr>
          <p:spPr>
            <a:xfrm>
              <a:off x="6881983" y="334794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48" name="Oval 347"/>
            <p:cNvSpPr/>
            <p:nvPr/>
          </p:nvSpPr>
          <p:spPr>
            <a:xfrm>
              <a:off x="6733393" y="348589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50" name="Oval 349"/>
            <p:cNvSpPr/>
            <p:nvPr/>
          </p:nvSpPr>
          <p:spPr>
            <a:xfrm>
              <a:off x="6875136" y="265281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51" name="Oval 350"/>
            <p:cNvSpPr/>
            <p:nvPr/>
          </p:nvSpPr>
          <p:spPr>
            <a:xfrm>
              <a:off x="6920856" y="256137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52" name="Oval 351"/>
            <p:cNvSpPr/>
            <p:nvPr/>
          </p:nvSpPr>
          <p:spPr>
            <a:xfrm>
              <a:off x="6943716" y="269853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55" name="Oval 354"/>
            <p:cNvSpPr/>
            <p:nvPr/>
          </p:nvSpPr>
          <p:spPr>
            <a:xfrm>
              <a:off x="7000866" y="2671005"/>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59" name="Oval 358"/>
            <p:cNvSpPr/>
            <p:nvPr/>
          </p:nvSpPr>
          <p:spPr>
            <a:xfrm>
              <a:off x="6907134" y="375702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60" name="Oval 359"/>
            <p:cNvSpPr/>
            <p:nvPr/>
          </p:nvSpPr>
          <p:spPr>
            <a:xfrm>
              <a:off x="6815694" y="380274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61" name="Oval 360"/>
            <p:cNvSpPr/>
            <p:nvPr/>
          </p:nvSpPr>
          <p:spPr>
            <a:xfrm>
              <a:off x="6861414" y="371130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62" name="Oval 361"/>
            <p:cNvSpPr/>
            <p:nvPr/>
          </p:nvSpPr>
          <p:spPr>
            <a:xfrm>
              <a:off x="6884274" y="384846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63" name="Oval 362"/>
            <p:cNvSpPr/>
            <p:nvPr/>
          </p:nvSpPr>
          <p:spPr>
            <a:xfrm>
              <a:off x="6804264" y="373416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64" name="Oval 363"/>
            <p:cNvSpPr/>
            <p:nvPr/>
          </p:nvSpPr>
          <p:spPr>
            <a:xfrm>
              <a:off x="6815694" y="384846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65" name="Oval 364"/>
            <p:cNvSpPr/>
            <p:nvPr/>
          </p:nvSpPr>
          <p:spPr>
            <a:xfrm>
              <a:off x="6941424" y="3820942"/>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67" name="Oval 366"/>
            <p:cNvSpPr/>
            <p:nvPr/>
          </p:nvSpPr>
          <p:spPr>
            <a:xfrm>
              <a:off x="6987144" y="375702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68" name="Oval 367"/>
            <p:cNvSpPr/>
            <p:nvPr/>
          </p:nvSpPr>
          <p:spPr>
            <a:xfrm>
              <a:off x="6838554" y="389497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69" name="Oval 368"/>
            <p:cNvSpPr/>
            <p:nvPr/>
          </p:nvSpPr>
          <p:spPr>
            <a:xfrm>
              <a:off x="6680860" y="368194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70" name="Oval 369"/>
            <p:cNvSpPr/>
            <p:nvPr/>
          </p:nvSpPr>
          <p:spPr>
            <a:xfrm>
              <a:off x="6589420" y="372766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71" name="Oval 370"/>
            <p:cNvSpPr/>
            <p:nvPr/>
          </p:nvSpPr>
          <p:spPr>
            <a:xfrm>
              <a:off x="6635140" y="363622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72" name="Oval 371"/>
            <p:cNvSpPr/>
            <p:nvPr/>
          </p:nvSpPr>
          <p:spPr>
            <a:xfrm>
              <a:off x="6658000" y="377338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73" name="Oval 372"/>
            <p:cNvSpPr/>
            <p:nvPr/>
          </p:nvSpPr>
          <p:spPr>
            <a:xfrm>
              <a:off x="6577990" y="365908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74" name="Oval 373"/>
            <p:cNvSpPr/>
            <p:nvPr/>
          </p:nvSpPr>
          <p:spPr>
            <a:xfrm>
              <a:off x="6589420" y="377338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75" name="Oval 374"/>
            <p:cNvSpPr/>
            <p:nvPr/>
          </p:nvSpPr>
          <p:spPr>
            <a:xfrm>
              <a:off x="6715150" y="374586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76" name="Oval 375"/>
            <p:cNvSpPr/>
            <p:nvPr/>
          </p:nvSpPr>
          <p:spPr>
            <a:xfrm>
              <a:off x="6708303" y="362479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77" name="Oval 376"/>
            <p:cNvSpPr/>
            <p:nvPr/>
          </p:nvSpPr>
          <p:spPr>
            <a:xfrm>
              <a:off x="6760870" y="368194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78" name="Oval 377"/>
            <p:cNvSpPr/>
            <p:nvPr/>
          </p:nvSpPr>
          <p:spPr>
            <a:xfrm>
              <a:off x="6612280" y="3819894"/>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79" name="Oval 378"/>
            <p:cNvSpPr/>
            <p:nvPr/>
          </p:nvSpPr>
          <p:spPr>
            <a:xfrm>
              <a:off x="6823662" y="367671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80" name="Oval 379"/>
            <p:cNvSpPr/>
            <p:nvPr/>
          </p:nvSpPr>
          <p:spPr>
            <a:xfrm>
              <a:off x="6744823" y="356764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82" name="Oval 381"/>
            <p:cNvSpPr/>
            <p:nvPr/>
          </p:nvSpPr>
          <p:spPr>
            <a:xfrm>
              <a:off x="6657779" y="356858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83" name="Oval 382"/>
            <p:cNvSpPr/>
            <p:nvPr/>
          </p:nvSpPr>
          <p:spPr>
            <a:xfrm>
              <a:off x="6639221" y="3669383"/>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85" name="Oval 384"/>
            <p:cNvSpPr/>
            <p:nvPr/>
          </p:nvSpPr>
          <p:spPr>
            <a:xfrm>
              <a:off x="6937980" y="365182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86" name="Oval 385"/>
            <p:cNvSpPr/>
            <p:nvPr/>
          </p:nvSpPr>
          <p:spPr>
            <a:xfrm>
              <a:off x="6931513" y="359178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88" name="Oval 387"/>
            <p:cNvSpPr/>
            <p:nvPr/>
          </p:nvSpPr>
          <p:spPr>
            <a:xfrm>
              <a:off x="6760870" y="3170293"/>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90" name="Oval 389"/>
            <p:cNvSpPr/>
            <p:nvPr/>
          </p:nvSpPr>
          <p:spPr>
            <a:xfrm>
              <a:off x="6754394" y="307070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91" name="Oval 390"/>
            <p:cNvSpPr/>
            <p:nvPr/>
          </p:nvSpPr>
          <p:spPr>
            <a:xfrm>
              <a:off x="6760870" y="300401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92" name="Oval 391"/>
            <p:cNvSpPr/>
            <p:nvPr/>
          </p:nvSpPr>
          <p:spPr>
            <a:xfrm>
              <a:off x="6796543" y="293203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93" name="Oval 392"/>
            <p:cNvSpPr/>
            <p:nvPr/>
          </p:nvSpPr>
          <p:spPr>
            <a:xfrm>
              <a:off x="7000866" y="2937945"/>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94" name="Oval 393"/>
            <p:cNvSpPr/>
            <p:nvPr/>
          </p:nvSpPr>
          <p:spPr>
            <a:xfrm>
              <a:off x="6994718" y="3642729"/>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95" name="Oval 394"/>
            <p:cNvSpPr/>
            <p:nvPr/>
          </p:nvSpPr>
          <p:spPr>
            <a:xfrm>
              <a:off x="7035156" y="312209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96" name="Oval 395"/>
            <p:cNvSpPr/>
            <p:nvPr/>
          </p:nvSpPr>
          <p:spPr>
            <a:xfrm>
              <a:off x="7099180" y="313875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397" name="Oval 396"/>
            <p:cNvSpPr/>
            <p:nvPr/>
          </p:nvSpPr>
          <p:spPr>
            <a:xfrm>
              <a:off x="7023554" y="299588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01" name="Oval 400"/>
            <p:cNvSpPr/>
            <p:nvPr/>
          </p:nvSpPr>
          <p:spPr>
            <a:xfrm>
              <a:off x="7137716" y="2882586"/>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02" name="Oval 401"/>
            <p:cNvSpPr/>
            <p:nvPr/>
          </p:nvSpPr>
          <p:spPr>
            <a:xfrm>
              <a:off x="7032018" y="226904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04" name="Oval 403"/>
            <p:cNvSpPr/>
            <p:nvPr/>
          </p:nvSpPr>
          <p:spPr>
            <a:xfrm>
              <a:off x="7085459" y="238801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05" name="Oval 404"/>
            <p:cNvSpPr/>
            <p:nvPr/>
          </p:nvSpPr>
          <p:spPr>
            <a:xfrm>
              <a:off x="7039739" y="2342293"/>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06" name="Oval 405"/>
            <p:cNvSpPr/>
            <p:nvPr/>
          </p:nvSpPr>
          <p:spPr>
            <a:xfrm>
              <a:off x="7062599" y="247945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09" name="Oval 408"/>
            <p:cNvSpPr/>
            <p:nvPr/>
          </p:nvSpPr>
          <p:spPr>
            <a:xfrm>
              <a:off x="7165469" y="238801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10" name="Oval 409"/>
            <p:cNvSpPr/>
            <p:nvPr/>
          </p:nvSpPr>
          <p:spPr>
            <a:xfrm>
              <a:off x="7044797" y="272494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12" name="Oval 411"/>
            <p:cNvSpPr/>
            <p:nvPr/>
          </p:nvSpPr>
          <p:spPr>
            <a:xfrm>
              <a:off x="7090517" y="266102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13" name="Oval 412"/>
            <p:cNvSpPr/>
            <p:nvPr/>
          </p:nvSpPr>
          <p:spPr>
            <a:xfrm>
              <a:off x="7108319" y="2559970"/>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14" name="Oval 413"/>
            <p:cNvSpPr/>
            <p:nvPr/>
          </p:nvSpPr>
          <p:spPr>
            <a:xfrm>
              <a:off x="7081603" y="279616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15" name="Oval 414"/>
            <p:cNvSpPr/>
            <p:nvPr/>
          </p:nvSpPr>
          <p:spPr>
            <a:xfrm>
              <a:off x="7122041" y="227552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16" name="Oval 415"/>
            <p:cNvSpPr/>
            <p:nvPr/>
          </p:nvSpPr>
          <p:spPr>
            <a:xfrm>
              <a:off x="7186065" y="229218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18" name="Oval 417"/>
            <p:cNvSpPr/>
            <p:nvPr/>
          </p:nvSpPr>
          <p:spPr>
            <a:xfrm>
              <a:off x="7188185" y="219419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19" name="Oval 418"/>
            <p:cNvSpPr/>
            <p:nvPr/>
          </p:nvSpPr>
          <p:spPr>
            <a:xfrm>
              <a:off x="7190449" y="211406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21" name="Oval 420"/>
            <p:cNvSpPr/>
            <p:nvPr/>
          </p:nvSpPr>
          <p:spPr>
            <a:xfrm>
              <a:off x="6958855" y="191215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24" name="Oval 423"/>
            <p:cNvSpPr/>
            <p:nvPr/>
          </p:nvSpPr>
          <p:spPr>
            <a:xfrm>
              <a:off x="6943716" y="218647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26" name="Oval 425"/>
            <p:cNvSpPr/>
            <p:nvPr/>
          </p:nvSpPr>
          <p:spPr>
            <a:xfrm>
              <a:off x="6994019" y="203788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27" name="Oval 426"/>
            <p:cNvSpPr/>
            <p:nvPr/>
          </p:nvSpPr>
          <p:spPr>
            <a:xfrm>
              <a:off x="7046586" y="209503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28" name="Oval 427"/>
            <p:cNvSpPr/>
            <p:nvPr/>
          </p:nvSpPr>
          <p:spPr>
            <a:xfrm>
              <a:off x="6925914" y="243195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29" name="Oval 428"/>
            <p:cNvSpPr/>
            <p:nvPr/>
          </p:nvSpPr>
          <p:spPr>
            <a:xfrm>
              <a:off x="6919067" y="231089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31" name="Oval 430"/>
            <p:cNvSpPr/>
            <p:nvPr/>
          </p:nvSpPr>
          <p:spPr>
            <a:xfrm>
              <a:off x="6989436" y="226698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32" name="Oval 431"/>
            <p:cNvSpPr/>
            <p:nvPr/>
          </p:nvSpPr>
          <p:spPr>
            <a:xfrm>
              <a:off x="6962720" y="250318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33" name="Oval 432"/>
            <p:cNvSpPr/>
            <p:nvPr/>
          </p:nvSpPr>
          <p:spPr>
            <a:xfrm>
              <a:off x="7003158" y="1982543"/>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34" name="Oval 433"/>
            <p:cNvSpPr/>
            <p:nvPr/>
          </p:nvSpPr>
          <p:spPr>
            <a:xfrm>
              <a:off x="7067182" y="199920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36" name="Oval 435"/>
            <p:cNvSpPr/>
            <p:nvPr/>
          </p:nvSpPr>
          <p:spPr>
            <a:xfrm>
              <a:off x="7069302" y="190121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37" name="Oval 436"/>
            <p:cNvSpPr/>
            <p:nvPr/>
          </p:nvSpPr>
          <p:spPr>
            <a:xfrm>
              <a:off x="7071566" y="182108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39" name="Oval 438"/>
            <p:cNvSpPr/>
            <p:nvPr/>
          </p:nvSpPr>
          <p:spPr>
            <a:xfrm>
              <a:off x="7144198" y="1487599"/>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41" name="Oval 440"/>
            <p:cNvSpPr/>
            <p:nvPr/>
          </p:nvSpPr>
          <p:spPr>
            <a:xfrm>
              <a:off x="7106199" y="162475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42" name="Oval 441"/>
            <p:cNvSpPr/>
            <p:nvPr/>
          </p:nvSpPr>
          <p:spPr>
            <a:xfrm>
              <a:off x="7129059" y="1761919"/>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43" name="Oval 442"/>
            <p:cNvSpPr/>
            <p:nvPr/>
          </p:nvSpPr>
          <p:spPr>
            <a:xfrm>
              <a:off x="7186209" y="173439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45" name="Oval 444"/>
            <p:cNvSpPr/>
            <p:nvPr/>
          </p:nvSpPr>
          <p:spPr>
            <a:xfrm>
              <a:off x="7231929" y="167047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46" name="Oval 445"/>
            <p:cNvSpPr/>
            <p:nvPr/>
          </p:nvSpPr>
          <p:spPr>
            <a:xfrm>
              <a:off x="7111257" y="2007407"/>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48" name="Oval 447"/>
            <p:cNvSpPr/>
            <p:nvPr/>
          </p:nvSpPr>
          <p:spPr>
            <a:xfrm>
              <a:off x="7156977" y="1943494"/>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50" name="Oval 449"/>
            <p:cNvSpPr/>
            <p:nvPr/>
          </p:nvSpPr>
          <p:spPr>
            <a:xfrm>
              <a:off x="7148063" y="207862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51" name="Oval 450"/>
            <p:cNvSpPr/>
            <p:nvPr/>
          </p:nvSpPr>
          <p:spPr>
            <a:xfrm>
              <a:off x="7188501" y="155799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52" name="Oval 451"/>
            <p:cNvSpPr/>
            <p:nvPr/>
          </p:nvSpPr>
          <p:spPr>
            <a:xfrm>
              <a:off x="7252525" y="157465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54" name="Oval 453"/>
            <p:cNvSpPr/>
            <p:nvPr/>
          </p:nvSpPr>
          <p:spPr>
            <a:xfrm>
              <a:off x="7254645" y="147666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55" name="Oval 454"/>
            <p:cNvSpPr/>
            <p:nvPr/>
          </p:nvSpPr>
          <p:spPr>
            <a:xfrm>
              <a:off x="7256909" y="139653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56" name="Oval 455"/>
            <p:cNvSpPr/>
            <p:nvPr/>
          </p:nvSpPr>
          <p:spPr>
            <a:xfrm>
              <a:off x="7199559" y="195464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57" name="Oval 456"/>
            <p:cNvSpPr/>
            <p:nvPr/>
          </p:nvSpPr>
          <p:spPr>
            <a:xfrm>
              <a:off x="7245279" y="189073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59" name="Oval 458"/>
            <p:cNvSpPr/>
            <p:nvPr/>
          </p:nvSpPr>
          <p:spPr>
            <a:xfrm>
              <a:off x="7207280" y="202789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60" name="Oval 459"/>
            <p:cNvSpPr/>
            <p:nvPr/>
          </p:nvSpPr>
          <p:spPr>
            <a:xfrm>
              <a:off x="7230140" y="216505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61" name="Oval 460"/>
            <p:cNvSpPr/>
            <p:nvPr/>
          </p:nvSpPr>
          <p:spPr>
            <a:xfrm>
              <a:off x="7287290" y="213752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63" name="Oval 462"/>
            <p:cNvSpPr/>
            <p:nvPr/>
          </p:nvSpPr>
          <p:spPr>
            <a:xfrm>
              <a:off x="7333010" y="207361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64" name="Oval 463"/>
            <p:cNvSpPr/>
            <p:nvPr/>
          </p:nvSpPr>
          <p:spPr>
            <a:xfrm>
              <a:off x="7212338" y="2410540"/>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65" name="Oval 464"/>
            <p:cNvSpPr/>
            <p:nvPr/>
          </p:nvSpPr>
          <p:spPr>
            <a:xfrm>
              <a:off x="7205491" y="228947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67" name="Oval 466"/>
            <p:cNvSpPr/>
            <p:nvPr/>
          </p:nvSpPr>
          <p:spPr>
            <a:xfrm>
              <a:off x="7275860" y="224556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68" name="Oval 467"/>
            <p:cNvSpPr/>
            <p:nvPr/>
          </p:nvSpPr>
          <p:spPr>
            <a:xfrm>
              <a:off x="7249144" y="248176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69" name="Oval 468"/>
            <p:cNvSpPr/>
            <p:nvPr/>
          </p:nvSpPr>
          <p:spPr>
            <a:xfrm>
              <a:off x="7289582" y="1961124"/>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70" name="Oval 469"/>
            <p:cNvSpPr/>
            <p:nvPr/>
          </p:nvSpPr>
          <p:spPr>
            <a:xfrm>
              <a:off x="7353606" y="197778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71" name="Oval 470"/>
            <p:cNvSpPr/>
            <p:nvPr/>
          </p:nvSpPr>
          <p:spPr>
            <a:xfrm>
              <a:off x="7277980" y="1834913"/>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72" name="Oval 471"/>
            <p:cNvSpPr/>
            <p:nvPr/>
          </p:nvSpPr>
          <p:spPr>
            <a:xfrm>
              <a:off x="7355726" y="187979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74" name="Oval 473"/>
            <p:cNvSpPr/>
            <p:nvPr/>
          </p:nvSpPr>
          <p:spPr>
            <a:xfrm>
              <a:off x="6595025" y="396788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75" name="Oval 474"/>
            <p:cNvSpPr/>
            <p:nvPr/>
          </p:nvSpPr>
          <p:spPr>
            <a:xfrm>
              <a:off x="6640745" y="390397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76" name="Oval 475"/>
            <p:cNvSpPr/>
            <p:nvPr/>
          </p:nvSpPr>
          <p:spPr>
            <a:xfrm>
              <a:off x="6648466" y="408685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77" name="Oval 476"/>
            <p:cNvSpPr/>
            <p:nvPr/>
          </p:nvSpPr>
          <p:spPr>
            <a:xfrm>
              <a:off x="6602746" y="404113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78" name="Oval 477"/>
            <p:cNvSpPr/>
            <p:nvPr/>
          </p:nvSpPr>
          <p:spPr>
            <a:xfrm>
              <a:off x="6625606" y="417829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79" name="Oval 478"/>
            <p:cNvSpPr/>
            <p:nvPr/>
          </p:nvSpPr>
          <p:spPr>
            <a:xfrm>
              <a:off x="6682756" y="4150767"/>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80" name="Oval 479"/>
            <p:cNvSpPr/>
            <p:nvPr/>
          </p:nvSpPr>
          <p:spPr>
            <a:xfrm>
              <a:off x="6675909" y="402970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81" name="Oval 480"/>
            <p:cNvSpPr/>
            <p:nvPr/>
          </p:nvSpPr>
          <p:spPr>
            <a:xfrm>
              <a:off x="6728476" y="408685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82" name="Oval 481"/>
            <p:cNvSpPr/>
            <p:nvPr/>
          </p:nvSpPr>
          <p:spPr>
            <a:xfrm>
              <a:off x="6607804" y="442378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83" name="Oval 482"/>
            <p:cNvSpPr/>
            <p:nvPr/>
          </p:nvSpPr>
          <p:spPr>
            <a:xfrm>
              <a:off x="6600957" y="430271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84" name="Oval 483"/>
            <p:cNvSpPr/>
            <p:nvPr/>
          </p:nvSpPr>
          <p:spPr>
            <a:xfrm>
              <a:off x="6653524" y="435986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85" name="Oval 484"/>
            <p:cNvSpPr/>
            <p:nvPr/>
          </p:nvSpPr>
          <p:spPr>
            <a:xfrm>
              <a:off x="6671326" y="425881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86" name="Oval 485"/>
            <p:cNvSpPr/>
            <p:nvPr/>
          </p:nvSpPr>
          <p:spPr>
            <a:xfrm>
              <a:off x="6644610" y="449500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87" name="Oval 486"/>
            <p:cNvSpPr/>
            <p:nvPr/>
          </p:nvSpPr>
          <p:spPr>
            <a:xfrm>
              <a:off x="6685048" y="397436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88" name="Oval 487"/>
            <p:cNvSpPr/>
            <p:nvPr/>
          </p:nvSpPr>
          <p:spPr>
            <a:xfrm>
              <a:off x="6749072" y="3991030"/>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89" name="Oval 488"/>
            <p:cNvSpPr/>
            <p:nvPr/>
          </p:nvSpPr>
          <p:spPr>
            <a:xfrm>
              <a:off x="6673446" y="384815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90" name="Oval 489"/>
            <p:cNvSpPr/>
            <p:nvPr/>
          </p:nvSpPr>
          <p:spPr>
            <a:xfrm>
              <a:off x="6751192" y="3893035"/>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91" name="Oval 490"/>
            <p:cNvSpPr/>
            <p:nvPr/>
          </p:nvSpPr>
          <p:spPr>
            <a:xfrm>
              <a:off x="6753456" y="381290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93" name="Oval 492"/>
            <p:cNvSpPr/>
            <p:nvPr/>
          </p:nvSpPr>
          <p:spPr>
            <a:xfrm>
              <a:off x="6904222" y="131724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94" name="Oval 493"/>
            <p:cNvSpPr/>
            <p:nvPr/>
          </p:nvSpPr>
          <p:spPr>
            <a:xfrm>
              <a:off x="6911943" y="150012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95" name="Oval 494"/>
            <p:cNvSpPr/>
            <p:nvPr/>
          </p:nvSpPr>
          <p:spPr>
            <a:xfrm>
              <a:off x="6866223" y="145440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97" name="Oval 496"/>
            <p:cNvSpPr/>
            <p:nvPr/>
          </p:nvSpPr>
          <p:spPr>
            <a:xfrm>
              <a:off x="6946233" y="156403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499" name="Oval 498"/>
            <p:cNvSpPr/>
            <p:nvPr/>
          </p:nvSpPr>
          <p:spPr>
            <a:xfrm>
              <a:off x="6991953" y="150012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00" name="Oval 499"/>
            <p:cNvSpPr/>
            <p:nvPr/>
          </p:nvSpPr>
          <p:spPr>
            <a:xfrm>
              <a:off x="6871281" y="1837049"/>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01" name="Oval 500"/>
            <p:cNvSpPr/>
            <p:nvPr/>
          </p:nvSpPr>
          <p:spPr>
            <a:xfrm>
              <a:off x="6864434" y="171598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03" name="Oval 502"/>
            <p:cNvSpPr/>
            <p:nvPr/>
          </p:nvSpPr>
          <p:spPr>
            <a:xfrm>
              <a:off x="6934803" y="167207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05" name="Oval 504"/>
            <p:cNvSpPr/>
            <p:nvPr/>
          </p:nvSpPr>
          <p:spPr>
            <a:xfrm>
              <a:off x="6948525" y="1387633"/>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07" name="Oval 506"/>
            <p:cNvSpPr/>
            <p:nvPr/>
          </p:nvSpPr>
          <p:spPr>
            <a:xfrm>
              <a:off x="6936923" y="126142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09" name="Oval 508"/>
            <p:cNvSpPr/>
            <p:nvPr/>
          </p:nvSpPr>
          <p:spPr>
            <a:xfrm>
              <a:off x="7016933" y="1226172"/>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10" name="Oval 509"/>
            <p:cNvSpPr/>
            <p:nvPr/>
          </p:nvSpPr>
          <p:spPr>
            <a:xfrm>
              <a:off x="6414862" y="449937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11" name="Oval 510"/>
            <p:cNvSpPr/>
            <p:nvPr/>
          </p:nvSpPr>
          <p:spPr>
            <a:xfrm>
              <a:off x="6323422" y="454509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12" name="Oval 511"/>
            <p:cNvSpPr/>
            <p:nvPr/>
          </p:nvSpPr>
          <p:spPr>
            <a:xfrm>
              <a:off x="6369142" y="445365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13" name="Oval 512"/>
            <p:cNvSpPr/>
            <p:nvPr/>
          </p:nvSpPr>
          <p:spPr>
            <a:xfrm>
              <a:off x="6311992" y="447651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14" name="Oval 513"/>
            <p:cNvSpPr/>
            <p:nvPr/>
          </p:nvSpPr>
          <p:spPr>
            <a:xfrm>
              <a:off x="6449152" y="456328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15" name="Oval 514"/>
            <p:cNvSpPr/>
            <p:nvPr/>
          </p:nvSpPr>
          <p:spPr>
            <a:xfrm>
              <a:off x="6442305" y="4442225"/>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16" name="Oval 515"/>
            <p:cNvSpPr/>
            <p:nvPr/>
          </p:nvSpPr>
          <p:spPr>
            <a:xfrm>
              <a:off x="6494872" y="449937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17" name="Oval 516"/>
            <p:cNvSpPr/>
            <p:nvPr/>
          </p:nvSpPr>
          <p:spPr>
            <a:xfrm>
              <a:off x="6444515" y="429064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18" name="Oval 517"/>
            <p:cNvSpPr/>
            <p:nvPr/>
          </p:nvSpPr>
          <p:spPr>
            <a:xfrm>
              <a:off x="6353075" y="433636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19" name="Oval 518"/>
            <p:cNvSpPr/>
            <p:nvPr/>
          </p:nvSpPr>
          <p:spPr>
            <a:xfrm>
              <a:off x="6398795" y="424492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20" name="Oval 519"/>
            <p:cNvSpPr/>
            <p:nvPr/>
          </p:nvSpPr>
          <p:spPr>
            <a:xfrm>
              <a:off x="6421655" y="438208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21" name="Oval 520"/>
            <p:cNvSpPr/>
            <p:nvPr/>
          </p:nvSpPr>
          <p:spPr>
            <a:xfrm>
              <a:off x="6341645" y="4267789"/>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22" name="Oval 521"/>
            <p:cNvSpPr/>
            <p:nvPr/>
          </p:nvSpPr>
          <p:spPr>
            <a:xfrm>
              <a:off x="6353075" y="4382089"/>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23" name="Oval 522"/>
            <p:cNvSpPr/>
            <p:nvPr/>
          </p:nvSpPr>
          <p:spPr>
            <a:xfrm>
              <a:off x="6478805" y="435456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24" name="Oval 523"/>
            <p:cNvSpPr/>
            <p:nvPr/>
          </p:nvSpPr>
          <p:spPr>
            <a:xfrm>
              <a:off x="6471958" y="423349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25" name="Oval 524"/>
            <p:cNvSpPr/>
            <p:nvPr/>
          </p:nvSpPr>
          <p:spPr>
            <a:xfrm>
              <a:off x="6524525" y="429064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26" name="Oval 525"/>
            <p:cNvSpPr/>
            <p:nvPr/>
          </p:nvSpPr>
          <p:spPr>
            <a:xfrm>
              <a:off x="6375935" y="442859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27" name="Oval 526"/>
            <p:cNvSpPr/>
            <p:nvPr/>
          </p:nvSpPr>
          <p:spPr>
            <a:xfrm>
              <a:off x="6540943" y="455561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28" name="Oval 527"/>
            <p:cNvSpPr/>
            <p:nvPr/>
          </p:nvSpPr>
          <p:spPr>
            <a:xfrm>
              <a:off x="6615655" y="4566143"/>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29" name="Oval 528"/>
            <p:cNvSpPr/>
            <p:nvPr/>
          </p:nvSpPr>
          <p:spPr>
            <a:xfrm>
              <a:off x="6522736" y="440849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30" name="Oval 529"/>
            <p:cNvSpPr/>
            <p:nvPr/>
          </p:nvSpPr>
          <p:spPr>
            <a:xfrm>
              <a:off x="6515889" y="428743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31" name="Oval 530"/>
            <p:cNvSpPr/>
            <p:nvPr/>
          </p:nvSpPr>
          <p:spPr>
            <a:xfrm>
              <a:off x="6568456" y="434458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32" name="Oval 531"/>
            <p:cNvSpPr/>
            <p:nvPr/>
          </p:nvSpPr>
          <p:spPr>
            <a:xfrm>
              <a:off x="6586258" y="424352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33" name="Oval 532"/>
            <p:cNvSpPr/>
            <p:nvPr/>
          </p:nvSpPr>
          <p:spPr>
            <a:xfrm>
              <a:off x="6559542" y="4479719"/>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34" name="Oval 533"/>
            <p:cNvSpPr/>
            <p:nvPr/>
          </p:nvSpPr>
          <p:spPr>
            <a:xfrm>
              <a:off x="6440659" y="418673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35" name="Oval 534"/>
            <p:cNvSpPr/>
            <p:nvPr/>
          </p:nvSpPr>
          <p:spPr>
            <a:xfrm>
              <a:off x="6055528" y="4871377"/>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36" name="Oval 535"/>
            <p:cNvSpPr/>
            <p:nvPr/>
          </p:nvSpPr>
          <p:spPr>
            <a:xfrm>
              <a:off x="5964088" y="491709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37" name="Oval 536"/>
            <p:cNvSpPr/>
            <p:nvPr/>
          </p:nvSpPr>
          <p:spPr>
            <a:xfrm>
              <a:off x="6009808" y="482565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38" name="Oval 537"/>
            <p:cNvSpPr/>
            <p:nvPr/>
          </p:nvSpPr>
          <p:spPr>
            <a:xfrm>
              <a:off x="5952658" y="484851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39" name="Oval 538"/>
            <p:cNvSpPr/>
            <p:nvPr/>
          </p:nvSpPr>
          <p:spPr>
            <a:xfrm>
              <a:off x="6089818" y="493529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40" name="Oval 539"/>
            <p:cNvSpPr/>
            <p:nvPr/>
          </p:nvSpPr>
          <p:spPr>
            <a:xfrm>
              <a:off x="6082971" y="4814227"/>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41" name="Oval 540"/>
            <p:cNvSpPr/>
            <p:nvPr/>
          </p:nvSpPr>
          <p:spPr>
            <a:xfrm>
              <a:off x="6135538" y="487137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42" name="Oval 541"/>
            <p:cNvSpPr/>
            <p:nvPr/>
          </p:nvSpPr>
          <p:spPr>
            <a:xfrm>
              <a:off x="6085181" y="466265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43" name="Oval 542"/>
            <p:cNvSpPr/>
            <p:nvPr/>
          </p:nvSpPr>
          <p:spPr>
            <a:xfrm>
              <a:off x="5993741" y="470837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44" name="Oval 543"/>
            <p:cNvSpPr/>
            <p:nvPr/>
          </p:nvSpPr>
          <p:spPr>
            <a:xfrm>
              <a:off x="6039461" y="4616931"/>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45" name="Oval 544"/>
            <p:cNvSpPr/>
            <p:nvPr/>
          </p:nvSpPr>
          <p:spPr>
            <a:xfrm>
              <a:off x="6062321" y="475409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46" name="Oval 545"/>
            <p:cNvSpPr/>
            <p:nvPr/>
          </p:nvSpPr>
          <p:spPr>
            <a:xfrm>
              <a:off x="5982311" y="463979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47" name="Oval 546"/>
            <p:cNvSpPr/>
            <p:nvPr/>
          </p:nvSpPr>
          <p:spPr>
            <a:xfrm>
              <a:off x="5993741" y="475409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48" name="Oval 547"/>
            <p:cNvSpPr/>
            <p:nvPr/>
          </p:nvSpPr>
          <p:spPr>
            <a:xfrm>
              <a:off x="6119471" y="472656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49" name="Oval 548"/>
            <p:cNvSpPr/>
            <p:nvPr/>
          </p:nvSpPr>
          <p:spPr>
            <a:xfrm>
              <a:off x="6112624" y="460550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50" name="Oval 549"/>
            <p:cNvSpPr/>
            <p:nvPr/>
          </p:nvSpPr>
          <p:spPr>
            <a:xfrm>
              <a:off x="6165191" y="466265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51" name="Oval 550"/>
            <p:cNvSpPr/>
            <p:nvPr/>
          </p:nvSpPr>
          <p:spPr>
            <a:xfrm>
              <a:off x="6016601" y="480059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52" name="Oval 551"/>
            <p:cNvSpPr/>
            <p:nvPr/>
          </p:nvSpPr>
          <p:spPr>
            <a:xfrm>
              <a:off x="6181609" y="492762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53" name="Oval 552"/>
            <p:cNvSpPr/>
            <p:nvPr/>
          </p:nvSpPr>
          <p:spPr>
            <a:xfrm>
              <a:off x="6256321" y="493814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54" name="Oval 553"/>
            <p:cNvSpPr/>
            <p:nvPr/>
          </p:nvSpPr>
          <p:spPr>
            <a:xfrm>
              <a:off x="6163402" y="478050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55" name="Oval 554"/>
            <p:cNvSpPr/>
            <p:nvPr/>
          </p:nvSpPr>
          <p:spPr>
            <a:xfrm>
              <a:off x="6156555" y="465943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56" name="Oval 555"/>
            <p:cNvSpPr/>
            <p:nvPr/>
          </p:nvSpPr>
          <p:spPr>
            <a:xfrm>
              <a:off x="6209122" y="471658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57" name="Oval 556"/>
            <p:cNvSpPr/>
            <p:nvPr/>
          </p:nvSpPr>
          <p:spPr>
            <a:xfrm>
              <a:off x="6226924" y="461552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58" name="Oval 557"/>
            <p:cNvSpPr/>
            <p:nvPr/>
          </p:nvSpPr>
          <p:spPr>
            <a:xfrm>
              <a:off x="6200208" y="485172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59" name="Oval 558"/>
            <p:cNvSpPr/>
            <p:nvPr/>
          </p:nvSpPr>
          <p:spPr>
            <a:xfrm>
              <a:off x="6081325" y="455873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60" name="Oval 559"/>
            <p:cNvSpPr/>
            <p:nvPr/>
          </p:nvSpPr>
          <p:spPr>
            <a:xfrm>
              <a:off x="5767568" y="503604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61" name="Oval 560"/>
            <p:cNvSpPr/>
            <p:nvPr/>
          </p:nvSpPr>
          <p:spPr>
            <a:xfrm>
              <a:off x="5676128" y="508176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62" name="Oval 561"/>
            <p:cNvSpPr/>
            <p:nvPr/>
          </p:nvSpPr>
          <p:spPr>
            <a:xfrm>
              <a:off x="5721848" y="499032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63" name="Oval 562"/>
            <p:cNvSpPr/>
            <p:nvPr/>
          </p:nvSpPr>
          <p:spPr>
            <a:xfrm>
              <a:off x="5664698" y="5013189"/>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64" name="Oval 563"/>
            <p:cNvSpPr/>
            <p:nvPr/>
          </p:nvSpPr>
          <p:spPr>
            <a:xfrm>
              <a:off x="5801858" y="509996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65" name="Oval 564"/>
            <p:cNvSpPr/>
            <p:nvPr/>
          </p:nvSpPr>
          <p:spPr>
            <a:xfrm>
              <a:off x="5795011" y="497889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66" name="Oval 565"/>
            <p:cNvSpPr/>
            <p:nvPr/>
          </p:nvSpPr>
          <p:spPr>
            <a:xfrm>
              <a:off x="5847578" y="503604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67" name="Oval 566"/>
            <p:cNvSpPr/>
            <p:nvPr/>
          </p:nvSpPr>
          <p:spPr>
            <a:xfrm>
              <a:off x="5797221" y="4827323"/>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68" name="Oval 567"/>
            <p:cNvSpPr/>
            <p:nvPr/>
          </p:nvSpPr>
          <p:spPr>
            <a:xfrm>
              <a:off x="5705781" y="487304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69" name="Oval 568"/>
            <p:cNvSpPr/>
            <p:nvPr/>
          </p:nvSpPr>
          <p:spPr>
            <a:xfrm>
              <a:off x="5751501" y="478160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70" name="Oval 569"/>
            <p:cNvSpPr/>
            <p:nvPr/>
          </p:nvSpPr>
          <p:spPr>
            <a:xfrm>
              <a:off x="5774361" y="4918763"/>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71" name="Oval 570"/>
            <p:cNvSpPr/>
            <p:nvPr/>
          </p:nvSpPr>
          <p:spPr>
            <a:xfrm>
              <a:off x="5694351" y="4804463"/>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72" name="Oval 571"/>
            <p:cNvSpPr/>
            <p:nvPr/>
          </p:nvSpPr>
          <p:spPr>
            <a:xfrm>
              <a:off x="5705781" y="491876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73" name="Oval 572"/>
            <p:cNvSpPr/>
            <p:nvPr/>
          </p:nvSpPr>
          <p:spPr>
            <a:xfrm>
              <a:off x="5831511" y="489123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74" name="Oval 573"/>
            <p:cNvSpPr/>
            <p:nvPr/>
          </p:nvSpPr>
          <p:spPr>
            <a:xfrm>
              <a:off x="5824664" y="477017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75" name="Oval 574"/>
            <p:cNvSpPr/>
            <p:nvPr/>
          </p:nvSpPr>
          <p:spPr>
            <a:xfrm>
              <a:off x="5877231" y="482732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76" name="Oval 575"/>
            <p:cNvSpPr/>
            <p:nvPr/>
          </p:nvSpPr>
          <p:spPr>
            <a:xfrm>
              <a:off x="5728641" y="496526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77" name="Oval 576"/>
            <p:cNvSpPr/>
            <p:nvPr/>
          </p:nvSpPr>
          <p:spPr>
            <a:xfrm>
              <a:off x="5893649" y="5092293"/>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78" name="Oval 577"/>
            <p:cNvSpPr/>
            <p:nvPr/>
          </p:nvSpPr>
          <p:spPr>
            <a:xfrm>
              <a:off x="5968361" y="510281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79" name="Oval 578"/>
            <p:cNvSpPr/>
            <p:nvPr/>
          </p:nvSpPr>
          <p:spPr>
            <a:xfrm>
              <a:off x="5875442" y="494517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80" name="Oval 579"/>
            <p:cNvSpPr/>
            <p:nvPr/>
          </p:nvSpPr>
          <p:spPr>
            <a:xfrm>
              <a:off x="5868595" y="4824109"/>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81" name="Oval 580"/>
            <p:cNvSpPr/>
            <p:nvPr/>
          </p:nvSpPr>
          <p:spPr>
            <a:xfrm>
              <a:off x="5921162" y="488125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82" name="Oval 581"/>
            <p:cNvSpPr/>
            <p:nvPr/>
          </p:nvSpPr>
          <p:spPr>
            <a:xfrm>
              <a:off x="5938964" y="478020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83" name="Oval 582"/>
            <p:cNvSpPr/>
            <p:nvPr/>
          </p:nvSpPr>
          <p:spPr>
            <a:xfrm>
              <a:off x="5912248" y="5016393"/>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84" name="Oval 583"/>
            <p:cNvSpPr/>
            <p:nvPr/>
          </p:nvSpPr>
          <p:spPr>
            <a:xfrm>
              <a:off x="5793365" y="472341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85" name="Oval 584"/>
            <p:cNvSpPr/>
            <p:nvPr/>
          </p:nvSpPr>
          <p:spPr>
            <a:xfrm>
              <a:off x="4372561" y="521105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86" name="Oval 585"/>
            <p:cNvSpPr/>
            <p:nvPr/>
          </p:nvSpPr>
          <p:spPr>
            <a:xfrm>
              <a:off x="4281121" y="525677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87" name="Oval 586"/>
            <p:cNvSpPr/>
            <p:nvPr/>
          </p:nvSpPr>
          <p:spPr>
            <a:xfrm>
              <a:off x="4326841" y="516533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88" name="Oval 587"/>
            <p:cNvSpPr/>
            <p:nvPr/>
          </p:nvSpPr>
          <p:spPr>
            <a:xfrm>
              <a:off x="4269691" y="518819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89" name="Oval 588"/>
            <p:cNvSpPr/>
            <p:nvPr/>
          </p:nvSpPr>
          <p:spPr>
            <a:xfrm>
              <a:off x="4406851" y="5274971"/>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90" name="Oval 589"/>
            <p:cNvSpPr/>
            <p:nvPr/>
          </p:nvSpPr>
          <p:spPr>
            <a:xfrm>
              <a:off x="4400004" y="515390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91" name="Oval 590"/>
            <p:cNvSpPr/>
            <p:nvPr/>
          </p:nvSpPr>
          <p:spPr>
            <a:xfrm>
              <a:off x="4452571" y="521105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92" name="Oval 591"/>
            <p:cNvSpPr/>
            <p:nvPr/>
          </p:nvSpPr>
          <p:spPr>
            <a:xfrm>
              <a:off x="4402214" y="5002332"/>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93" name="Oval 592"/>
            <p:cNvSpPr/>
            <p:nvPr/>
          </p:nvSpPr>
          <p:spPr>
            <a:xfrm>
              <a:off x="4310774" y="504805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94" name="Oval 593"/>
            <p:cNvSpPr/>
            <p:nvPr/>
          </p:nvSpPr>
          <p:spPr>
            <a:xfrm>
              <a:off x="4356494" y="495661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95" name="Oval 594"/>
            <p:cNvSpPr/>
            <p:nvPr/>
          </p:nvSpPr>
          <p:spPr>
            <a:xfrm>
              <a:off x="4379354" y="509377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96" name="Oval 595"/>
            <p:cNvSpPr/>
            <p:nvPr/>
          </p:nvSpPr>
          <p:spPr>
            <a:xfrm>
              <a:off x="4299344" y="497947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97" name="Oval 596"/>
            <p:cNvSpPr/>
            <p:nvPr/>
          </p:nvSpPr>
          <p:spPr>
            <a:xfrm>
              <a:off x="4310774" y="509377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98" name="Oval 597"/>
            <p:cNvSpPr/>
            <p:nvPr/>
          </p:nvSpPr>
          <p:spPr>
            <a:xfrm>
              <a:off x="4436504" y="506624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99" name="Oval 598"/>
            <p:cNvSpPr/>
            <p:nvPr/>
          </p:nvSpPr>
          <p:spPr>
            <a:xfrm>
              <a:off x="4429657" y="494518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00" name="Oval 599"/>
            <p:cNvSpPr/>
            <p:nvPr/>
          </p:nvSpPr>
          <p:spPr>
            <a:xfrm>
              <a:off x="4482224" y="500233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01" name="Oval 600"/>
            <p:cNvSpPr/>
            <p:nvPr/>
          </p:nvSpPr>
          <p:spPr>
            <a:xfrm>
              <a:off x="4333634" y="514027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02" name="Oval 601"/>
            <p:cNvSpPr/>
            <p:nvPr/>
          </p:nvSpPr>
          <p:spPr>
            <a:xfrm>
              <a:off x="4498642" y="526730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03" name="Oval 602"/>
            <p:cNvSpPr/>
            <p:nvPr/>
          </p:nvSpPr>
          <p:spPr>
            <a:xfrm>
              <a:off x="4573354" y="527782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04" name="Oval 603"/>
            <p:cNvSpPr/>
            <p:nvPr/>
          </p:nvSpPr>
          <p:spPr>
            <a:xfrm>
              <a:off x="4480435" y="5120181"/>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05" name="Oval 604"/>
            <p:cNvSpPr/>
            <p:nvPr/>
          </p:nvSpPr>
          <p:spPr>
            <a:xfrm>
              <a:off x="4473588" y="499911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06" name="Oval 605"/>
            <p:cNvSpPr/>
            <p:nvPr/>
          </p:nvSpPr>
          <p:spPr>
            <a:xfrm>
              <a:off x="4526155" y="505626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07" name="Oval 606"/>
            <p:cNvSpPr/>
            <p:nvPr/>
          </p:nvSpPr>
          <p:spPr>
            <a:xfrm>
              <a:off x="4543957" y="4955210"/>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08" name="Oval 607"/>
            <p:cNvSpPr/>
            <p:nvPr/>
          </p:nvSpPr>
          <p:spPr>
            <a:xfrm>
              <a:off x="4517241" y="519140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09" name="Oval 608"/>
            <p:cNvSpPr/>
            <p:nvPr/>
          </p:nvSpPr>
          <p:spPr>
            <a:xfrm>
              <a:off x="4398358" y="489842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10" name="Oval 609"/>
            <p:cNvSpPr/>
            <p:nvPr/>
          </p:nvSpPr>
          <p:spPr>
            <a:xfrm>
              <a:off x="4662894" y="514342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11" name="Oval 610"/>
            <p:cNvSpPr/>
            <p:nvPr/>
          </p:nvSpPr>
          <p:spPr>
            <a:xfrm>
              <a:off x="4571454" y="518914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12" name="Oval 611"/>
            <p:cNvSpPr/>
            <p:nvPr/>
          </p:nvSpPr>
          <p:spPr>
            <a:xfrm>
              <a:off x="4617174" y="509770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13" name="Oval 612"/>
            <p:cNvSpPr/>
            <p:nvPr/>
          </p:nvSpPr>
          <p:spPr>
            <a:xfrm>
              <a:off x="4560024" y="512056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14" name="Oval 613"/>
            <p:cNvSpPr/>
            <p:nvPr/>
          </p:nvSpPr>
          <p:spPr>
            <a:xfrm>
              <a:off x="4697184" y="520733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15" name="Oval 614"/>
            <p:cNvSpPr/>
            <p:nvPr/>
          </p:nvSpPr>
          <p:spPr>
            <a:xfrm>
              <a:off x="4690337" y="508627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16" name="Oval 615"/>
            <p:cNvSpPr/>
            <p:nvPr/>
          </p:nvSpPr>
          <p:spPr>
            <a:xfrm>
              <a:off x="4742904" y="5143424"/>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17" name="Oval 616"/>
            <p:cNvSpPr/>
            <p:nvPr/>
          </p:nvSpPr>
          <p:spPr>
            <a:xfrm>
              <a:off x="4692547" y="493469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18" name="Oval 617"/>
            <p:cNvSpPr/>
            <p:nvPr/>
          </p:nvSpPr>
          <p:spPr>
            <a:xfrm>
              <a:off x="4601107" y="498041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19" name="Oval 618"/>
            <p:cNvSpPr/>
            <p:nvPr/>
          </p:nvSpPr>
          <p:spPr>
            <a:xfrm>
              <a:off x="4646827" y="488897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20" name="Oval 619"/>
            <p:cNvSpPr/>
            <p:nvPr/>
          </p:nvSpPr>
          <p:spPr>
            <a:xfrm>
              <a:off x="4669687" y="502613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21" name="Oval 620"/>
            <p:cNvSpPr/>
            <p:nvPr/>
          </p:nvSpPr>
          <p:spPr>
            <a:xfrm>
              <a:off x="4589677" y="491183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22" name="Oval 621"/>
            <p:cNvSpPr/>
            <p:nvPr/>
          </p:nvSpPr>
          <p:spPr>
            <a:xfrm>
              <a:off x="4601107" y="502613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23" name="Oval 622"/>
            <p:cNvSpPr/>
            <p:nvPr/>
          </p:nvSpPr>
          <p:spPr>
            <a:xfrm>
              <a:off x="4726837" y="499861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24" name="Oval 623"/>
            <p:cNvSpPr/>
            <p:nvPr/>
          </p:nvSpPr>
          <p:spPr>
            <a:xfrm>
              <a:off x="4719990" y="487754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25" name="Oval 624"/>
            <p:cNvSpPr/>
            <p:nvPr/>
          </p:nvSpPr>
          <p:spPr>
            <a:xfrm>
              <a:off x="4772557" y="493469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26" name="Oval 625"/>
            <p:cNvSpPr/>
            <p:nvPr/>
          </p:nvSpPr>
          <p:spPr>
            <a:xfrm>
              <a:off x="4623967" y="507264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27" name="Oval 626"/>
            <p:cNvSpPr/>
            <p:nvPr/>
          </p:nvSpPr>
          <p:spPr>
            <a:xfrm>
              <a:off x="4788975" y="519966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28" name="Oval 627"/>
            <p:cNvSpPr/>
            <p:nvPr/>
          </p:nvSpPr>
          <p:spPr>
            <a:xfrm>
              <a:off x="4863687" y="521019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29" name="Oval 628"/>
            <p:cNvSpPr/>
            <p:nvPr/>
          </p:nvSpPr>
          <p:spPr>
            <a:xfrm>
              <a:off x="4770768" y="5052547"/>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30" name="Oval 629"/>
            <p:cNvSpPr/>
            <p:nvPr/>
          </p:nvSpPr>
          <p:spPr>
            <a:xfrm>
              <a:off x="4763921" y="493148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31" name="Oval 630"/>
            <p:cNvSpPr/>
            <p:nvPr/>
          </p:nvSpPr>
          <p:spPr>
            <a:xfrm>
              <a:off x="4816488" y="498863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32" name="Oval 631"/>
            <p:cNvSpPr/>
            <p:nvPr/>
          </p:nvSpPr>
          <p:spPr>
            <a:xfrm>
              <a:off x="4834290" y="488757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33" name="Oval 632"/>
            <p:cNvSpPr/>
            <p:nvPr/>
          </p:nvSpPr>
          <p:spPr>
            <a:xfrm>
              <a:off x="4807574" y="512376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35" name="Oval 634"/>
            <p:cNvSpPr/>
            <p:nvPr/>
          </p:nvSpPr>
          <p:spPr>
            <a:xfrm>
              <a:off x="5033575" y="517311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36" name="Oval 635"/>
            <p:cNvSpPr/>
            <p:nvPr/>
          </p:nvSpPr>
          <p:spPr>
            <a:xfrm>
              <a:off x="4942135" y="521883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37" name="Oval 636"/>
            <p:cNvSpPr/>
            <p:nvPr/>
          </p:nvSpPr>
          <p:spPr>
            <a:xfrm>
              <a:off x="4987855" y="512739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38" name="Oval 637"/>
            <p:cNvSpPr/>
            <p:nvPr/>
          </p:nvSpPr>
          <p:spPr>
            <a:xfrm>
              <a:off x="4930705" y="515025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39" name="Oval 638"/>
            <p:cNvSpPr/>
            <p:nvPr/>
          </p:nvSpPr>
          <p:spPr>
            <a:xfrm>
              <a:off x="5067865" y="523703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40" name="Oval 639"/>
            <p:cNvSpPr/>
            <p:nvPr/>
          </p:nvSpPr>
          <p:spPr>
            <a:xfrm>
              <a:off x="5061018" y="511596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41" name="Oval 640"/>
            <p:cNvSpPr/>
            <p:nvPr/>
          </p:nvSpPr>
          <p:spPr>
            <a:xfrm>
              <a:off x="5113585" y="517311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42" name="Oval 641"/>
            <p:cNvSpPr/>
            <p:nvPr/>
          </p:nvSpPr>
          <p:spPr>
            <a:xfrm>
              <a:off x="5063228" y="496439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43" name="Oval 642"/>
            <p:cNvSpPr/>
            <p:nvPr/>
          </p:nvSpPr>
          <p:spPr>
            <a:xfrm>
              <a:off x="4971788" y="5010112"/>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44" name="Oval 643"/>
            <p:cNvSpPr/>
            <p:nvPr/>
          </p:nvSpPr>
          <p:spPr>
            <a:xfrm>
              <a:off x="5017508" y="491867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45" name="Oval 644"/>
            <p:cNvSpPr/>
            <p:nvPr/>
          </p:nvSpPr>
          <p:spPr>
            <a:xfrm>
              <a:off x="5040368" y="505583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46" name="Oval 645"/>
            <p:cNvSpPr/>
            <p:nvPr/>
          </p:nvSpPr>
          <p:spPr>
            <a:xfrm>
              <a:off x="4960358" y="494153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47" name="Oval 646"/>
            <p:cNvSpPr/>
            <p:nvPr/>
          </p:nvSpPr>
          <p:spPr>
            <a:xfrm>
              <a:off x="4971788" y="505583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48" name="Oval 647"/>
            <p:cNvSpPr/>
            <p:nvPr/>
          </p:nvSpPr>
          <p:spPr>
            <a:xfrm>
              <a:off x="5097518" y="502830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49" name="Oval 648"/>
            <p:cNvSpPr/>
            <p:nvPr/>
          </p:nvSpPr>
          <p:spPr>
            <a:xfrm>
              <a:off x="5090671" y="490724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50" name="Oval 649"/>
            <p:cNvSpPr/>
            <p:nvPr/>
          </p:nvSpPr>
          <p:spPr>
            <a:xfrm>
              <a:off x="5143238" y="496439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51" name="Oval 650"/>
            <p:cNvSpPr/>
            <p:nvPr/>
          </p:nvSpPr>
          <p:spPr>
            <a:xfrm>
              <a:off x="4994648" y="510233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52" name="Oval 651"/>
            <p:cNvSpPr/>
            <p:nvPr/>
          </p:nvSpPr>
          <p:spPr>
            <a:xfrm>
              <a:off x="5159656" y="522936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53" name="Oval 652"/>
            <p:cNvSpPr/>
            <p:nvPr/>
          </p:nvSpPr>
          <p:spPr>
            <a:xfrm>
              <a:off x="5234368" y="523988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54" name="Oval 653"/>
            <p:cNvSpPr/>
            <p:nvPr/>
          </p:nvSpPr>
          <p:spPr>
            <a:xfrm>
              <a:off x="5141449" y="508224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55" name="Oval 654"/>
            <p:cNvSpPr/>
            <p:nvPr/>
          </p:nvSpPr>
          <p:spPr>
            <a:xfrm>
              <a:off x="5134602" y="496117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56" name="Oval 655"/>
            <p:cNvSpPr/>
            <p:nvPr/>
          </p:nvSpPr>
          <p:spPr>
            <a:xfrm>
              <a:off x="5187169" y="501832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57" name="Oval 656"/>
            <p:cNvSpPr/>
            <p:nvPr/>
          </p:nvSpPr>
          <p:spPr>
            <a:xfrm>
              <a:off x="5204971" y="491727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58" name="Oval 657"/>
            <p:cNvSpPr/>
            <p:nvPr/>
          </p:nvSpPr>
          <p:spPr>
            <a:xfrm>
              <a:off x="5178255" y="5153462"/>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59" name="Oval 658"/>
            <p:cNvSpPr/>
            <p:nvPr/>
          </p:nvSpPr>
          <p:spPr>
            <a:xfrm>
              <a:off x="5059372" y="486048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60" name="Oval 659"/>
            <p:cNvSpPr/>
            <p:nvPr/>
          </p:nvSpPr>
          <p:spPr>
            <a:xfrm>
              <a:off x="4311742" y="559108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61" name="Oval 660"/>
            <p:cNvSpPr/>
            <p:nvPr/>
          </p:nvSpPr>
          <p:spPr>
            <a:xfrm>
              <a:off x="4220302" y="5636807"/>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62" name="Oval 661"/>
            <p:cNvSpPr/>
            <p:nvPr/>
          </p:nvSpPr>
          <p:spPr>
            <a:xfrm>
              <a:off x="4266022" y="554536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63" name="Oval 662"/>
            <p:cNvSpPr/>
            <p:nvPr/>
          </p:nvSpPr>
          <p:spPr>
            <a:xfrm>
              <a:off x="4208872" y="556822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64" name="Oval 663"/>
            <p:cNvSpPr/>
            <p:nvPr/>
          </p:nvSpPr>
          <p:spPr>
            <a:xfrm>
              <a:off x="4346032" y="565500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65" name="Oval 664"/>
            <p:cNvSpPr/>
            <p:nvPr/>
          </p:nvSpPr>
          <p:spPr>
            <a:xfrm>
              <a:off x="4339185" y="5533937"/>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66" name="Oval 665"/>
            <p:cNvSpPr/>
            <p:nvPr/>
          </p:nvSpPr>
          <p:spPr>
            <a:xfrm>
              <a:off x="4391752" y="559108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67" name="Oval 666"/>
            <p:cNvSpPr/>
            <p:nvPr/>
          </p:nvSpPr>
          <p:spPr>
            <a:xfrm>
              <a:off x="4341395" y="538236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68" name="Oval 667"/>
            <p:cNvSpPr/>
            <p:nvPr/>
          </p:nvSpPr>
          <p:spPr>
            <a:xfrm>
              <a:off x="4249955" y="542808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69" name="Oval 668"/>
            <p:cNvSpPr/>
            <p:nvPr/>
          </p:nvSpPr>
          <p:spPr>
            <a:xfrm>
              <a:off x="4295675" y="533664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70" name="Oval 669"/>
            <p:cNvSpPr/>
            <p:nvPr/>
          </p:nvSpPr>
          <p:spPr>
            <a:xfrm>
              <a:off x="4318535" y="547380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71" name="Oval 670"/>
            <p:cNvSpPr/>
            <p:nvPr/>
          </p:nvSpPr>
          <p:spPr>
            <a:xfrm>
              <a:off x="4238525" y="535950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72" name="Oval 671"/>
            <p:cNvSpPr/>
            <p:nvPr/>
          </p:nvSpPr>
          <p:spPr>
            <a:xfrm>
              <a:off x="4249955" y="5473801"/>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73" name="Oval 672"/>
            <p:cNvSpPr/>
            <p:nvPr/>
          </p:nvSpPr>
          <p:spPr>
            <a:xfrm>
              <a:off x="4375685" y="544627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74" name="Oval 673"/>
            <p:cNvSpPr/>
            <p:nvPr/>
          </p:nvSpPr>
          <p:spPr>
            <a:xfrm>
              <a:off x="4368838" y="532521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75" name="Oval 674"/>
            <p:cNvSpPr/>
            <p:nvPr/>
          </p:nvSpPr>
          <p:spPr>
            <a:xfrm>
              <a:off x="4421405" y="538236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76" name="Oval 675"/>
            <p:cNvSpPr/>
            <p:nvPr/>
          </p:nvSpPr>
          <p:spPr>
            <a:xfrm>
              <a:off x="4272815" y="552030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77" name="Oval 676"/>
            <p:cNvSpPr/>
            <p:nvPr/>
          </p:nvSpPr>
          <p:spPr>
            <a:xfrm>
              <a:off x="4437823" y="564733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78" name="Oval 677"/>
            <p:cNvSpPr/>
            <p:nvPr/>
          </p:nvSpPr>
          <p:spPr>
            <a:xfrm>
              <a:off x="4512535" y="565785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79" name="Oval 678"/>
            <p:cNvSpPr/>
            <p:nvPr/>
          </p:nvSpPr>
          <p:spPr>
            <a:xfrm>
              <a:off x="4419616" y="5500210"/>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80" name="Oval 679"/>
            <p:cNvSpPr/>
            <p:nvPr/>
          </p:nvSpPr>
          <p:spPr>
            <a:xfrm>
              <a:off x="4412769" y="537914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81" name="Oval 680"/>
            <p:cNvSpPr/>
            <p:nvPr/>
          </p:nvSpPr>
          <p:spPr>
            <a:xfrm>
              <a:off x="4465336" y="543629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82" name="Oval 681"/>
            <p:cNvSpPr/>
            <p:nvPr/>
          </p:nvSpPr>
          <p:spPr>
            <a:xfrm>
              <a:off x="4483138" y="533523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83" name="Oval 682"/>
            <p:cNvSpPr/>
            <p:nvPr/>
          </p:nvSpPr>
          <p:spPr>
            <a:xfrm>
              <a:off x="4456422" y="557143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84" name="Oval 683"/>
            <p:cNvSpPr/>
            <p:nvPr/>
          </p:nvSpPr>
          <p:spPr>
            <a:xfrm>
              <a:off x="4337539" y="527844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85" name="Oval 684"/>
            <p:cNvSpPr/>
            <p:nvPr/>
          </p:nvSpPr>
          <p:spPr>
            <a:xfrm>
              <a:off x="5413050" y="487078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86" name="Oval 685"/>
            <p:cNvSpPr/>
            <p:nvPr/>
          </p:nvSpPr>
          <p:spPr>
            <a:xfrm>
              <a:off x="5321610" y="491650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87" name="Oval 686"/>
            <p:cNvSpPr/>
            <p:nvPr/>
          </p:nvSpPr>
          <p:spPr>
            <a:xfrm>
              <a:off x="5310180" y="4847925"/>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88" name="Oval 687"/>
            <p:cNvSpPr/>
            <p:nvPr/>
          </p:nvSpPr>
          <p:spPr>
            <a:xfrm>
              <a:off x="5447340" y="493469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89" name="Oval 688"/>
            <p:cNvSpPr/>
            <p:nvPr/>
          </p:nvSpPr>
          <p:spPr>
            <a:xfrm>
              <a:off x="5493060" y="487078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90" name="Oval 689"/>
            <p:cNvSpPr/>
            <p:nvPr/>
          </p:nvSpPr>
          <p:spPr>
            <a:xfrm>
              <a:off x="5256601" y="4889787"/>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91" name="Oval 690"/>
            <p:cNvSpPr/>
            <p:nvPr/>
          </p:nvSpPr>
          <p:spPr>
            <a:xfrm>
              <a:off x="5537363" y="494117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92" name="Oval 691"/>
            <p:cNvSpPr/>
            <p:nvPr/>
          </p:nvSpPr>
          <p:spPr>
            <a:xfrm>
              <a:off x="5460527" y="493332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93" name="Oval 692"/>
            <p:cNvSpPr/>
            <p:nvPr/>
          </p:nvSpPr>
          <p:spPr>
            <a:xfrm>
              <a:off x="5512619" y="504481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94" name="Oval 693"/>
            <p:cNvSpPr/>
            <p:nvPr/>
          </p:nvSpPr>
          <p:spPr>
            <a:xfrm>
              <a:off x="5421179" y="509053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95" name="Oval 694"/>
            <p:cNvSpPr/>
            <p:nvPr/>
          </p:nvSpPr>
          <p:spPr>
            <a:xfrm>
              <a:off x="5466899" y="499909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96" name="Oval 695"/>
            <p:cNvSpPr/>
            <p:nvPr/>
          </p:nvSpPr>
          <p:spPr>
            <a:xfrm>
              <a:off x="5489759" y="513625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97" name="Oval 696"/>
            <p:cNvSpPr/>
            <p:nvPr/>
          </p:nvSpPr>
          <p:spPr>
            <a:xfrm>
              <a:off x="5409749" y="502195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98" name="Oval 697"/>
            <p:cNvSpPr/>
            <p:nvPr/>
          </p:nvSpPr>
          <p:spPr>
            <a:xfrm>
              <a:off x="5421179" y="513625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699" name="Oval 698"/>
            <p:cNvSpPr/>
            <p:nvPr/>
          </p:nvSpPr>
          <p:spPr>
            <a:xfrm>
              <a:off x="5546909" y="5108728"/>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00" name="Oval 699"/>
            <p:cNvSpPr/>
            <p:nvPr/>
          </p:nvSpPr>
          <p:spPr>
            <a:xfrm>
              <a:off x="5540062" y="498766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01" name="Oval 700"/>
            <p:cNvSpPr/>
            <p:nvPr/>
          </p:nvSpPr>
          <p:spPr>
            <a:xfrm>
              <a:off x="5592629" y="504481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02" name="Oval 701"/>
            <p:cNvSpPr/>
            <p:nvPr/>
          </p:nvSpPr>
          <p:spPr>
            <a:xfrm>
              <a:off x="5444039" y="518276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03" name="Oval 702"/>
            <p:cNvSpPr/>
            <p:nvPr/>
          </p:nvSpPr>
          <p:spPr>
            <a:xfrm>
              <a:off x="5286345" y="496973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04" name="Oval 703"/>
            <p:cNvSpPr/>
            <p:nvPr/>
          </p:nvSpPr>
          <p:spPr>
            <a:xfrm>
              <a:off x="5194905" y="501545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05" name="Oval 704"/>
            <p:cNvSpPr/>
            <p:nvPr/>
          </p:nvSpPr>
          <p:spPr>
            <a:xfrm>
              <a:off x="5240625" y="492401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06" name="Oval 705"/>
            <p:cNvSpPr/>
            <p:nvPr/>
          </p:nvSpPr>
          <p:spPr>
            <a:xfrm>
              <a:off x="5263485" y="506117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07" name="Oval 706"/>
            <p:cNvSpPr/>
            <p:nvPr/>
          </p:nvSpPr>
          <p:spPr>
            <a:xfrm>
              <a:off x="5183475" y="494687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08" name="Oval 707"/>
            <p:cNvSpPr/>
            <p:nvPr/>
          </p:nvSpPr>
          <p:spPr>
            <a:xfrm>
              <a:off x="5194905" y="5061174"/>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09" name="Oval 708"/>
            <p:cNvSpPr/>
            <p:nvPr/>
          </p:nvSpPr>
          <p:spPr>
            <a:xfrm>
              <a:off x="5320635" y="5033647"/>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10" name="Oval 709"/>
            <p:cNvSpPr/>
            <p:nvPr/>
          </p:nvSpPr>
          <p:spPr>
            <a:xfrm>
              <a:off x="5366355" y="496973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11" name="Oval 710"/>
            <p:cNvSpPr/>
            <p:nvPr/>
          </p:nvSpPr>
          <p:spPr>
            <a:xfrm>
              <a:off x="5217765" y="510768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12" name="Oval 711"/>
            <p:cNvSpPr/>
            <p:nvPr/>
          </p:nvSpPr>
          <p:spPr>
            <a:xfrm>
              <a:off x="5429147" y="496449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13" name="Oval 712"/>
            <p:cNvSpPr/>
            <p:nvPr/>
          </p:nvSpPr>
          <p:spPr>
            <a:xfrm>
              <a:off x="5244706" y="495716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14" name="Oval 713"/>
            <p:cNvSpPr/>
            <p:nvPr/>
          </p:nvSpPr>
          <p:spPr>
            <a:xfrm>
              <a:off x="5543465" y="493961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15" name="Oval 714"/>
            <p:cNvSpPr/>
            <p:nvPr/>
          </p:nvSpPr>
          <p:spPr>
            <a:xfrm>
              <a:off x="5600203" y="493051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16" name="Oval 715"/>
            <p:cNvSpPr/>
            <p:nvPr/>
          </p:nvSpPr>
          <p:spPr>
            <a:xfrm>
              <a:off x="5246230" y="519176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17" name="Oval 716"/>
            <p:cNvSpPr/>
            <p:nvPr/>
          </p:nvSpPr>
          <p:spPr>
            <a:xfrm>
              <a:off x="5278931" y="513594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18" name="Oval 717"/>
            <p:cNvSpPr/>
            <p:nvPr/>
          </p:nvSpPr>
          <p:spPr>
            <a:xfrm>
              <a:off x="5356677" y="518082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19" name="Oval 718"/>
            <p:cNvSpPr/>
            <p:nvPr/>
          </p:nvSpPr>
          <p:spPr>
            <a:xfrm>
              <a:off x="5358941" y="510069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20" name="Oval 719"/>
            <p:cNvSpPr/>
            <p:nvPr/>
          </p:nvSpPr>
          <p:spPr>
            <a:xfrm>
              <a:off x="6403803" y="455147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21" name="Oval 720"/>
            <p:cNvSpPr/>
            <p:nvPr/>
          </p:nvSpPr>
          <p:spPr>
            <a:xfrm>
              <a:off x="6455895" y="466296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22" name="Oval 721"/>
            <p:cNvSpPr/>
            <p:nvPr/>
          </p:nvSpPr>
          <p:spPr>
            <a:xfrm>
              <a:off x="6364455" y="470868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23" name="Oval 722"/>
            <p:cNvSpPr/>
            <p:nvPr/>
          </p:nvSpPr>
          <p:spPr>
            <a:xfrm>
              <a:off x="6410175" y="4617245"/>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24" name="Oval 723"/>
            <p:cNvSpPr/>
            <p:nvPr/>
          </p:nvSpPr>
          <p:spPr>
            <a:xfrm>
              <a:off x="6433035" y="475440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25" name="Oval 724"/>
            <p:cNvSpPr/>
            <p:nvPr/>
          </p:nvSpPr>
          <p:spPr>
            <a:xfrm>
              <a:off x="6353025" y="464010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26" name="Oval 725"/>
            <p:cNvSpPr/>
            <p:nvPr/>
          </p:nvSpPr>
          <p:spPr>
            <a:xfrm>
              <a:off x="6364455" y="475440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27" name="Oval 726"/>
            <p:cNvSpPr/>
            <p:nvPr/>
          </p:nvSpPr>
          <p:spPr>
            <a:xfrm>
              <a:off x="6490185" y="472687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28" name="Oval 727"/>
            <p:cNvSpPr/>
            <p:nvPr/>
          </p:nvSpPr>
          <p:spPr>
            <a:xfrm>
              <a:off x="6483338" y="460581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29" name="Oval 728"/>
            <p:cNvSpPr/>
            <p:nvPr/>
          </p:nvSpPr>
          <p:spPr>
            <a:xfrm>
              <a:off x="6535905" y="4662965"/>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30" name="Oval 729"/>
            <p:cNvSpPr/>
            <p:nvPr/>
          </p:nvSpPr>
          <p:spPr>
            <a:xfrm>
              <a:off x="6387315" y="480091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31" name="Oval 730"/>
            <p:cNvSpPr/>
            <p:nvPr/>
          </p:nvSpPr>
          <p:spPr>
            <a:xfrm>
              <a:off x="6229621" y="458788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32" name="Oval 731"/>
            <p:cNvSpPr/>
            <p:nvPr/>
          </p:nvSpPr>
          <p:spPr>
            <a:xfrm>
              <a:off x="6138181" y="463360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33" name="Oval 732"/>
            <p:cNvSpPr/>
            <p:nvPr/>
          </p:nvSpPr>
          <p:spPr>
            <a:xfrm>
              <a:off x="6183901" y="454216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34" name="Oval 733"/>
            <p:cNvSpPr/>
            <p:nvPr/>
          </p:nvSpPr>
          <p:spPr>
            <a:xfrm>
              <a:off x="6206761" y="467932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35" name="Oval 734"/>
            <p:cNvSpPr/>
            <p:nvPr/>
          </p:nvSpPr>
          <p:spPr>
            <a:xfrm>
              <a:off x="6126751" y="456502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36" name="Oval 735"/>
            <p:cNvSpPr/>
            <p:nvPr/>
          </p:nvSpPr>
          <p:spPr>
            <a:xfrm>
              <a:off x="6138181" y="467932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37" name="Oval 736"/>
            <p:cNvSpPr/>
            <p:nvPr/>
          </p:nvSpPr>
          <p:spPr>
            <a:xfrm>
              <a:off x="6263911" y="465179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38" name="Oval 737"/>
            <p:cNvSpPr/>
            <p:nvPr/>
          </p:nvSpPr>
          <p:spPr>
            <a:xfrm>
              <a:off x="6309631" y="458788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39" name="Oval 738"/>
            <p:cNvSpPr/>
            <p:nvPr/>
          </p:nvSpPr>
          <p:spPr>
            <a:xfrm>
              <a:off x="6161041" y="4725830"/>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40" name="Oval 739"/>
            <p:cNvSpPr/>
            <p:nvPr/>
          </p:nvSpPr>
          <p:spPr>
            <a:xfrm>
              <a:off x="6372423" y="458264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41" name="Oval 740"/>
            <p:cNvSpPr/>
            <p:nvPr/>
          </p:nvSpPr>
          <p:spPr>
            <a:xfrm>
              <a:off x="6187982" y="457531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42" name="Oval 741"/>
            <p:cNvSpPr/>
            <p:nvPr/>
          </p:nvSpPr>
          <p:spPr>
            <a:xfrm>
              <a:off x="6486741" y="455776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43" name="Oval 742"/>
            <p:cNvSpPr/>
            <p:nvPr/>
          </p:nvSpPr>
          <p:spPr>
            <a:xfrm>
              <a:off x="6543479" y="454866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44" name="Oval 743"/>
            <p:cNvSpPr/>
            <p:nvPr/>
          </p:nvSpPr>
          <p:spPr>
            <a:xfrm>
              <a:off x="6189506" y="4809910"/>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45" name="Oval 744"/>
            <p:cNvSpPr/>
            <p:nvPr/>
          </p:nvSpPr>
          <p:spPr>
            <a:xfrm>
              <a:off x="6222207" y="475409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46" name="Oval 745"/>
            <p:cNvSpPr/>
            <p:nvPr/>
          </p:nvSpPr>
          <p:spPr>
            <a:xfrm>
              <a:off x="6299953" y="479897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47" name="Oval 746"/>
            <p:cNvSpPr/>
            <p:nvPr/>
          </p:nvSpPr>
          <p:spPr>
            <a:xfrm>
              <a:off x="6302217" y="471884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48" name="Oval 747"/>
            <p:cNvSpPr/>
            <p:nvPr/>
          </p:nvSpPr>
          <p:spPr>
            <a:xfrm>
              <a:off x="7191682" y="126374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49" name="Oval 748"/>
            <p:cNvSpPr/>
            <p:nvPr/>
          </p:nvSpPr>
          <p:spPr>
            <a:xfrm>
              <a:off x="7243774" y="1375233"/>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55" name="Oval 754"/>
            <p:cNvSpPr/>
            <p:nvPr/>
          </p:nvSpPr>
          <p:spPr>
            <a:xfrm>
              <a:off x="7278064" y="1439146"/>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56" name="Oval 755"/>
            <p:cNvSpPr/>
            <p:nvPr/>
          </p:nvSpPr>
          <p:spPr>
            <a:xfrm>
              <a:off x="7271217" y="1318083"/>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61" name="Oval 760"/>
            <p:cNvSpPr/>
            <p:nvPr/>
          </p:nvSpPr>
          <p:spPr>
            <a:xfrm>
              <a:off x="6971780" y="125443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65" name="Oval 764"/>
            <p:cNvSpPr/>
            <p:nvPr/>
          </p:nvSpPr>
          <p:spPr>
            <a:xfrm>
              <a:off x="7051790" y="136406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66" name="Oval 765"/>
            <p:cNvSpPr/>
            <p:nvPr/>
          </p:nvSpPr>
          <p:spPr>
            <a:xfrm>
              <a:off x="7097510" y="130015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68" name="Oval 767"/>
            <p:cNvSpPr/>
            <p:nvPr/>
          </p:nvSpPr>
          <p:spPr>
            <a:xfrm>
              <a:off x="7160302" y="1294916"/>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71" name="Oval 770"/>
            <p:cNvSpPr/>
            <p:nvPr/>
          </p:nvSpPr>
          <p:spPr>
            <a:xfrm>
              <a:off x="7331358" y="1260933"/>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73" name="Oval 772"/>
            <p:cNvSpPr/>
            <p:nvPr/>
          </p:nvSpPr>
          <p:spPr>
            <a:xfrm>
              <a:off x="7010086" y="146635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74" name="Oval 773"/>
            <p:cNvSpPr/>
            <p:nvPr/>
          </p:nvSpPr>
          <p:spPr>
            <a:xfrm>
              <a:off x="7087832" y="151123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75" name="Oval 774"/>
            <p:cNvSpPr/>
            <p:nvPr/>
          </p:nvSpPr>
          <p:spPr>
            <a:xfrm>
              <a:off x="7090096" y="143110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76" name="Oval 775"/>
            <p:cNvSpPr/>
            <p:nvPr/>
          </p:nvSpPr>
          <p:spPr>
            <a:xfrm>
              <a:off x="7000630" y="241217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77" name="Oval 776"/>
            <p:cNvSpPr/>
            <p:nvPr/>
          </p:nvSpPr>
          <p:spPr>
            <a:xfrm>
              <a:off x="7149284" y="278759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79" name="Oval 778"/>
            <p:cNvSpPr/>
            <p:nvPr/>
          </p:nvSpPr>
          <p:spPr>
            <a:xfrm>
              <a:off x="7156977" y="2680674"/>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81" name="Oval 780"/>
            <p:cNvSpPr/>
            <p:nvPr/>
          </p:nvSpPr>
          <p:spPr>
            <a:xfrm>
              <a:off x="7237773" y="265330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82" name="Oval 781"/>
            <p:cNvSpPr/>
            <p:nvPr/>
          </p:nvSpPr>
          <p:spPr>
            <a:xfrm>
              <a:off x="7170584" y="2599249"/>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83" name="Oval 782"/>
            <p:cNvSpPr/>
            <p:nvPr/>
          </p:nvSpPr>
          <p:spPr>
            <a:xfrm>
              <a:off x="7248330" y="254464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84" name="Oval 783"/>
            <p:cNvSpPr/>
            <p:nvPr/>
          </p:nvSpPr>
          <p:spPr>
            <a:xfrm>
              <a:off x="7308590" y="242695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85" name="Oval 784"/>
            <p:cNvSpPr/>
            <p:nvPr/>
          </p:nvSpPr>
          <p:spPr>
            <a:xfrm>
              <a:off x="7314941" y="231807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87" name="Oval 786"/>
            <p:cNvSpPr/>
            <p:nvPr/>
          </p:nvSpPr>
          <p:spPr>
            <a:xfrm>
              <a:off x="6866850" y="238432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89" name="Oval 788"/>
            <p:cNvSpPr/>
            <p:nvPr/>
          </p:nvSpPr>
          <p:spPr>
            <a:xfrm>
              <a:off x="6707095" y="420791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90" name="Oval 789"/>
            <p:cNvSpPr/>
            <p:nvPr/>
          </p:nvSpPr>
          <p:spPr>
            <a:xfrm>
              <a:off x="6764705" y="4150767"/>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91" name="Oval 790"/>
            <p:cNvSpPr/>
            <p:nvPr/>
          </p:nvSpPr>
          <p:spPr>
            <a:xfrm>
              <a:off x="6700563" y="4410790"/>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92" name="Oval 791"/>
            <p:cNvSpPr/>
            <p:nvPr/>
          </p:nvSpPr>
          <p:spPr>
            <a:xfrm>
              <a:off x="6783712" y="3967687"/>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93" name="Oval 792"/>
            <p:cNvSpPr/>
            <p:nvPr/>
          </p:nvSpPr>
          <p:spPr>
            <a:xfrm>
              <a:off x="6837153" y="408665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94" name="Oval 793"/>
            <p:cNvSpPr/>
            <p:nvPr/>
          </p:nvSpPr>
          <p:spPr>
            <a:xfrm>
              <a:off x="6791433" y="404093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95" name="Oval 794"/>
            <p:cNvSpPr/>
            <p:nvPr/>
          </p:nvSpPr>
          <p:spPr>
            <a:xfrm>
              <a:off x="6864596" y="402950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96" name="Oval 795"/>
            <p:cNvSpPr/>
            <p:nvPr/>
          </p:nvSpPr>
          <p:spPr>
            <a:xfrm>
              <a:off x="6917163" y="408665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97" name="Oval 796"/>
            <p:cNvSpPr/>
            <p:nvPr/>
          </p:nvSpPr>
          <p:spPr>
            <a:xfrm>
              <a:off x="6873735" y="3974166"/>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98" name="Oval 797"/>
            <p:cNvSpPr/>
            <p:nvPr/>
          </p:nvSpPr>
          <p:spPr>
            <a:xfrm>
              <a:off x="6937759" y="3990830"/>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99" name="Oval 798"/>
            <p:cNvSpPr/>
            <p:nvPr/>
          </p:nvSpPr>
          <p:spPr>
            <a:xfrm>
              <a:off x="6682772" y="421575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00" name="Oval 799"/>
            <p:cNvSpPr/>
            <p:nvPr/>
          </p:nvSpPr>
          <p:spPr>
            <a:xfrm>
              <a:off x="6736213" y="433471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01" name="Oval 800"/>
            <p:cNvSpPr/>
            <p:nvPr/>
          </p:nvSpPr>
          <p:spPr>
            <a:xfrm>
              <a:off x="6690493" y="428899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02" name="Oval 801"/>
            <p:cNvSpPr/>
            <p:nvPr/>
          </p:nvSpPr>
          <p:spPr>
            <a:xfrm>
              <a:off x="6763656" y="427756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03" name="Oval 802"/>
            <p:cNvSpPr/>
            <p:nvPr/>
          </p:nvSpPr>
          <p:spPr>
            <a:xfrm>
              <a:off x="6816223" y="4334719"/>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04" name="Oval 803"/>
            <p:cNvSpPr/>
            <p:nvPr/>
          </p:nvSpPr>
          <p:spPr>
            <a:xfrm>
              <a:off x="6772795" y="422223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05" name="Oval 804"/>
            <p:cNvSpPr/>
            <p:nvPr/>
          </p:nvSpPr>
          <p:spPr>
            <a:xfrm>
              <a:off x="6836819" y="423889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06" name="Oval 805"/>
            <p:cNvSpPr/>
            <p:nvPr/>
          </p:nvSpPr>
          <p:spPr>
            <a:xfrm>
              <a:off x="4179587" y="569520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07" name="Oval 806"/>
            <p:cNvSpPr/>
            <p:nvPr/>
          </p:nvSpPr>
          <p:spPr>
            <a:xfrm>
              <a:off x="4233028" y="581417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08" name="Oval 807"/>
            <p:cNvSpPr/>
            <p:nvPr/>
          </p:nvSpPr>
          <p:spPr>
            <a:xfrm>
              <a:off x="4187308" y="576845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09" name="Oval 808"/>
            <p:cNvSpPr/>
            <p:nvPr/>
          </p:nvSpPr>
          <p:spPr>
            <a:xfrm>
              <a:off x="4260471" y="5757024"/>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10" name="Oval 809"/>
            <p:cNvSpPr/>
            <p:nvPr/>
          </p:nvSpPr>
          <p:spPr>
            <a:xfrm>
              <a:off x="4313038" y="581417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11" name="Oval 810"/>
            <p:cNvSpPr/>
            <p:nvPr/>
          </p:nvSpPr>
          <p:spPr>
            <a:xfrm>
              <a:off x="4269610" y="5701686"/>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12" name="Oval 811"/>
            <p:cNvSpPr/>
            <p:nvPr/>
          </p:nvSpPr>
          <p:spPr>
            <a:xfrm>
              <a:off x="4333634" y="571835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13" name="Oval 812"/>
            <p:cNvSpPr/>
            <p:nvPr/>
          </p:nvSpPr>
          <p:spPr>
            <a:xfrm>
              <a:off x="4366399" y="574421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14" name="Oval 813"/>
            <p:cNvSpPr/>
            <p:nvPr/>
          </p:nvSpPr>
          <p:spPr>
            <a:xfrm>
              <a:off x="4419840" y="586318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15" name="Oval 814"/>
            <p:cNvSpPr/>
            <p:nvPr/>
          </p:nvSpPr>
          <p:spPr>
            <a:xfrm>
              <a:off x="4374120" y="5817465"/>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16" name="Oval 815"/>
            <p:cNvSpPr/>
            <p:nvPr/>
          </p:nvSpPr>
          <p:spPr>
            <a:xfrm>
              <a:off x="4447283" y="580603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17" name="Oval 816"/>
            <p:cNvSpPr/>
            <p:nvPr/>
          </p:nvSpPr>
          <p:spPr>
            <a:xfrm>
              <a:off x="4499850" y="586318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18" name="Oval 817"/>
            <p:cNvSpPr/>
            <p:nvPr/>
          </p:nvSpPr>
          <p:spPr>
            <a:xfrm>
              <a:off x="4456422" y="575069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19" name="Oval 818"/>
            <p:cNvSpPr/>
            <p:nvPr/>
          </p:nvSpPr>
          <p:spPr>
            <a:xfrm>
              <a:off x="4520446" y="5767361"/>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20" name="Oval 819"/>
            <p:cNvSpPr/>
            <p:nvPr/>
          </p:nvSpPr>
          <p:spPr>
            <a:xfrm>
              <a:off x="4359879" y="591649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21" name="Oval 820"/>
            <p:cNvSpPr/>
            <p:nvPr/>
          </p:nvSpPr>
          <p:spPr>
            <a:xfrm>
              <a:off x="4413320" y="603545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22" name="Oval 821"/>
            <p:cNvSpPr/>
            <p:nvPr/>
          </p:nvSpPr>
          <p:spPr>
            <a:xfrm>
              <a:off x="4367600" y="598973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23" name="Oval 822"/>
            <p:cNvSpPr/>
            <p:nvPr/>
          </p:nvSpPr>
          <p:spPr>
            <a:xfrm>
              <a:off x="4440763" y="597830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24" name="Oval 823"/>
            <p:cNvSpPr/>
            <p:nvPr/>
          </p:nvSpPr>
          <p:spPr>
            <a:xfrm>
              <a:off x="4493330" y="603545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25" name="Oval 824"/>
            <p:cNvSpPr/>
            <p:nvPr/>
          </p:nvSpPr>
          <p:spPr>
            <a:xfrm>
              <a:off x="4449902" y="5922970"/>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26" name="Oval 825"/>
            <p:cNvSpPr/>
            <p:nvPr/>
          </p:nvSpPr>
          <p:spPr>
            <a:xfrm>
              <a:off x="4513926" y="593963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27" name="Oval 826"/>
            <p:cNvSpPr/>
            <p:nvPr/>
          </p:nvSpPr>
          <p:spPr>
            <a:xfrm>
              <a:off x="4243697" y="604930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28" name="Oval 827"/>
            <p:cNvSpPr/>
            <p:nvPr/>
          </p:nvSpPr>
          <p:spPr>
            <a:xfrm>
              <a:off x="4297138" y="616827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29" name="Oval 828"/>
            <p:cNvSpPr/>
            <p:nvPr/>
          </p:nvSpPr>
          <p:spPr>
            <a:xfrm>
              <a:off x="4251418" y="612255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30" name="Oval 829"/>
            <p:cNvSpPr/>
            <p:nvPr/>
          </p:nvSpPr>
          <p:spPr>
            <a:xfrm>
              <a:off x="4324581" y="611112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31" name="Oval 830"/>
            <p:cNvSpPr/>
            <p:nvPr/>
          </p:nvSpPr>
          <p:spPr>
            <a:xfrm>
              <a:off x="4377148" y="616827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32" name="Oval 831"/>
            <p:cNvSpPr/>
            <p:nvPr/>
          </p:nvSpPr>
          <p:spPr>
            <a:xfrm>
              <a:off x="4333720" y="6055784"/>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33" name="Oval 832"/>
            <p:cNvSpPr/>
            <p:nvPr/>
          </p:nvSpPr>
          <p:spPr>
            <a:xfrm>
              <a:off x="4397744" y="607244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34" name="Oval 833"/>
            <p:cNvSpPr/>
            <p:nvPr/>
          </p:nvSpPr>
          <p:spPr>
            <a:xfrm>
              <a:off x="4378480" y="609940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35" name="Oval 834"/>
            <p:cNvSpPr/>
            <p:nvPr/>
          </p:nvSpPr>
          <p:spPr>
            <a:xfrm>
              <a:off x="4431921" y="621837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36" name="Oval 835"/>
            <p:cNvSpPr/>
            <p:nvPr/>
          </p:nvSpPr>
          <p:spPr>
            <a:xfrm>
              <a:off x="4386201" y="6172656"/>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37" name="Oval 836"/>
            <p:cNvSpPr/>
            <p:nvPr/>
          </p:nvSpPr>
          <p:spPr>
            <a:xfrm>
              <a:off x="4459364" y="616122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38" name="Oval 837"/>
            <p:cNvSpPr/>
            <p:nvPr/>
          </p:nvSpPr>
          <p:spPr>
            <a:xfrm>
              <a:off x="4511931" y="6218376"/>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39" name="Oval 838"/>
            <p:cNvSpPr/>
            <p:nvPr/>
          </p:nvSpPr>
          <p:spPr>
            <a:xfrm>
              <a:off x="4468503" y="6105888"/>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40" name="Oval 839"/>
            <p:cNvSpPr/>
            <p:nvPr/>
          </p:nvSpPr>
          <p:spPr>
            <a:xfrm>
              <a:off x="4532527" y="612255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42" name="Oval 841"/>
            <p:cNvSpPr/>
            <p:nvPr/>
          </p:nvSpPr>
          <p:spPr>
            <a:xfrm>
              <a:off x="6977575" y="174997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43" name="Oval 842"/>
            <p:cNvSpPr/>
            <p:nvPr/>
          </p:nvSpPr>
          <p:spPr>
            <a:xfrm>
              <a:off x="6931855" y="170425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46" name="Oval 845"/>
            <p:cNvSpPr/>
            <p:nvPr/>
          </p:nvSpPr>
          <p:spPr>
            <a:xfrm>
              <a:off x="7014157" y="1637485"/>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47" name="Oval 846"/>
            <p:cNvSpPr/>
            <p:nvPr/>
          </p:nvSpPr>
          <p:spPr>
            <a:xfrm>
              <a:off x="7078181" y="165414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48" name="Oval 847"/>
            <p:cNvSpPr/>
            <p:nvPr/>
          </p:nvSpPr>
          <p:spPr>
            <a:xfrm>
              <a:off x="7115403" y="112192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54" name="Oval 853"/>
            <p:cNvSpPr/>
            <p:nvPr/>
          </p:nvSpPr>
          <p:spPr>
            <a:xfrm>
              <a:off x="7269450" y="114506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56" name="Oval 855"/>
            <p:cNvSpPr/>
            <p:nvPr/>
          </p:nvSpPr>
          <p:spPr>
            <a:xfrm>
              <a:off x="7302423" y="169798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60" name="Oval 859"/>
            <p:cNvSpPr/>
            <p:nvPr/>
          </p:nvSpPr>
          <p:spPr>
            <a:xfrm>
              <a:off x="7344940" y="1475947"/>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61" name="Oval 860"/>
            <p:cNvSpPr/>
            <p:nvPr/>
          </p:nvSpPr>
          <p:spPr>
            <a:xfrm>
              <a:off x="7339343" y="1610716"/>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63" name="Oval 862"/>
            <p:cNvSpPr/>
            <p:nvPr/>
          </p:nvSpPr>
          <p:spPr>
            <a:xfrm>
              <a:off x="6830882" y="193944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64" name="Oval 863"/>
            <p:cNvSpPr/>
            <p:nvPr/>
          </p:nvSpPr>
          <p:spPr>
            <a:xfrm>
              <a:off x="6850270" y="1996385"/>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65" name="Oval 864"/>
            <p:cNvSpPr/>
            <p:nvPr/>
          </p:nvSpPr>
          <p:spPr>
            <a:xfrm>
              <a:off x="6889704" y="210839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66" name="Oval 865"/>
            <p:cNvSpPr/>
            <p:nvPr/>
          </p:nvSpPr>
          <p:spPr>
            <a:xfrm>
              <a:off x="6824262" y="209166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67" name="Oval 866"/>
            <p:cNvSpPr/>
            <p:nvPr/>
          </p:nvSpPr>
          <p:spPr>
            <a:xfrm>
              <a:off x="6850074" y="217284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68" name="Oval 867"/>
            <p:cNvSpPr/>
            <p:nvPr/>
          </p:nvSpPr>
          <p:spPr>
            <a:xfrm>
              <a:off x="6857417" y="249064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69" name="Oval 868"/>
            <p:cNvSpPr/>
            <p:nvPr/>
          </p:nvSpPr>
          <p:spPr>
            <a:xfrm>
              <a:off x="7192623" y="2848036"/>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71" name="Oval 870"/>
            <p:cNvSpPr/>
            <p:nvPr/>
          </p:nvSpPr>
          <p:spPr>
            <a:xfrm>
              <a:off x="7167722" y="295493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72" name="Oval 871"/>
            <p:cNvSpPr/>
            <p:nvPr/>
          </p:nvSpPr>
          <p:spPr>
            <a:xfrm>
              <a:off x="7066145" y="197787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73" name="Oval 872"/>
            <p:cNvSpPr/>
            <p:nvPr/>
          </p:nvSpPr>
          <p:spPr>
            <a:xfrm>
              <a:off x="6526445" y="387657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74" name="Oval 873"/>
            <p:cNvSpPr/>
            <p:nvPr/>
          </p:nvSpPr>
          <p:spPr>
            <a:xfrm>
              <a:off x="6532817" y="379880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75" name="Oval 874"/>
            <p:cNvSpPr/>
            <p:nvPr/>
          </p:nvSpPr>
          <p:spPr>
            <a:xfrm>
              <a:off x="6571457" y="392683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76" name="Oval 875"/>
            <p:cNvSpPr/>
            <p:nvPr/>
          </p:nvSpPr>
          <p:spPr>
            <a:xfrm>
              <a:off x="6526445" y="399056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77" name="Oval 876"/>
            <p:cNvSpPr/>
            <p:nvPr/>
          </p:nvSpPr>
          <p:spPr>
            <a:xfrm>
              <a:off x="6957438" y="3895133"/>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78" name="Oval 877"/>
            <p:cNvSpPr/>
            <p:nvPr/>
          </p:nvSpPr>
          <p:spPr>
            <a:xfrm>
              <a:off x="6538953" y="4098233"/>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79" name="Oval 878"/>
            <p:cNvSpPr/>
            <p:nvPr/>
          </p:nvSpPr>
          <p:spPr>
            <a:xfrm>
              <a:off x="6531629" y="417933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80" name="Oval 879"/>
            <p:cNvSpPr/>
            <p:nvPr/>
          </p:nvSpPr>
          <p:spPr>
            <a:xfrm>
              <a:off x="6838554" y="415577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81" name="Oval 880"/>
            <p:cNvSpPr/>
            <p:nvPr/>
          </p:nvSpPr>
          <p:spPr>
            <a:xfrm>
              <a:off x="6703923" y="450574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82" name="Oval 881"/>
            <p:cNvSpPr/>
            <p:nvPr/>
          </p:nvSpPr>
          <p:spPr>
            <a:xfrm>
              <a:off x="6742613" y="447413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83" name="Oval 882"/>
            <p:cNvSpPr/>
            <p:nvPr/>
          </p:nvSpPr>
          <p:spPr>
            <a:xfrm>
              <a:off x="6220923" y="447290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84" name="Oval 883"/>
            <p:cNvSpPr/>
            <p:nvPr/>
          </p:nvSpPr>
          <p:spPr>
            <a:xfrm>
              <a:off x="6240564" y="439693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85" name="Oval 884"/>
            <p:cNvSpPr/>
            <p:nvPr/>
          </p:nvSpPr>
          <p:spPr>
            <a:xfrm>
              <a:off x="6184884" y="445350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86" name="Oval 885"/>
            <p:cNvSpPr/>
            <p:nvPr/>
          </p:nvSpPr>
          <p:spPr>
            <a:xfrm>
              <a:off x="6317555" y="485196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87" name="Oval 886"/>
            <p:cNvSpPr/>
            <p:nvPr/>
          </p:nvSpPr>
          <p:spPr>
            <a:xfrm>
              <a:off x="5631384" y="487295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88" name="Oval 887"/>
            <p:cNvSpPr/>
            <p:nvPr/>
          </p:nvSpPr>
          <p:spPr>
            <a:xfrm>
              <a:off x="5598638" y="482714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89" name="Oval 888"/>
            <p:cNvSpPr/>
            <p:nvPr/>
          </p:nvSpPr>
          <p:spPr>
            <a:xfrm>
              <a:off x="5520557" y="483540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90" name="Oval 889"/>
            <p:cNvSpPr/>
            <p:nvPr/>
          </p:nvSpPr>
          <p:spPr>
            <a:xfrm>
              <a:off x="6036189" y="4974805"/>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91" name="Oval 890"/>
            <p:cNvSpPr/>
            <p:nvPr/>
          </p:nvSpPr>
          <p:spPr>
            <a:xfrm>
              <a:off x="5993431" y="5019482"/>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92" name="Oval 891"/>
            <p:cNvSpPr/>
            <p:nvPr/>
          </p:nvSpPr>
          <p:spPr>
            <a:xfrm>
              <a:off x="6130591" y="499483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93" name="Oval 892"/>
            <p:cNvSpPr/>
            <p:nvPr/>
          </p:nvSpPr>
          <p:spPr>
            <a:xfrm>
              <a:off x="6066904" y="503871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94" name="Oval 893"/>
            <p:cNvSpPr/>
            <p:nvPr/>
          </p:nvSpPr>
          <p:spPr>
            <a:xfrm>
              <a:off x="5908350" y="471525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95" name="Oval 894"/>
            <p:cNvSpPr/>
            <p:nvPr/>
          </p:nvSpPr>
          <p:spPr>
            <a:xfrm>
              <a:off x="5616680" y="512750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96" name="Oval 895"/>
            <p:cNvSpPr/>
            <p:nvPr/>
          </p:nvSpPr>
          <p:spPr>
            <a:xfrm>
              <a:off x="5163329" y="4847914"/>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97" name="Oval 896"/>
            <p:cNvSpPr/>
            <p:nvPr/>
          </p:nvSpPr>
          <p:spPr>
            <a:xfrm>
              <a:off x="4906631" y="486152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98" name="Oval 897"/>
            <p:cNvSpPr/>
            <p:nvPr/>
          </p:nvSpPr>
          <p:spPr>
            <a:xfrm>
              <a:off x="4867074" y="501318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99" name="Oval 898"/>
            <p:cNvSpPr/>
            <p:nvPr/>
          </p:nvSpPr>
          <p:spPr>
            <a:xfrm>
              <a:off x="4879843" y="5077534"/>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00" name="Oval 899"/>
            <p:cNvSpPr/>
            <p:nvPr/>
          </p:nvSpPr>
          <p:spPr>
            <a:xfrm>
              <a:off x="4879072" y="494972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01" name="Oval 900"/>
            <p:cNvSpPr/>
            <p:nvPr/>
          </p:nvSpPr>
          <p:spPr>
            <a:xfrm>
              <a:off x="5309205" y="5225387"/>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02" name="Oval 901"/>
            <p:cNvSpPr/>
            <p:nvPr/>
          </p:nvSpPr>
          <p:spPr>
            <a:xfrm>
              <a:off x="5019698" y="5242846"/>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03" name="Oval 902"/>
            <p:cNvSpPr/>
            <p:nvPr/>
          </p:nvSpPr>
          <p:spPr>
            <a:xfrm>
              <a:off x="5114056" y="528037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04" name="Oval 903"/>
            <p:cNvSpPr/>
            <p:nvPr/>
          </p:nvSpPr>
          <p:spPr>
            <a:xfrm>
              <a:off x="5019347" y="529915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05" name="Oval 904"/>
            <p:cNvSpPr/>
            <p:nvPr/>
          </p:nvSpPr>
          <p:spPr>
            <a:xfrm>
              <a:off x="4663215" y="525029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06" name="Oval 905"/>
            <p:cNvSpPr/>
            <p:nvPr/>
          </p:nvSpPr>
          <p:spPr>
            <a:xfrm>
              <a:off x="4746638" y="526106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07" name="Oval 906"/>
            <p:cNvSpPr/>
            <p:nvPr/>
          </p:nvSpPr>
          <p:spPr>
            <a:xfrm>
              <a:off x="4887179" y="528045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09" name="Oval 908"/>
            <p:cNvSpPr/>
            <p:nvPr/>
          </p:nvSpPr>
          <p:spPr>
            <a:xfrm>
              <a:off x="6799820" y="138836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10" name="Oval 909"/>
            <p:cNvSpPr/>
            <p:nvPr/>
          </p:nvSpPr>
          <p:spPr>
            <a:xfrm>
              <a:off x="6845101" y="1274006"/>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11" name="Oval 910"/>
            <p:cNvSpPr/>
            <p:nvPr/>
          </p:nvSpPr>
          <p:spPr>
            <a:xfrm>
              <a:off x="7166203" y="1061987"/>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12" name="Oval 911"/>
            <p:cNvSpPr/>
            <p:nvPr/>
          </p:nvSpPr>
          <p:spPr>
            <a:xfrm>
              <a:off x="4816405" y="5280416"/>
              <a:ext cx="91440" cy="9144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13" name="Oval 912"/>
            <p:cNvSpPr/>
            <p:nvPr/>
          </p:nvSpPr>
          <p:spPr>
            <a:xfrm>
              <a:off x="4638620" y="533104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14" name="Oval 913"/>
            <p:cNvSpPr/>
            <p:nvPr/>
          </p:nvSpPr>
          <p:spPr>
            <a:xfrm>
              <a:off x="4709522" y="532521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15" name="Oval 914"/>
            <p:cNvSpPr/>
            <p:nvPr/>
          </p:nvSpPr>
          <p:spPr>
            <a:xfrm>
              <a:off x="4550494" y="534892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16" name="Oval 915"/>
            <p:cNvSpPr/>
            <p:nvPr/>
          </p:nvSpPr>
          <p:spPr>
            <a:xfrm>
              <a:off x="4544476" y="540147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17" name="Oval 916"/>
            <p:cNvSpPr/>
            <p:nvPr/>
          </p:nvSpPr>
          <p:spPr>
            <a:xfrm>
              <a:off x="4620181" y="541953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18" name="Oval 917"/>
            <p:cNvSpPr/>
            <p:nvPr/>
          </p:nvSpPr>
          <p:spPr>
            <a:xfrm>
              <a:off x="4568179" y="547707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19" name="Oval 918"/>
            <p:cNvSpPr/>
            <p:nvPr/>
          </p:nvSpPr>
          <p:spPr>
            <a:xfrm>
              <a:off x="4504774" y="5534142"/>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20" name="Oval 919"/>
            <p:cNvSpPr/>
            <p:nvPr/>
          </p:nvSpPr>
          <p:spPr>
            <a:xfrm>
              <a:off x="4587598" y="554733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21" name="Oval 920"/>
            <p:cNvSpPr/>
            <p:nvPr/>
          </p:nvSpPr>
          <p:spPr>
            <a:xfrm>
              <a:off x="4550494" y="559807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22" name="Oval 921"/>
            <p:cNvSpPr/>
            <p:nvPr/>
          </p:nvSpPr>
          <p:spPr>
            <a:xfrm>
              <a:off x="4544695" y="568951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23" name="Oval 922"/>
            <p:cNvSpPr/>
            <p:nvPr/>
          </p:nvSpPr>
          <p:spPr>
            <a:xfrm>
              <a:off x="4278748" y="588360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24" name="Oval 923"/>
            <p:cNvSpPr/>
            <p:nvPr/>
          </p:nvSpPr>
          <p:spPr>
            <a:xfrm>
              <a:off x="4206488" y="5927304"/>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25" name="Oval 924"/>
            <p:cNvSpPr/>
            <p:nvPr/>
          </p:nvSpPr>
          <p:spPr>
            <a:xfrm>
              <a:off x="4265535" y="596705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26" name="Oval 925"/>
            <p:cNvSpPr/>
            <p:nvPr/>
          </p:nvSpPr>
          <p:spPr>
            <a:xfrm>
              <a:off x="4278043" y="621391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27" name="Oval 926"/>
            <p:cNvSpPr/>
            <p:nvPr/>
          </p:nvSpPr>
          <p:spPr>
            <a:xfrm>
              <a:off x="4353156" y="622721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28" name="Oval 927"/>
            <p:cNvSpPr/>
            <p:nvPr/>
          </p:nvSpPr>
          <p:spPr>
            <a:xfrm>
              <a:off x="4240357" y="5102312"/>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29" name="Oval 928"/>
            <p:cNvSpPr/>
            <p:nvPr/>
          </p:nvSpPr>
          <p:spPr>
            <a:xfrm>
              <a:off x="4226102" y="5226883"/>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36" name="Oval 935"/>
            <p:cNvSpPr/>
            <p:nvPr/>
          </p:nvSpPr>
          <p:spPr>
            <a:xfrm rot="7052147">
              <a:off x="2800766" y="491953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37" name="Oval 936"/>
            <p:cNvSpPr/>
            <p:nvPr/>
          </p:nvSpPr>
          <p:spPr>
            <a:xfrm rot="7052147">
              <a:off x="2677825" y="4914181"/>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38" name="Oval 937"/>
            <p:cNvSpPr/>
            <p:nvPr/>
          </p:nvSpPr>
          <p:spPr>
            <a:xfrm rot="7052147">
              <a:off x="2679557" y="481196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39" name="Oval 938"/>
            <p:cNvSpPr/>
            <p:nvPr/>
          </p:nvSpPr>
          <p:spPr>
            <a:xfrm rot="7052147">
              <a:off x="2739503" y="489477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40" name="Oval 939"/>
            <p:cNvSpPr/>
            <p:nvPr/>
          </p:nvSpPr>
          <p:spPr>
            <a:xfrm rot="7052147">
              <a:off x="2607312" y="4851638"/>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41" name="Oval 940"/>
            <p:cNvSpPr/>
            <p:nvPr/>
          </p:nvSpPr>
          <p:spPr>
            <a:xfrm rot="7052147">
              <a:off x="2745653" y="483353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42" name="Oval 941"/>
            <p:cNvSpPr/>
            <p:nvPr/>
          </p:nvSpPr>
          <p:spPr>
            <a:xfrm rot="7052147">
              <a:off x="2639016" y="4790826"/>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43" name="Oval 942"/>
            <p:cNvSpPr/>
            <p:nvPr/>
          </p:nvSpPr>
          <p:spPr>
            <a:xfrm rot="7052147">
              <a:off x="2605300" y="4915040"/>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44" name="Oval 943"/>
            <p:cNvSpPr/>
            <p:nvPr/>
          </p:nvSpPr>
          <p:spPr>
            <a:xfrm rot="7052147">
              <a:off x="2640836" y="498512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45" name="Oval 944"/>
            <p:cNvSpPr/>
            <p:nvPr/>
          </p:nvSpPr>
          <p:spPr>
            <a:xfrm rot="7052147">
              <a:off x="2587210" y="4789597"/>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46" name="Oval 945"/>
            <p:cNvSpPr/>
            <p:nvPr/>
          </p:nvSpPr>
          <p:spPr>
            <a:xfrm rot="7052147">
              <a:off x="2849008" y="474824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47" name="Oval 946"/>
            <p:cNvSpPr/>
            <p:nvPr/>
          </p:nvSpPr>
          <p:spPr>
            <a:xfrm rot="7052147">
              <a:off x="2850740" y="464603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48" name="Oval 947"/>
            <p:cNvSpPr/>
            <p:nvPr/>
          </p:nvSpPr>
          <p:spPr>
            <a:xfrm rot="7052147">
              <a:off x="2910686" y="472884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49" name="Oval 948"/>
            <p:cNvSpPr/>
            <p:nvPr/>
          </p:nvSpPr>
          <p:spPr>
            <a:xfrm rot="7052147">
              <a:off x="2778495" y="468570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50" name="Oval 949"/>
            <p:cNvSpPr/>
            <p:nvPr/>
          </p:nvSpPr>
          <p:spPr>
            <a:xfrm rot="7052147">
              <a:off x="2037115" y="420298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51" name="Oval 950"/>
            <p:cNvSpPr/>
            <p:nvPr/>
          </p:nvSpPr>
          <p:spPr>
            <a:xfrm rot="7052147">
              <a:off x="2810199" y="4624894"/>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52" name="Oval 951"/>
            <p:cNvSpPr/>
            <p:nvPr/>
          </p:nvSpPr>
          <p:spPr>
            <a:xfrm rot="7052147">
              <a:off x="2776483" y="474910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53" name="Oval 952"/>
            <p:cNvSpPr/>
            <p:nvPr/>
          </p:nvSpPr>
          <p:spPr>
            <a:xfrm rot="7052147">
              <a:off x="2886997" y="4799004"/>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54" name="Oval 953"/>
            <p:cNvSpPr/>
            <p:nvPr/>
          </p:nvSpPr>
          <p:spPr>
            <a:xfrm rot="7052147">
              <a:off x="2812019" y="4819196"/>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55" name="Oval 954"/>
            <p:cNvSpPr/>
            <p:nvPr/>
          </p:nvSpPr>
          <p:spPr>
            <a:xfrm rot="7052147">
              <a:off x="2758393" y="462366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56" name="Oval 955"/>
            <p:cNvSpPr/>
            <p:nvPr/>
          </p:nvSpPr>
          <p:spPr>
            <a:xfrm rot="7052147">
              <a:off x="2787633" y="4877296"/>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57" name="Oval 956"/>
            <p:cNvSpPr/>
            <p:nvPr/>
          </p:nvSpPr>
          <p:spPr>
            <a:xfrm rot="7052147">
              <a:off x="2879400" y="4717136"/>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58" name="Oval 957"/>
            <p:cNvSpPr/>
            <p:nvPr/>
          </p:nvSpPr>
          <p:spPr>
            <a:xfrm rot="7052147">
              <a:off x="2756851" y="4990169"/>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59" name="Oval 958"/>
            <p:cNvSpPr/>
            <p:nvPr/>
          </p:nvSpPr>
          <p:spPr>
            <a:xfrm rot="7052147">
              <a:off x="2738687" y="504468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60" name="Oval 959"/>
            <p:cNvSpPr/>
            <p:nvPr/>
          </p:nvSpPr>
          <p:spPr>
            <a:xfrm rot="7052147">
              <a:off x="2635141" y="4539947"/>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61" name="Oval 960"/>
            <p:cNvSpPr/>
            <p:nvPr/>
          </p:nvSpPr>
          <p:spPr>
            <a:xfrm rot="7052147">
              <a:off x="2670678" y="461003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62" name="Oval 961"/>
            <p:cNvSpPr/>
            <p:nvPr/>
          </p:nvSpPr>
          <p:spPr>
            <a:xfrm rot="7052147">
              <a:off x="2504945" y="4532336"/>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63" name="Oval 962"/>
            <p:cNvSpPr/>
            <p:nvPr/>
          </p:nvSpPr>
          <p:spPr>
            <a:xfrm rot="7052147">
              <a:off x="2566622" y="451293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64" name="Oval 963"/>
            <p:cNvSpPr/>
            <p:nvPr/>
          </p:nvSpPr>
          <p:spPr>
            <a:xfrm rot="7052147">
              <a:off x="2434431" y="446979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65" name="Oval 964"/>
            <p:cNvSpPr/>
            <p:nvPr/>
          </p:nvSpPr>
          <p:spPr>
            <a:xfrm rot="7052147">
              <a:off x="2432419" y="4533194"/>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66" name="Oval 965"/>
            <p:cNvSpPr/>
            <p:nvPr/>
          </p:nvSpPr>
          <p:spPr>
            <a:xfrm rot="7052147">
              <a:off x="2542934" y="4583091"/>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67" name="Oval 966"/>
            <p:cNvSpPr/>
            <p:nvPr/>
          </p:nvSpPr>
          <p:spPr>
            <a:xfrm rot="7052147">
              <a:off x="2467956" y="4603282"/>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68" name="Oval 967"/>
            <p:cNvSpPr/>
            <p:nvPr/>
          </p:nvSpPr>
          <p:spPr>
            <a:xfrm rot="7052147">
              <a:off x="2224981" y="4340517"/>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69" name="Oval 968"/>
            <p:cNvSpPr/>
            <p:nvPr/>
          </p:nvSpPr>
          <p:spPr>
            <a:xfrm rot="7052147">
              <a:off x="2335496" y="439041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70" name="Oval 969"/>
            <p:cNvSpPr/>
            <p:nvPr/>
          </p:nvSpPr>
          <p:spPr>
            <a:xfrm rot="7052147">
              <a:off x="2260518" y="4410605"/>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71" name="Oval 970"/>
            <p:cNvSpPr/>
            <p:nvPr/>
          </p:nvSpPr>
          <p:spPr>
            <a:xfrm rot="7052147">
              <a:off x="2341899" y="447311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72" name="Oval 971"/>
            <p:cNvSpPr/>
            <p:nvPr/>
          </p:nvSpPr>
          <p:spPr>
            <a:xfrm rot="7052147">
              <a:off x="2144813" y="434022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73" name="Oval 972"/>
            <p:cNvSpPr/>
            <p:nvPr/>
          </p:nvSpPr>
          <p:spPr>
            <a:xfrm rot="7052147">
              <a:off x="2587779" y="4616777"/>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74" name="Oval 973"/>
            <p:cNvSpPr/>
            <p:nvPr/>
          </p:nvSpPr>
          <p:spPr>
            <a:xfrm rot="7052147">
              <a:off x="2543404" y="466584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75" name="Oval 974"/>
            <p:cNvSpPr/>
            <p:nvPr/>
          </p:nvSpPr>
          <p:spPr>
            <a:xfrm rot="7052147">
              <a:off x="2705056" y="4664837"/>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76" name="Oval 975"/>
            <p:cNvSpPr/>
            <p:nvPr/>
          </p:nvSpPr>
          <p:spPr>
            <a:xfrm rot="7052147">
              <a:off x="2629318" y="471302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77" name="Oval 976"/>
            <p:cNvSpPr/>
            <p:nvPr/>
          </p:nvSpPr>
          <p:spPr>
            <a:xfrm rot="7052147">
              <a:off x="2699324" y="475208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78" name="Oval 977"/>
            <p:cNvSpPr/>
            <p:nvPr/>
          </p:nvSpPr>
          <p:spPr>
            <a:xfrm rot="7052147">
              <a:off x="2247149" y="413448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79" name="Oval 978"/>
            <p:cNvSpPr/>
            <p:nvPr/>
          </p:nvSpPr>
          <p:spPr>
            <a:xfrm rot="7052147">
              <a:off x="2248881" y="403226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80" name="Oval 979"/>
            <p:cNvSpPr/>
            <p:nvPr/>
          </p:nvSpPr>
          <p:spPr>
            <a:xfrm rot="7052147">
              <a:off x="2308826" y="411508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81" name="Oval 980"/>
            <p:cNvSpPr/>
            <p:nvPr/>
          </p:nvSpPr>
          <p:spPr>
            <a:xfrm rot="7052147">
              <a:off x="2314977" y="4053835"/>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82" name="Oval 981"/>
            <p:cNvSpPr/>
            <p:nvPr/>
          </p:nvSpPr>
          <p:spPr>
            <a:xfrm rot="7052147">
              <a:off x="2174624" y="413534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83" name="Oval 982"/>
            <p:cNvSpPr/>
            <p:nvPr/>
          </p:nvSpPr>
          <p:spPr>
            <a:xfrm rot="7052147">
              <a:off x="2285138" y="4185239"/>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84" name="Oval 983"/>
            <p:cNvSpPr/>
            <p:nvPr/>
          </p:nvSpPr>
          <p:spPr>
            <a:xfrm rot="7052147">
              <a:off x="2210160" y="420543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85" name="Oval 984"/>
            <p:cNvSpPr/>
            <p:nvPr/>
          </p:nvSpPr>
          <p:spPr>
            <a:xfrm rot="7052147">
              <a:off x="2418522" y="4257273"/>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86" name="Oval 985"/>
            <p:cNvSpPr/>
            <p:nvPr/>
          </p:nvSpPr>
          <p:spPr>
            <a:xfrm rot="7052147">
              <a:off x="2420254" y="415505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87" name="Oval 986"/>
            <p:cNvSpPr/>
            <p:nvPr/>
          </p:nvSpPr>
          <p:spPr>
            <a:xfrm rot="7052147">
              <a:off x="2480200" y="423786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88" name="Oval 987"/>
            <p:cNvSpPr/>
            <p:nvPr/>
          </p:nvSpPr>
          <p:spPr>
            <a:xfrm rot="7052147">
              <a:off x="2348009" y="419472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89" name="Oval 988"/>
            <p:cNvSpPr/>
            <p:nvPr/>
          </p:nvSpPr>
          <p:spPr>
            <a:xfrm rot="7052147">
              <a:off x="2486350" y="4176624"/>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90" name="Oval 989"/>
            <p:cNvSpPr/>
            <p:nvPr/>
          </p:nvSpPr>
          <p:spPr>
            <a:xfrm rot="7052147">
              <a:off x="2379713" y="413391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91" name="Oval 990"/>
            <p:cNvSpPr/>
            <p:nvPr/>
          </p:nvSpPr>
          <p:spPr>
            <a:xfrm rot="7052147">
              <a:off x="2345997" y="4258131"/>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92" name="Oval 991"/>
            <p:cNvSpPr/>
            <p:nvPr/>
          </p:nvSpPr>
          <p:spPr>
            <a:xfrm rot="7052147">
              <a:off x="2456512" y="430802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93" name="Oval 992"/>
            <p:cNvSpPr/>
            <p:nvPr/>
          </p:nvSpPr>
          <p:spPr>
            <a:xfrm rot="7052147">
              <a:off x="2381534" y="432821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94" name="Oval 993"/>
            <p:cNvSpPr/>
            <p:nvPr/>
          </p:nvSpPr>
          <p:spPr>
            <a:xfrm rot="7052147">
              <a:off x="2327907" y="4132689"/>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95" name="Oval 994"/>
            <p:cNvSpPr/>
            <p:nvPr/>
          </p:nvSpPr>
          <p:spPr>
            <a:xfrm rot="7052147">
              <a:off x="2138989" y="422028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96" name="Oval 995"/>
            <p:cNvSpPr/>
            <p:nvPr/>
          </p:nvSpPr>
          <p:spPr>
            <a:xfrm rot="7052147">
              <a:off x="2095117" y="428166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97" name="Oval 996"/>
            <p:cNvSpPr/>
            <p:nvPr/>
          </p:nvSpPr>
          <p:spPr>
            <a:xfrm rot="7052147">
              <a:off x="2277861" y="427215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98" name="Oval 997"/>
            <p:cNvSpPr/>
            <p:nvPr/>
          </p:nvSpPr>
          <p:spPr>
            <a:xfrm rot="7052147">
              <a:off x="2388376" y="432204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999" name="Oval 998"/>
            <p:cNvSpPr/>
            <p:nvPr/>
          </p:nvSpPr>
          <p:spPr>
            <a:xfrm rot="7052147">
              <a:off x="2313398" y="4342239"/>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00" name="Oval 999"/>
            <p:cNvSpPr/>
            <p:nvPr/>
          </p:nvSpPr>
          <p:spPr>
            <a:xfrm rot="7052147">
              <a:off x="2394778" y="4404744"/>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01" name="Oval 1000"/>
            <p:cNvSpPr/>
            <p:nvPr/>
          </p:nvSpPr>
          <p:spPr>
            <a:xfrm rot="7052147">
              <a:off x="2197692" y="4271862"/>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02" name="Oval 1001"/>
            <p:cNvSpPr/>
            <p:nvPr/>
          </p:nvSpPr>
          <p:spPr>
            <a:xfrm rot="7052147">
              <a:off x="2512446" y="430189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03" name="Oval 1002"/>
            <p:cNvSpPr/>
            <p:nvPr/>
          </p:nvSpPr>
          <p:spPr>
            <a:xfrm rot="7052147">
              <a:off x="2083408" y="3643877"/>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04" name="Oval 1003"/>
            <p:cNvSpPr/>
            <p:nvPr/>
          </p:nvSpPr>
          <p:spPr>
            <a:xfrm rot="7052147">
              <a:off x="2085140" y="354165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05" name="Oval 1004"/>
            <p:cNvSpPr/>
            <p:nvPr/>
          </p:nvSpPr>
          <p:spPr>
            <a:xfrm rot="7052147">
              <a:off x="2145085" y="362447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06" name="Oval 1005"/>
            <p:cNvSpPr/>
            <p:nvPr/>
          </p:nvSpPr>
          <p:spPr>
            <a:xfrm rot="7052147">
              <a:off x="2151235" y="356322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07" name="Oval 1006"/>
            <p:cNvSpPr/>
            <p:nvPr/>
          </p:nvSpPr>
          <p:spPr>
            <a:xfrm rot="7052147">
              <a:off x="2010882" y="364473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08" name="Oval 1007"/>
            <p:cNvSpPr/>
            <p:nvPr/>
          </p:nvSpPr>
          <p:spPr>
            <a:xfrm rot="7052147">
              <a:off x="2121397" y="369463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10" name="Oval 1009"/>
            <p:cNvSpPr/>
            <p:nvPr/>
          </p:nvSpPr>
          <p:spPr>
            <a:xfrm rot="7052147">
              <a:off x="2254781" y="376666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11" name="Oval 1010"/>
            <p:cNvSpPr/>
            <p:nvPr/>
          </p:nvSpPr>
          <p:spPr>
            <a:xfrm rot="7052147">
              <a:off x="2256513" y="366444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12" name="Oval 1011"/>
            <p:cNvSpPr/>
            <p:nvPr/>
          </p:nvSpPr>
          <p:spPr>
            <a:xfrm rot="7052147">
              <a:off x="2316458" y="374726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13" name="Oval 1012"/>
            <p:cNvSpPr/>
            <p:nvPr/>
          </p:nvSpPr>
          <p:spPr>
            <a:xfrm rot="7052147">
              <a:off x="2184267" y="370412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14" name="Oval 1013"/>
            <p:cNvSpPr/>
            <p:nvPr/>
          </p:nvSpPr>
          <p:spPr>
            <a:xfrm rot="7052147">
              <a:off x="2322608" y="3686017"/>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15" name="Oval 1014"/>
            <p:cNvSpPr/>
            <p:nvPr/>
          </p:nvSpPr>
          <p:spPr>
            <a:xfrm rot="7052147">
              <a:off x="2215972" y="364331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16" name="Oval 1015"/>
            <p:cNvSpPr/>
            <p:nvPr/>
          </p:nvSpPr>
          <p:spPr>
            <a:xfrm rot="7052147">
              <a:off x="2182255" y="3767524"/>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17" name="Oval 1016"/>
            <p:cNvSpPr/>
            <p:nvPr/>
          </p:nvSpPr>
          <p:spPr>
            <a:xfrm rot="7052147">
              <a:off x="2292770" y="3817421"/>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18" name="Oval 1017"/>
            <p:cNvSpPr/>
            <p:nvPr/>
          </p:nvSpPr>
          <p:spPr>
            <a:xfrm rot="7052147">
              <a:off x="2217792" y="383761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19" name="Oval 1018"/>
            <p:cNvSpPr/>
            <p:nvPr/>
          </p:nvSpPr>
          <p:spPr>
            <a:xfrm rot="7052147">
              <a:off x="2164166" y="3642082"/>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20" name="Oval 1019"/>
            <p:cNvSpPr/>
            <p:nvPr/>
          </p:nvSpPr>
          <p:spPr>
            <a:xfrm rot="7052147">
              <a:off x="1975247" y="3729674"/>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21" name="Oval 1020"/>
            <p:cNvSpPr/>
            <p:nvPr/>
          </p:nvSpPr>
          <p:spPr>
            <a:xfrm rot="7052147">
              <a:off x="1946046" y="379105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22" name="Oval 1021"/>
            <p:cNvSpPr/>
            <p:nvPr/>
          </p:nvSpPr>
          <p:spPr>
            <a:xfrm rot="7052147">
              <a:off x="2114120" y="378154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23" name="Oval 1022"/>
            <p:cNvSpPr/>
            <p:nvPr/>
          </p:nvSpPr>
          <p:spPr>
            <a:xfrm rot="7052147">
              <a:off x="2224634" y="383144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24" name="Oval 1023"/>
            <p:cNvSpPr/>
            <p:nvPr/>
          </p:nvSpPr>
          <p:spPr>
            <a:xfrm rot="7052147">
              <a:off x="2149656" y="385163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25" name="Oval 1024"/>
            <p:cNvSpPr/>
            <p:nvPr/>
          </p:nvSpPr>
          <p:spPr>
            <a:xfrm rot="7052147">
              <a:off x="2231037" y="391413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26" name="Oval 1025"/>
            <p:cNvSpPr/>
            <p:nvPr/>
          </p:nvSpPr>
          <p:spPr>
            <a:xfrm rot="7052147">
              <a:off x="2033951" y="378125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27" name="Oval 1026"/>
            <p:cNvSpPr/>
            <p:nvPr/>
          </p:nvSpPr>
          <p:spPr>
            <a:xfrm rot="7052147">
              <a:off x="2348705" y="381128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29" name="Oval 1028"/>
            <p:cNvSpPr/>
            <p:nvPr/>
          </p:nvSpPr>
          <p:spPr>
            <a:xfrm rot="7052147">
              <a:off x="2072246" y="321019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30" name="Oval 1029"/>
            <p:cNvSpPr/>
            <p:nvPr/>
          </p:nvSpPr>
          <p:spPr>
            <a:xfrm rot="7052147">
              <a:off x="2132191" y="329300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31" name="Oval 1030"/>
            <p:cNvSpPr/>
            <p:nvPr/>
          </p:nvSpPr>
          <p:spPr>
            <a:xfrm rot="7052147">
              <a:off x="2138341" y="323176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32" name="Oval 1031"/>
            <p:cNvSpPr/>
            <p:nvPr/>
          </p:nvSpPr>
          <p:spPr>
            <a:xfrm rot="7052147">
              <a:off x="1997988" y="3313267"/>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33" name="Oval 1032"/>
            <p:cNvSpPr/>
            <p:nvPr/>
          </p:nvSpPr>
          <p:spPr>
            <a:xfrm rot="7052147">
              <a:off x="2108503" y="3363163"/>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34" name="Oval 1033"/>
            <p:cNvSpPr/>
            <p:nvPr/>
          </p:nvSpPr>
          <p:spPr>
            <a:xfrm rot="7052147">
              <a:off x="2033525" y="3383355"/>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35" name="Oval 1034"/>
            <p:cNvSpPr/>
            <p:nvPr/>
          </p:nvSpPr>
          <p:spPr>
            <a:xfrm rot="7052147">
              <a:off x="2241887" y="343519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36" name="Oval 1035"/>
            <p:cNvSpPr/>
            <p:nvPr/>
          </p:nvSpPr>
          <p:spPr>
            <a:xfrm rot="7052147">
              <a:off x="2243619" y="333297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37" name="Oval 1036"/>
            <p:cNvSpPr/>
            <p:nvPr/>
          </p:nvSpPr>
          <p:spPr>
            <a:xfrm rot="7052147">
              <a:off x="1911239" y="329294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38" name="Oval 1037"/>
            <p:cNvSpPr/>
            <p:nvPr/>
          </p:nvSpPr>
          <p:spPr>
            <a:xfrm rot="7052147">
              <a:off x="2171374" y="337265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39" name="Oval 1038"/>
            <p:cNvSpPr/>
            <p:nvPr/>
          </p:nvSpPr>
          <p:spPr>
            <a:xfrm rot="7052147">
              <a:off x="2121789" y="312496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40" name="Oval 1039"/>
            <p:cNvSpPr/>
            <p:nvPr/>
          </p:nvSpPr>
          <p:spPr>
            <a:xfrm rot="7052147">
              <a:off x="2203078" y="3311842"/>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41" name="Oval 1040"/>
            <p:cNvSpPr/>
            <p:nvPr/>
          </p:nvSpPr>
          <p:spPr>
            <a:xfrm rot="7052147">
              <a:off x="2169362" y="3436056"/>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42" name="Oval 1041"/>
            <p:cNvSpPr/>
            <p:nvPr/>
          </p:nvSpPr>
          <p:spPr>
            <a:xfrm rot="7052147">
              <a:off x="2279876" y="348595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43" name="Oval 1042"/>
            <p:cNvSpPr/>
            <p:nvPr/>
          </p:nvSpPr>
          <p:spPr>
            <a:xfrm rot="7052147">
              <a:off x="2204898" y="350614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44" name="Oval 1043"/>
            <p:cNvSpPr/>
            <p:nvPr/>
          </p:nvSpPr>
          <p:spPr>
            <a:xfrm rot="7052147">
              <a:off x="2151272" y="3310613"/>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45" name="Oval 1044"/>
            <p:cNvSpPr/>
            <p:nvPr/>
          </p:nvSpPr>
          <p:spPr>
            <a:xfrm rot="7052147">
              <a:off x="1962353" y="339820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46" name="Oval 1045"/>
            <p:cNvSpPr/>
            <p:nvPr/>
          </p:nvSpPr>
          <p:spPr>
            <a:xfrm rot="7052147">
              <a:off x="1918482" y="345958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47" name="Oval 1046"/>
            <p:cNvSpPr/>
            <p:nvPr/>
          </p:nvSpPr>
          <p:spPr>
            <a:xfrm rot="7052147">
              <a:off x="2101226" y="3450075"/>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48" name="Oval 1047"/>
            <p:cNvSpPr/>
            <p:nvPr/>
          </p:nvSpPr>
          <p:spPr>
            <a:xfrm rot="7052147">
              <a:off x="2211741" y="3499972"/>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49" name="Oval 1048"/>
            <p:cNvSpPr/>
            <p:nvPr/>
          </p:nvSpPr>
          <p:spPr>
            <a:xfrm rot="7052147">
              <a:off x="2136763" y="352016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51" name="Oval 1050"/>
            <p:cNvSpPr/>
            <p:nvPr/>
          </p:nvSpPr>
          <p:spPr>
            <a:xfrm rot="7052147">
              <a:off x="2021057" y="3449787"/>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52" name="Oval 1051"/>
            <p:cNvSpPr/>
            <p:nvPr/>
          </p:nvSpPr>
          <p:spPr>
            <a:xfrm rot="7052147">
              <a:off x="1933821" y="3347227"/>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53" name="Oval 1052"/>
            <p:cNvSpPr/>
            <p:nvPr/>
          </p:nvSpPr>
          <p:spPr>
            <a:xfrm rot="7052147">
              <a:off x="2241466" y="321279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54" name="Oval 1053"/>
            <p:cNvSpPr/>
            <p:nvPr/>
          </p:nvSpPr>
          <p:spPr>
            <a:xfrm rot="7052147">
              <a:off x="2206062" y="410059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55" name="Oval 1054"/>
            <p:cNvSpPr/>
            <p:nvPr/>
          </p:nvSpPr>
          <p:spPr>
            <a:xfrm rot="7052147">
              <a:off x="2083120" y="409524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56" name="Oval 1055"/>
            <p:cNvSpPr/>
            <p:nvPr/>
          </p:nvSpPr>
          <p:spPr>
            <a:xfrm rot="7052147">
              <a:off x="2084852" y="399302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57" name="Oval 1056"/>
            <p:cNvSpPr/>
            <p:nvPr/>
          </p:nvSpPr>
          <p:spPr>
            <a:xfrm rot="7052147">
              <a:off x="2144798" y="407583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58" name="Oval 1057"/>
            <p:cNvSpPr/>
            <p:nvPr/>
          </p:nvSpPr>
          <p:spPr>
            <a:xfrm rot="7052147">
              <a:off x="2012607" y="403269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59" name="Oval 1058"/>
            <p:cNvSpPr/>
            <p:nvPr/>
          </p:nvSpPr>
          <p:spPr>
            <a:xfrm rot="7052147">
              <a:off x="2150948" y="4014592"/>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60" name="Oval 1059"/>
            <p:cNvSpPr/>
            <p:nvPr/>
          </p:nvSpPr>
          <p:spPr>
            <a:xfrm rot="7052147">
              <a:off x="2044311" y="3971886"/>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61" name="Oval 1060"/>
            <p:cNvSpPr/>
            <p:nvPr/>
          </p:nvSpPr>
          <p:spPr>
            <a:xfrm rot="7052147">
              <a:off x="2010595" y="4096100"/>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62" name="Oval 1061"/>
            <p:cNvSpPr/>
            <p:nvPr/>
          </p:nvSpPr>
          <p:spPr>
            <a:xfrm rot="7052147">
              <a:off x="2121110" y="4145996"/>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63" name="Oval 1062"/>
            <p:cNvSpPr/>
            <p:nvPr/>
          </p:nvSpPr>
          <p:spPr>
            <a:xfrm rot="7052147">
              <a:off x="2046132" y="416618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64" name="Oval 1063"/>
            <p:cNvSpPr/>
            <p:nvPr/>
          </p:nvSpPr>
          <p:spPr>
            <a:xfrm rot="7052147">
              <a:off x="1992505" y="3970657"/>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65" name="Oval 1064"/>
            <p:cNvSpPr/>
            <p:nvPr/>
          </p:nvSpPr>
          <p:spPr>
            <a:xfrm rot="7052147">
              <a:off x="2254303" y="392930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66" name="Oval 1065"/>
            <p:cNvSpPr/>
            <p:nvPr/>
          </p:nvSpPr>
          <p:spPr>
            <a:xfrm rot="7052147">
              <a:off x="2256035" y="382709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67" name="Oval 1066"/>
            <p:cNvSpPr/>
            <p:nvPr/>
          </p:nvSpPr>
          <p:spPr>
            <a:xfrm rot="7052147">
              <a:off x="2315981" y="390990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68" name="Oval 1067"/>
            <p:cNvSpPr/>
            <p:nvPr/>
          </p:nvSpPr>
          <p:spPr>
            <a:xfrm rot="7052147">
              <a:off x="2183790" y="386676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69" name="Oval 1068"/>
            <p:cNvSpPr/>
            <p:nvPr/>
          </p:nvSpPr>
          <p:spPr>
            <a:xfrm rot="7052147">
              <a:off x="2322131" y="3848660"/>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70" name="Oval 1069"/>
            <p:cNvSpPr/>
            <p:nvPr/>
          </p:nvSpPr>
          <p:spPr>
            <a:xfrm rot="7052147">
              <a:off x="2215495" y="3805954"/>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71" name="Oval 1070"/>
            <p:cNvSpPr/>
            <p:nvPr/>
          </p:nvSpPr>
          <p:spPr>
            <a:xfrm rot="7052147">
              <a:off x="2181778" y="393016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72" name="Oval 1071"/>
            <p:cNvSpPr/>
            <p:nvPr/>
          </p:nvSpPr>
          <p:spPr>
            <a:xfrm rot="7052147">
              <a:off x="2217315" y="4000256"/>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73" name="Oval 1072"/>
            <p:cNvSpPr/>
            <p:nvPr/>
          </p:nvSpPr>
          <p:spPr>
            <a:xfrm rot="7052147">
              <a:off x="2163688" y="3804725"/>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74" name="Oval 1073"/>
            <p:cNvSpPr/>
            <p:nvPr/>
          </p:nvSpPr>
          <p:spPr>
            <a:xfrm rot="7052147">
              <a:off x="2192929" y="4058355"/>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75" name="Oval 1074"/>
            <p:cNvSpPr/>
            <p:nvPr/>
          </p:nvSpPr>
          <p:spPr>
            <a:xfrm rot="7052147">
              <a:off x="2284695" y="3898196"/>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76" name="Oval 1075"/>
            <p:cNvSpPr/>
            <p:nvPr/>
          </p:nvSpPr>
          <p:spPr>
            <a:xfrm rot="7052147">
              <a:off x="2162146" y="4171229"/>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77" name="Oval 1076"/>
            <p:cNvSpPr/>
            <p:nvPr/>
          </p:nvSpPr>
          <p:spPr>
            <a:xfrm rot="7052147">
              <a:off x="2143982" y="4225745"/>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78" name="Oval 1077"/>
            <p:cNvSpPr/>
            <p:nvPr/>
          </p:nvSpPr>
          <p:spPr>
            <a:xfrm rot="7052147">
              <a:off x="2075973" y="3791095"/>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79" name="Oval 1078"/>
            <p:cNvSpPr/>
            <p:nvPr/>
          </p:nvSpPr>
          <p:spPr>
            <a:xfrm rot="7052147">
              <a:off x="2110352" y="384589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80" name="Oval 1079"/>
            <p:cNvSpPr/>
            <p:nvPr/>
          </p:nvSpPr>
          <p:spPr>
            <a:xfrm rot="7052147">
              <a:off x="2034613" y="389408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81" name="Oval 1080"/>
            <p:cNvSpPr/>
            <p:nvPr/>
          </p:nvSpPr>
          <p:spPr>
            <a:xfrm rot="7052147">
              <a:off x="2104620" y="3933140"/>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82" name="Oval 1081"/>
            <p:cNvSpPr/>
            <p:nvPr/>
          </p:nvSpPr>
          <p:spPr>
            <a:xfrm rot="7052147">
              <a:off x="2370491" y="452835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83" name="Oval 1082"/>
            <p:cNvSpPr/>
            <p:nvPr/>
          </p:nvSpPr>
          <p:spPr>
            <a:xfrm rot="7052147">
              <a:off x="2394534" y="460586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84" name="Oval 1083"/>
            <p:cNvSpPr/>
            <p:nvPr/>
          </p:nvSpPr>
          <p:spPr>
            <a:xfrm rot="7052147">
              <a:off x="2193619" y="4428775"/>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85" name="Oval 1084"/>
            <p:cNvSpPr/>
            <p:nvPr/>
          </p:nvSpPr>
          <p:spPr>
            <a:xfrm rot="7052147">
              <a:off x="2548088" y="4707352"/>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86" name="Oval 1085"/>
            <p:cNvSpPr/>
            <p:nvPr/>
          </p:nvSpPr>
          <p:spPr>
            <a:xfrm rot="7052147">
              <a:off x="2417892" y="469974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87" name="Oval 1086"/>
            <p:cNvSpPr/>
            <p:nvPr/>
          </p:nvSpPr>
          <p:spPr>
            <a:xfrm rot="7052147">
              <a:off x="2479569" y="4680337"/>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88" name="Oval 1087"/>
            <p:cNvSpPr/>
            <p:nvPr/>
          </p:nvSpPr>
          <p:spPr>
            <a:xfrm rot="7052147">
              <a:off x="2455881" y="4750496"/>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89" name="Oval 1088"/>
            <p:cNvSpPr/>
            <p:nvPr/>
          </p:nvSpPr>
          <p:spPr>
            <a:xfrm rot="7052147">
              <a:off x="2380903" y="477068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90" name="Oval 1089"/>
            <p:cNvSpPr/>
            <p:nvPr/>
          </p:nvSpPr>
          <p:spPr>
            <a:xfrm rot="7052147">
              <a:off x="2500725" y="4784183"/>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91" name="Oval 1090"/>
            <p:cNvSpPr/>
            <p:nvPr/>
          </p:nvSpPr>
          <p:spPr>
            <a:xfrm rot="7052147">
              <a:off x="2456351" y="483325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92" name="Oval 1091"/>
            <p:cNvSpPr/>
            <p:nvPr/>
          </p:nvSpPr>
          <p:spPr>
            <a:xfrm rot="7052147">
              <a:off x="2374788" y="4503166"/>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93" name="Oval 1092"/>
            <p:cNvSpPr/>
            <p:nvPr/>
          </p:nvSpPr>
          <p:spPr>
            <a:xfrm rot="7052147">
              <a:off x="2244592" y="449555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94" name="Oval 1093"/>
            <p:cNvSpPr/>
            <p:nvPr/>
          </p:nvSpPr>
          <p:spPr>
            <a:xfrm rot="7052147">
              <a:off x="2306269" y="4476150"/>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95" name="Oval 1094"/>
            <p:cNvSpPr/>
            <p:nvPr/>
          </p:nvSpPr>
          <p:spPr>
            <a:xfrm rot="7052147">
              <a:off x="2282581" y="4546309"/>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96" name="Oval 1095"/>
            <p:cNvSpPr/>
            <p:nvPr/>
          </p:nvSpPr>
          <p:spPr>
            <a:xfrm rot="7052147">
              <a:off x="2207603" y="4566501"/>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97" name="Oval 1096"/>
            <p:cNvSpPr/>
            <p:nvPr/>
          </p:nvSpPr>
          <p:spPr>
            <a:xfrm rot="7052147">
              <a:off x="2327425" y="4579996"/>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98" name="Oval 1097"/>
            <p:cNvSpPr/>
            <p:nvPr/>
          </p:nvSpPr>
          <p:spPr>
            <a:xfrm rot="7052147">
              <a:off x="2283051" y="462906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099" name="Oval 1098"/>
            <p:cNvSpPr/>
            <p:nvPr/>
          </p:nvSpPr>
          <p:spPr>
            <a:xfrm rot="7052147">
              <a:off x="2747817" y="452135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00" name="Oval 1099"/>
            <p:cNvSpPr/>
            <p:nvPr/>
          </p:nvSpPr>
          <p:spPr>
            <a:xfrm rot="7052147">
              <a:off x="2031363" y="433430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01" name="Oval 1100"/>
            <p:cNvSpPr/>
            <p:nvPr/>
          </p:nvSpPr>
          <p:spPr>
            <a:xfrm rot="7052147">
              <a:off x="2682440" y="453802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02" name="Oval 1101"/>
            <p:cNvSpPr/>
            <p:nvPr/>
          </p:nvSpPr>
          <p:spPr>
            <a:xfrm rot="7052147">
              <a:off x="2646739" y="4468652"/>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03" name="Oval 1102"/>
            <p:cNvSpPr/>
            <p:nvPr/>
          </p:nvSpPr>
          <p:spPr>
            <a:xfrm rot="7052147">
              <a:off x="2532110" y="4894941"/>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04" name="Oval 1103"/>
            <p:cNvSpPr/>
            <p:nvPr/>
          </p:nvSpPr>
          <p:spPr>
            <a:xfrm rot="7052147">
              <a:off x="2545483" y="442996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05" name="Oval 1104"/>
            <p:cNvSpPr/>
            <p:nvPr/>
          </p:nvSpPr>
          <p:spPr>
            <a:xfrm rot="7052147">
              <a:off x="2476953" y="438597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06" name="Oval 1105"/>
            <p:cNvSpPr/>
            <p:nvPr/>
          </p:nvSpPr>
          <p:spPr>
            <a:xfrm rot="7052147">
              <a:off x="2355957" y="4669031"/>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07" name="Oval 1106"/>
            <p:cNvSpPr/>
            <p:nvPr/>
          </p:nvSpPr>
          <p:spPr>
            <a:xfrm rot="7052147">
              <a:off x="2107870" y="438785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08" name="Oval 1107"/>
            <p:cNvSpPr/>
            <p:nvPr/>
          </p:nvSpPr>
          <p:spPr>
            <a:xfrm rot="7052147">
              <a:off x="2118014" y="4436779"/>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09" name="Oval 1108"/>
            <p:cNvSpPr/>
            <p:nvPr/>
          </p:nvSpPr>
          <p:spPr>
            <a:xfrm rot="7052147">
              <a:off x="2360278" y="3974751"/>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10" name="Oval 1109"/>
            <p:cNvSpPr/>
            <p:nvPr/>
          </p:nvSpPr>
          <p:spPr>
            <a:xfrm rot="7052147">
              <a:off x="2418568" y="402729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11" name="Oval 1110"/>
            <p:cNvSpPr/>
            <p:nvPr/>
          </p:nvSpPr>
          <p:spPr>
            <a:xfrm rot="7052147">
              <a:off x="2394143" y="395176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12" name="Oval 1111"/>
            <p:cNvSpPr/>
            <p:nvPr/>
          </p:nvSpPr>
          <p:spPr>
            <a:xfrm rot="7052147">
              <a:off x="1979485" y="388519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13" name="Oval 1112"/>
            <p:cNvSpPr/>
            <p:nvPr/>
          </p:nvSpPr>
          <p:spPr>
            <a:xfrm rot="7052147">
              <a:off x="2014820" y="3242325"/>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14" name="Oval 1113"/>
            <p:cNvSpPr/>
            <p:nvPr/>
          </p:nvSpPr>
          <p:spPr>
            <a:xfrm rot="7052147">
              <a:off x="1952276" y="322504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15" name="Oval 1114"/>
            <p:cNvSpPr/>
            <p:nvPr/>
          </p:nvSpPr>
          <p:spPr>
            <a:xfrm rot="7052147">
              <a:off x="2000636" y="357891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17" name="Oval 1116"/>
            <p:cNvSpPr/>
            <p:nvPr/>
          </p:nvSpPr>
          <p:spPr>
            <a:xfrm rot="7052147">
              <a:off x="1939234" y="3653363"/>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18" name="Oval 1117"/>
            <p:cNvSpPr/>
            <p:nvPr/>
          </p:nvSpPr>
          <p:spPr>
            <a:xfrm rot="7052147">
              <a:off x="1929763" y="357660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20" name="Oval 1119"/>
            <p:cNvSpPr/>
            <p:nvPr/>
          </p:nvSpPr>
          <p:spPr>
            <a:xfrm rot="7052147">
              <a:off x="2059170" y="3136331"/>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50" name="Oval 749"/>
            <p:cNvSpPr/>
            <p:nvPr/>
          </p:nvSpPr>
          <p:spPr>
            <a:xfrm rot="7052147">
              <a:off x="3283825" y="537430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51" name="Oval 750"/>
            <p:cNvSpPr/>
            <p:nvPr/>
          </p:nvSpPr>
          <p:spPr>
            <a:xfrm rot="7052147">
              <a:off x="3160884" y="536895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52" name="Oval 751"/>
            <p:cNvSpPr/>
            <p:nvPr/>
          </p:nvSpPr>
          <p:spPr>
            <a:xfrm rot="7052147">
              <a:off x="3162616" y="5266735"/>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53" name="Oval 752"/>
            <p:cNvSpPr/>
            <p:nvPr/>
          </p:nvSpPr>
          <p:spPr>
            <a:xfrm rot="7052147">
              <a:off x="3222562" y="534954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54" name="Oval 753"/>
            <p:cNvSpPr/>
            <p:nvPr/>
          </p:nvSpPr>
          <p:spPr>
            <a:xfrm rot="7052147">
              <a:off x="3090371" y="5306410"/>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57" name="Oval 756"/>
            <p:cNvSpPr/>
            <p:nvPr/>
          </p:nvSpPr>
          <p:spPr>
            <a:xfrm rot="7052147">
              <a:off x="3228712" y="528830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58" name="Oval 757"/>
            <p:cNvSpPr/>
            <p:nvPr/>
          </p:nvSpPr>
          <p:spPr>
            <a:xfrm rot="7052147">
              <a:off x="3122075" y="524559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59" name="Oval 758"/>
            <p:cNvSpPr/>
            <p:nvPr/>
          </p:nvSpPr>
          <p:spPr>
            <a:xfrm rot="7052147">
              <a:off x="3088359" y="5369812"/>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60" name="Oval 759"/>
            <p:cNvSpPr/>
            <p:nvPr/>
          </p:nvSpPr>
          <p:spPr>
            <a:xfrm rot="7052147">
              <a:off x="3123895" y="543990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62" name="Oval 761"/>
            <p:cNvSpPr/>
            <p:nvPr/>
          </p:nvSpPr>
          <p:spPr>
            <a:xfrm rot="7052147">
              <a:off x="3070269" y="5244369"/>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63" name="Oval 762"/>
            <p:cNvSpPr/>
            <p:nvPr/>
          </p:nvSpPr>
          <p:spPr>
            <a:xfrm rot="7052147">
              <a:off x="3332067" y="520302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64" name="Oval 763"/>
            <p:cNvSpPr/>
            <p:nvPr/>
          </p:nvSpPr>
          <p:spPr>
            <a:xfrm rot="7052147">
              <a:off x="3259542" y="520388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67" name="Oval 766"/>
            <p:cNvSpPr/>
            <p:nvPr/>
          </p:nvSpPr>
          <p:spPr>
            <a:xfrm rot="7052147">
              <a:off x="3370056" y="525377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769" name="Oval 768"/>
            <p:cNvSpPr/>
            <p:nvPr/>
          </p:nvSpPr>
          <p:spPr>
            <a:xfrm rot="7052147">
              <a:off x="3295078" y="5273968"/>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70" name="Oval 769"/>
            <p:cNvSpPr/>
            <p:nvPr/>
          </p:nvSpPr>
          <p:spPr>
            <a:xfrm rot="7052147">
              <a:off x="3270692" y="533206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72" name="Oval 771"/>
            <p:cNvSpPr/>
            <p:nvPr/>
          </p:nvSpPr>
          <p:spPr>
            <a:xfrm rot="7052147">
              <a:off x="3225879" y="5144190"/>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78" name="Oval 777"/>
            <p:cNvSpPr/>
            <p:nvPr/>
          </p:nvSpPr>
          <p:spPr>
            <a:xfrm rot="7052147">
              <a:off x="3239910" y="544494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80" name="Oval 779"/>
            <p:cNvSpPr/>
            <p:nvPr/>
          </p:nvSpPr>
          <p:spPr>
            <a:xfrm rot="7052147">
              <a:off x="3221746" y="549945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86" name="Oval 785"/>
            <p:cNvSpPr/>
            <p:nvPr/>
          </p:nvSpPr>
          <p:spPr>
            <a:xfrm rot="7052147">
              <a:off x="3112377" y="5167800"/>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788" name="Oval 787"/>
            <p:cNvSpPr/>
            <p:nvPr/>
          </p:nvSpPr>
          <p:spPr>
            <a:xfrm rot="7052147">
              <a:off x="3182383" y="5206852"/>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41" name="Oval 840"/>
            <p:cNvSpPr/>
            <p:nvPr/>
          </p:nvSpPr>
          <p:spPr>
            <a:xfrm rot="7052147">
              <a:off x="3031147" y="516212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44" name="Oval 843"/>
            <p:cNvSpPr/>
            <p:nvPr/>
          </p:nvSpPr>
          <p:spPr>
            <a:xfrm rot="7052147">
              <a:off x="2900951" y="5154513"/>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45" name="Oval 844"/>
            <p:cNvSpPr/>
            <p:nvPr/>
          </p:nvSpPr>
          <p:spPr>
            <a:xfrm rot="7052147">
              <a:off x="2938940" y="520526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49" name="Oval 848"/>
            <p:cNvSpPr/>
            <p:nvPr/>
          </p:nvSpPr>
          <p:spPr>
            <a:xfrm rot="7052147">
              <a:off x="2863962" y="522546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50" name="Oval 849"/>
            <p:cNvSpPr/>
            <p:nvPr/>
          </p:nvSpPr>
          <p:spPr>
            <a:xfrm rot="7052147">
              <a:off x="2983784" y="523895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51" name="Oval 850"/>
            <p:cNvSpPr/>
            <p:nvPr/>
          </p:nvSpPr>
          <p:spPr>
            <a:xfrm rot="7052147">
              <a:off x="2939410" y="5288022"/>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52" name="Oval 851"/>
            <p:cNvSpPr/>
            <p:nvPr/>
          </p:nvSpPr>
          <p:spPr>
            <a:xfrm rot="7052147">
              <a:off x="3015169" y="534971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853" name="Oval 852"/>
            <p:cNvSpPr/>
            <p:nvPr/>
          </p:nvSpPr>
          <p:spPr>
            <a:xfrm rot="7052147">
              <a:off x="3299305" y="5456172"/>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855" name="Oval 854"/>
            <p:cNvSpPr/>
            <p:nvPr/>
          </p:nvSpPr>
          <p:spPr>
            <a:xfrm rot="7052147">
              <a:off x="3380346" y="5424867"/>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857" name="Oval 856"/>
            <p:cNvSpPr/>
            <p:nvPr/>
          </p:nvSpPr>
          <p:spPr>
            <a:xfrm rot="7052147">
              <a:off x="3523173" y="531942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858" name="Oval 857"/>
            <p:cNvSpPr/>
            <p:nvPr/>
          </p:nvSpPr>
          <p:spPr>
            <a:xfrm rot="7052147">
              <a:off x="3468257" y="539732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859" name="Oval 858"/>
            <p:cNvSpPr/>
            <p:nvPr/>
          </p:nvSpPr>
          <p:spPr>
            <a:xfrm rot="7052147">
              <a:off x="3340506" y="535638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862" name="Oval 861"/>
            <p:cNvSpPr/>
            <p:nvPr/>
          </p:nvSpPr>
          <p:spPr>
            <a:xfrm rot="7052147">
              <a:off x="3421353" y="534204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870" name="Oval 869"/>
            <p:cNvSpPr/>
            <p:nvPr/>
          </p:nvSpPr>
          <p:spPr>
            <a:xfrm rot="7052147">
              <a:off x="3417458" y="5277955"/>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908" name="Oval 907"/>
            <p:cNvSpPr/>
            <p:nvPr/>
          </p:nvSpPr>
          <p:spPr>
            <a:xfrm rot="7052147">
              <a:off x="3466875" y="5273968"/>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31" name="Oval 1130"/>
            <p:cNvSpPr/>
            <p:nvPr/>
          </p:nvSpPr>
          <p:spPr>
            <a:xfrm rot="7052147">
              <a:off x="3408837" y="5206663"/>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32" name="Oval 1131"/>
            <p:cNvSpPr/>
            <p:nvPr/>
          </p:nvSpPr>
          <p:spPr>
            <a:xfrm rot="7052147">
              <a:off x="3143839" y="5485097"/>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33" name="Oval 1132"/>
            <p:cNvSpPr/>
            <p:nvPr/>
          </p:nvSpPr>
          <p:spPr>
            <a:xfrm rot="7052147">
              <a:off x="3154486" y="510460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34" name="Oval 1133"/>
            <p:cNvSpPr/>
            <p:nvPr/>
          </p:nvSpPr>
          <p:spPr>
            <a:xfrm rot="7052147">
              <a:off x="2812655" y="5187515"/>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35" name="Oval 1134"/>
            <p:cNvSpPr/>
            <p:nvPr/>
          </p:nvSpPr>
          <p:spPr>
            <a:xfrm rot="7052147">
              <a:off x="2972446" y="5110917"/>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36" name="Oval 1135"/>
            <p:cNvSpPr/>
            <p:nvPr/>
          </p:nvSpPr>
          <p:spPr>
            <a:xfrm rot="7052147">
              <a:off x="2744088" y="512509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37" name="Oval 1136"/>
            <p:cNvSpPr/>
            <p:nvPr/>
          </p:nvSpPr>
          <p:spPr>
            <a:xfrm rot="7052147">
              <a:off x="2821492" y="5106121"/>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38" name="Oval 1137"/>
            <p:cNvSpPr/>
            <p:nvPr/>
          </p:nvSpPr>
          <p:spPr>
            <a:xfrm rot="7052147">
              <a:off x="2896160" y="508854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39" name="Oval 1138"/>
            <p:cNvSpPr/>
            <p:nvPr/>
          </p:nvSpPr>
          <p:spPr>
            <a:xfrm rot="7052147">
              <a:off x="3522456" y="5406176"/>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40" name="Oval 1139"/>
            <p:cNvSpPr/>
            <p:nvPr/>
          </p:nvSpPr>
          <p:spPr>
            <a:xfrm rot="7052147">
              <a:off x="2677417" y="5047207"/>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41" name="Oval 1140"/>
            <p:cNvSpPr/>
            <p:nvPr/>
          </p:nvSpPr>
          <p:spPr>
            <a:xfrm rot="7052147">
              <a:off x="2819017" y="503118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42" name="Oval 1141"/>
            <p:cNvSpPr/>
            <p:nvPr/>
          </p:nvSpPr>
          <p:spPr>
            <a:xfrm rot="7052147">
              <a:off x="3047979" y="5101596"/>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43" name="Oval 1142"/>
            <p:cNvSpPr/>
            <p:nvPr/>
          </p:nvSpPr>
          <p:spPr>
            <a:xfrm rot="7052147">
              <a:off x="2557337" y="496521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44" name="Oval 1143"/>
            <p:cNvSpPr/>
            <p:nvPr/>
          </p:nvSpPr>
          <p:spPr>
            <a:xfrm rot="7052147">
              <a:off x="3093707" y="5065202"/>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45" name="Oval 1144"/>
            <p:cNvSpPr/>
            <p:nvPr/>
          </p:nvSpPr>
          <p:spPr>
            <a:xfrm rot="7052147">
              <a:off x="2966762" y="480081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46" name="Oval 1145"/>
            <p:cNvSpPr/>
            <p:nvPr/>
          </p:nvSpPr>
          <p:spPr>
            <a:xfrm rot="7052147">
              <a:off x="2870887" y="5033249"/>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47" name="Oval 1146"/>
            <p:cNvSpPr/>
            <p:nvPr/>
          </p:nvSpPr>
          <p:spPr>
            <a:xfrm rot="7052147">
              <a:off x="2853530" y="494282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48" name="Oval 1147"/>
            <p:cNvSpPr/>
            <p:nvPr/>
          </p:nvSpPr>
          <p:spPr>
            <a:xfrm rot="7052147">
              <a:off x="2957843" y="5042629"/>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49" name="Oval 1148"/>
            <p:cNvSpPr/>
            <p:nvPr/>
          </p:nvSpPr>
          <p:spPr>
            <a:xfrm rot="7052147">
              <a:off x="3021522" y="501456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50" name="Oval 1149"/>
            <p:cNvSpPr/>
            <p:nvPr/>
          </p:nvSpPr>
          <p:spPr>
            <a:xfrm rot="7052147">
              <a:off x="2935406" y="4976235"/>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51" name="Oval 1150"/>
            <p:cNvSpPr/>
            <p:nvPr/>
          </p:nvSpPr>
          <p:spPr>
            <a:xfrm rot="7052147">
              <a:off x="2998978" y="4934054"/>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52" name="Oval 1151"/>
            <p:cNvSpPr/>
            <p:nvPr/>
          </p:nvSpPr>
          <p:spPr>
            <a:xfrm rot="7052147">
              <a:off x="2899493" y="4878154"/>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53" name="Oval 1152"/>
            <p:cNvSpPr/>
            <p:nvPr/>
          </p:nvSpPr>
          <p:spPr>
            <a:xfrm rot="7052147">
              <a:off x="2967281" y="4878195"/>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54" name="Oval 1153"/>
            <p:cNvSpPr/>
            <p:nvPr/>
          </p:nvSpPr>
          <p:spPr>
            <a:xfrm rot="7052147">
              <a:off x="2620405" y="439650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55" name="Oval 1154"/>
            <p:cNvSpPr/>
            <p:nvPr/>
          </p:nvSpPr>
          <p:spPr>
            <a:xfrm rot="7052147">
              <a:off x="2162295" y="449673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56" name="Oval 1155"/>
            <p:cNvSpPr/>
            <p:nvPr/>
          </p:nvSpPr>
          <p:spPr>
            <a:xfrm rot="7052147">
              <a:off x="2561916" y="4324159"/>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57" name="Oval 1156"/>
            <p:cNvSpPr/>
            <p:nvPr/>
          </p:nvSpPr>
          <p:spPr>
            <a:xfrm rot="7052147">
              <a:off x="2559182" y="423142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58" name="Oval 1157"/>
            <p:cNvSpPr/>
            <p:nvPr/>
          </p:nvSpPr>
          <p:spPr>
            <a:xfrm rot="7052147">
              <a:off x="2440029" y="409154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59" name="Oval 1158"/>
            <p:cNvSpPr/>
            <p:nvPr/>
          </p:nvSpPr>
          <p:spPr>
            <a:xfrm rot="7052147">
              <a:off x="2530108" y="410197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60" name="Oval 1159"/>
            <p:cNvSpPr/>
            <p:nvPr/>
          </p:nvSpPr>
          <p:spPr>
            <a:xfrm rot="7052147">
              <a:off x="2498144" y="4024689"/>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61" name="Oval 1160"/>
            <p:cNvSpPr/>
            <p:nvPr/>
          </p:nvSpPr>
          <p:spPr>
            <a:xfrm rot="7052147">
              <a:off x="2456116" y="394347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62" name="Oval 1161"/>
            <p:cNvSpPr/>
            <p:nvPr/>
          </p:nvSpPr>
          <p:spPr>
            <a:xfrm rot="7052147">
              <a:off x="2397330" y="386622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64" name="Oval 1163"/>
            <p:cNvSpPr/>
            <p:nvPr/>
          </p:nvSpPr>
          <p:spPr>
            <a:xfrm rot="7052147">
              <a:off x="2415121" y="3823777"/>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65" name="Oval 1164"/>
            <p:cNvSpPr/>
            <p:nvPr/>
          </p:nvSpPr>
          <p:spPr>
            <a:xfrm rot="7052147">
              <a:off x="2335372" y="3633690"/>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66" name="Oval 1165"/>
            <p:cNvSpPr/>
            <p:nvPr/>
          </p:nvSpPr>
          <p:spPr>
            <a:xfrm rot="7052147">
              <a:off x="1911239" y="315496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a typeface="Arial" charset="0"/>
                <a:cs typeface="Arial" charset="0"/>
              </a:endParaRPr>
            </a:p>
          </p:txBody>
        </p:sp>
        <p:sp>
          <p:nvSpPr>
            <p:cNvPr id="1167" name="Oval 1166"/>
            <p:cNvSpPr/>
            <p:nvPr/>
          </p:nvSpPr>
          <p:spPr>
            <a:xfrm>
              <a:off x="2087479" y="244552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68" name="Oval 1167"/>
            <p:cNvSpPr/>
            <p:nvPr/>
          </p:nvSpPr>
          <p:spPr>
            <a:xfrm>
              <a:off x="1996039" y="249124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69" name="Oval 1168"/>
            <p:cNvSpPr/>
            <p:nvPr/>
          </p:nvSpPr>
          <p:spPr>
            <a:xfrm>
              <a:off x="2041759" y="2399808"/>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70" name="Oval 1169"/>
            <p:cNvSpPr/>
            <p:nvPr/>
          </p:nvSpPr>
          <p:spPr>
            <a:xfrm>
              <a:off x="1996039" y="2536968"/>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71" name="Oval 1170"/>
            <p:cNvSpPr/>
            <p:nvPr/>
          </p:nvSpPr>
          <p:spPr>
            <a:xfrm>
              <a:off x="2121769" y="2509441"/>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72" name="Oval 1171"/>
            <p:cNvSpPr/>
            <p:nvPr/>
          </p:nvSpPr>
          <p:spPr>
            <a:xfrm>
              <a:off x="2114922" y="238837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73" name="Oval 1172"/>
            <p:cNvSpPr/>
            <p:nvPr/>
          </p:nvSpPr>
          <p:spPr>
            <a:xfrm>
              <a:off x="2018899" y="258347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74" name="Oval 1173"/>
            <p:cNvSpPr/>
            <p:nvPr/>
          </p:nvSpPr>
          <p:spPr>
            <a:xfrm>
              <a:off x="2175210" y="2628408"/>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75" name="Oval 1174"/>
            <p:cNvSpPr/>
            <p:nvPr/>
          </p:nvSpPr>
          <p:spPr>
            <a:xfrm>
              <a:off x="2083770" y="267412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76" name="Oval 1175"/>
            <p:cNvSpPr/>
            <p:nvPr/>
          </p:nvSpPr>
          <p:spPr>
            <a:xfrm>
              <a:off x="2232777" y="271984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77" name="Oval 1176"/>
            <p:cNvSpPr/>
            <p:nvPr/>
          </p:nvSpPr>
          <p:spPr>
            <a:xfrm>
              <a:off x="2072340" y="2605548"/>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78" name="Oval 1177"/>
            <p:cNvSpPr/>
            <p:nvPr/>
          </p:nvSpPr>
          <p:spPr>
            <a:xfrm>
              <a:off x="2164197" y="271984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79" name="Oval 1178"/>
            <p:cNvSpPr/>
            <p:nvPr/>
          </p:nvSpPr>
          <p:spPr>
            <a:xfrm>
              <a:off x="2209500" y="2692321"/>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80" name="Oval 1179"/>
            <p:cNvSpPr/>
            <p:nvPr/>
          </p:nvSpPr>
          <p:spPr>
            <a:xfrm>
              <a:off x="2202653" y="257125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81" name="Oval 1180"/>
            <p:cNvSpPr/>
            <p:nvPr/>
          </p:nvSpPr>
          <p:spPr>
            <a:xfrm>
              <a:off x="2255220" y="262840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82" name="Oval 1181"/>
            <p:cNvSpPr/>
            <p:nvPr/>
          </p:nvSpPr>
          <p:spPr>
            <a:xfrm>
              <a:off x="2187057" y="2766354"/>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83" name="Oval 1182"/>
            <p:cNvSpPr/>
            <p:nvPr/>
          </p:nvSpPr>
          <p:spPr>
            <a:xfrm>
              <a:off x="2180685" y="290142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84" name="Oval 1183"/>
            <p:cNvSpPr/>
            <p:nvPr/>
          </p:nvSpPr>
          <p:spPr>
            <a:xfrm>
              <a:off x="2089245" y="2947143"/>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85" name="Oval 1184"/>
            <p:cNvSpPr/>
            <p:nvPr/>
          </p:nvSpPr>
          <p:spPr>
            <a:xfrm>
              <a:off x="2134965" y="2855703"/>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86" name="Oval 1185"/>
            <p:cNvSpPr/>
            <p:nvPr/>
          </p:nvSpPr>
          <p:spPr>
            <a:xfrm>
              <a:off x="2157825" y="299286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87" name="Oval 1186"/>
            <p:cNvSpPr/>
            <p:nvPr/>
          </p:nvSpPr>
          <p:spPr>
            <a:xfrm>
              <a:off x="2089245" y="2992863"/>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88" name="Oval 1187"/>
            <p:cNvSpPr/>
            <p:nvPr/>
          </p:nvSpPr>
          <p:spPr>
            <a:xfrm>
              <a:off x="2214975" y="296533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89" name="Oval 1188"/>
            <p:cNvSpPr/>
            <p:nvPr/>
          </p:nvSpPr>
          <p:spPr>
            <a:xfrm>
              <a:off x="2260695" y="2901423"/>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90" name="Oval 1189"/>
            <p:cNvSpPr/>
            <p:nvPr/>
          </p:nvSpPr>
          <p:spPr>
            <a:xfrm>
              <a:off x="2112105" y="3039369"/>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91" name="Oval 1190"/>
            <p:cNvSpPr/>
            <p:nvPr/>
          </p:nvSpPr>
          <p:spPr>
            <a:xfrm>
              <a:off x="1953945" y="2214464"/>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92" name="Oval 1191"/>
            <p:cNvSpPr/>
            <p:nvPr/>
          </p:nvSpPr>
          <p:spPr>
            <a:xfrm>
              <a:off x="1908225" y="216874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93" name="Oval 1192"/>
            <p:cNvSpPr/>
            <p:nvPr/>
          </p:nvSpPr>
          <p:spPr>
            <a:xfrm>
              <a:off x="1931085" y="230590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94" name="Oval 1193"/>
            <p:cNvSpPr/>
            <p:nvPr/>
          </p:nvSpPr>
          <p:spPr>
            <a:xfrm>
              <a:off x="1749475" y="150923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95" name="Oval 1194"/>
            <p:cNvSpPr/>
            <p:nvPr/>
          </p:nvSpPr>
          <p:spPr>
            <a:xfrm>
              <a:off x="1892805" y="265281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96" name="Oval 1195"/>
            <p:cNvSpPr/>
            <p:nvPr/>
          </p:nvSpPr>
          <p:spPr>
            <a:xfrm>
              <a:off x="1981388" y="2157314"/>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97" name="Oval 1196"/>
            <p:cNvSpPr/>
            <p:nvPr/>
          </p:nvSpPr>
          <p:spPr>
            <a:xfrm>
              <a:off x="2059036" y="2741777"/>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98" name="Oval 1197"/>
            <p:cNvSpPr/>
            <p:nvPr/>
          </p:nvSpPr>
          <p:spPr>
            <a:xfrm>
              <a:off x="1967596" y="2787497"/>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99" name="Oval 1198"/>
            <p:cNvSpPr/>
            <p:nvPr/>
          </p:nvSpPr>
          <p:spPr>
            <a:xfrm>
              <a:off x="1956166" y="271891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00" name="Oval 1199"/>
            <p:cNvSpPr/>
            <p:nvPr/>
          </p:nvSpPr>
          <p:spPr>
            <a:xfrm>
              <a:off x="1967596" y="283321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01" name="Oval 1200"/>
            <p:cNvSpPr/>
            <p:nvPr/>
          </p:nvSpPr>
          <p:spPr>
            <a:xfrm>
              <a:off x="2093326" y="280569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02" name="Oval 1201"/>
            <p:cNvSpPr/>
            <p:nvPr/>
          </p:nvSpPr>
          <p:spPr>
            <a:xfrm>
              <a:off x="2006052" y="2684627"/>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03" name="Oval 1202"/>
            <p:cNvSpPr/>
            <p:nvPr/>
          </p:nvSpPr>
          <p:spPr>
            <a:xfrm>
              <a:off x="2139046" y="274177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04" name="Oval 1203"/>
            <p:cNvSpPr/>
            <p:nvPr/>
          </p:nvSpPr>
          <p:spPr>
            <a:xfrm>
              <a:off x="1990456" y="287972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05" name="Oval 1204"/>
            <p:cNvSpPr/>
            <p:nvPr/>
          </p:nvSpPr>
          <p:spPr>
            <a:xfrm>
              <a:off x="1892158" y="205145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06" name="Oval 1205"/>
            <p:cNvSpPr/>
            <p:nvPr/>
          </p:nvSpPr>
          <p:spPr>
            <a:xfrm>
              <a:off x="1937878" y="196001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07" name="Oval 1206"/>
            <p:cNvSpPr/>
            <p:nvPr/>
          </p:nvSpPr>
          <p:spPr>
            <a:xfrm>
              <a:off x="1960738" y="209717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08" name="Oval 1207"/>
            <p:cNvSpPr/>
            <p:nvPr/>
          </p:nvSpPr>
          <p:spPr>
            <a:xfrm>
              <a:off x="2017888" y="2069651"/>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09" name="Oval 1208"/>
            <p:cNvSpPr/>
            <p:nvPr/>
          </p:nvSpPr>
          <p:spPr>
            <a:xfrm>
              <a:off x="1892203" y="303005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10" name="Oval 1209"/>
            <p:cNvSpPr/>
            <p:nvPr/>
          </p:nvSpPr>
          <p:spPr>
            <a:xfrm>
              <a:off x="1902524" y="281581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11" name="Oval 1210"/>
            <p:cNvSpPr/>
            <p:nvPr/>
          </p:nvSpPr>
          <p:spPr>
            <a:xfrm>
              <a:off x="1965366" y="3018626"/>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12" name="Oval 1211"/>
            <p:cNvSpPr/>
            <p:nvPr/>
          </p:nvSpPr>
          <p:spPr>
            <a:xfrm>
              <a:off x="2001886" y="2961476"/>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13" name="Oval 1212"/>
            <p:cNvSpPr/>
            <p:nvPr/>
          </p:nvSpPr>
          <p:spPr>
            <a:xfrm>
              <a:off x="1914842" y="296241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14" name="Oval 1213"/>
            <p:cNvSpPr/>
            <p:nvPr/>
          </p:nvSpPr>
          <p:spPr>
            <a:xfrm>
              <a:off x="1988353" y="308820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15" name="Oval 1214"/>
            <p:cNvSpPr/>
            <p:nvPr/>
          </p:nvSpPr>
          <p:spPr>
            <a:xfrm>
              <a:off x="2195043" y="3045654"/>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16" name="Oval 1215"/>
            <p:cNvSpPr/>
            <p:nvPr/>
          </p:nvSpPr>
          <p:spPr>
            <a:xfrm>
              <a:off x="2188576" y="2985617"/>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17" name="Oval 1216"/>
            <p:cNvSpPr/>
            <p:nvPr/>
          </p:nvSpPr>
          <p:spPr>
            <a:xfrm>
              <a:off x="1937506" y="256412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18" name="Oval 1217"/>
            <p:cNvSpPr/>
            <p:nvPr/>
          </p:nvSpPr>
          <p:spPr>
            <a:xfrm>
              <a:off x="1931030" y="2464530"/>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19" name="Oval 1218"/>
            <p:cNvSpPr/>
            <p:nvPr/>
          </p:nvSpPr>
          <p:spPr>
            <a:xfrm>
              <a:off x="1937506" y="239783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20" name="Oval 1219"/>
            <p:cNvSpPr/>
            <p:nvPr/>
          </p:nvSpPr>
          <p:spPr>
            <a:xfrm>
              <a:off x="1973179" y="2325865"/>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21" name="Oval 1220"/>
            <p:cNvSpPr/>
            <p:nvPr/>
          </p:nvSpPr>
          <p:spPr>
            <a:xfrm>
              <a:off x="2177502" y="233177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22" name="Oval 1221"/>
            <p:cNvSpPr/>
            <p:nvPr/>
          </p:nvSpPr>
          <p:spPr>
            <a:xfrm>
              <a:off x="2251781" y="303655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23" name="Oval 1222"/>
            <p:cNvSpPr/>
            <p:nvPr/>
          </p:nvSpPr>
          <p:spPr>
            <a:xfrm>
              <a:off x="2211792" y="251592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24" name="Oval 1223"/>
            <p:cNvSpPr/>
            <p:nvPr/>
          </p:nvSpPr>
          <p:spPr>
            <a:xfrm>
              <a:off x="2275816" y="2532584"/>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25" name="Oval 1224"/>
            <p:cNvSpPr/>
            <p:nvPr/>
          </p:nvSpPr>
          <p:spPr>
            <a:xfrm>
              <a:off x="2200190" y="2389709"/>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26" name="Oval 1225"/>
            <p:cNvSpPr/>
            <p:nvPr/>
          </p:nvSpPr>
          <p:spPr>
            <a:xfrm>
              <a:off x="2154738" y="228123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27" name="Oval 1226"/>
            <p:cNvSpPr/>
            <p:nvPr/>
          </p:nvSpPr>
          <p:spPr>
            <a:xfrm>
              <a:off x="2049040" y="166769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28" name="Oval 1227"/>
            <p:cNvSpPr/>
            <p:nvPr/>
          </p:nvSpPr>
          <p:spPr>
            <a:xfrm>
              <a:off x="2102481" y="178665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29" name="Oval 1228"/>
            <p:cNvSpPr/>
            <p:nvPr/>
          </p:nvSpPr>
          <p:spPr>
            <a:xfrm>
              <a:off x="2056761" y="174093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30" name="Oval 1229"/>
            <p:cNvSpPr/>
            <p:nvPr/>
          </p:nvSpPr>
          <p:spPr>
            <a:xfrm>
              <a:off x="2079621" y="1878099"/>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31" name="Oval 1230"/>
            <p:cNvSpPr/>
            <p:nvPr/>
          </p:nvSpPr>
          <p:spPr>
            <a:xfrm>
              <a:off x="2182491" y="178665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32" name="Oval 1231"/>
            <p:cNvSpPr/>
            <p:nvPr/>
          </p:nvSpPr>
          <p:spPr>
            <a:xfrm>
              <a:off x="2061819" y="2123587"/>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33" name="Oval 1232"/>
            <p:cNvSpPr/>
            <p:nvPr/>
          </p:nvSpPr>
          <p:spPr>
            <a:xfrm>
              <a:off x="2107539" y="205967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34" name="Oval 1233"/>
            <p:cNvSpPr/>
            <p:nvPr/>
          </p:nvSpPr>
          <p:spPr>
            <a:xfrm>
              <a:off x="2125341" y="195861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35" name="Oval 1234"/>
            <p:cNvSpPr/>
            <p:nvPr/>
          </p:nvSpPr>
          <p:spPr>
            <a:xfrm>
              <a:off x="2098625" y="2194808"/>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36" name="Oval 1235"/>
            <p:cNvSpPr/>
            <p:nvPr/>
          </p:nvSpPr>
          <p:spPr>
            <a:xfrm>
              <a:off x="2139063" y="1674171"/>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37" name="Oval 1236"/>
            <p:cNvSpPr/>
            <p:nvPr/>
          </p:nvSpPr>
          <p:spPr>
            <a:xfrm>
              <a:off x="2203087" y="169083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38" name="Oval 1237"/>
            <p:cNvSpPr/>
            <p:nvPr/>
          </p:nvSpPr>
          <p:spPr>
            <a:xfrm>
              <a:off x="2094003" y="1411923"/>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39" name="Oval 1238"/>
            <p:cNvSpPr/>
            <p:nvPr/>
          </p:nvSpPr>
          <p:spPr>
            <a:xfrm>
              <a:off x="1956959" y="122881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40" name="Oval 1239"/>
            <p:cNvSpPr/>
            <p:nvPr/>
          </p:nvSpPr>
          <p:spPr>
            <a:xfrm>
              <a:off x="1960738" y="1585117"/>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41" name="Oval 1240"/>
            <p:cNvSpPr/>
            <p:nvPr/>
          </p:nvSpPr>
          <p:spPr>
            <a:xfrm>
              <a:off x="1734615" y="1259899"/>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42" name="Oval 1241"/>
            <p:cNvSpPr/>
            <p:nvPr/>
          </p:nvSpPr>
          <p:spPr>
            <a:xfrm>
              <a:off x="1740615" y="137156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43" name="Oval 1242"/>
            <p:cNvSpPr/>
            <p:nvPr/>
          </p:nvSpPr>
          <p:spPr>
            <a:xfrm>
              <a:off x="1942936" y="1830605"/>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44" name="Oval 1243"/>
            <p:cNvSpPr/>
            <p:nvPr/>
          </p:nvSpPr>
          <p:spPr>
            <a:xfrm>
              <a:off x="1936089" y="170954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45" name="Oval 1244"/>
            <p:cNvSpPr/>
            <p:nvPr/>
          </p:nvSpPr>
          <p:spPr>
            <a:xfrm>
              <a:off x="2006458" y="1665634"/>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46" name="Oval 1245"/>
            <p:cNvSpPr/>
            <p:nvPr/>
          </p:nvSpPr>
          <p:spPr>
            <a:xfrm>
              <a:off x="1979742" y="1901826"/>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47" name="Oval 1246"/>
            <p:cNvSpPr/>
            <p:nvPr/>
          </p:nvSpPr>
          <p:spPr>
            <a:xfrm>
              <a:off x="1854955" y="165643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48" name="Oval 1247"/>
            <p:cNvSpPr/>
            <p:nvPr/>
          </p:nvSpPr>
          <p:spPr>
            <a:xfrm>
              <a:off x="2052387" y="1580126"/>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49" name="Oval 1248"/>
            <p:cNvSpPr/>
            <p:nvPr/>
          </p:nvSpPr>
          <p:spPr>
            <a:xfrm>
              <a:off x="1808486" y="1450621"/>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50" name="Oval 1249"/>
            <p:cNvSpPr/>
            <p:nvPr/>
          </p:nvSpPr>
          <p:spPr>
            <a:xfrm>
              <a:off x="1956520" y="137012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51" name="Oval 1250"/>
            <p:cNvSpPr/>
            <p:nvPr/>
          </p:nvSpPr>
          <p:spPr>
            <a:xfrm>
              <a:off x="2229360" y="1809186"/>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52" name="Oval 1251"/>
            <p:cNvSpPr/>
            <p:nvPr/>
          </p:nvSpPr>
          <p:spPr>
            <a:xfrm>
              <a:off x="2222513" y="168812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53" name="Oval 1252"/>
            <p:cNvSpPr/>
            <p:nvPr/>
          </p:nvSpPr>
          <p:spPr>
            <a:xfrm>
              <a:off x="1849561" y="132484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54" name="Oval 1253"/>
            <p:cNvSpPr/>
            <p:nvPr/>
          </p:nvSpPr>
          <p:spPr>
            <a:xfrm>
              <a:off x="2266166" y="1880407"/>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55" name="Oval 1254"/>
            <p:cNvSpPr/>
            <p:nvPr/>
          </p:nvSpPr>
          <p:spPr>
            <a:xfrm>
              <a:off x="2017652" y="181082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56" name="Oval 1255"/>
            <p:cNvSpPr/>
            <p:nvPr/>
          </p:nvSpPr>
          <p:spPr>
            <a:xfrm>
              <a:off x="2166306" y="2186245"/>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57" name="Oval 1256"/>
            <p:cNvSpPr/>
            <p:nvPr/>
          </p:nvSpPr>
          <p:spPr>
            <a:xfrm>
              <a:off x="2173999" y="2079320"/>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58" name="Oval 1257"/>
            <p:cNvSpPr/>
            <p:nvPr/>
          </p:nvSpPr>
          <p:spPr>
            <a:xfrm>
              <a:off x="2254795" y="205194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59" name="Oval 1258"/>
            <p:cNvSpPr/>
            <p:nvPr/>
          </p:nvSpPr>
          <p:spPr>
            <a:xfrm>
              <a:off x="2187606" y="1997895"/>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60" name="Oval 1259"/>
            <p:cNvSpPr/>
            <p:nvPr/>
          </p:nvSpPr>
          <p:spPr>
            <a:xfrm>
              <a:off x="2265352" y="1943289"/>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61" name="Oval 1260"/>
            <p:cNvSpPr/>
            <p:nvPr/>
          </p:nvSpPr>
          <p:spPr>
            <a:xfrm>
              <a:off x="2046132" y="131724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62" name="Oval 1261"/>
            <p:cNvSpPr/>
            <p:nvPr/>
          </p:nvSpPr>
          <p:spPr>
            <a:xfrm>
              <a:off x="1956843" y="1460746"/>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63" name="Oval 1262"/>
            <p:cNvSpPr/>
            <p:nvPr/>
          </p:nvSpPr>
          <p:spPr>
            <a:xfrm>
              <a:off x="1883872" y="178296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64" name="Oval 1263"/>
            <p:cNvSpPr/>
            <p:nvPr/>
          </p:nvSpPr>
          <p:spPr>
            <a:xfrm>
              <a:off x="1906726" y="1507036"/>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65" name="Oval 1264"/>
            <p:cNvSpPr/>
            <p:nvPr/>
          </p:nvSpPr>
          <p:spPr>
            <a:xfrm>
              <a:off x="2081325" y="148549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66" name="Oval 1265"/>
            <p:cNvSpPr/>
            <p:nvPr/>
          </p:nvSpPr>
          <p:spPr>
            <a:xfrm>
              <a:off x="1867096" y="1571487"/>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67" name="Oval 1266"/>
            <p:cNvSpPr/>
            <p:nvPr/>
          </p:nvSpPr>
          <p:spPr>
            <a:xfrm>
              <a:off x="1874439" y="188929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68" name="Oval 1267"/>
            <p:cNvSpPr/>
            <p:nvPr/>
          </p:nvSpPr>
          <p:spPr>
            <a:xfrm>
              <a:off x="2209645" y="224668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69" name="Oval 1268"/>
            <p:cNvSpPr/>
            <p:nvPr/>
          </p:nvSpPr>
          <p:spPr>
            <a:xfrm>
              <a:off x="1803841" y="124844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70" name="Oval 1269"/>
            <p:cNvSpPr/>
            <p:nvPr/>
          </p:nvSpPr>
          <p:spPr>
            <a:xfrm>
              <a:off x="1806796" y="112218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71" name="Oval 1270"/>
            <p:cNvSpPr/>
            <p:nvPr/>
          </p:nvSpPr>
          <p:spPr>
            <a:xfrm>
              <a:off x="2100552" y="73534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72" name="Oval 1271"/>
            <p:cNvSpPr/>
            <p:nvPr/>
          </p:nvSpPr>
          <p:spPr>
            <a:xfrm>
              <a:off x="2114082" y="1353891"/>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73" name="Oval 1272"/>
            <p:cNvSpPr/>
            <p:nvPr/>
          </p:nvSpPr>
          <p:spPr>
            <a:xfrm>
              <a:off x="2227699" y="121075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74" name="Oval 1273"/>
            <p:cNvSpPr/>
            <p:nvPr/>
          </p:nvSpPr>
          <p:spPr>
            <a:xfrm>
              <a:off x="2213650" y="677254"/>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75" name="Oval 1274"/>
            <p:cNvSpPr/>
            <p:nvPr/>
          </p:nvSpPr>
          <p:spPr>
            <a:xfrm>
              <a:off x="2151324" y="1024875"/>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76" name="Oval 1275"/>
            <p:cNvSpPr/>
            <p:nvPr/>
          </p:nvSpPr>
          <p:spPr>
            <a:xfrm>
              <a:off x="2014280" y="84177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77" name="Oval 1276"/>
            <p:cNvSpPr/>
            <p:nvPr/>
          </p:nvSpPr>
          <p:spPr>
            <a:xfrm>
              <a:off x="2018059" y="119806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78" name="Oval 1277"/>
            <p:cNvSpPr/>
            <p:nvPr/>
          </p:nvSpPr>
          <p:spPr>
            <a:xfrm>
              <a:off x="1791936" y="87285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79" name="Oval 1278"/>
            <p:cNvSpPr/>
            <p:nvPr/>
          </p:nvSpPr>
          <p:spPr>
            <a:xfrm>
              <a:off x="1797936" y="984516"/>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80" name="Oval 1279"/>
            <p:cNvSpPr/>
            <p:nvPr/>
          </p:nvSpPr>
          <p:spPr>
            <a:xfrm>
              <a:off x="1993410" y="1322494"/>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81" name="Oval 1280"/>
            <p:cNvSpPr/>
            <p:nvPr/>
          </p:nvSpPr>
          <p:spPr>
            <a:xfrm>
              <a:off x="2063779" y="127858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82" name="Oval 1281"/>
            <p:cNvSpPr/>
            <p:nvPr/>
          </p:nvSpPr>
          <p:spPr>
            <a:xfrm>
              <a:off x="1912276" y="126938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83" name="Oval 1282"/>
            <p:cNvSpPr/>
            <p:nvPr/>
          </p:nvSpPr>
          <p:spPr>
            <a:xfrm>
              <a:off x="1711775" y="110770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84" name="Oval 1283"/>
            <p:cNvSpPr/>
            <p:nvPr/>
          </p:nvSpPr>
          <p:spPr>
            <a:xfrm>
              <a:off x="1865807" y="1063573"/>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85" name="Oval 1284"/>
            <p:cNvSpPr/>
            <p:nvPr/>
          </p:nvSpPr>
          <p:spPr>
            <a:xfrm>
              <a:off x="2013841" y="98307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86" name="Oval 1285"/>
            <p:cNvSpPr/>
            <p:nvPr/>
          </p:nvSpPr>
          <p:spPr>
            <a:xfrm>
              <a:off x="2237074" y="79730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87" name="Oval 1286"/>
            <p:cNvSpPr/>
            <p:nvPr/>
          </p:nvSpPr>
          <p:spPr>
            <a:xfrm>
              <a:off x="1906882" y="93779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88" name="Oval 1287"/>
            <p:cNvSpPr/>
            <p:nvPr/>
          </p:nvSpPr>
          <p:spPr>
            <a:xfrm>
              <a:off x="2103453" y="93019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89" name="Oval 1288"/>
            <p:cNvSpPr/>
            <p:nvPr/>
          </p:nvSpPr>
          <p:spPr>
            <a:xfrm>
              <a:off x="2014164" y="107369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90" name="Oval 1289"/>
            <p:cNvSpPr/>
            <p:nvPr/>
          </p:nvSpPr>
          <p:spPr>
            <a:xfrm>
              <a:off x="1964047" y="111998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91" name="Oval 1290"/>
            <p:cNvSpPr/>
            <p:nvPr/>
          </p:nvSpPr>
          <p:spPr>
            <a:xfrm>
              <a:off x="2138646" y="109844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92" name="Oval 1291"/>
            <p:cNvSpPr/>
            <p:nvPr/>
          </p:nvSpPr>
          <p:spPr>
            <a:xfrm>
              <a:off x="1924417" y="1184439"/>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93" name="Oval 1292"/>
            <p:cNvSpPr/>
            <p:nvPr/>
          </p:nvSpPr>
          <p:spPr>
            <a:xfrm>
              <a:off x="1861162" y="861399"/>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94" name="Oval 1293"/>
            <p:cNvSpPr/>
            <p:nvPr/>
          </p:nvSpPr>
          <p:spPr>
            <a:xfrm>
              <a:off x="2144384" y="843874"/>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95" name="Oval 1294"/>
            <p:cNvSpPr/>
            <p:nvPr/>
          </p:nvSpPr>
          <p:spPr>
            <a:xfrm>
              <a:off x="2199098" y="84810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96" name="Oval 1295"/>
            <p:cNvSpPr/>
            <p:nvPr/>
          </p:nvSpPr>
          <p:spPr>
            <a:xfrm>
              <a:off x="2283576" y="661842"/>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97" name="Oval 1296"/>
            <p:cNvSpPr/>
            <p:nvPr/>
          </p:nvSpPr>
          <p:spPr>
            <a:xfrm>
              <a:off x="2282022" y="1016267"/>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98" name="Oval 1297"/>
            <p:cNvSpPr/>
            <p:nvPr/>
          </p:nvSpPr>
          <p:spPr>
            <a:xfrm>
              <a:off x="2293819" y="109367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299" name="Oval 1298"/>
            <p:cNvSpPr/>
            <p:nvPr/>
          </p:nvSpPr>
          <p:spPr>
            <a:xfrm>
              <a:off x="2366528" y="70919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00" name="Oval 1299"/>
            <p:cNvSpPr/>
            <p:nvPr/>
          </p:nvSpPr>
          <p:spPr>
            <a:xfrm>
              <a:off x="2357857" y="86841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01" name="Oval 1300"/>
            <p:cNvSpPr/>
            <p:nvPr/>
          </p:nvSpPr>
          <p:spPr>
            <a:xfrm>
              <a:off x="2919322" y="967573"/>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02" name="Oval 1301"/>
            <p:cNvSpPr/>
            <p:nvPr/>
          </p:nvSpPr>
          <p:spPr>
            <a:xfrm>
              <a:off x="3032420" y="90947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03" name="Oval 1302"/>
            <p:cNvSpPr/>
            <p:nvPr/>
          </p:nvSpPr>
          <p:spPr>
            <a:xfrm>
              <a:off x="2833050" y="107399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04" name="Oval 1303"/>
            <p:cNvSpPr/>
            <p:nvPr/>
          </p:nvSpPr>
          <p:spPr>
            <a:xfrm>
              <a:off x="2610706" y="110507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05" name="Oval 1304"/>
            <p:cNvSpPr/>
            <p:nvPr/>
          </p:nvSpPr>
          <p:spPr>
            <a:xfrm>
              <a:off x="3055844" y="102953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06" name="Oval 1305"/>
            <p:cNvSpPr/>
            <p:nvPr/>
          </p:nvSpPr>
          <p:spPr>
            <a:xfrm>
              <a:off x="2725652" y="117001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07" name="Oval 1306"/>
            <p:cNvSpPr/>
            <p:nvPr/>
          </p:nvSpPr>
          <p:spPr>
            <a:xfrm>
              <a:off x="2922223" y="116241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08" name="Oval 1307"/>
            <p:cNvSpPr/>
            <p:nvPr/>
          </p:nvSpPr>
          <p:spPr>
            <a:xfrm>
              <a:off x="2679932" y="109362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09" name="Oval 1308"/>
            <p:cNvSpPr/>
            <p:nvPr/>
          </p:nvSpPr>
          <p:spPr>
            <a:xfrm>
              <a:off x="2963154" y="107609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10" name="Oval 1309"/>
            <p:cNvSpPr/>
            <p:nvPr/>
          </p:nvSpPr>
          <p:spPr>
            <a:xfrm>
              <a:off x="3017868" y="1080332"/>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11" name="Oval 1310"/>
            <p:cNvSpPr/>
            <p:nvPr/>
          </p:nvSpPr>
          <p:spPr>
            <a:xfrm>
              <a:off x="3102346" y="894066"/>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12" name="Oval 1311"/>
            <p:cNvSpPr/>
            <p:nvPr/>
          </p:nvSpPr>
          <p:spPr>
            <a:xfrm>
              <a:off x="3185298" y="941417"/>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13" name="Oval 1312"/>
            <p:cNvSpPr/>
            <p:nvPr/>
          </p:nvSpPr>
          <p:spPr>
            <a:xfrm>
              <a:off x="3176627" y="110064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14" name="Oval 1313"/>
            <p:cNvSpPr/>
            <p:nvPr/>
          </p:nvSpPr>
          <p:spPr>
            <a:xfrm>
              <a:off x="3295312" y="1120839"/>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15" name="Oval 1314"/>
            <p:cNvSpPr/>
            <p:nvPr/>
          </p:nvSpPr>
          <p:spPr>
            <a:xfrm>
              <a:off x="3408410" y="106274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16" name="Oval 1315"/>
            <p:cNvSpPr/>
            <p:nvPr/>
          </p:nvSpPr>
          <p:spPr>
            <a:xfrm>
              <a:off x="3209040" y="122726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17" name="Oval 1316"/>
            <p:cNvSpPr/>
            <p:nvPr/>
          </p:nvSpPr>
          <p:spPr>
            <a:xfrm>
              <a:off x="2986696" y="1258341"/>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18" name="Oval 1317"/>
            <p:cNvSpPr/>
            <p:nvPr/>
          </p:nvSpPr>
          <p:spPr>
            <a:xfrm>
              <a:off x="3431834" y="118279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19" name="Oval 1318"/>
            <p:cNvSpPr/>
            <p:nvPr/>
          </p:nvSpPr>
          <p:spPr>
            <a:xfrm>
              <a:off x="3101642" y="132328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20" name="Oval 1319"/>
            <p:cNvSpPr/>
            <p:nvPr/>
          </p:nvSpPr>
          <p:spPr>
            <a:xfrm>
              <a:off x="3298213" y="1315683"/>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21" name="Oval 1320"/>
            <p:cNvSpPr/>
            <p:nvPr/>
          </p:nvSpPr>
          <p:spPr>
            <a:xfrm>
              <a:off x="3055922" y="1246889"/>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22" name="Oval 1321"/>
            <p:cNvSpPr/>
            <p:nvPr/>
          </p:nvSpPr>
          <p:spPr>
            <a:xfrm>
              <a:off x="3339144" y="1229364"/>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23" name="Oval 1322"/>
            <p:cNvSpPr/>
            <p:nvPr/>
          </p:nvSpPr>
          <p:spPr>
            <a:xfrm>
              <a:off x="3393858" y="1233598"/>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24" name="Oval 1323"/>
            <p:cNvSpPr/>
            <p:nvPr/>
          </p:nvSpPr>
          <p:spPr>
            <a:xfrm>
              <a:off x="3478336" y="1047332"/>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25" name="Oval 1324"/>
            <p:cNvSpPr/>
            <p:nvPr/>
          </p:nvSpPr>
          <p:spPr>
            <a:xfrm>
              <a:off x="3561288" y="109468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26" name="Oval 1325"/>
            <p:cNvSpPr/>
            <p:nvPr/>
          </p:nvSpPr>
          <p:spPr>
            <a:xfrm>
              <a:off x="3552617" y="125390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40" name="Oval 1339"/>
            <p:cNvSpPr/>
            <p:nvPr/>
          </p:nvSpPr>
          <p:spPr>
            <a:xfrm>
              <a:off x="3706892" y="1265554"/>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41" name="Oval 1340"/>
            <p:cNvSpPr/>
            <p:nvPr/>
          </p:nvSpPr>
          <p:spPr>
            <a:xfrm>
              <a:off x="3819990" y="1207459"/>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42" name="Oval 1341"/>
            <p:cNvSpPr/>
            <p:nvPr/>
          </p:nvSpPr>
          <p:spPr>
            <a:xfrm>
              <a:off x="3620620" y="137197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43" name="Oval 1342"/>
            <p:cNvSpPr/>
            <p:nvPr/>
          </p:nvSpPr>
          <p:spPr>
            <a:xfrm>
              <a:off x="3398276" y="140305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44" name="Oval 1343"/>
            <p:cNvSpPr/>
            <p:nvPr/>
          </p:nvSpPr>
          <p:spPr>
            <a:xfrm>
              <a:off x="3843414" y="132751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45" name="Oval 1344"/>
            <p:cNvSpPr/>
            <p:nvPr/>
          </p:nvSpPr>
          <p:spPr>
            <a:xfrm>
              <a:off x="3513222" y="146800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46" name="Oval 1345"/>
            <p:cNvSpPr/>
            <p:nvPr/>
          </p:nvSpPr>
          <p:spPr>
            <a:xfrm>
              <a:off x="3709793" y="146039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47" name="Oval 1346"/>
            <p:cNvSpPr/>
            <p:nvPr/>
          </p:nvSpPr>
          <p:spPr>
            <a:xfrm>
              <a:off x="3467502" y="139160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48" name="Oval 1347"/>
            <p:cNvSpPr/>
            <p:nvPr/>
          </p:nvSpPr>
          <p:spPr>
            <a:xfrm>
              <a:off x="3750724" y="1374079"/>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49" name="Oval 1348"/>
            <p:cNvSpPr/>
            <p:nvPr/>
          </p:nvSpPr>
          <p:spPr>
            <a:xfrm>
              <a:off x="3805438" y="1378313"/>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50" name="Oval 1349"/>
            <p:cNvSpPr/>
            <p:nvPr/>
          </p:nvSpPr>
          <p:spPr>
            <a:xfrm>
              <a:off x="3889916" y="1192047"/>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51" name="Oval 1350"/>
            <p:cNvSpPr/>
            <p:nvPr/>
          </p:nvSpPr>
          <p:spPr>
            <a:xfrm>
              <a:off x="3972868" y="123939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52" name="Oval 1351"/>
            <p:cNvSpPr/>
            <p:nvPr/>
          </p:nvSpPr>
          <p:spPr>
            <a:xfrm>
              <a:off x="3964197" y="1398622"/>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53" name="Oval 1352"/>
            <p:cNvSpPr/>
            <p:nvPr/>
          </p:nvSpPr>
          <p:spPr>
            <a:xfrm>
              <a:off x="4090494" y="149415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54" name="Oval 1353"/>
            <p:cNvSpPr/>
            <p:nvPr/>
          </p:nvSpPr>
          <p:spPr>
            <a:xfrm>
              <a:off x="4390059" y="165260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55" name="Oval 1354"/>
            <p:cNvSpPr/>
            <p:nvPr/>
          </p:nvSpPr>
          <p:spPr>
            <a:xfrm>
              <a:off x="4480082" y="1659085"/>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56" name="Oval 1355"/>
            <p:cNvSpPr/>
            <p:nvPr/>
          </p:nvSpPr>
          <p:spPr>
            <a:xfrm>
              <a:off x="4644617" y="174347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57" name="Oval 1356"/>
            <p:cNvSpPr/>
            <p:nvPr/>
          </p:nvSpPr>
          <p:spPr>
            <a:xfrm>
              <a:off x="4435022" y="139683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58" name="Oval 1357"/>
            <p:cNvSpPr/>
            <p:nvPr/>
          </p:nvSpPr>
          <p:spPr>
            <a:xfrm>
              <a:off x="4301757" y="157003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59" name="Oval 1358"/>
            <p:cNvSpPr/>
            <p:nvPr/>
          </p:nvSpPr>
          <p:spPr>
            <a:xfrm>
              <a:off x="4081634" y="135647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60" name="Oval 1359"/>
            <p:cNvSpPr/>
            <p:nvPr/>
          </p:nvSpPr>
          <p:spPr>
            <a:xfrm>
              <a:off x="4277108" y="169445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61" name="Oval 1360"/>
            <p:cNvSpPr/>
            <p:nvPr/>
          </p:nvSpPr>
          <p:spPr>
            <a:xfrm>
              <a:off x="4347477" y="165054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62" name="Oval 1361"/>
            <p:cNvSpPr/>
            <p:nvPr/>
          </p:nvSpPr>
          <p:spPr>
            <a:xfrm>
              <a:off x="4195974" y="164135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63" name="Oval 1362"/>
            <p:cNvSpPr/>
            <p:nvPr/>
          </p:nvSpPr>
          <p:spPr>
            <a:xfrm>
              <a:off x="4393406" y="156504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64" name="Oval 1363"/>
            <p:cNvSpPr/>
            <p:nvPr/>
          </p:nvSpPr>
          <p:spPr>
            <a:xfrm>
              <a:off x="4149505" y="1435535"/>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65" name="Oval 1364"/>
            <p:cNvSpPr/>
            <p:nvPr/>
          </p:nvSpPr>
          <p:spPr>
            <a:xfrm>
              <a:off x="4297539" y="135503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66" name="Oval 1365"/>
            <p:cNvSpPr/>
            <p:nvPr/>
          </p:nvSpPr>
          <p:spPr>
            <a:xfrm>
              <a:off x="4521006" y="1521667"/>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67" name="Oval 1366"/>
            <p:cNvSpPr/>
            <p:nvPr/>
          </p:nvSpPr>
          <p:spPr>
            <a:xfrm>
              <a:off x="4297862" y="144566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68" name="Oval 1367"/>
            <p:cNvSpPr/>
            <p:nvPr/>
          </p:nvSpPr>
          <p:spPr>
            <a:xfrm>
              <a:off x="4247745" y="1491950"/>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69" name="Oval 1368"/>
            <p:cNvSpPr/>
            <p:nvPr/>
          </p:nvSpPr>
          <p:spPr>
            <a:xfrm>
              <a:off x="4422344" y="1470410"/>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70" name="Oval 1369"/>
            <p:cNvSpPr/>
            <p:nvPr/>
          </p:nvSpPr>
          <p:spPr>
            <a:xfrm>
              <a:off x="4208115" y="1556401"/>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71" name="Oval 1370"/>
            <p:cNvSpPr/>
            <p:nvPr/>
          </p:nvSpPr>
          <p:spPr>
            <a:xfrm>
              <a:off x="4455101" y="1338805"/>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72" name="Oval 1371"/>
            <p:cNvSpPr/>
            <p:nvPr/>
          </p:nvSpPr>
          <p:spPr>
            <a:xfrm>
              <a:off x="4788934" y="1462887"/>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73" name="Oval 1372"/>
            <p:cNvSpPr/>
            <p:nvPr/>
          </p:nvSpPr>
          <p:spPr>
            <a:xfrm>
              <a:off x="4160384" y="1266550"/>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74" name="Oval 1373"/>
            <p:cNvSpPr/>
            <p:nvPr/>
          </p:nvSpPr>
          <p:spPr>
            <a:xfrm>
              <a:off x="5178522" y="162782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75" name="Oval 1374"/>
            <p:cNvSpPr/>
            <p:nvPr/>
          </p:nvSpPr>
          <p:spPr>
            <a:xfrm>
              <a:off x="5242546" y="164448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76" name="Oval 1375"/>
            <p:cNvSpPr/>
            <p:nvPr/>
          </p:nvSpPr>
          <p:spPr>
            <a:xfrm>
              <a:off x="5133462" y="1365573"/>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77" name="Oval 1376"/>
            <p:cNvSpPr/>
            <p:nvPr/>
          </p:nvSpPr>
          <p:spPr>
            <a:xfrm>
              <a:off x="5000197" y="153876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78" name="Oval 1377"/>
            <p:cNvSpPr/>
            <p:nvPr/>
          </p:nvSpPr>
          <p:spPr>
            <a:xfrm>
              <a:off x="4780074" y="132521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79" name="Oval 1378"/>
            <p:cNvSpPr/>
            <p:nvPr/>
          </p:nvSpPr>
          <p:spPr>
            <a:xfrm>
              <a:off x="4975548" y="1663192"/>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80" name="Oval 1379"/>
            <p:cNvSpPr/>
            <p:nvPr/>
          </p:nvSpPr>
          <p:spPr>
            <a:xfrm>
              <a:off x="5045917" y="1619284"/>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81" name="Oval 1380"/>
            <p:cNvSpPr/>
            <p:nvPr/>
          </p:nvSpPr>
          <p:spPr>
            <a:xfrm>
              <a:off x="4894414" y="161008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82" name="Oval 1381"/>
            <p:cNvSpPr/>
            <p:nvPr/>
          </p:nvSpPr>
          <p:spPr>
            <a:xfrm>
              <a:off x="5091846" y="153377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83" name="Oval 1382"/>
            <p:cNvSpPr/>
            <p:nvPr/>
          </p:nvSpPr>
          <p:spPr>
            <a:xfrm>
              <a:off x="4847945" y="140427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84" name="Oval 1383"/>
            <p:cNvSpPr/>
            <p:nvPr/>
          </p:nvSpPr>
          <p:spPr>
            <a:xfrm>
              <a:off x="4995979" y="132377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85" name="Oval 1384"/>
            <p:cNvSpPr/>
            <p:nvPr/>
          </p:nvSpPr>
          <p:spPr>
            <a:xfrm>
              <a:off x="5261972" y="1641773"/>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86" name="Oval 1385"/>
            <p:cNvSpPr/>
            <p:nvPr/>
          </p:nvSpPr>
          <p:spPr>
            <a:xfrm>
              <a:off x="4996302" y="1414396"/>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87" name="Oval 1386"/>
            <p:cNvSpPr/>
            <p:nvPr/>
          </p:nvSpPr>
          <p:spPr>
            <a:xfrm>
              <a:off x="4946185" y="146068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88" name="Oval 1387"/>
            <p:cNvSpPr/>
            <p:nvPr/>
          </p:nvSpPr>
          <p:spPr>
            <a:xfrm>
              <a:off x="5120784" y="143914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89" name="Oval 1388"/>
            <p:cNvSpPr/>
            <p:nvPr/>
          </p:nvSpPr>
          <p:spPr>
            <a:xfrm>
              <a:off x="4906555" y="152513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90" name="Oval 1389"/>
            <p:cNvSpPr/>
            <p:nvPr/>
          </p:nvSpPr>
          <p:spPr>
            <a:xfrm>
              <a:off x="5153541" y="1307541"/>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91" name="Oval 1390"/>
            <p:cNvSpPr/>
            <p:nvPr/>
          </p:nvSpPr>
          <p:spPr>
            <a:xfrm>
              <a:off x="2560172" y="968504"/>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92" name="Oval 1391"/>
            <p:cNvSpPr/>
            <p:nvPr/>
          </p:nvSpPr>
          <p:spPr>
            <a:xfrm>
              <a:off x="2545312" y="71916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93" name="Oval 1392"/>
            <p:cNvSpPr/>
            <p:nvPr/>
          </p:nvSpPr>
          <p:spPr>
            <a:xfrm>
              <a:off x="2551312" y="83083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94" name="Oval 1393"/>
            <p:cNvSpPr/>
            <p:nvPr/>
          </p:nvSpPr>
          <p:spPr>
            <a:xfrm>
              <a:off x="2465151" y="95402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95" name="Oval 1394"/>
            <p:cNvSpPr/>
            <p:nvPr/>
          </p:nvSpPr>
          <p:spPr>
            <a:xfrm>
              <a:off x="2619183" y="909888"/>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96" name="Oval 1395"/>
            <p:cNvSpPr/>
            <p:nvPr/>
          </p:nvSpPr>
          <p:spPr>
            <a:xfrm>
              <a:off x="2660258" y="784110"/>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97" name="Oval 1396"/>
            <p:cNvSpPr/>
            <p:nvPr/>
          </p:nvSpPr>
          <p:spPr>
            <a:xfrm>
              <a:off x="2614538" y="707714"/>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98" name="Oval 1397"/>
            <p:cNvSpPr/>
            <p:nvPr/>
          </p:nvSpPr>
          <p:spPr>
            <a:xfrm>
              <a:off x="4620317" y="162361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99" name="Oval 1398"/>
            <p:cNvSpPr/>
            <p:nvPr/>
          </p:nvSpPr>
          <p:spPr>
            <a:xfrm>
              <a:off x="4605457" y="137427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00" name="Oval 1399"/>
            <p:cNvSpPr/>
            <p:nvPr/>
          </p:nvSpPr>
          <p:spPr>
            <a:xfrm>
              <a:off x="4611457" y="148593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01" name="Oval 1400"/>
            <p:cNvSpPr/>
            <p:nvPr/>
          </p:nvSpPr>
          <p:spPr>
            <a:xfrm>
              <a:off x="4761854" y="168894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02" name="Oval 1401"/>
            <p:cNvSpPr/>
            <p:nvPr/>
          </p:nvSpPr>
          <p:spPr>
            <a:xfrm>
              <a:off x="4679328" y="156499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03" name="Oval 1402"/>
            <p:cNvSpPr/>
            <p:nvPr/>
          </p:nvSpPr>
          <p:spPr>
            <a:xfrm>
              <a:off x="4720403" y="1439218"/>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04" name="Oval 1403"/>
            <p:cNvSpPr/>
            <p:nvPr/>
          </p:nvSpPr>
          <p:spPr>
            <a:xfrm>
              <a:off x="4674683" y="1362822"/>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05" name="Oval 1404"/>
            <p:cNvSpPr/>
            <p:nvPr/>
          </p:nvSpPr>
          <p:spPr>
            <a:xfrm>
              <a:off x="5325213" y="1511303"/>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06" name="Oval 1405"/>
            <p:cNvSpPr/>
            <p:nvPr/>
          </p:nvSpPr>
          <p:spPr>
            <a:xfrm>
              <a:off x="5310353" y="126196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07" name="Oval 1406"/>
            <p:cNvSpPr/>
            <p:nvPr/>
          </p:nvSpPr>
          <p:spPr>
            <a:xfrm>
              <a:off x="5316353" y="137363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08" name="Oval 1407"/>
            <p:cNvSpPr/>
            <p:nvPr/>
          </p:nvSpPr>
          <p:spPr>
            <a:xfrm>
              <a:off x="5230192" y="149682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09" name="Oval 1408"/>
            <p:cNvSpPr/>
            <p:nvPr/>
          </p:nvSpPr>
          <p:spPr>
            <a:xfrm>
              <a:off x="5384224" y="145268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10" name="Oval 1409"/>
            <p:cNvSpPr/>
            <p:nvPr/>
          </p:nvSpPr>
          <p:spPr>
            <a:xfrm>
              <a:off x="5425299" y="132690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11" name="Oval 1410"/>
            <p:cNvSpPr/>
            <p:nvPr/>
          </p:nvSpPr>
          <p:spPr>
            <a:xfrm>
              <a:off x="5379579" y="1250513"/>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12" name="Oval 1411"/>
            <p:cNvSpPr/>
            <p:nvPr/>
          </p:nvSpPr>
          <p:spPr>
            <a:xfrm>
              <a:off x="6827617" y="1128720"/>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13" name="Oval 1412"/>
            <p:cNvSpPr/>
            <p:nvPr/>
          </p:nvSpPr>
          <p:spPr>
            <a:xfrm>
              <a:off x="6812757" y="879382"/>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14" name="Oval 1413"/>
            <p:cNvSpPr/>
            <p:nvPr/>
          </p:nvSpPr>
          <p:spPr>
            <a:xfrm>
              <a:off x="6818757" y="991047"/>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15" name="Oval 1414"/>
            <p:cNvSpPr/>
            <p:nvPr/>
          </p:nvSpPr>
          <p:spPr>
            <a:xfrm>
              <a:off x="6732596" y="111423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16" name="Oval 1415"/>
            <p:cNvSpPr/>
            <p:nvPr/>
          </p:nvSpPr>
          <p:spPr>
            <a:xfrm>
              <a:off x="6886628" y="1070104"/>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17" name="Oval 1416"/>
            <p:cNvSpPr/>
            <p:nvPr/>
          </p:nvSpPr>
          <p:spPr>
            <a:xfrm>
              <a:off x="6927703" y="944326"/>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18" name="Oval 1417"/>
            <p:cNvSpPr/>
            <p:nvPr/>
          </p:nvSpPr>
          <p:spPr>
            <a:xfrm>
              <a:off x="6881983" y="867930"/>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19" name="Oval 1418"/>
            <p:cNvSpPr/>
            <p:nvPr/>
          </p:nvSpPr>
          <p:spPr>
            <a:xfrm>
              <a:off x="6280432" y="815115"/>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20" name="Oval 1419"/>
            <p:cNvSpPr/>
            <p:nvPr/>
          </p:nvSpPr>
          <p:spPr>
            <a:xfrm>
              <a:off x="6265572" y="56577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21" name="Oval 1420"/>
            <p:cNvSpPr/>
            <p:nvPr/>
          </p:nvSpPr>
          <p:spPr>
            <a:xfrm>
              <a:off x="6271572" y="677442"/>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22" name="Oval 1421"/>
            <p:cNvSpPr/>
            <p:nvPr/>
          </p:nvSpPr>
          <p:spPr>
            <a:xfrm>
              <a:off x="6185411" y="80063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23" name="Oval 1422"/>
            <p:cNvSpPr/>
            <p:nvPr/>
          </p:nvSpPr>
          <p:spPr>
            <a:xfrm>
              <a:off x="6339443" y="75649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24" name="Oval 1423"/>
            <p:cNvSpPr/>
            <p:nvPr/>
          </p:nvSpPr>
          <p:spPr>
            <a:xfrm>
              <a:off x="6380518" y="63072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25" name="Oval 1424"/>
            <p:cNvSpPr/>
            <p:nvPr/>
          </p:nvSpPr>
          <p:spPr>
            <a:xfrm>
              <a:off x="6334798" y="554325"/>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26" name="Oval 1425"/>
            <p:cNvSpPr/>
            <p:nvPr/>
          </p:nvSpPr>
          <p:spPr>
            <a:xfrm>
              <a:off x="2745653" y="97054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27" name="Oval 1426"/>
            <p:cNvSpPr/>
            <p:nvPr/>
          </p:nvSpPr>
          <p:spPr>
            <a:xfrm>
              <a:off x="2803288" y="81368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28" name="Oval 1427"/>
            <p:cNvSpPr/>
            <p:nvPr/>
          </p:nvSpPr>
          <p:spPr>
            <a:xfrm>
              <a:off x="2841277" y="895567"/>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29" name="Oval 1428"/>
            <p:cNvSpPr/>
            <p:nvPr/>
          </p:nvSpPr>
          <p:spPr>
            <a:xfrm>
              <a:off x="2932717" y="804582"/>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30" name="Oval 1429"/>
            <p:cNvSpPr/>
            <p:nvPr/>
          </p:nvSpPr>
          <p:spPr>
            <a:xfrm>
              <a:off x="2427254" y="107620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31" name="Oval 1430"/>
            <p:cNvSpPr/>
            <p:nvPr/>
          </p:nvSpPr>
          <p:spPr>
            <a:xfrm>
              <a:off x="2812635" y="121521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32" name="Oval 1431"/>
            <p:cNvSpPr/>
            <p:nvPr/>
          </p:nvSpPr>
          <p:spPr>
            <a:xfrm>
              <a:off x="2427254" y="863722"/>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33" name="Oval 1432"/>
            <p:cNvSpPr/>
            <p:nvPr/>
          </p:nvSpPr>
          <p:spPr>
            <a:xfrm>
              <a:off x="3336078" y="94533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34" name="Oval 1433"/>
            <p:cNvSpPr/>
            <p:nvPr/>
          </p:nvSpPr>
          <p:spPr>
            <a:xfrm>
              <a:off x="3217187" y="137423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35" name="Oval 1434"/>
            <p:cNvSpPr/>
            <p:nvPr/>
          </p:nvSpPr>
          <p:spPr>
            <a:xfrm>
              <a:off x="3630571" y="109540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36" name="Oval 1435"/>
            <p:cNvSpPr/>
            <p:nvPr/>
          </p:nvSpPr>
          <p:spPr>
            <a:xfrm>
              <a:off x="3731607" y="1161201"/>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37" name="Oval 1436"/>
            <p:cNvSpPr/>
            <p:nvPr/>
          </p:nvSpPr>
          <p:spPr>
            <a:xfrm>
              <a:off x="3631240" y="1510509"/>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38" name="Oval 1437"/>
            <p:cNvSpPr/>
            <p:nvPr/>
          </p:nvSpPr>
          <p:spPr>
            <a:xfrm>
              <a:off x="3819344" y="154584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39" name="Oval 1438"/>
            <p:cNvSpPr/>
            <p:nvPr/>
          </p:nvSpPr>
          <p:spPr>
            <a:xfrm>
              <a:off x="3979731" y="152893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40" name="Oval 1439"/>
            <p:cNvSpPr/>
            <p:nvPr/>
          </p:nvSpPr>
          <p:spPr>
            <a:xfrm>
              <a:off x="4067532" y="1589163"/>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41" name="Oval 1440"/>
            <p:cNvSpPr/>
            <p:nvPr/>
          </p:nvSpPr>
          <p:spPr>
            <a:xfrm>
              <a:off x="5840819" y="111045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42" name="Oval 1441"/>
            <p:cNvSpPr/>
            <p:nvPr/>
          </p:nvSpPr>
          <p:spPr>
            <a:xfrm>
              <a:off x="5953917" y="1052359"/>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43" name="Oval 1442"/>
            <p:cNvSpPr/>
            <p:nvPr/>
          </p:nvSpPr>
          <p:spPr>
            <a:xfrm>
              <a:off x="5754547" y="1216876"/>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44" name="Oval 1443"/>
            <p:cNvSpPr/>
            <p:nvPr/>
          </p:nvSpPr>
          <p:spPr>
            <a:xfrm>
              <a:off x="5532203" y="1247956"/>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45" name="Oval 1444"/>
            <p:cNvSpPr/>
            <p:nvPr/>
          </p:nvSpPr>
          <p:spPr>
            <a:xfrm>
              <a:off x="5977341" y="117241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46" name="Oval 1445"/>
            <p:cNvSpPr/>
            <p:nvPr/>
          </p:nvSpPr>
          <p:spPr>
            <a:xfrm>
              <a:off x="5647149" y="1312900"/>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47" name="Oval 1446"/>
            <p:cNvSpPr/>
            <p:nvPr/>
          </p:nvSpPr>
          <p:spPr>
            <a:xfrm>
              <a:off x="5843720" y="130529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48" name="Oval 1447"/>
            <p:cNvSpPr/>
            <p:nvPr/>
          </p:nvSpPr>
          <p:spPr>
            <a:xfrm>
              <a:off x="5601429" y="123650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49" name="Oval 1448"/>
            <p:cNvSpPr/>
            <p:nvPr/>
          </p:nvSpPr>
          <p:spPr>
            <a:xfrm>
              <a:off x="5884651" y="1218979"/>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50" name="Oval 1449"/>
            <p:cNvSpPr/>
            <p:nvPr/>
          </p:nvSpPr>
          <p:spPr>
            <a:xfrm>
              <a:off x="5939365" y="1223213"/>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51" name="Oval 1450"/>
            <p:cNvSpPr/>
            <p:nvPr/>
          </p:nvSpPr>
          <p:spPr>
            <a:xfrm>
              <a:off x="6101248" y="104168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52" name="Oval 1451"/>
            <p:cNvSpPr/>
            <p:nvPr/>
          </p:nvSpPr>
          <p:spPr>
            <a:xfrm>
              <a:off x="6106795" y="1084298"/>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53" name="Oval 1452"/>
            <p:cNvSpPr/>
            <p:nvPr/>
          </p:nvSpPr>
          <p:spPr>
            <a:xfrm>
              <a:off x="5473432" y="156499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54" name="Oval 1453"/>
            <p:cNvSpPr/>
            <p:nvPr/>
          </p:nvSpPr>
          <p:spPr>
            <a:xfrm>
              <a:off x="5543465" y="1431109"/>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55" name="Oval 1454"/>
            <p:cNvSpPr/>
            <p:nvPr/>
          </p:nvSpPr>
          <p:spPr>
            <a:xfrm>
              <a:off x="5540680" y="105276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56" name="Oval 1455"/>
            <p:cNvSpPr/>
            <p:nvPr/>
          </p:nvSpPr>
          <p:spPr>
            <a:xfrm>
              <a:off x="5227418" y="1167641"/>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57" name="Oval 1456"/>
            <p:cNvSpPr/>
            <p:nvPr/>
          </p:nvSpPr>
          <p:spPr>
            <a:xfrm>
              <a:off x="5432961" y="114232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58" name="Oval 1457"/>
            <p:cNvSpPr/>
            <p:nvPr/>
          </p:nvSpPr>
          <p:spPr>
            <a:xfrm>
              <a:off x="5667150" y="1113428"/>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59" name="Oval 1458"/>
            <p:cNvSpPr/>
            <p:nvPr/>
          </p:nvSpPr>
          <p:spPr>
            <a:xfrm>
              <a:off x="5724785" y="956561"/>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60" name="Oval 1459"/>
            <p:cNvSpPr/>
            <p:nvPr/>
          </p:nvSpPr>
          <p:spPr>
            <a:xfrm>
              <a:off x="5762774" y="103844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61" name="Oval 1460"/>
            <p:cNvSpPr/>
            <p:nvPr/>
          </p:nvSpPr>
          <p:spPr>
            <a:xfrm>
              <a:off x="5854214" y="947463"/>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62" name="Oval 1461"/>
            <p:cNvSpPr/>
            <p:nvPr/>
          </p:nvSpPr>
          <p:spPr>
            <a:xfrm>
              <a:off x="5600203" y="1486011"/>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63" name="Oval 1462"/>
            <p:cNvSpPr/>
            <p:nvPr/>
          </p:nvSpPr>
          <p:spPr>
            <a:xfrm>
              <a:off x="5701925" y="138950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64" name="Oval 1463"/>
            <p:cNvSpPr/>
            <p:nvPr/>
          </p:nvSpPr>
          <p:spPr>
            <a:xfrm>
              <a:off x="5067751" y="123501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65" name="Oval 1464"/>
            <p:cNvSpPr/>
            <p:nvPr/>
          </p:nvSpPr>
          <p:spPr>
            <a:xfrm>
              <a:off x="6469697" y="737971"/>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66" name="Oval 1465"/>
            <p:cNvSpPr/>
            <p:nvPr/>
          </p:nvSpPr>
          <p:spPr>
            <a:xfrm>
              <a:off x="6582795" y="67987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67" name="Oval 1466"/>
            <p:cNvSpPr/>
            <p:nvPr/>
          </p:nvSpPr>
          <p:spPr>
            <a:xfrm>
              <a:off x="6606219" y="799930"/>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68" name="Oval 1467"/>
            <p:cNvSpPr/>
            <p:nvPr/>
          </p:nvSpPr>
          <p:spPr>
            <a:xfrm>
              <a:off x="6513529" y="846496"/>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69" name="Oval 1468"/>
            <p:cNvSpPr/>
            <p:nvPr/>
          </p:nvSpPr>
          <p:spPr>
            <a:xfrm>
              <a:off x="6568243" y="850730"/>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70" name="Oval 1469"/>
            <p:cNvSpPr/>
            <p:nvPr/>
          </p:nvSpPr>
          <p:spPr>
            <a:xfrm>
              <a:off x="6652721" y="664464"/>
              <a:ext cx="91440" cy="91440"/>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71" name="Oval 1470"/>
            <p:cNvSpPr/>
            <p:nvPr/>
          </p:nvSpPr>
          <p:spPr>
            <a:xfrm>
              <a:off x="6735673" y="711815"/>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72" name="Oval 1471"/>
            <p:cNvSpPr/>
            <p:nvPr/>
          </p:nvSpPr>
          <p:spPr>
            <a:xfrm>
              <a:off x="6727002" y="871039"/>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73" name="Oval 1472"/>
            <p:cNvSpPr/>
            <p:nvPr/>
          </p:nvSpPr>
          <p:spPr>
            <a:xfrm>
              <a:off x="6483092" y="574980"/>
              <a:ext cx="91440" cy="914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74" name="Oval 1473"/>
            <p:cNvSpPr/>
            <p:nvPr/>
          </p:nvSpPr>
          <p:spPr>
            <a:xfrm>
              <a:off x="5968227" y="877499"/>
              <a:ext cx="91440" cy="9144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75" name="Oval 1474"/>
            <p:cNvSpPr/>
            <p:nvPr/>
          </p:nvSpPr>
          <p:spPr>
            <a:xfrm>
              <a:off x="6081325" y="819404"/>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76" name="Oval 1475"/>
            <p:cNvSpPr/>
            <p:nvPr/>
          </p:nvSpPr>
          <p:spPr>
            <a:xfrm>
              <a:off x="6104749" y="939458"/>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77" name="Oval 1476"/>
            <p:cNvSpPr/>
            <p:nvPr/>
          </p:nvSpPr>
          <p:spPr>
            <a:xfrm>
              <a:off x="6012059" y="986024"/>
              <a:ext cx="91440" cy="914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78" name="Oval 1477"/>
            <p:cNvSpPr/>
            <p:nvPr/>
          </p:nvSpPr>
          <p:spPr>
            <a:xfrm>
              <a:off x="6305900" y="970547"/>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79" name="Oval 1478"/>
            <p:cNvSpPr/>
            <p:nvPr/>
          </p:nvSpPr>
          <p:spPr>
            <a:xfrm>
              <a:off x="6101248" y="681181"/>
              <a:ext cx="91440" cy="91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80" name="Oval 1479"/>
            <p:cNvSpPr/>
            <p:nvPr/>
          </p:nvSpPr>
          <p:spPr>
            <a:xfrm>
              <a:off x="6234203" y="851343"/>
              <a:ext cx="91440" cy="9144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81" name="Oval 1480"/>
            <p:cNvSpPr/>
            <p:nvPr/>
          </p:nvSpPr>
          <p:spPr>
            <a:xfrm>
              <a:off x="6225532" y="1010567"/>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82" name="Oval 1481"/>
            <p:cNvSpPr/>
            <p:nvPr/>
          </p:nvSpPr>
          <p:spPr>
            <a:xfrm>
              <a:off x="5981622" y="714508"/>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83" name="Oval 1482"/>
            <p:cNvSpPr/>
            <p:nvPr/>
          </p:nvSpPr>
          <p:spPr>
            <a:xfrm>
              <a:off x="6398745" y="904583"/>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84" name="Oval 1483"/>
            <p:cNvSpPr/>
            <p:nvPr/>
          </p:nvSpPr>
          <p:spPr>
            <a:xfrm>
              <a:off x="6607804" y="970547"/>
              <a:ext cx="91440" cy="9144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5" name="Oval 4"/>
            <p:cNvSpPr/>
            <p:nvPr/>
          </p:nvSpPr>
          <p:spPr>
            <a:xfrm>
              <a:off x="7183234" y="2774227"/>
              <a:ext cx="1709781" cy="1625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32" name="Oval 1331"/>
            <p:cNvSpPr/>
            <p:nvPr/>
          </p:nvSpPr>
          <p:spPr>
            <a:xfrm>
              <a:off x="5032215" y="5212626"/>
              <a:ext cx="1727200" cy="1625601"/>
            </a:xfrm>
            <a:prstGeom prst="ellips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33" name="Oval 1332"/>
            <p:cNvSpPr/>
            <p:nvPr/>
          </p:nvSpPr>
          <p:spPr>
            <a:xfrm>
              <a:off x="436135" y="1890732"/>
              <a:ext cx="1371600" cy="13716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grpSp>
          <p:nvGrpSpPr>
            <p:cNvPr id="6" name="Group 5"/>
            <p:cNvGrpSpPr/>
            <p:nvPr/>
          </p:nvGrpSpPr>
          <p:grpSpPr>
            <a:xfrm>
              <a:off x="729992" y="2003224"/>
              <a:ext cx="1274599" cy="1200328"/>
              <a:chOff x="513694" y="2986759"/>
              <a:chExt cx="1274599" cy="1200328"/>
            </a:xfrm>
          </p:grpSpPr>
          <p:sp>
            <p:nvSpPr>
              <p:cNvPr id="1121" name="Oval 1120"/>
              <p:cNvSpPr/>
              <p:nvPr/>
            </p:nvSpPr>
            <p:spPr>
              <a:xfrm>
                <a:off x="520009" y="3505822"/>
                <a:ext cx="137160" cy="1371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22" name="Oval 1121"/>
              <p:cNvSpPr/>
              <p:nvPr/>
            </p:nvSpPr>
            <p:spPr>
              <a:xfrm>
                <a:off x="513694" y="3714051"/>
                <a:ext cx="137160" cy="13716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27" name="Oval 1126"/>
              <p:cNvSpPr/>
              <p:nvPr/>
            </p:nvSpPr>
            <p:spPr>
              <a:xfrm>
                <a:off x="519116" y="3915654"/>
                <a:ext cx="137160" cy="1371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28" name="Oval 1127"/>
              <p:cNvSpPr/>
              <p:nvPr/>
            </p:nvSpPr>
            <p:spPr>
              <a:xfrm>
                <a:off x="526317" y="3292867"/>
                <a:ext cx="137160" cy="137160"/>
              </a:xfrm>
              <a:prstGeom prst="ellipse">
                <a:avLst/>
              </a:prstGeom>
              <a:solidFill>
                <a:srgbClr val="761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116" name="TextBox 1115"/>
              <p:cNvSpPr txBox="1"/>
              <p:nvPr/>
            </p:nvSpPr>
            <p:spPr>
              <a:xfrm>
                <a:off x="645293" y="2986759"/>
                <a:ext cx="1143000" cy="1200328"/>
              </a:xfrm>
              <a:prstGeom prst="rect">
                <a:avLst/>
              </a:prstGeom>
              <a:noFill/>
            </p:spPr>
            <p:txBody>
              <a:bodyPr wrap="square" rtlCol="0">
                <a:spAutoFit/>
              </a:bodyPr>
              <a:lstStyle/>
              <a:p>
                <a:pPr>
                  <a:defRPr/>
                </a:pPr>
                <a:r>
                  <a:rPr lang="en-US" sz="1050" dirty="0">
                    <a:solidFill>
                      <a:prstClr val="black"/>
                    </a:solidFill>
                    <a:ea typeface="Arial" charset="0"/>
                    <a:cs typeface="Arial" charset="0"/>
                  </a:rPr>
                  <a:t>RAS</a:t>
                </a:r>
              </a:p>
              <a:p>
                <a:pPr>
                  <a:defRPr/>
                </a:pPr>
                <a:r>
                  <a:rPr lang="en-US" sz="1050" dirty="0">
                    <a:solidFill>
                      <a:prstClr val="black"/>
                    </a:solidFill>
                    <a:ea typeface="Arial" charset="0"/>
                    <a:cs typeface="Arial" charset="0"/>
                  </a:rPr>
                  <a:t>MSI</a:t>
                </a:r>
              </a:p>
              <a:p>
                <a:pPr>
                  <a:defRPr/>
                </a:pPr>
                <a:r>
                  <a:rPr lang="en-US" sz="1050" dirty="0">
                    <a:solidFill>
                      <a:prstClr val="black"/>
                    </a:solidFill>
                    <a:ea typeface="Arial" charset="0"/>
                    <a:cs typeface="Arial" charset="0"/>
                  </a:rPr>
                  <a:t>BRAF</a:t>
                </a:r>
              </a:p>
              <a:p>
                <a:pPr>
                  <a:defRPr/>
                </a:pPr>
                <a:r>
                  <a:rPr lang="en-US" sz="1050" dirty="0">
                    <a:solidFill>
                      <a:prstClr val="black"/>
                    </a:solidFill>
                    <a:ea typeface="Arial" charset="0"/>
                    <a:cs typeface="Arial" charset="0"/>
                  </a:rPr>
                  <a:t>PIK3CA</a:t>
                </a:r>
              </a:p>
              <a:p>
                <a:pPr>
                  <a:defRPr/>
                </a:pPr>
                <a:r>
                  <a:rPr lang="en-US" sz="1050" dirty="0">
                    <a:solidFill>
                      <a:prstClr val="black"/>
                    </a:solidFill>
                    <a:ea typeface="Arial" charset="0"/>
                    <a:cs typeface="Arial" charset="0"/>
                  </a:rPr>
                  <a:t>PTEN</a:t>
                </a:r>
              </a:p>
            </p:txBody>
          </p:sp>
          <p:sp>
            <p:nvSpPr>
              <p:cNvPr id="1119" name="Oval 1118"/>
              <p:cNvSpPr/>
              <p:nvPr/>
            </p:nvSpPr>
            <p:spPr>
              <a:xfrm>
                <a:off x="534287" y="3062130"/>
                <a:ext cx="137160" cy="13716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grpSp>
        <p:grpSp>
          <p:nvGrpSpPr>
            <p:cNvPr id="1335" name="Group 1334"/>
            <p:cNvGrpSpPr/>
            <p:nvPr/>
          </p:nvGrpSpPr>
          <p:grpSpPr>
            <a:xfrm>
              <a:off x="5419159" y="5442454"/>
              <a:ext cx="1645055" cy="1200328"/>
              <a:chOff x="513694" y="2986759"/>
              <a:chExt cx="1645055" cy="1200328"/>
            </a:xfrm>
          </p:grpSpPr>
          <p:sp>
            <p:nvSpPr>
              <p:cNvPr id="1336" name="Oval 1335"/>
              <p:cNvSpPr/>
              <p:nvPr/>
            </p:nvSpPr>
            <p:spPr>
              <a:xfrm>
                <a:off x="520009" y="3505822"/>
                <a:ext cx="137160" cy="13716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37" name="Oval 1336"/>
              <p:cNvSpPr/>
              <p:nvPr/>
            </p:nvSpPr>
            <p:spPr>
              <a:xfrm>
                <a:off x="513694" y="3714051"/>
                <a:ext cx="137160" cy="13716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38" name="Oval 1337"/>
              <p:cNvSpPr/>
              <p:nvPr/>
            </p:nvSpPr>
            <p:spPr>
              <a:xfrm>
                <a:off x="519116" y="3915654"/>
                <a:ext cx="137160" cy="1371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339" name="Oval 1338"/>
              <p:cNvSpPr/>
              <p:nvPr/>
            </p:nvSpPr>
            <p:spPr>
              <a:xfrm>
                <a:off x="526317" y="3292867"/>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85" name="TextBox 1484"/>
              <p:cNvSpPr txBox="1"/>
              <p:nvPr/>
            </p:nvSpPr>
            <p:spPr>
              <a:xfrm>
                <a:off x="645291" y="2986759"/>
                <a:ext cx="1513458" cy="1200328"/>
              </a:xfrm>
              <a:prstGeom prst="rect">
                <a:avLst/>
              </a:prstGeom>
              <a:noFill/>
            </p:spPr>
            <p:txBody>
              <a:bodyPr wrap="square" rtlCol="0">
                <a:spAutoFit/>
              </a:bodyPr>
              <a:lstStyle/>
              <a:p>
                <a:pPr>
                  <a:defRPr/>
                </a:pPr>
                <a:r>
                  <a:rPr lang="en-US" sz="1050" dirty="0">
                    <a:solidFill>
                      <a:prstClr val="black"/>
                    </a:solidFill>
                    <a:ea typeface="Arial" charset="0"/>
                    <a:cs typeface="Arial" charset="0"/>
                  </a:rPr>
                  <a:t>RAS</a:t>
                </a:r>
              </a:p>
              <a:p>
                <a:pPr>
                  <a:defRPr/>
                </a:pPr>
                <a:r>
                  <a:rPr lang="en-US" sz="1050" dirty="0">
                    <a:solidFill>
                      <a:prstClr val="black"/>
                    </a:solidFill>
                    <a:ea typeface="Arial" charset="0"/>
                    <a:cs typeface="Arial" charset="0"/>
                  </a:rPr>
                  <a:t>KRAS</a:t>
                </a:r>
              </a:p>
              <a:p>
                <a:pPr>
                  <a:defRPr/>
                </a:pPr>
                <a:r>
                  <a:rPr lang="en-US" sz="1050" dirty="0">
                    <a:solidFill>
                      <a:prstClr val="black"/>
                    </a:solidFill>
                    <a:ea typeface="Arial" charset="0"/>
                    <a:cs typeface="Arial" charset="0"/>
                  </a:rPr>
                  <a:t>HER2/NEU</a:t>
                </a:r>
              </a:p>
              <a:p>
                <a:pPr>
                  <a:defRPr/>
                </a:pPr>
                <a:r>
                  <a:rPr lang="en-US" sz="1050" dirty="0">
                    <a:solidFill>
                      <a:prstClr val="black"/>
                    </a:solidFill>
                    <a:ea typeface="Arial" charset="0"/>
                    <a:cs typeface="Arial" charset="0"/>
                  </a:rPr>
                  <a:t>APC</a:t>
                </a:r>
              </a:p>
              <a:p>
                <a:pPr>
                  <a:defRPr/>
                </a:pPr>
                <a:r>
                  <a:rPr lang="en-US" sz="1050" dirty="0">
                    <a:solidFill>
                      <a:prstClr val="black"/>
                    </a:solidFill>
                    <a:ea typeface="Arial" charset="0"/>
                    <a:cs typeface="Arial" charset="0"/>
                  </a:rPr>
                  <a:t>TP53</a:t>
                </a:r>
              </a:p>
            </p:txBody>
          </p:sp>
          <p:sp>
            <p:nvSpPr>
              <p:cNvPr id="1486" name="Oval 1485"/>
              <p:cNvSpPr/>
              <p:nvPr/>
            </p:nvSpPr>
            <p:spPr>
              <a:xfrm>
                <a:off x="534287" y="3062130"/>
                <a:ext cx="137160" cy="13716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grpSp>
        <p:grpSp>
          <p:nvGrpSpPr>
            <p:cNvPr id="1487" name="Group 1486"/>
            <p:cNvGrpSpPr/>
            <p:nvPr/>
          </p:nvGrpSpPr>
          <p:grpSpPr>
            <a:xfrm>
              <a:off x="7472461" y="2980423"/>
              <a:ext cx="1420554" cy="1200328"/>
              <a:chOff x="513694" y="2986759"/>
              <a:chExt cx="1420554" cy="1200328"/>
            </a:xfrm>
          </p:grpSpPr>
          <p:sp>
            <p:nvSpPr>
              <p:cNvPr id="1488" name="Oval 1487"/>
              <p:cNvSpPr/>
              <p:nvPr/>
            </p:nvSpPr>
            <p:spPr>
              <a:xfrm>
                <a:off x="520009" y="3505822"/>
                <a:ext cx="137160" cy="137160"/>
              </a:xfrm>
              <a:prstGeom prst="ellipse">
                <a:avLst/>
              </a:prstGeom>
              <a:solidFill>
                <a:srgbClr val="AB0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89" name="Oval 1488"/>
              <p:cNvSpPr/>
              <p:nvPr/>
            </p:nvSpPr>
            <p:spPr>
              <a:xfrm>
                <a:off x="513694" y="3714051"/>
                <a:ext cx="137160" cy="13716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90" name="Oval 1489"/>
              <p:cNvSpPr/>
              <p:nvPr/>
            </p:nvSpPr>
            <p:spPr>
              <a:xfrm>
                <a:off x="519116" y="3915654"/>
                <a:ext cx="137160" cy="1371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91" name="Oval 1490"/>
              <p:cNvSpPr/>
              <p:nvPr/>
            </p:nvSpPr>
            <p:spPr>
              <a:xfrm>
                <a:off x="526317" y="3292867"/>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sp>
            <p:nvSpPr>
              <p:cNvPr id="1492" name="TextBox 1491"/>
              <p:cNvSpPr txBox="1"/>
              <p:nvPr/>
            </p:nvSpPr>
            <p:spPr>
              <a:xfrm>
                <a:off x="645293" y="2986759"/>
                <a:ext cx="1288955" cy="1200328"/>
              </a:xfrm>
              <a:prstGeom prst="rect">
                <a:avLst/>
              </a:prstGeom>
              <a:noFill/>
            </p:spPr>
            <p:txBody>
              <a:bodyPr wrap="square" rtlCol="0">
                <a:spAutoFit/>
              </a:bodyPr>
              <a:lstStyle/>
              <a:p>
                <a:pPr>
                  <a:defRPr/>
                </a:pPr>
                <a:r>
                  <a:rPr lang="en-US" sz="1050" dirty="0">
                    <a:solidFill>
                      <a:prstClr val="black"/>
                    </a:solidFill>
                    <a:ea typeface="Arial" charset="0"/>
                    <a:cs typeface="Arial" charset="0"/>
                  </a:rPr>
                  <a:t>RAS</a:t>
                </a:r>
              </a:p>
              <a:p>
                <a:pPr>
                  <a:defRPr/>
                </a:pPr>
                <a:r>
                  <a:rPr lang="en-US" sz="1050" dirty="0">
                    <a:solidFill>
                      <a:prstClr val="black"/>
                    </a:solidFill>
                    <a:ea typeface="Arial" charset="0"/>
                    <a:cs typeface="Arial" charset="0"/>
                  </a:rPr>
                  <a:t>KRAS</a:t>
                </a:r>
              </a:p>
              <a:p>
                <a:pPr>
                  <a:defRPr/>
                </a:pPr>
                <a:r>
                  <a:rPr lang="en-US" sz="1050" dirty="0">
                    <a:solidFill>
                      <a:prstClr val="black"/>
                    </a:solidFill>
                    <a:ea typeface="Arial" charset="0"/>
                    <a:cs typeface="Arial" charset="0"/>
                  </a:rPr>
                  <a:t>HER2/NEU</a:t>
                </a:r>
              </a:p>
              <a:p>
                <a:pPr>
                  <a:defRPr/>
                </a:pPr>
                <a:r>
                  <a:rPr lang="en-US" sz="1050" dirty="0">
                    <a:solidFill>
                      <a:prstClr val="black"/>
                    </a:solidFill>
                    <a:ea typeface="Arial" charset="0"/>
                    <a:cs typeface="Arial" charset="0"/>
                  </a:rPr>
                  <a:t>APC</a:t>
                </a:r>
              </a:p>
              <a:p>
                <a:pPr>
                  <a:defRPr/>
                </a:pPr>
                <a:r>
                  <a:rPr lang="en-US" sz="1050" dirty="0">
                    <a:solidFill>
                      <a:prstClr val="black"/>
                    </a:solidFill>
                    <a:ea typeface="Arial" charset="0"/>
                    <a:cs typeface="Arial" charset="0"/>
                  </a:rPr>
                  <a:t>TP53</a:t>
                </a:r>
              </a:p>
            </p:txBody>
          </p:sp>
          <p:sp>
            <p:nvSpPr>
              <p:cNvPr id="1493" name="Oval 1492"/>
              <p:cNvSpPr/>
              <p:nvPr/>
            </p:nvSpPr>
            <p:spPr>
              <a:xfrm>
                <a:off x="534287" y="3062130"/>
                <a:ext cx="137160" cy="13716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a typeface="Arial" charset="0"/>
                  <a:cs typeface="Arial" charset="0"/>
                </a:endParaRPr>
              </a:p>
            </p:txBody>
          </p:sp>
        </p:grpSp>
        <p:sp>
          <p:nvSpPr>
            <p:cNvPr id="9" name="Rectangle 8"/>
            <p:cNvSpPr/>
            <p:nvPr/>
          </p:nvSpPr>
          <p:spPr>
            <a:xfrm>
              <a:off x="-1266985" y="6431826"/>
              <a:ext cx="5416524" cy="369332"/>
            </a:xfrm>
            <a:prstGeom prst="rect">
              <a:avLst/>
            </a:prstGeom>
          </p:spPr>
          <p:txBody>
            <a:bodyPr wrap="square">
              <a:spAutoFit/>
            </a:bodyPr>
            <a:lstStyle/>
            <a:p>
              <a:pPr>
                <a:defRPr/>
              </a:pPr>
              <a:r>
                <a:rPr lang="en-US" sz="1200" b="1" dirty="0">
                  <a:solidFill>
                    <a:srgbClr val="002060"/>
                  </a:solidFill>
                  <a:ea typeface="Arial" charset="0"/>
                  <a:cs typeface="Arial" charset="0"/>
                </a:rPr>
                <a:t>© </a:t>
              </a:r>
              <a:r>
                <a:rPr lang="en-US" sz="1200" dirty="0">
                  <a:solidFill>
                    <a:srgbClr val="002060"/>
                  </a:solidFill>
                  <a:ea typeface="Arial" charset="0"/>
                  <a:cs typeface="Arial" charset="0"/>
                </a:rPr>
                <a:t>2017 The Ruesch Center for the Cure of GI Cancers</a:t>
              </a:r>
            </a:p>
          </p:txBody>
        </p:sp>
      </p:grpSp>
      <p:sp>
        <p:nvSpPr>
          <p:cNvPr id="1129" name="TextBox 1128"/>
          <p:cNvSpPr txBox="1"/>
          <p:nvPr/>
        </p:nvSpPr>
        <p:spPr>
          <a:xfrm>
            <a:off x="228600" y="6453336"/>
            <a:ext cx="4546694" cy="338554"/>
          </a:xfrm>
          <a:prstGeom prst="rect">
            <a:avLst/>
          </a:prstGeom>
          <a:noFill/>
        </p:spPr>
        <p:txBody>
          <a:bodyPr wrap="none" rtlCol="0">
            <a:spAutoFit/>
          </a:bodyPr>
          <a:lstStyle/>
          <a:p>
            <a:r>
              <a:rPr lang="en-US" sz="1600" dirty="0" err="1">
                <a:solidFill>
                  <a:srgbClr val="002060"/>
                </a:solidFill>
                <a:ea typeface="Arial" charset="0"/>
                <a:cs typeface="Arial" charset="0"/>
              </a:rPr>
              <a:t>Venook</a:t>
            </a:r>
            <a:r>
              <a:rPr lang="en-US" sz="1600" dirty="0">
                <a:solidFill>
                  <a:srgbClr val="002060"/>
                </a:solidFill>
                <a:ea typeface="Arial" charset="0"/>
                <a:cs typeface="Arial" charset="0"/>
              </a:rPr>
              <a:t> A et al. </a:t>
            </a:r>
            <a:r>
              <a:rPr lang="en-US" sz="1600" i="1" dirty="0">
                <a:solidFill>
                  <a:srgbClr val="002060"/>
                </a:solidFill>
                <a:ea typeface="Arial" charset="0"/>
                <a:cs typeface="Arial" charset="0"/>
              </a:rPr>
              <a:t>Proc ASCO </a:t>
            </a:r>
            <a:r>
              <a:rPr lang="en-US" sz="1600" dirty="0">
                <a:solidFill>
                  <a:srgbClr val="002060"/>
                </a:solidFill>
                <a:ea typeface="Arial" charset="0"/>
                <a:cs typeface="Arial" charset="0"/>
              </a:rPr>
              <a:t>2016;Abstract 3504.</a:t>
            </a:r>
          </a:p>
        </p:txBody>
      </p:sp>
      <p:sp>
        <p:nvSpPr>
          <p:cNvPr id="4" name="Title 3"/>
          <p:cNvSpPr>
            <a:spLocks noGrp="1"/>
          </p:cNvSpPr>
          <p:nvPr>
            <p:ph type="title"/>
          </p:nvPr>
        </p:nvSpPr>
        <p:spPr/>
        <p:txBody>
          <a:bodyPr/>
          <a:lstStyle/>
          <a:p>
            <a:r>
              <a:rPr lang="en-US" dirty="0">
                <a:latin typeface="Arial" charset="0"/>
                <a:ea typeface="Arial" charset="0"/>
                <a:cs typeface="Arial" charset="0"/>
              </a:rPr>
              <a:t>Tumor Sidedness Associated with Genetic Alterations</a:t>
            </a:r>
          </a:p>
        </p:txBody>
      </p:sp>
    </p:spTree>
    <p:custDataLst>
      <p:tags r:id="rId1"/>
    </p:custDataLst>
    <p:extLst>
      <p:ext uri="{BB962C8B-B14F-4D97-AF65-F5344CB8AC3E}">
        <p14:creationId xmlns:p14="http://schemas.microsoft.com/office/powerpoint/2010/main" val="776657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C51FA-C45B-EA4D-833B-18B65E1A3266}"/>
              </a:ext>
            </a:extLst>
          </p:cNvPr>
          <p:cNvPicPr>
            <a:picLocks noChangeAspect="1"/>
          </p:cNvPicPr>
          <p:nvPr/>
        </p:nvPicPr>
        <p:blipFill>
          <a:blip r:embed="rId2"/>
          <a:stretch>
            <a:fillRect/>
          </a:stretch>
        </p:blipFill>
        <p:spPr>
          <a:xfrm>
            <a:off x="928444" y="3058183"/>
            <a:ext cx="10072444" cy="3122458"/>
          </a:xfrm>
          <a:prstGeom prst="rect">
            <a:avLst/>
          </a:prstGeom>
        </p:spPr>
      </p:pic>
      <p:sp>
        <p:nvSpPr>
          <p:cNvPr id="6146" name="Title 1"/>
          <p:cNvSpPr>
            <a:spLocks noGrp="1"/>
          </p:cNvSpPr>
          <p:nvPr>
            <p:ph type="title"/>
          </p:nvPr>
        </p:nvSpPr>
        <p:spPr>
          <a:xfrm>
            <a:off x="914400" y="0"/>
            <a:ext cx="10072444" cy="1235580"/>
          </a:xfrm>
        </p:spPr>
        <p:txBody>
          <a:bodyPr/>
          <a:lstStyle/>
          <a:p>
            <a:pPr eaLnBrk="1" hangingPunct="1"/>
            <a:r>
              <a:rPr lang="en-US" altLang="en-US" dirty="0">
                <a:latin typeface="Arial" charset="0"/>
                <a:ea typeface="Arial" charset="0"/>
                <a:cs typeface="Arial" charset="0"/>
              </a:rPr>
              <a:t>CALGB/SWOG 80405: Overall Survival by Biologic Agent and Primary Tumor Sidedness</a:t>
            </a:r>
          </a:p>
        </p:txBody>
      </p:sp>
      <p:sp>
        <p:nvSpPr>
          <p:cNvPr id="6147" name="TextBox 9"/>
          <p:cNvSpPr txBox="1">
            <a:spLocks noChangeArrowheads="1"/>
          </p:cNvSpPr>
          <p:nvPr/>
        </p:nvSpPr>
        <p:spPr bwMode="auto">
          <a:xfrm>
            <a:off x="290511" y="6409042"/>
            <a:ext cx="50434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x-none" sz="1600" dirty="0" err="1">
                <a:solidFill>
                  <a:srgbClr val="002060"/>
                </a:solidFill>
                <a:ea typeface="Arial" charset="0"/>
                <a:cs typeface="Arial" charset="0"/>
              </a:rPr>
              <a:t>Venook</a:t>
            </a:r>
            <a:r>
              <a:rPr lang="en-US" altLang="x-none" sz="1600" dirty="0">
                <a:solidFill>
                  <a:srgbClr val="002060"/>
                </a:solidFill>
                <a:ea typeface="Arial" charset="0"/>
                <a:cs typeface="Arial" charset="0"/>
              </a:rPr>
              <a:t> A et al. </a:t>
            </a:r>
            <a:r>
              <a:rPr lang="en-US" altLang="x-none" sz="1600" i="1" dirty="0">
                <a:solidFill>
                  <a:srgbClr val="002060"/>
                </a:solidFill>
                <a:ea typeface="Arial" charset="0"/>
                <a:cs typeface="Arial" charset="0"/>
              </a:rPr>
              <a:t>Proc ASCO </a:t>
            </a:r>
            <a:r>
              <a:rPr lang="en-US" altLang="x-none" sz="1600" dirty="0">
                <a:solidFill>
                  <a:srgbClr val="002060"/>
                </a:solidFill>
                <a:ea typeface="Arial" charset="0"/>
                <a:cs typeface="Arial" charset="0"/>
              </a:rPr>
              <a:t>2016;Abstract 3504.</a:t>
            </a:r>
          </a:p>
        </p:txBody>
      </p:sp>
      <p:sp>
        <p:nvSpPr>
          <p:cNvPr id="6148" name="TextBox 6"/>
          <p:cNvSpPr txBox="1">
            <a:spLocks noChangeArrowheads="1"/>
          </p:cNvSpPr>
          <p:nvPr/>
        </p:nvSpPr>
        <p:spPr bwMode="auto">
          <a:xfrm>
            <a:off x="7878011" y="1320201"/>
            <a:ext cx="236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x-none" sz="1800" b="1">
                <a:solidFill>
                  <a:srgbClr val="002060"/>
                </a:solidFill>
                <a:ea typeface="Arial" charset="0"/>
                <a:cs typeface="Arial" charset="0"/>
              </a:rPr>
              <a:t>Right-sided primary</a:t>
            </a:r>
          </a:p>
        </p:txBody>
      </p:sp>
      <p:sp>
        <p:nvSpPr>
          <p:cNvPr id="6149" name="TextBox 11"/>
          <p:cNvSpPr txBox="1">
            <a:spLocks noChangeArrowheads="1"/>
          </p:cNvSpPr>
          <p:nvPr/>
        </p:nvSpPr>
        <p:spPr bwMode="auto">
          <a:xfrm>
            <a:off x="2812255" y="1337009"/>
            <a:ext cx="2198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x-none" sz="1800" b="1" dirty="0">
                <a:solidFill>
                  <a:srgbClr val="002060"/>
                </a:solidFill>
                <a:ea typeface="Arial" charset="0"/>
                <a:cs typeface="Arial" charset="0"/>
              </a:rPr>
              <a:t>Left-sided primary</a:t>
            </a:r>
          </a:p>
        </p:txBody>
      </p:sp>
      <p:graphicFrame>
        <p:nvGraphicFramePr>
          <p:cNvPr id="15" name="Table 14"/>
          <p:cNvGraphicFramePr>
            <a:graphicFrameLocks noGrp="1"/>
          </p:cNvGraphicFramePr>
          <p:nvPr>
            <p:extLst>
              <p:ext uri="{D42A27DB-BD31-4B8C-83A1-F6EECF244321}">
                <p14:modId xmlns:p14="http://schemas.microsoft.com/office/powerpoint/2010/main" val="4027696987"/>
              </p:ext>
            </p:extLst>
          </p:nvPr>
        </p:nvGraphicFramePr>
        <p:xfrm>
          <a:off x="1882774" y="1807771"/>
          <a:ext cx="3962401" cy="1093371"/>
        </p:xfrm>
        <a:graphic>
          <a:graphicData uri="http://schemas.openxmlformats.org/drawingml/2006/table">
            <a:tbl>
              <a:tblPr>
                <a:tableStyleId>{5C22544A-7EE6-4342-B048-85BDC9FD1C3A}</a:tableStyleId>
              </a:tblPr>
              <a:tblGrid>
                <a:gridCol w="1054748">
                  <a:extLst>
                    <a:ext uri="{9D8B030D-6E8A-4147-A177-3AD203B41FA5}">
                      <a16:colId xmlns:a16="http://schemas.microsoft.com/office/drawing/2014/main" val="20000"/>
                    </a:ext>
                  </a:extLst>
                </a:gridCol>
                <a:gridCol w="603100">
                  <a:extLst>
                    <a:ext uri="{9D8B030D-6E8A-4147-A177-3AD203B41FA5}">
                      <a16:colId xmlns:a16="http://schemas.microsoft.com/office/drawing/2014/main" val="20001"/>
                    </a:ext>
                  </a:extLst>
                </a:gridCol>
                <a:gridCol w="904648">
                  <a:extLst>
                    <a:ext uri="{9D8B030D-6E8A-4147-A177-3AD203B41FA5}">
                      <a16:colId xmlns:a16="http://schemas.microsoft.com/office/drawing/2014/main" val="20002"/>
                    </a:ext>
                  </a:extLst>
                </a:gridCol>
                <a:gridCol w="592042">
                  <a:extLst>
                    <a:ext uri="{9D8B030D-6E8A-4147-A177-3AD203B41FA5}">
                      <a16:colId xmlns:a16="http://schemas.microsoft.com/office/drawing/2014/main" val="20003"/>
                    </a:ext>
                  </a:extLst>
                </a:gridCol>
                <a:gridCol w="807863">
                  <a:extLst>
                    <a:ext uri="{9D8B030D-6E8A-4147-A177-3AD203B41FA5}">
                      <a16:colId xmlns:a16="http://schemas.microsoft.com/office/drawing/2014/main" val="20004"/>
                    </a:ext>
                  </a:extLst>
                </a:gridCol>
              </a:tblGrid>
              <a:tr h="364457">
                <a:tc>
                  <a:txBody>
                    <a:bodyPr/>
                    <a:lstStyle/>
                    <a:p>
                      <a:pPr marL="0" marR="0" algn="l">
                        <a:lnSpc>
                          <a:spcPct val="115000"/>
                        </a:lnSpc>
                        <a:spcBef>
                          <a:spcPts val="300"/>
                        </a:spcBef>
                        <a:spcAft>
                          <a:spcPts val="300"/>
                        </a:spcAft>
                      </a:pPr>
                      <a:r>
                        <a:rPr lang="en-US" sz="1400" b="1" dirty="0">
                          <a:solidFill>
                            <a:schemeClr val="bg1"/>
                          </a:solidFill>
                          <a:effectLst/>
                          <a:latin typeface="Arial" charset="0"/>
                          <a:ea typeface="Arial" charset="0"/>
                          <a:cs typeface="Arial" charset="0"/>
                        </a:rPr>
                        <a:t>Agent</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400" b="1" dirty="0">
                          <a:solidFill>
                            <a:schemeClr val="bg1"/>
                          </a:solidFill>
                          <a:effectLst/>
                          <a:latin typeface="Arial" charset="0"/>
                          <a:ea typeface="Arial" charset="0"/>
                          <a:cs typeface="Arial" charset="0"/>
                        </a:rPr>
                        <a:t>N</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400" b="1" dirty="0">
                          <a:solidFill>
                            <a:schemeClr val="bg1"/>
                          </a:solidFill>
                          <a:effectLst/>
                          <a:latin typeface="Arial" charset="0"/>
                          <a:ea typeface="Arial" charset="0"/>
                          <a:cs typeface="Arial" charset="0"/>
                        </a:rPr>
                        <a:t>Median </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400" b="1" dirty="0">
                          <a:solidFill>
                            <a:schemeClr val="bg1"/>
                          </a:solidFill>
                          <a:effectLst/>
                          <a:latin typeface="Arial" charset="0"/>
                          <a:ea typeface="Arial" charset="0"/>
                          <a:cs typeface="Arial" charset="0"/>
                        </a:rPr>
                        <a:t>HR</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400" b="1" i="1" dirty="0">
                          <a:solidFill>
                            <a:schemeClr val="bg1"/>
                          </a:solidFill>
                          <a:effectLst/>
                          <a:latin typeface="Arial" charset="0"/>
                          <a:ea typeface="Arial" charset="0"/>
                          <a:cs typeface="Arial" charset="0"/>
                        </a:rPr>
                        <a:t>p</a:t>
                      </a:r>
                      <a:r>
                        <a:rPr lang="en-US" sz="1400" b="1" dirty="0">
                          <a:solidFill>
                            <a:schemeClr val="bg1"/>
                          </a:solidFill>
                          <a:effectLst/>
                          <a:latin typeface="Arial" charset="0"/>
                          <a:ea typeface="Arial" charset="0"/>
                          <a:cs typeface="Arial" charset="0"/>
                        </a:rPr>
                        <a:t>-value</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extLst>
                  <a:ext uri="{0D108BD9-81ED-4DB2-BD59-A6C34878D82A}">
                    <a16:rowId xmlns:a16="http://schemas.microsoft.com/office/drawing/2014/main" val="10000"/>
                  </a:ext>
                </a:extLst>
              </a:tr>
              <a:tr h="364457">
                <a:tc>
                  <a:txBody>
                    <a:bodyPr/>
                    <a:lstStyle/>
                    <a:p>
                      <a:pPr marL="0" marR="0" algn="l">
                        <a:lnSpc>
                          <a:spcPct val="115000"/>
                        </a:lnSpc>
                        <a:spcBef>
                          <a:spcPts val="300"/>
                        </a:spcBef>
                        <a:spcAft>
                          <a:spcPts val="300"/>
                        </a:spcAft>
                      </a:pPr>
                      <a:r>
                        <a:rPr lang="en-US" sz="1400" b="0" dirty="0">
                          <a:solidFill>
                            <a:schemeClr val="tx1"/>
                          </a:solidFill>
                          <a:effectLst/>
                          <a:latin typeface="Arial" charset="0"/>
                          <a:ea typeface="Arial" charset="0"/>
                          <a:cs typeface="Arial" charset="0"/>
                        </a:rPr>
                        <a:t>Bev</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356 </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31.4</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rowSpan="2">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0.817</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rowSpan="2">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0.018</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extLst>
                  <a:ext uri="{0D108BD9-81ED-4DB2-BD59-A6C34878D82A}">
                    <a16:rowId xmlns:a16="http://schemas.microsoft.com/office/drawing/2014/main" val="10001"/>
                  </a:ext>
                </a:extLst>
              </a:tr>
              <a:tr h="364457">
                <a:tc>
                  <a:txBody>
                    <a:bodyPr/>
                    <a:lstStyle/>
                    <a:p>
                      <a:pPr marL="0" marR="0" algn="l">
                        <a:lnSpc>
                          <a:spcPct val="115000"/>
                        </a:lnSpc>
                        <a:spcBef>
                          <a:spcPts val="300"/>
                        </a:spcBef>
                        <a:spcAft>
                          <a:spcPts val="300"/>
                        </a:spcAft>
                      </a:pPr>
                      <a:r>
                        <a:rPr lang="en-US" sz="1400" b="0" dirty="0" err="1">
                          <a:solidFill>
                            <a:schemeClr val="tx1"/>
                          </a:solidFill>
                          <a:effectLst/>
                          <a:latin typeface="Arial" charset="0"/>
                          <a:ea typeface="Arial" charset="0"/>
                          <a:cs typeface="Arial" charset="0"/>
                        </a:rPr>
                        <a:t>Cetux</a:t>
                      </a:r>
                      <a:endParaRPr lang="en-US" sz="1400" b="0" dirty="0">
                        <a:solidFill>
                          <a:schemeClr val="tx1"/>
                        </a:solidFill>
                        <a:effectLst/>
                        <a:latin typeface="Arial" charset="0"/>
                        <a:ea typeface="Arial" charset="0"/>
                        <a:cs typeface="Arial" charset="0"/>
                      </a:endParaRP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376</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36.0</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vMerge="1">
                  <a:txBody>
                    <a:bodyPr/>
                    <a:lstStyle/>
                    <a:p>
                      <a:pPr marL="0" marR="0" algn="ctr">
                        <a:lnSpc>
                          <a:spcPct val="115000"/>
                        </a:lnSpc>
                        <a:spcBef>
                          <a:spcPts val="300"/>
                        </a:spcBef>
                        <a:spcAft>
                          <a:spcPts val="300"/>
                        </a:spcAft>
                      </a:pPr>
                      <a:endParaRPr lang="en-US" sz="1600" dirty="0">
                        <a:solidFill>
                          <a:schemeClr val="bg1"/>
                        </a:solidFill>
                        <a:effectLst/>
                        <a:latin typeface="Times New Roman"/>
                        <a:ea typeface="Times New Roman"/>
                      </a:endParaRPr>
                    </a:p>
                  </a:txBody>
                  <a:tcPr marL="38100" marR="381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pPr marL="0" marR="0" algn="ctr">
                        <a:lnSpc>
                          <a:spcPct val="115000"/>
                        </a:lnSpc>
                        <a:spcBef>
                          <a:spcPts val="300"/>
                        </a:spcBef>
                        <a:spcAft>
                          <a:spcPts val="300"/>
                        </a:spcAft>
                      </a:pPr>
                      <a:endParaRPr lang="en-US" sz="1600" dirty="0">
                        <a:solidFill>
                          <a:schemeClr val="bg1"/>
                        </a:solidFill>
                        <a:effectLst/>
                        <a:latin typeface="Times New Roman"/>
                        <a:ea typeface="Times New Roman"/>
                      </a:endParaRPr>
                    </a:p>
                  </a:txBody>
                  <a:tcPr marL="38100" marR="381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706835755"/>
              </p:ext>
            </p:extLst>
          </p:nvPr>
        </p:nvGraphicFramePr>
        <p:xfrm>
          <a:off x="7188934" y="1807771"/>
          <a:ext cx="3997494" cy="1097280"/>
        </p:xfrm>
        <a:graphic>
          <a:graphicData uri="http://schemas.openxmlformats.org/drawingml/2006/table">
            <a:tbl>
              <a:tblPr>
                <a:tableStyleId>{5C22544A-7EE6-4342-B048-85BDC9FD1C3A}</a:tableStyleId>
              </a:tblPr>
              <a:tblGrid>
                <a:gridCol w="1064090">
                  <a:extLst>
                    <a:ext uri="{9D8B030D-6E8A-4147-A177-3AD203B41FA5}">
                      <a16:colId xmlns:a16="http://schemas.microsoft.com/office/drawing/2014/main" val="20000"/>
                    </a:ext>
                  </a:extLst>
                </a:gridCol>
                <a:gridCol w="608440">
                  <a:extLst>
                    <a:ext uri="{9D8B030D-6E8A-4147-A177-3AD203B41FA5}">
                      <a16:colId xmlns:a16="http://schemas.microsoft.com/office/drawing/2014/main" val="20001"/>
                    </a:ext>
                  </a:extLst>
                </a:gridCol>
                <a:gridCol w="912660">
                  <a:extLst>
                    <a:ext uri="{9D8B030D-6E8A-4147-A177-3AD203B41FA5}">
                      <a16:colId xmlns:a16="http://schemas.microsoft.com/office/drawing/2014/main" val="20002"/>
                    </a:ext>
                  </a:extLst>
                </a:gridCol>
                <a:gridCol w="597285">
                  <a:extLst>
                    <a:ext uri="{9D8B030D-6E8A-4147-A177-3AD203B41FA5}">
                      <a16:colId xmlns:a16="http://schemas.microsoft.com/office/drawing/2014/main" val="20003"/>
                    </a:ext>
                  </a:extLst>
                </a:gridCol>
                <a:gridCol w="815019">
                  <a:extLst>
                    <a:ext uri="{9D8B030D-6E8A-4147-A177-3AD203B41FA5}">
                      <a16:colId xmlns:a16="http://schemas.microsoft.com/office/drawing/2014/main" val="20004"/>
                    </a:ext>
                  </a:extLst>
                </a:gridCol>
              </a:tblGrid>
              <a:tr h="365760">
                <a:tc>
                  <a:txBody>
                    <a:bodyPr/>
                    <a:lstStyle/>
                    <a:p>
                      <a:pPr marL="0" marR="0" algn="l">
                        <a:lnSpc>
                          <a:spcPct val="115000"/>
                        </a:lnSpc>
                        <a:spcBef>
                          <a:spcPts val="300"/>
                        </a:spcBef>
                        <a:spcAft>
                          <a:spcPts val="300"/>
                        </a:spcAft>
                      </a:pPr>
                      <a:r>
                        <a:rPr lang="en-US" sz="1500" b="1" dirty="0">
                          <a:solidFill>
                            <a:schemeClr val="bg1"/>
                          </a:solidFill>
                          <a:effectLst/>
                          <a:latin typeface="Arial" charset="0"/>
                          <a:ea typeface="Arial" charset="0"/>
                          <a:cs typeface="Arial" charset="0"/>
                        </a:rPr>
                        <a:t>Agent</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500" b="1" dirty="0">
                          <a:solidFill>
                            <a:schemeClr val="bg1"/>
                          </a:solidFill>
                          <a:effectLst/>
                          <a:latin typeface="Arial" charset="0"/>
                          <a:ea typeface="Arial" charset="0"/>
                          <a:cs typeface="Arial" charset="0"/>
                        </a:rPr>
                        <a:t>N</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500" b="1" dirty="0">
                          <a:solidFill>
                            <a:schemeClr val="bg1"/>
                          </a:solidFill>
                          <a:effectLst/>
                          <a:latin typeface="Arial" charset="0"/>
                          <a:ea typeface="Arial" charset="0"/>
                          <a:cs typeface="Arial" charset="0"/>
                        </a:rPr>
                        <a:t>Median </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500" b="1" dirty="0">
                          <a:solidFill>
                            <a:schemeClr val="bg1"/>
                          </a:solidFill>
                          <a:effectLst/>
                          <a:latin typeface="Arial" charset="0"/>
                          <a:ea typeface="Arial" charset="0"/>
                          <a:cs typeface="Arial" charset="0"/>
                        </a:rPr>
                        <a:t>HR</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500" b="1" i="1" dirty="0">
                          <a:solidFill>
                            <a:schemeClr val="bg1"/>
                          </a:solidFill>
                          <a:effectLst/>
                          <a:latin typeface="Arial" charset="0"/>
                          <a:ea typeface="Arial" charset="0"/>
                          <a:cs typeface="Arial" charset="0"/>
                        </a:rPr>
                        <a:t>p</a:t>
                      </a:r>
                      <a:r>
                        <a:rPr lang="en-US" sz="1500" b="1" dirty="0">
                          <a:solidFill>
                            <a:schemeClr val="bg1"/>
                          </a:solidFill>
                          <a:effectLst/>
                          <a:latin typeface="Arial" charset="0"/>
                          <a:ea typeface="Arial" charset="0"/>
                          <a:cs typeface="Arial" charset="0"/>
                        </a:rPr>
                        <a:t>-value</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extLst>
                  <a:ext uri="{0D108BD9-81ED-4DB2-BD59-A6C34878D82A}">
                    <a16:rowId xmlns:a16="http://schemas.microsoft.com/office/drawing/2014/main" val="10000"/>
                  </a:ext>
                </a:extLst>
              </a:tr>
              <a:tr h="365760">
                <a:tc>
                  <a:txBody>
                    <a:bodyPr/>
                    <a:lstStyle/>
                    <a:p>
                      <a:pPr marL="0" marR="0" algn="l">
                        <a:lnSpc>
                          <a:spcPct val="115000"/>
                        </a:lnSpc>
                        <a:spcBef>
                          <a:spcPts val="300"/>
                        </a:spcBef>
                        <a:spcAft>
                          <a:spcPts val="300"/>
                        </a:spcAft>
                      </a:pPr>
                      <a:r>
                        <a:rPr lang="en-US" sz="1500" b="0" dirty="0">
                          <a:solidFill>
                            <a:schemeClr val="tx1"/>
                          </a:solidFill>
                          <a:effectLst/>
                          <a:latin typeface="Arial" charset="0"/>
                          <a:ea typeface="Arial" charset="0"/>
                          <a:cs typeface="Arial" charset="0"/>
                        </a:rPr>
                        <a:t>Bev</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150 </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24.2</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rowSpan="2">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1.269</a:t>
                      </a:r>
                    </a:p>
                  </a:txBody>
                  <a:tcPr marL="40226" marR="402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rowSpan="2">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0.065</a:t>
                      </a:r>
                    </a:p>
                  </a:txBody>
                  <a:tcPr marL="40226" marR="402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extLst>
                  <a:ext uri="{0D108BD9-81ED-4DB2-BD59-A6C34878D82A}">
                    <a16:rowId xmlns:a16="http://schemas.microsoft.com/office/drawing/2014/main" val="10001"/>
                  </a:ext>
                </a:extLst>
              </a:tr>
              <a:tr h="365760">
                <a:tc>
                  <a:txBody>
                    <a:bodyPr/>
                    <a:lstStyle/>
                    <a:p>
                      <a:pPr marL="0" marR="0" algn="l">
                        <a:lnSpc>
                          <a:spcPct val="115000"/>
                        </a:lnSpc>
                        <a:spcBef>
                          <a:spcPts val="300"/>
                        </a:spcBef>
                        <a:spcAft>
                          <a:spcPts val="300"/>
                        </a:spcAft>
                      </a:pPr>
                      <a:r>
                        <a:rPr lang="en-US" sz="1500" b="0" dirty="0" err="1">
                          <a:solidFill>
                            <a:schemeClr val="tx1"/>
                          </a:solidFill>
                          <a:effectLst/>
                          <a:latin typeface="Arial" charset="0"/>
                          <a:ea typeface="Arial" charset="0"/>
                          <a:cs typeface="Arial" charset="0"/>
                        </a:rPr>
                        <a:t>Cetux</a:t>
                      </a:r>
                      <a:endParaRPr lang="en-US" sz="1500" b="0" dirty="0">
                        <a:solidFill>
                          <a:schemeClr val="tx1"/>
                        </a:solidFill>
                        <a:effectLst/>
                        <a:latin typeface="Arial" charset="0"/>
                        <a:ea typeface="Arial" charset="0"/>
                        <a:cs typeface="Arial" charset="0"/>
                      </a:endParaRP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143</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16.7</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vMerge="1">
                  <a:txBody>
                    <a:bodyPr/>
                    <a:lstStyle/>
                    <a:p>
                      <a:pPr marL="0" marR="0" algn="ctr">
                        <a:lnSpc>
                          <a:spcPct val="115000"/>
                        </a:lnSpc>
                        <a:spcBef>
                          <a:spcPts val="300"/>
                        </a:spcBef>
                        <a:spcAft>
                          <a:spcPts val="300"/>
                        </a:spcAft>
                      </a:pPr>
                      <a:endParaRPr lang="en-US" sz="1600" dirty="0">
                        <a:solidFill>
                          <a:schemeClr val="bg1"/>
                        </a:solidFill>
                        <a:effectLst/>
                        <a:latin typeface="Times New Roman"/>
                        <a:ea typeface="Times New Roman"/>
                      </a:endParaRPr>
                    </a:p>
                  </a:txBody>
                  <a:tcPr marL="38100" marR="381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pPr marL="0" marR="0" algn="ctr">
                        <a:lnSpc>
                          <a:spcPct val="115000"/>
                        </a:lnSpc>
                        <a:spcBef>
                          <a:spcPts val="300"/>
                        </a:spcBef>
                        <a:spcAft>
                          <a:spcPts val="300"/>
                        </a:spcAft>
                      </a:pPr>
                      <a:endParaRPr lang="en-US" sz="1600" dirty="0">
                        <a:solidFill>
                          <a:schemeClr val="bg1"/>
                        </a:solidFill>
                        <a:effectLst/>
                        <a:latin typeface="Times New Roman"/>
                        <a:ea typeface="Times New Roman"/>
                      </a:endParaRPr>
                    </a:p>
                  </a:txBody>
                  <a:tcPr marL="38100" marR="381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205" name="TextBox 6"/>
          <p:cNvSpPr txBox="1">
            <a:spLocks noChangeArrowheads="1"/>
          </p:cNvSpPr>
          <p:nvPr/>
        </p:nvSpPr>
        <p:spPr bwMode="auto">
          <a:xfrm>
            <a:off x="3074987" y="5021427"/>
            <a:ext cx="6635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600" b="1">
                <a:solidFill>
                  <a:schemeClr val="accent2"/>
                </a:solidFill>
                <a:latin typeface="Arial" charset="0"/>
                <a:ea typeface="MS PGothic" charset="-128"/>
              </a:defRPr>
            </a:lvl1pPr>
            <a:lvl2pPr marL="742950" indent="-285750" defTabSz="457200" eaLnBrk="0" hangingPunct="0">
              <a:defRPr sz="3600" b="1">
                <a:solidFill>
                  <a:schemeClr val="accent2"/>
                </a:solidFill>
                <a:latin typeface="Arial" charset="0"/>
                <a:ea typeface="MS PGothic" charset="-128"/>
              </a:defRPr>
            </a:lvl2pPr>
            <a:lvl3pPr marL="1143000" indent="-228600" defTabSz="457200" eaLnBrk="0" hangingPunct="0">
              <a:defRPr sz="3600" b="1">
                <a:solidFill>
                  <a:schemeClr val="accent2"/>
                </a:solidFill>
                <a:latin typeface="Arial" charset="0"/>
                <a:ea typeface="MS PGothic" charset="-128"/>
              </a:defRPr>
            </a:lvl3pPr>
            <a:lvl4pPr marL="1600200" indent="-228600" defTabSz="457200" eaLnBrk="0" hangingPunct="0">
              <a:defRPr sz="3600" b="1">
                <a:solidFill>
                  <a:schemeClr val="accent2"/>
                </a:solidFill>
                <a:latin typeface="Arial" charset="0"/>
                <a:ea typeface="MS PGothic" charset="-128"/>
              </a:defRPr>
            </a:lvl4pPr>
            <a:lvl5pPr marL="2057400" indent="-228600" defTabSz="457200" eaLnBrk="0" hangingPunct="0">
              <a:defRPr sz="3600" b="1">
                <a:solidFill>
                  <a:schemeClr val="accent2"/>
                </a:solidFill>
                <a:latin typeface="Arial" charset="0"/>
                <a:ea typeface="MS PGothic" charset="-128"/>
              </a:defRPr>
            </a:lvl5pPr>
            <a:lvl6pPr marL="2514600" indent="-228600" defTabSz="457200" eaLnBrk="0" fontAlgn="base" hangingPunct="0">
              <a:spcBef>
                <a:spcPct val="0"/>
              </a:spcBef>
              <a:spcAft>
                <a:spcPct val="0"/>
              </a:spcAft>
              <a:defRPr sz="3600" b="1">
                <a:solidFill>
                  <a:schemeClr val="accent2"/>
                </a:solidFill>
                <a:latin typeface="Arial" charset="0"/>
                <a:ea typeface="MS PGothic" charset="-128"/>
              </a:defRPr>
            </a:lvl6pPr>
            <a:lvl7pPr marL="2971800" indent="-228600" defTabSz="457200" eaLnBrk="0" fontAlgn="base" hangingPunct="0">
              <a:spcBef>
                <a:spcPct val="0"/>
              </a:spcBef>
              <a:spcAft>
                <a:spcPct val="0"/>
              </a:spcAft>
              <a:defRPr sz="3600" b="1">
                <a:solidFill>
                  <a:schemeClr val="accent2"/>
                </a:solidFill>
                <a:latin typeface="Arial" charset="0"/>
                <a:ea typeface="MS PGothic" charset="-128"/>
              </a:defRPr>
            </a:lvl7pPr>
            <a:lvl8pPr marL="3429000" indent="-228600" defTabSz="457200" eaLnBrk="0" fontAlgn="base" hangingPunct="0">
              <a:spcBef>
                <a:spcPct val="0"/>
              </a:spcBef>
              <a:spcAft>
                <a:spcPct val="0"/>
              </a:spcAft>
              <a:defRPr sz="3600" b="1">
                <a:solidFill>
                  <a:schemeClr val="accent2"/>
                </a:solidFill>
                <a:latin typeface="Arial" charset="0"/>
                <a:ea typeface="MS PGothic" charset="-128"/>
              </a:defRPr>
            </a:lvl8pPr>
            <a:lvl9pPr marL="3886200" indent="-228600" defTabSz="457200" eaLnBrk="0" fontAlgn="base" hangingPunct="0">
              <a:spcBef>
                <a:spcPct val="0"/>
              </a:spcBef>
              <a:spcAft>
                <a:spcPct val="0"/>
              </a:spcAft>
              <a:defRPr sz="3600" b="1">
                <a:solidFill>
                  <a:schemeClr val="accent2"/>
                </a:solidFill>
                <a:latin typeface="Arial" charset="0"/>
                <a:ea typeface="MS PGothic" charset="-128"/>
              </a:defRPr>
            </a:lvl9pPr>
          </a:lstStyle>
          <a:p>
            <a:pPr eaLnBrk="1" hangingPunct="1"/>
            <a:r>
              <a:rPr lang="en-US" altLang="en-US" sz="1500" dirty="0">
                <a:solidFill>
                  <a:srgbClr val="99CD15"/>
                </a:solidFill>
                <a:ea typeface="Arial" charset="0"/>
                <a:cs typeface="Arial" charset="0"/>
              </a:rPr>
              <a:t>Bev</a:t>
            </a:r>
          </a:p>
        </p:txBody>
      </p:sp>
      <p:sp>
        <p:nvSpPr>
          <p:cNvPr id="6206" name="TextBox 5"/>
          <p:cNvSpPr txBox="1">
            <a:spLocks noChangeArrowheads="1"/>
          </p:cNvSpPr>
          <p:nvPr/>
        </p:nvSpPr>
        <p:spPr bwMode="auto">
          <a:xfrm>
            <a:off x="3898594" y="4713650"/>
            <a:ext cx="7302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600" b="1">
                <a:solidFill>
                  <a:schemeClr val="accent2"/>
                </a:solidFill>
                <a:latin typeface="Arial" charset="0"/>
                <a:ea typeface="MS PGothic" charset="-128"/>
              </a:defRPr>
            </a:lvl1pPr>
            <a:lvl2pPr marL="742950" indent="-285750" defTabSz="457200" eaLnBrk="0" hangingPunct="0">
              <a:defRPr sz="3600" b="1">
                <a:solidFill>
                  <a:schemeClr val="accent2"/>
                </a:solidFill>
                <a:latin typeface="Arial" charset="0"/>
                <a:ea typeface="MS PGothic" charset="-128"/>
              </a:defRPr>
            </a:lvl2pPr>
            <a:lvl3pPr marL="1143000" indent="-228600" defTabSz="457200" eaLnBrk="0" hangingPunct="0">
              <a:defRPr sz="3600" b="1">
                <a:solidFill>
                  <a:schemeClr val="accent2"/>
                </a:solidFill>
                <a:latin typeface="Arial" charset="0"/>
                <a:ea typeface="MS PGothic" charset="-128"/>
              </a:defRPr>
            </a:lvl3pPr>
            <a:lvl4pPr marL="1600200" indent="-228600" defTabSz="457200" eaLnBrk="0" hangingPunct="0">
              <a:defRPr sz="3600" b="1">
                <a:solidFill>
                  <a:schemeClr val="accent2"/>
                </a:solidFill>
                <a:latin typeface="Arial" charset="0"/>
                <a:ea typeface="MS PGothic" charset="-128"/>
              </a:defRPr>
            </a:lvl4pPr>
            <a:lvl5pPr marL="2057400" indent="-228600" defTabSz="457200" eaLnBrk="0" hangingPunct="0">
              <a:defRPr sz="3600" b="1">
                <a:solidFill>
                  <a:schemeClr val="accent2"/>
                </a:solidFill>
                <a:latin typeface="Arial" charset="0"/>
                <a:ea typeface="MS PGothic" charset="-128"/>
              </a:defRPr>
            </a:lvl5pPr>
            <a:lvl6pPr marL="2514600" indent="-228600" defTabSz="457200" eaLnBrk="0" fontAlgn="base" hangingPunct="0">
              <a:spcBef>
                <a:spcPct val="0"/>
              </a:spcBef>
              <a:spcAft>
                <a:spcPct val="0"/>
              </a:spcAft>
              <a:defRPr sz="3600" b="1">
                <a:solidFill>
                  <a:schemeClr val="accent2"/>
                </a:solidFill>
                <a:latin typeface="Arial" charset="0"/>
                <a:ea typeface="MS PGothic" charset="-128"/>
              </a:defRPr>
            </a:lvl6pPr>
            <a:lvl7pPr marL="2971800" indent="-228600" defTabSz="457200" eaLnBrk="0" fontAlgn="base" hangingPunct="0">
              <a:spcBef>
                <a:spcPct val="0"/>
              </a:spcBef>
              <a:spcAft>
                <a:spcPct val="0"/>
              </a:spcAft>
              <a:defRPr sz="3600" b="1">
                <a:solidFill>
                  <a:schemeClr val="accent2"/>
                </a:solidFill>
                <a:latin typeface="Arial" charset="0"/>
                <a:ea typeface="MS PGothic" charset="-128"/>
              </a:defRPr>
            </a:lvl7pPr>
            <a:lvl8pPr marL="3429000" indent="-228600" defTabSz="457200" eaLnBrk="0" fontAlgn="base" hangingPunct="0">
              <a:spcBef>
                <a:spcPct val="0"/>
              </a:spcBef>
              <a:spcAft>
                <a:spcPct val="0"/>
              </a:spcAft>
              <a:defRPr sz="3600" b="1">
                <a:solidFill>
                  <a:schemeClr val="accent2"/>
                </a:solidFill>
                <a:latin typeface="Arial" charset="0"/>
                <a:ea typeface="MS PGothic" charset="-128"/>
              </a:defRPr>
            </a:lvl8pPr>
            <a:lvl9pPr marL="3886200" indent="-228600" defTabSz="457200" eaLnBrk="0" fontAlgn="base" hangingPunct="0">
              <a:spcBef>
                <a:spcPct val="0"/>
              </a:spcBef>
              <a:spcAft>
                <a:spcPct val="0"/>
              </a:spcAft>
              <a:defRPr sz="3600" b="1">
                <a:solidFill>
                  <a:schemeClr val="accent2"/>
                </a:solidFill>
                <a:latin typeface="Arial" charset="0"/>
                <a:ea typeface="MS PGothic" charset="-128"/>
              </a:defRPr>
            </a:lvl9pPr>
          </a:lstStyle>
          <a:p>
            <a:pPr eaLnBrk="1" hangingPunct="1"/>
            <a:r>
              <a:rPr lang="en-US" altLang="en-US" sz="1500" dirty="0" err="1">
                <a:solidFill>
                  <a:srgbClr val="FA841F"/>
                </a:solidFill>
                <a:ea typeface="Arial" charset="0"/>
                <a:cs typeface="Arial" charset="0"/>
              </a:rPr>
              <a:t>Cetux</a:t>
            </a:r>
            <a:endParaRPr lang="en-US" altLang="en-US" sz="1500" dirty="0">
              <a:solidFill>
                <a:srgbClr val="FA841F"/>
              </a:solidFill>
              <a:ea typeface="Arial" charset="0"/>
              <a:cs typeface="Arial" charset="0"/>
            </a:endParaRPr>
          </a:p>
        </p:txBody>
      </p:sp>
      <p:sp>
        <p:nvSpPr>
          <p:cNvPr id="6210" name="TextBox 5"/>
          <p:cNvSpPr txBox="1">
            <a:spLocks noChangeArrowheads="1"/>
          </p:cNvSpPr>
          <p:nvPr/>
        </p:nvSpPr>
        <p:spPr bwMode="auto">
          <a:xfrm>
            <a:off x="8062911" y="5058337"/>
            <a:ext cx="7302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600" b="1">
                <a:solidFill>
                  <a:schemeClr val="accent2"/>
                </a:solidFill>
                <a:latin typeface="Arial" charset="0"/>
                <a:ea typeface="MS PGothic" charset="-128"/>
              </a:defRPr>
            </a:lvl1pPr>
            <a:lvl2pPr marL="742950" indent="-285750" defTabSz="457200" eaLnBrk="0" hangingPunct="0">
              <a:defRPr sz="3600" b="1">
                <a:solidFill>
                  <a:schemeClr val="accent2"/>
                </a:solidFill>
                <a:latin typeface="Arial" charset="0"/>
                <a:ea typeface="MS PGothic" charset="-128"/>
              </a:defRPr>
            </a:lvl2pPr>
            <a:lvl3pPr marL="1143000" indent="-228600" defTabSz="457200" eaLnBrk="0" hangingPunct="0">
              <a:defRPr sz="3600" b="1">
                <a:solidFill>
                  <a:schemeClr val="accent2"/>
                </a:solidFill>
                <a:latin typeface="Arial" charset="0"/>
                <a:ea typeface="MS PGothic" charset="-128"/>
              </a:defRPr>
            </a:lvl3pPr>
            <a:lvl4pPr marL="1600200" indent="-228600" defTabSz="457200" eaLnBrk="0" hangingPunct="0">
              <a:defRPr sz="3600" b="1">
                <a:solidFill>
                  <a:schemeClr val="accent2"/>
                </a:solidFill>
                <a:latin typeface="Arial" charset="0"/>
                <a:ea typeface="MS PGothic" charset="-128"/>
              </a:defRPr>
            </a:lvl4pPr>
            <a:lvl5pPr marL="2057400" indent="-228600" defTabSz="457200" eaLnBrk="0" hangingPunct="0">
              <a:defRPr sz="3600" b="1">
                <a:solidFill>
                  <a:schemeClr val="accent2"/>
                </a:solidFill>
                <a:latin typeface="Arial" charset="0"/>
                <a:ea typeface="MS PGothic" charset="-128"/>
              </a:defRPr>
            </a:lvl5pPr>
            <a:lvl6pPr marL="2514600" indent="-228600" defTabSz="457200" eaLnBrk="0" fontAlgn="base" hangingPunct="0">
              <a:spcBef>
                <a:spcPct val="0"/>
              </a:spcBef>
              <a:spcAft>
                <a:spcPct val="0"/>
              </a:spcAft>
              <a:defRPr sz="3600" b="1">
                <a:solidFill>
                  <a:schemeClr val="accent2"/>
                </a:solidFill>
                <a:latin typeface="Arial" charset="0"/>
                <a:ea typeface="MS PGothic" charset="-128"/>
              </a:defRPr>
            </a:lvl6pPr>
            <a:lvl7pPr marL="2971800" indent="-228600" defTabSz="457200" eaLnBrk="0" fontAlgn="base" hangingPunct="0">
              <a:spcBef>
                <a:spcPct val="0"/>
              </a:spcBef>
              <a:spcAft>
                <a:spcPct val="0"/>
              </a:spcAft>
              <a:defRPr sz="3600" b="1">
                <a:solidFill>
                  <a:schemeClr val="accent2"/>
                </a:solidFill>
                <a:latin typeface="Arial" charset="0"/>
                <a:ea typeface="MS PGothic" charset="-128"/>
              </a:defRPr>
            </a:lvl7pPr>
            <a:lvl8pPr marL="3429000" indent="-228600" defTabSz="457200" eaLnBrk="0" fontAlgn="base" hangingPunct="0">
              <a:spcBef>
                <a:spcPct val="0"/>
              </a:spcBef>
              <a:spcAft>
                <a:spcPct val="0"/>
              </a:spcAft>
              <a:defRPr sz="3600" b="1">
                <a:solidFill>
                  <a:schemeClr val="accent2"/>
                </a:solidFill>
                <a:latin typeface="Arial" charset="0"/>
                <a:ea typeface="MS PGothic" charset="-128"/>
              </a:defRPr>
            </a:lvl8pPr>
            <a:lvl9pPr marL="3886200" indent="-228600" defTabSz="457200" eaLnBrk="0" fontAlgn="base" hangingPunct="0">
              <a:spcBef>
                <a:spcPct val="0"/>
              </a:spcBef>
              <a:spcAft>
                <a:spcPct val="0"/>
              </a:spcAft>
              <a:defRPr sz="3600" b="1">
                <a:solidFill>
                  <a:schemeClr val="accent2"/>
                </a:solidFill>
                <a:latin typeface="Arial" charset="0"/>
                <a:ea typeface="MS PGothic" charset="-128"/>
              </a:defRPr>
            </a:lvl9pPr>
          </a:lstStyle>
          <a:p>
            <a:pPr eaLnBrk="1" hangingPunct="1"/>
            <a:r>
              <a:rPr lang="en-US" altLang="en-US" sz="1500" dirty="0" err="1">
                <a:solidFill>
                  <a:srgbClr val="FA841F"/>
                </a:solidFill>
                <a:ea typeface="Arial" charset="0"/>
                <a:cs typeface="Arial" charset="0"/>
              </a:rPr>
              <a:t>Cetux</a:t>
            </a:r>
            <a:endParaRPr lang="en-US" altLang="en-US" sz="1500" dirty="0">
              <a:solidFill>
                <a:srgbClr val="FA841F"/>
              </a:solidFill>
              <a:ea typeface="Arial" charset="0"/>
              <a:cs typeface="Arial" charset="0"/>
            </a:endParaRPr>
          </a:p>
        </p:txBody>
      </p:sp>
      <p:sp>
        <p:nvSpPr>
          <p:cNvPr id="6211" name="TextBox 6"/>
          <p:cNvSpPr txBox="1">
            <a:spLocks noChangeArrowheads="1"/>
          </p:cNvSpPr>
          <p:nvPr/>
        </p:nvSpPr>
        <p:spPr bwMode="auto">
          <a:xfrm>
            <a:off x="9170987" y="4918637"/>
            <a:ext cx="6635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600" b="1">
                <a:solidFill>
                  <a:schemeClr val="accent2"/>
                </a:solidFill>
                <a:latin typeface="Arial" charset="0"/>
                <a:ea typeface="MS PGothic" charset="-128"/>
              </a:defRPr>
            </a:lvl1pPr>
            <a:lvl2pPr marL="742950" indent="-285750" defTabSz="457200" eaLnBrk="0" hangingPunct="0">
              <a:defRPr sz="3600" b="1">
                <a:solidFill>
                  <a:schemeClr val="accent2"/>
                </a:solidFill>
                <a:latin typeface="Arial" charset="0"/>
                <a:ea typeface="MS PGothic" charset="-128"/>
              </a:defRPr>
            </a:lvl2pPr>
            <a:lvl3pPr marL="1143000" indent="-228600" defTabSz="457200" eaLnBrk="0" hangingPunct="0">
              <a:defRPr sz="3600" b="1">
                <a:solidFill>
                  <a:schemeClr val="accent2"/>
                </a:solidFill>
                <a:latin typeface="Arial" charset="0"/>
                <a:ea typeface="MS PGothic" charset="-128"/>
              </a:defRPr>
            </a:lvl3pPr>
            <a:lvl4pPr marL="1600200" indent="-228600" defTabSz="457200" eaLnBrk="0" hangingPunct="0">
              <a:defRPr sz="3600" b="1">
                <a:solidFill>
                  <a:schemeClr val="accent2"/>
                </a:solidFill>
                <a:latin typeface="Arial" charset="0"/>
                <a:ea typeface="MS PGothic" charset="-128"/>
              </a:defRPr>
            </a:lvl4pPr>
            <a:lvl5pPr marL="2057400" indent="-228600" defTabSz="457200" eaLnBrk="0" hangingPunct="0">
              <a:defRPr sz="3600" b="1">
                <a:solidFill>
                  <a:schemeClr val="accent2"/>
                </a:solidFill>
                <a:latin typeface="Arial" charset="0"/>
                <a:ea typeface="MS PGothic" charset="-128"/>
              </a:defRPr>
            </a:lvl5pPr>
            <a:lvl6pPr marL="2514600" indent="-228600" defTabSz="457200" eaLnBrk="0" fontAlgn="base" hangingPunct="0">
              <a:spcBef>
                <a:spcPct val="0"/>
              </a:spcBef>
              <a:spcAft>
                <a:spcPct val="0"/>
              </a:spcAft>
              <a:defRPr sz="3600" b="1">
                <a:solidFill>
                  <a:schemeClr val="accent2"/>
                </a:solidFill>
                <a:latin typeface="Arial" charset="0"/>
                <a:ea typeface="MS PGothic" charset="-128"/>
              </a:defRPr>
            </a:lvl6pPr>
            <a:lvl7pPr marL="2971800" indent="-228600" defTabSz="457200" eaLnBrk="0" fontAlgn="base" hangingPunct="0">
              <a:spcBef>
                <a:spcPct val="0"/>
              </a:spcBef>
              <a:spcAft>
                <a:spcPct val="0"/>
              </a:spcAft>
              <a:defRPr sz="3600" b="1">
                <a:solidFill>
                  <a:schemeClr val="accent2"/>
                </a:solidFill>
                <a:latin typeface="Arial" charset="0"/>
                <a:ea typeface="MS PGothic" charset="-128"/>
              </a:defRPr>
            </a:lvl7pPr>
            <a:lvl8pPr marL="3429000" indent="-228600" defTabSz="457200" eaLnBrk="0" fontAlgn="base" hangingPunct="0">
              <a:spcBef>
                <a:spcPct val="0"/>
              </a:spcBef>
              <a:spcAft>
                <a:spcPct val="0"/>
              </a:spcAft>
              <a:defRPr sz="3600" b="1">
                <a:solidFill>
                  <a:schemeClr val="accent2"/>
                </a:solidFill>
                <a:latin typeface="Arial" charset="0"/>
                <a:ea typeface="MS PGothic" charset="-128"/>
              </a:defRPr>
            </a:lvl8pPr>
            <a:lvl9pPr marL="3886200" indent="-228600" defTabSz="457200" eaLnBrk="0" fontAlgn="base" hangingPunct="0">
              <a:spcBef>
                <a:spcPct val="0"/>
              </a:spcBef>
              <a:spcAft>
                <a:spcPct val="0"/>
              </a:spcAft>
              <a:defRPr sz="3600" b="1">
                <a:solidFill>
                  <a:schemeClr val="accent2"/>
                </a:solidFill>
                <a:latin typeface="Arial" charset="0"/>
                <a:ea typeface="MS PGothic" charset="-128"/>
              </a:defRPr>
            </a:lvl9pPr>
          </a:lstStyle>
          <a:p>
            <a:pPr eaLnBrk="1" hangingPunct="1"/>
            <a:r>
              <a:rPr lang="en-US" altLang="en-US" sz="1500" dirty="0">
                <a:solidFill>
                  <a:srgbClr val="92D050"/>
                </a:solidFill>
                <a:ea typeface="Arial" charset="0"/>
                <a:cs typeface="Arial" charset="0"/>
              </a:rPr>
              <a:t>Bev</a:t>
            </a:r>
          </a:p>
        </p:txBody>
      </p:sp>
    </p:spTree>
    <p:extLst>
      <p:ext uri="{BB962C8B-B14F-4D97-AF65-F5344CB8AC3E}">
        <p14:creationId xmlns:p14="http://schemas.microsoft.com/office/powerpoint/2010/main" val="3880670615"/>
      </p:ext>
    </p:extLst>
  </p:cSld>
  <p:clrMapOvr>
    <a:masterClrMapping/>
  </p:clrMapOvr>
  <p:transition spd="slow"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C51FA-C45B-EA4D-833B-18B65E1A3266}"/>
              </a:ext>
            </a:extLst>
          </p:cNvPr>
          <p:cNvPicPr>
            <a:picLocks noChangeAspect="1"/>
          </p:cNvPicPr>
          <p:nvPr/>
        </p:nvPicPr>
        <p:blipFill>
          <a:blip r:embed="rId2"/>
          <a:stretch>
            <a:fillRect/>
          </a:stretch>
        </p:blipFill>
        <p:spPr>
          <a:xfrm>
            <a:off x="928444" y="3058183"/>
            <a:ext cx="10072444" cy="3122458"/>
          </a:xfrm>
          <a:prstGeom prst="rect">
            <a:avLst/>
          </a:prstGeom>
        </p:spPr>
      </p:pic>
      <p:sp>
        <p:nvSpPr>
          <p:cNvPr id="6146" name="Title 1"/>
          <p:cNvSpPr>
            <a:spLocks noGrp="1"/>
          </p:cNvSpPr>
          <p:nvPr>
            <p:ph type="title"/>
          </p:nvPr>
        </p:nvSpPr>
        <p:spPr>
          <a:xfrm>
            <a:off x="914400" y="0"/>
            <a:ext cx="10072444" cy="1235580"/>
          </a:xfrm>
        </p:spPr>
        <p:txBody>
          <a:bodyPr/>
          <a:lstStyle/>
          <a:p>
            <a:pPr eaLnBrk="1" hangingPunct="1"/>
            <a:r>
              <a:rPr lang="en-US" altLang="en-US" dirty="0">
                <a:latin typeface="Arial" charset="0"/>
                <a:ea typeface="Arial" charset="0"/>
                <a:cs typeface="Arial" charset="0"/>
              </a:rPr>
              <a:t>CALGB/SWOG 80405: Overall Survival by Biologic Agent and Primary Tumor Sidedness</a:t>
            </a:r>
          </a:p>
        </p:txBody>
      </p:sp>
      <p:sp>
        <p:nvSpPr>
          <p:cNvPr id="6147" name="TextBox 9"/>
          <p:cNvSpPr txBox="1">
            <a:spLocks noChangeArrowheads="1"/>
          </p:cNvSpPr>
          <p:nvPr/>
        </p:nvSpPr>
        <p:spPr bwMode="auto">
          <a:xfrm>
            <a:off x="290511" y="6409042"/>
            <a:ext cx="50434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x-none" sz="1600" dirty="0" err="1">
                <a:solidFill>
                  <a:srgbClr val="002060"/>
                </a:solidFill>
                <a:ea typeface="Arial" charset="0"/>
                <a:cs typeface="Arial" charset="0"/>
              </a:rPr>
              <a:t>Venook</a:t>
            </a:r>
            <a:r>
              <a:rPr lang="en-US" altLang="x-none" sz="1600" dirty="0">
                <a:solidFill>
                  <a:srgbClr val="002060"/>
                </a:solidFill>
                <a:ea typeface="Arial" charset="0"/>
                <a:cs typeface="Arial" charset="0"/>
              </a:rPr>
              <a:t> A et al. </a:t>
            </a:r>
            <a:r>
              <a:rPr lang="en-US" altLang="x-none" sz="1600" i="1" dirty="0">
                <a:solidFill>
                  <a:srgbClr val="002060"/>
                </a:solidFill>
                <a:ea typeface="Arial" charset="0"/>
                <a:cs typeface="Arial" charset="0"/>
              </a:rPr>
              <a:t>Proc ASCO </a:t>
            </a:r>
            <a:r>
              <a:rPr lang="en-US" altLang="x-none" sz="1600" dirty="0">
                <a:solidFill>
                  <a:srgbClr val="002060"/>
                </a:solidFill>
                <a:ea typeface="Arial" charset="0"/>
                <a:cs typeface="Arial" charset="0"/>
              </a:rPr>
              <a:t>2016;Abstract 3504.</a:t>
            </a:r>
          </a:p>
        </p:txBody>
      </p:sp>
      <p:sp>
        <p:nvSpPr>
          <p:cNvPr id="6148" name="TextBox 6"/>
          <p:cNvSpPr txBox="1">
            <a:spLocks noChangeArrowheads="1"/>
          </p:cNvSpPr>
          <p:nvPr/>
        </p:nvSpPr>
        <p:spPr bwMode="auto">
          <a:xfrm>
            <a:off x="7878011" y="1320201"/>
            <a:ext cx="236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x-none" sz="1800" b="1">
                <a:solidFill>
                  <a:srgbClr val="002060"/>
                </a:solidFill>
                <a:ea typeface="Arial" charset="0"/>
                <a:cs typeface="Arial" charset="0"/>
              </a:rPr>
              <a:t>Right-sided primary</a:t>
            </a:r>
          </a:p>
        </p:txBody>
      </p:sp>
      <p:sp>
        <p:nvSpPr>
          <p:cNvPr id="6149" name="TextBox 11"/>
          <p:cNvSpPr txBox="1">
            <a:spLocks noChangeArrowheads="1"/>
          </p:cNvSpPr>
          <p:nvPr/>
        </p:nvSpPr>
        <p:spPr bwMode="auto">
          <a:xfrm>
            <a:off x="2812255" y="1337009"/>
            <a:ext cx="2198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x-none" sz="1800" b="1" dirty="0">
                <a:solidFill>
                  <a:srgbClr val="002060"/>
                </a:solidFill>
                <a:ea typeface="Arial" charset="0"/>
                <a:cs typeface="Arial" charset="0"/>
              </a:rPr>
              <a:t>Left-sided primary</a:t>
            </a:r>
          </a:p>
        </p:txBody>
      </p:sp>
      <p:graphicFrame>
        <p:nvGraphicFramePr>
          <p:cNvPr id="15" name="Table 14"/>
          <p:cNvGraphicFramePr>
            <a:graphicFrameLocks noGrp="1"/>
          </p:cNvGraphicFramePr>
          <p:nvPr/>
        </p:nvGraphicFramePr>
        <p:xfrm>
          <a:off x="1882774" y="1807771"/>
          <a:ext cx="3962401" cy="1093371"/>
        </p:xfrm>
        <a:graphic>
          <a:graphicData uri="http://schemas.openxmlformats.org/drawingml/2006/table">
            <a:tbl>
              <a:tblPr>
                <a:tableStyleId>{5C22544A-7EE6-4342-B048-85BDC9FD1C3A}</a:tableStyleId>
              </a:tblPr>
              <a:tblGrid>
                <a:gridCol w="1054748">
                  <a:extLst>
                    <a:ext uri="{9D8B030D-6E8A-4147-A177-3AD203B41FA5}">
                      <a16:colId xmlns:a16="http://schemas.microsoft.com/office/drawing/2014/main" val="20000"/>
                    </a:ext>
                  </a:extLst>
                </a:gridCol>
                <a:gridCol w="603100">
                  <a:extLst>
                    <a:ext uri="{9D8B030D-6E8A-4147-A177-3AD203B41FA5}">
                      <a16:colId xmlns:a16="http://schemas.microsoft.com/office/drawing/2014/main" val="20001"/>
                    </a:ext>
                  </a:extLst>
                </a:gridCol>
                <a:gridCol w="904648">
                  <a:extLst>
                    <a:ext uri="{9D8B030D-6E8A-4147-A177-3AD203B41FA5}">
                      <a16:colId xmlns:a16="http://schemas.microsoft.com/office/drawing/2014/main" val="20002"/>
                    </a:ext>
                  </a:extLst>
                </a:gridCol>
                <a:gridCol w="592042">
                  <a:extLst>
                    <a:ext uri="{9D8B030D-6E8A-4147-A177-3AD203B41FA5}">
                      <a16:colId xmlns:a16="http://schemas.microsoft.com/office/drawing/2014/main" val="20003"/>
                    </a:ext>
                  </a:extLst>
                </a:gridCol>
                <a:gridCol w="807863">
                  <a:extLst>
                    <a:ext uri="{9D8B030D-6E8A-4147-A177-3AD203B41FA5}">
                      <a16:colId xmlns:a16="http://schemas.microsoft.com/office/drawing/2014/main" val="20004"/>
                    </a:ext>
                  </a:extLst>
                </a:gridCol>
              </a:tblGrid>
              <a:tr h="364457">
                <a:tc>
                  <a:txBody>
                    <a:bodyPr/>
                    <a:lstStyle/>
                    <a:p>
                      <a:pPr marL="0" marR="0" algn="l">
                        <a:lnSpc>
                          <a:spcPct val="115000"/>
                        </a:lnSpc>
                        <a:spcBef>
                          <a:spcPts val="300"/>
                        </a:spcBef>
                        <a:spcAft>
                          <a:spcPts val="300"/>
                        </a:spcAft>
                      </a:pPr>
                      <a:r>
                        <a:rPr lang="en-US" sz="1400" b="1" dirty="0">
                          <a:solidFill>
                            <a:schemeClr val="bg1"/>
                          </a:solidFill>
                          <a:effectLst/>
                          <a:latin typeface="Arial" charset="0"/>
                          <a:ea typeface="Arial" charset="0"/>
                          <a:cs typeface="Arial" charset="0"/>
                        </a:rPr>
                        <a:t>Agent</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400" b="1" dirty="0">
                          <a:solidFill>
                            <a:schemeClr val="bg1"/>
                          </a:solidFill>
                          <a:effectLst/>
                          <a:latin typeface="Arial" charset="0"/>
                          <a:ea typeface="Arial" charset="0"/>
                          <a:cs typeface="Arial" charset="0"/>
                        </a:rPr>
                        <a:t>N</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400" b="1" dirty="0">
                          <a:solidFill>
                            <a:schemeClr val="bg1"/>
                          </a:solidFill>
                          <a:effectLst/>
                          <a:latin typeface="Arial" charset="0"/>
                          <a:ea typeface="Arial" charset="0"/>
                          <a:cs typeface="Arial" charset="0"/>
                        </a:rPr>
                        <a:t>Median </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400" b="1" dirty="0">
                          <a:solidFill>
                            <a:schemeClr val="bg1"/>
                          </a:solidFill>
                          <a:effectLst/>
                          <a:latin typeface="Arial" charset="0"/>
                          <a:ea typeface="Arial" charset="0"/>
                          <a:cs typeface="Arial" charset="0"/>
                        </a:rPr>
                        <a:t>HR</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400" b="1" i="1" dirty="0">
                          <a:solidFill>
                            <a:schemeClr val="bg1"/>
                          </a:solidFill>
                          <a:effectLst/>
                          <a:latin typeface="Arial" charset="0"/>
                          <a:ea typeface="Arial" charset="0"/>
                          <a:cs typeface="Arial" charset="0"/>
                        </a:rPr>
                        <a:t>p</a:t>
                      </a:r>
                      <a:r>
                        <a:rPr lang="en-US" sz="1400" b="1" dirty="0">
                          <a:solidFill>
                            <a:schemeClr val="bg1"/>
                          </a:solidFill>
                          <a:effectLst/>
                          <a:latin typeface="Arial" charset="0"/>
                          <a:ea typeface="Arial" charset="0"/>
                          <a:cs typeface="Arial" charset="0"/>
                        </a:rPr>
                        <a:t>-value</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extLst>
                  <a:ext uri="{0D108BD9-81ED-4DB2-BD59-A6C34878D82A}">
                    <a16:rowId xmlns:a16="http://schemas.microsoft.com/office/drawing/2014/main" val="10000"/>
                  </a:ext>
                </a:extLst>
              </a:tr>
              <a:tr h="364457">
                <a:tc>
                  <a:txBody>
                    <a:bodyPr/>
                    <a:lstStyle/>
                    <a:p>
                      <a:pPr marL="0" marR="0" algn="l">
                        <a:lnSpc>
                          <a:spcPct val="115000"/>
                        </a:lnSpc>
                        <a:spcBef>
                          <a:spcPts val="300"/>
                        </a:spcBef>
                        <a:spcAft>
                          <a:spcPts val="300"/>
                        </a:spcAft>
                      </a:pPr>
                      <a:r>
                        <a:rPr lang="en-US" sz="1400" b="0" dirty="0">
                          <a:solidFill>
                            <a:schemeClr val="tx1"/>
                          </a:solidFill>
                          <a:effectLst/>
                          <a:latin typeface="Arial" charset="0"/>
                          <a:ea typeface="Arial" charset="0"/>
                          <a:cs typeface="Arial" charset="0"/>
                        </a:rPr>
                        <a:t>Bev</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356 </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31.4</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rowSpan="2">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0.817</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rowSpan="2">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0.018</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extLst>
                  <a:ext uri="{0D108BD9-81ED-4DB2-BD59-A6C34878D82A}">
                    <a16:rowId xmlns:a16="http://schemas.microsoft.com/office/drawing/2014/main" val="10001"/>
                  </a:ext>
                </a:extLst>
              </a:tr>
              <a:tr h="364457">
                <a:tc>
                  <a:txBody>
                    <a:bodyPr/>
                    <a:lstStyle/>
                    <a:p>
                      <a:pPr marL="0" marR="0" algn="l">
                        <a:lnSpc>
                          <a:spcPct val="115000"/>
                        </a:lnSpc>
                        <a:spcBef>
                          <a:spcPts val="300"/>
                        </a:spcBef>
                        <a:spcAft>
                          <a:spcPts val="300"/>
                        </a:spcAft>
                      </a:pPr>
                      <a:r>
                        <a:rPr lang="en-US" sz="1400" b="0" dirty="0" err="1">
                          <a:solidFill>
                            <a:schemeClr val="tx1"/>
                          </a:solidFill>
                          <a:effectLst/>
                          <a:latin typeface="Arial" charset="0"/>
                          <a:ea typeface="Arial" charset="0"/>
                          <a:cs typeface="Arial" charset="0"/>
                        </a:rPr>
                        <a:t>Cetux</a:t>
                      </a:r>
                      <a:endParaRPr lang="en-US" sz="1400" b="0" dirty="0">
                        <a:solidFill>
                          <a:schemeClr val="tx1"/>
                        </a:solidFill>
                        <a:effectLst/>
                        <a:latin typeface="Arial" charset="0"/>
                        <a:ea typeface="Arial" charset="0"/>
                        <a:cs typeface="Arial" charset="0"/>
                      </a:endParaRP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376</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400" b="0" dirty="0">
                          <a:solidFill>
                            <a:schemeClr val="tx1"/>
                          </a:solidFill>
                          <a:effectLst/>
                          <a:latin typeface="Arial" charset="0"/>
                          <a:ea typeface="Arial" charset="0"/>
                          <a:cs typeface="Arial" charset="0"/>
                        </a:rPr>
                        <a:t>36.0</a:t>
                      </a:r>
                    </a:p>
                  </a:txBody>
                  <a:tcPr marL="38098" marR="380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vMerge="1">
                  <a:txBody>
                    <a:bodyPr/>
                    <a:lstStyle/>
                    <a:p>
                      <a:pPr marL="0" marR="0" algn="ctr">
                        <a:lnSpc>
                          <a:spcPct val="115000"/>
                        </a:lnSpc>
                        <a:spcBef>
                          <a:spcPts val="300"/>
                        </a:spcBef>
                        <a:spcAft>
                          <a:spcPts val="300"/>
                        </a:spcAft>
                      </a:pPr>
                      <a:endParaRPr lang="en-US" sz="1600" dirty="0">
                        <a:solidFill>
                          <a:schemeClr val="bg1"/>
                        </a:solidFill>
                        <a:effectLst/>
                        <a:latin typeface="Times New Roman"/>
                        <a:ea typeface="Times New Roman"/>
                      </a:endParaRPr>
                    </a:p>
                  </a:txBody>
                  <a:tcPr marL="38100" marR="381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pPr marL="0" marR="0" algn="ctr">
                        <a:lnSpc>
                          <a:spcPct val="115000"/>
                        </a:lnSpc>
                        <a:spcBef>
                          <a:spcPts val="300"/>
                        </a:spcBef>
                        <a:spcAft>
                          <a:spcPts val="300"/>
                        </a:spcAft>
                      </a:pPr>
                      <a:endParaRPr lang="en-US" sz="1600" dirty="0">
                        <a:solidFill>
                          <a:schemeClr val="bg1"/>
                        </a:solidFill>
                        <a:effectLst/>
                        <a:latin typeface="Times New Roman"/>
                        <a:ea typeface="Times New Roman"/>
                      </a:endParaRPr>
                    </a:p>
                  </a:txBody>
                  <a:tcPr marL="38100" marR="381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8" name="Table 17"/>
          <p:cNvGraphicFramePr>
            <a:graphicFrameLocks noGrp="1"/>
          </p:cNvGraphicFramePr>
          <p:nvPr/>
        </p:nvGraphicFramePr>
        <p:xfrm>
          <a:off x="7188934" y="1807771"/>
          <a:ext cx="3997494" cy="1097280"/>
        </p:xfrm>
        <a:graphic>
          <a:graphicData uri="http://schemas.openxmlformats.org/drawingml/2006/table">
            <a:tbl>
              <a:tblPr>
                <a:tableStyleId>{5C22544A-7EE6-4342-B048-85BDC9FD1C3A}</a:tableStyleId>
              </a:tblPr>
              <a:tblGrid>
                <a:gridCol w="1064090">
                  <a:extLst>
                    <a:ext uri="{9D8B030D-6E8A-4147-A177-3AD203B41FA5}">
                      <a16:colId xmlns:a16="http://schemas.microsoft.com/office/drawing/2014/main" val="20000"/>
                    </a:ext>
                  </a:extLst>
                </a:gridCol>
                <a:gridCol w="608440">
                  <a:extLst>
                    <a:ext uri="{9D8B030D-6E8A-4147-A177-3AD203B41FA5}">
                      <a16:colId xmlns:a16="http://schemas.microsoft.com/office/drawing/2014/main" val="20001"/>
                    </a:ext>
                  </a:extLst>
                </a:gridCol>
                <a:gridCol w="912660">
                  <a:extLst>
                    <a:ext uri="{9D8B030D-6E8A-4147-A177-3AD203B41FA5}">
                      <a16:colId xmlns:a16="http://schemas.microsoft.com/office/drawing/2014/main" val="20002"/>
                    </a:ext>
                  </a:extLst>
                </a:gridCol>
                <a:gridCol w="597285">
                  <a:extLst>
                    <a:ext uri="{9D8B030D-6E8A-4147-A177-3AD203B41FA5}">
                      <a16:colId xmlns:a16="http://schemas.microsoft.com/office/drawing/2014/main" val="20003"/>
                    </a:ext>
                  </a:extLst>
                </a:gridCol>
                <a:gridCol w="815019">
                  <a:extLst>
                    <a:ext uri="{9D8B030D-6E8A-4147-A177-3AD203B41FA5}">
                      <a16:colId xmlns:a16="http://schemas.microsoft.com/office/drawing/2014/main" val="20004"/>
                    </a:ext>
                  </a:extLst>
                </a:gridCol>
              </a:tblGrid>
              <a:tr h="365760">
                <a:tc>
                  <a:txBody>
                    <a:bodyPr/>
                    <a:lstStyle/>
                    <a:p>
                      <a:pPr marL="0" marR="0" algn="l">
                        <a:lnSpc>
                          <a:spcPct val="115000"/>
                        </a:lnSpc>
                        <a:spcBef>
                          <a:spcPts val="300"/>
                        </a:spcBef>
                        <a:spcAft>
                          <a:spcPts val="300"/>
                        </a:spcAft>
                      </a:pPr>
                      <a:r>
                        <a:rPr lang="en-US" sz="1500" b="1" dirty="0">
                          <a:solidFill>
                            <a:schemeClr val="bg1"/>
                          </a:solidFill>
                          <a:effectLst/>
                          <a:latin typeface="Arial" charset="0"/>
                          <a:ea typeface="Arial" charset="0"/>
                          <a:cs typeface="Arial" charset="0"/>
                        </a:rPr>
                        <a:t>Agent</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500" b="1" dirty="0">
                          <a:solidFill>
                            <a:schemeClr val="bg1"/>
                          </a:solidFill>
                          <a:effectLst/>
                          <a:latin typeface="Arial" charset="0"/>
                          <a:ea typeface="Arial" charset="0"/>
                          <a:cs typeface="Arial" charset="0"/>
                        </a:rPr>
                        <a:t>N</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500" b="1" dirty="0">
                          <a:solidFill>
                            <a:schemeClr val="bg1"/>
                          </a:solidFill>
                          <a:effectLst/>
                          <a:latin typeface="Arial" charset="0"/>
                          <a:ea typeface="Arial" charset="0"/>
                          <a:cs typeface="Arial" charset="0"/>
                        </a:rPr>
                        <a:t>Median </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500" b="1" dirty="0">
                          <a:solidFill>
                            <a:schemeClr val="bg1"/>
                          </a:solidFill>
                          <a:effectLst/>
                          <a:latin typeface="Arial" charset="0"/>
                          <a:ea typeface="Arial" charset="0"/>
                          <a:cs typeface="Arial" charset="0"/>
                        </a:rPr>
                        <a:t>HR</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tc>
                  <a:txBody>
                    <a:bodyPr/>
                    <a:lstStyle/>
                    <a:p>
                      <a:pPr marL="0" marR="0" algn="ctr">
                        <a:lnSpc>
                          <a:spcPct val="115000"/>
                        </a:lnSpc>
                        <a:spcBef>
                          <a:spcPts val="300"/>
                        </a:spcBef>
                        <a:spcAft>
                          <a:spcPts val="300"/>
                        </a:spcAft>
                      </a:pPr>
                      <a:r>
                        <a:rPr lang="en-US" sz="1500" b="1" i="1" dirty="0">
                          <a:solidFill>
                            <a:schemeClr val="bg1"/>
                          </a:solidFill>
                          <a:effectLst/>
                          <a:latin typeface="Arial" charset="0"/>
                          <a:ea typeface="Arial" charset="0"/>
                          <a:cs typeface="Arial" charset="0"/>
                        </a:rPr>
                        <a:t>p</a:t>
                      </a:r>
                      <a:r>
                        <a:rPr lang="en-US" sz="1500" b="1" dirty="0">
                          <a:solidFill>
                            <a:schemeClr val="bg1"/>
                          </a:solidFill>
                          <a:effectLst/>
                          <a:latin typeface="Arial" charset="0"/>
                          <a:ea typeface="Arial" charset="0"/>
                          <a:cs typeface="Arial" charset="0"/>
                        </a:rPr>
                        <a:t>-value</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E5D"/>
                    </a:solidFill>
                  </a:tcPr>
                </a:tc>
                <a:extLst>
                  <a:ext uri="{0D108BD9-81ED-4DB2-BD59-A6C34878D82A}">
                    <a16:rowId xmlns:a16="http://schemas.microsoft.com/office/drawing/2014/main" val="10000"/>
                  </a:ext>
                </a:extLst>
              </a:tr>
              <a:tr h="365760">
                <a:tc>
                  <a:txBody>
                    <a:bodyPr/>
                    <a:lstStyle/>
                    <a:p>
                      <a:pPr marL="0" marR="0" algn="l">
                        <a:lnSpc>
                          <a:spcPct val="115000"/>
                        </a:lnSpc>
                        <a:spcBef>
                          <a:spcPts val="300"/>
                        </a:spcBef>
                        <a:spcAft>
                          <a:spcPts val="300"/>
                        </a:spcAft>
                      </a:pPr>
                      <a:r>
                        <a:rPr lang="en-US" sz="1500" b="0" dirty="0">
                          <a:solidFill>
                            <a:schemeClr val="tx1"/>
                          </a:solidFill>
                          <a:effectLst/>
                          <a:latin typeface="Arial" charset="0"/>
                          <a:ea typeface="Arial" charset="0"/>
                          <a:cs typeface="Arial" charset="0"/>
                        </a:rPr>
                        <a:t>Bev</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150 </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24.2</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rowSpan="2">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1.269</a:t>
                      </a:r>
                    </a:p>
                  </a:txBody>
                  <a:tcPr marL="40226" marR="402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rowSpan="2">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0.065</a:t>
                      </a:r>
                    </a:p>
                  </a:txBody>
                  <a:tcPr marL="40226" marR="402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extLst>
                  <a:ext uri="{0D108BD9-81ED-4DB2-BD59-A6C34878D82A}">
                    <a16:rowId xmlns:a16="http://schemas.microsoft.com/office/drawing/2014/main" val="10001"/>
                  </a:ext>
                </a:extLst>
              </a:tr>
              <a:tr h="365760">
                <a:tc>
                  <a:txBody>
                    <a:bodyPr/>
                    <a:lstStyle/>
                    <a:p>
                      <a:pPr marL="0" marR="0" algn="l">
                        <a:lnSpc>
                          <a:spcPct val="115000"/>
                        </a:lnSpc>
                        <a:spcBef>
                          <a:spcPts val="300"/>
                        </a:spcBef>
                        <a:spcAft>
                          <a:spcPts val="300"/>
                        </a:spcAft>
                      </a:pPr>
                      <a:r>
                        <a:rPr lang="en-US" sz="1500" b="0" dirty="0" err="1">
                          <a:solidFill>
                            <a:schemeClr val="tx1"/>
                          </a:solidFill>
                          <a:effectLst/>
                          <a:latin typeface="Arial" charset="0"/>
                          <a:ea typeface="Arial" charset="0"/>
                          <a:cs typeface="Arial" charset="0"/>
                        </a:rPr>
                        <a:t>Cetux</a:t>
                      </a:r>
                      <a:endParaRPr lang="en-US" sz="1500" b="0" dirty="0">
                        <a:solidFill>
                          <a:schemeClr val="tx1"/>
                        </a:solidFill>
                        <a:effectLst/>
                        <a:latin typeface="Arial" charset="0"/>
                        <a:ea typeface="Arial" charset="0"/>
                        <a:cs typeface="Arial" charset="0"/>
                      </a:endParaRP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143</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a:txBody>
                    <a:bodyPr/>
                    <a:lstStyle/>
                    <a:p>
                      <a:pPr marL="0" marR="0" algn="ctr">
                        <a:lnSpc>
                          <a:spcPct val="115000"/>
                        </a:lnSpc>
                        <a:spcBef>
                          <a:spcPts val="300"/>
                        </a:spcBef>
                        <a:spcAft>
                          <a:spcPts val="300"/>
                        </a:spcAft>
                      </a:pPr>
                      <a:r>
                        <a:rPr lang="en-US" sz="1500" b="0" dirty="0">
                          <a:solidFill>
                            <a:schemeClr val="tx1"/>
                          </a:solidFill>
                          <a:effectLst/>
                          <a:latin typeface="Arial" charset="0"/>
                          <a:ea typeface="Arial" charset="0"/>
                          <a:cs typeface="Arial" charset="0"/>
                        </a:rPr>
                        <a:t>16.7</a:t>
                      </a:r>
                    </a:p>
                  </a:txBody>
                  <a:tcPr marL="40241" marR="40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796"/>
                    </a:solidFill>
                  </a:tcPr>
                </a:tc>
                <a:tc vMerge="1">
                  <a:txBody>
                    <a:bodyPr/>
                    <a:lstStyle/>
                    <a:p>
                      <a:pPr marL="0" marR="0" algn="ctr">
                        <a:lnSpc>
                          <a:spcPct val="115000"/>
                        </a:lnSpc>
                        <a:spcBef>
                          <a:spcPts val="300"/>
                        </a:spcBef>
                        <a:spcAft>
                          <a:spcPts val="300"/>
                        </a:spcAft>
                      </a:pPr>
                      <a:endParaRPr lang="en-US" sz="1600" dirty="0">
                        <a:solidFill>
                          <a:schemeClr val="bg1"/>
                        </a:solidFill>
                        <a:effectLst/>
                        <a:latin typeface="Times New Roman"/>
                        <a:ea typeface="Times New Roman"/>
                      </a:endParaRPr>
                    </a:p>
                  </a:txBody>
                  <a:tcPr marL="38100" marR="381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pPr marL="0" marR="0" algn="ctr">
                        <a:lnSpc>
                          <a:spcPct val="115000"/>
                        </a:lnSpc>
                        <a:spcBef>
                          <a:spcPts val="300"/>
                        </a:spcBef>
                        <a:spcAft>
                          <a:spcPts val="300"/>
                        </a:spcAft>
                      </a:pPr>
                      <a:endParaRPr lang="en-US" sz="1600" dirty="0">
                        <a:solidFill>
                          <a:schemeClr val="bg1"/>
                        </a:solidFill>
                        <a:effectLst/>
                        <a:latin typeface="Times New Roman"/>
                        <a:ea typeface="Times New Roman"/>
                      </a:endParaRPr>
                    </a:p>
                  </a:txBody>
                  <a:tcPr marL="38100" marR="381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205" name="TextBox 6"/>
          <p:cNvSpPr txBox="1">
            <a:spLocks noChangeArrowheads="1"/>
          </p:cNvSpPr>
          <p:nvPr/>
        </p:nvSpPr>
        <p:spPr bwMode="auto">
          <a:xfrm>
            <a:off x="3074987" y="5021427"/>
            <a:ext cx="6635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600" b="1">
                <a:solidFill>
                  <a:schemeClr val="accent2"/>
                </a:solidFill>
                <a:latin typeface="Arial" charset="0"/>
                <a:ea typeface="MS PGothic" charset="-128"/>
              </a:defRPr>
            </a:lvl1pPr>
            <a:lvl2pPr marL="742950" indent="-285750" defTabSz="457200" eaLnBrk="0" hangingPunct="0">
              <a:defRPr sz="3600" b="1">
                <a:solidFill>
                  <a:schemeClr val="accent2"/>
                </a:solidFill>
                <a:latin typeface="Arial" charset="0"/>
                <a:ea typeface="MS PGothic" charset="-128"/>
              </a:defRPr>
            </a:lvl2pPr>
            <a:lvl3pPr marL="1143000" indent="-228600" defTabSz="457200" eaLnBrk="0" hangingPunct="0">
              <a:defRPr sz="3600" b="1">
                <a:solidFill>
                  <a:schemeClr val="accent2"/>
                </a:solidFill>
                <a:latin typeface="Arial" charset="0"/>
                <a:ea typeface="MS PGothic" charset="-128"/>
              </a:defRPr>
            </a:lvl3pPr>
            <a:lvl4pPr marL="1600200" indent="-228600" defTabSz="457200" eaLnBrk="0" hangingPunct="0">
              <a:defRPr sz="3600" b="1">
                <a:solidFill>
                  <a:schemeClr val="accent2"/>
                </a:solidFill>
                <a:latin typeface="Arial" charset="0"/>
                <a:ea typeface="MS PGothic" charset="-128"/>
              </a:defRPr>
            </a:lvl4pPr>
            <a:lvl5pPr marL="2057400" indent="-228600" defTabSz="457200" eaLnBrk="0" hangingPunct="0">
              <a:defRPr sz="3600" b="1">
                <a:solidFill>
                  <a:schemeClr val="accent2"/>
                </a:solidFill>
                <a:latin typeface="Arial" charset="0"/>
                <a:ea typeface="MS PGothic" charset="-128"/>
              </a:defRPr>
            </a:lvl5pPr>
            <a:lvl6pPr marL="2514600" indent="-228600" defTabSz="457200" eaLnBrk="0" fontAlgn="base" hangingPunct="0">
              <a:spcBef>
                <a:spcPct val="0"/>
              </a:spcBef>
              <a:spcAft>
                <a:spcPct val="0"/>
              </a:spcAft>
              <a:defRPr sz="3600" b="1">
                <a:solidFill>
                  <a:schemeClr val="accent2"/>
                </a:solidFill>
                <a:latin typeface="Arial" charset="0"/>
                <a:ea typeface="MS PGothic" charset="-128"/>
              </a:defRPr>
            </a:lvl6pPr>
            <a:lvl7pPr marL="2971800" indent="-228600" defTabSz="457200" eaLnBrk="0" fontAlgn="base" hangingPunct="0">
              <a:spcBef>
                <a:spcPct val="0"/>
              </a:spcBef>
              <a:spcAft>
                <a:spcPct val="0"/>
              </a:spcAft>
              <a:defRPr sz="3600" b="1">
                <a:solidFill>
                  <a:schemeClr val="accent2"/>
                </a:solidFill>
                <a:latin typeface="Arial" charset="0"/>
                <a:ea typeface="MS PGothic" charset="-128"/>
              </a:defRPr>
            </a:lvl7pPr>
            <a:lvl8pPr marL="3429000" indent="-228600" defTabSz="457200" eaLnBrk="0" fontAlgn="base" hangingPunct="0">
              <a:spcBef>
                <a:spcPct val="0"/>
              </a:spcBef>
              <a:spcAft>
                <a:spcPct val="0"/>
              </a:spcAft>
              <a:defRPr sz="3600" b="1">
                <a:solidFill>
                  <a:schemeClr val="accent2"/>
                </a:solidFill>
                <a:latin typeface="Arial" charset="0"/>
                <a:ea typeface="MS PGothic" charset="-128"/>
              </a:defRPr>
            </a:lvl8pPr>
            <a:lvl9pPr marL="3886200" indent="-228600" defTabSz="457200" eaLnBrk="0" fontAlgn="base" hangingPunct="0">
              <a:spcBef>
                <a:spcPct val="0"/>
              </a:spcBef>
              <a:spcAft>
                <a:spcPct val="0"/>
              </a:spcAft>
              <a:defRPr sz="3600" b="1">
                <a:solidFill>
                  <a:schemeClr val="accent2"/>
                </a:solidFill>
                <a:latin typeface="Arial" charset="0"/>
                <a:ea typeface="MS PGothic" charset="-128"/>
              </a:defRPr>
            </a:lvl9pPr>
          </a:lstStyle>
          <a:p>
            <a:pPr eaLnBrk="1" hangingPunct="1"/>
            <a:r>
              <a:rPr lang="en-US" altLang="en-US" sz="1500" dirty="0">
                <a:solidFill>
                  <a:srgbClr val="99CD15"/>
                </a:solidFill>
                <a:ea typeface="Arial" charset="0"/>
                <a:cs typeface="Arial" charset="0"/>
              </a:rPr>
              <a:t>Bev</a:t>
            </a:r>
          </a:p>
        </p:txBody>
      </p:sp>
      <p:sp>
        <p:nvSpPr>
          <p:cNvPr id="6206" name="TextBox 5"/>
          <p:cNvSpPr txBox="1">
            <a:spLocks noChangeArrowheads="1"/>
          </p:cNvSpPr>
          <p:nvPr/>
        </p:nvSpPr>
        <p:spPr bwMode="auto">
          <a:xfrm>
            <a:off x="3898594" y="4713650"/>
            <a:ext cx="7302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600" b="1">
                <a:solidFill>
                  <a:schemeClr val="accent2"/>
                </a:solidFill>
                <a:latin typeface="Arial" charset="0"/>
                <a:ea typeface="MS PGothic" charset="-128"/>
              </a:defRPr>
            </a:lvl1pPr>
            <a:lvl2pPr marL="742950" indent="-285750" defTabSz="457200" eaLnBrk="0" hangingPunct="0">
              <a:defRPr sz="3600" b="1">
                <a:solidFill>
                  <a:schemeClr val="accent2"/>
                </a:solidFill>
                <a:latin typeface="Arial" charset="0"/>
                <a:ea typeface="MS PGothic" charset="-128"/>
              </a:defRPr>
            </a:lvl2pPr>
            <a:lvl3pPr marL="1143000" indent="-228600" defTabSz="457200" eaLnBrk="0" hangingPunct="0">
              <a:defRPr sz="3600" b="1">
                <a:solidFill>
                  <a:schemeClr val="accent2"/>
                </a:solidFill>
                <a:latin typeface="Arial" charset="0"/>
                <a:ea typeface="MS PGothic" charset="-128"/>
              </a:defRPr>
            </a:lvl3pPr>
            <a:lvl4pPr marL="1600200" indent="-228600" defTabSz="457200" eaLnBrk="0" hangingPunct="0">
              <a:defRPr sz="3600" b="1">
                <a:solidFill>
                  <a:schemeClr val="accent2"/>
                </a:solidFill>
                <a:latin typeface="Arial" charset="0"/>
                <a:ea typeface="MS PGothic" charset="-128"/>
              </a:defRPr>
            </a:lvl4pPr>
            <a:lvl5pPr marL="2057400" indent="-228600" defTabSz="457200" eaLnBrk="0" hangingPunct="0">
              <a:defRPr sz="3600" b="1">
                <a:solidFill>
                  <a:schemeClr val="accent2"/>
                </a:solidFill>
                <a:latin typeface="Arial" charset="0"/>
                <a:ea typeface="MS PGothic" charset="-128"/>
              </a:defRPr>
            </a:lvl5pPr>
            <a:lvl6pPr marL="2514600" indent="-228600" defTabSz="457200" eaLnBrk="0" fontAlgn="base" hangingPunct="0">
              <a:spcBef>
                <a:spcPct val="0"/>
              </a:spcBef>
              <a:spcAft>
                <a:spcPct val="0"/>
              </a:spcAft>
              <a:defRPr sz="3600" b="1">
                <a:solidFill>
                  <a:schemeClr val="accent2"/>
                </a:solidFill>
                <a:latin typeface="Arial" charset="0"/>
                <a:ea typeface="MS PGothic" charset="-128"/>
              </a:defRPr>
            </a:lvl6pPr>
            <a:lvl7pPr marL="2971800" indent="-228600" defTabSz="457200" eaLnBrk="0" fontAlgn="base" hangingPunct="0">
              <a:spcBef>
                <a:spcPct val="0"/>
              </a:spcBef>
              <a:spcAft>
                <a:spcPct val="0"/>
              </a:spcAft>
              <a:defRPr sz="3600" b="1">
                <a:solidFill>
                  <a:schemeClr val="accent2"/>
                </a:solidFill>
                <a:latin typeface="Arial" charset="0"/>
                <a:ea typeface="MS PGothic" charset="-128"/>
              </a:defRPr>
            </a:lvl7pPr>
            <a:lvl8pPr marL="3429000" indent="-228600" defTabSz="457200" eaLnBrk="0" fontAlgn="base" hangingPunct="0">
              <a:spcBef>
                <a:spcPct val="0"/>
              </a:spcBef>
              <a:spcAft>
                <a:spcPct val="0"/>
              </a:spcAft>
              <a:defRPr sz="3600" b="1">
                <a:solidFill>
                  <a:schemeClr val="accent2"/>
                </a:solidFill>
                <a:latin typeface="Arial" charset="0"/>
                <a:ea typeface="MS PGothic" charset="-128"/>
              </a:defRPr>
            </a:lvl8pPr>
            <a:lvl9pPr marL="3886200" indent="-228600" defTabSz="457200" eaLnBrk="0" fontAlgn="base" hangingPunct="0">
              <a:spcBef>
                <a:spcPct val="0"/>
              </a:spcBef>
              <a:spcAft>
                <a:spcPct val="0"/>
              </a:spcAft>
              <a:defRPr sz="3600" b="1">
                <a:solidFill>
                  <a:schemeClr val="accent2"/>
                </a:solidFill>
                <a:latin typeface="Arial" charset="0"/>
                <a:ea typeface="MS PGothic" charset="-128"/>
              </a:defRPr>
            </a:lvl9pPr>
          </a:lstStyle>
          <a:p>
            <a:pPr eaLnBrk="1" hangingPunct="1"/>
            <a:r>
              <a:rPr lang="en-US" altLang="en-US" sz="1500" dirty="0" err="1">
                <a:solidFill>
                  <a:srgbClr val="FA841F"/>
                </a:solidFill>
                <a:ea typeface="Arial" charset="0"/>
                <a:cs typeface="Arial" charset="0"/>
              </a:rPr>
              <a:t>Cetux</a:t>
            </a:r>
            <a:endParaRPr lang="en-US" altLang="en-US" sz="1500" dirty="0">
              <a:solidFill>
                <a:srgbClr val="FA841F"/>
              </a:solidFill>
              <a:ea typeface="Arial" charset="0"/>
              <a:cs typeface="Arial" charset="0"/>
            </a:endParaRPr>
          </a:p>
        </p:txBody>
      </p:sp>
      <p:sp>
        <p:nvSpPr>
          <p:cNvPr id="6210" name="TextBox 5"/>
          <p:cNvSpPr txBox="1">
            <a:spLocks noChangeArrowheads="1"/>
          </p:cNvSpPr>
          <p:nvPr/>
        </p:nvSpPr>
        <p:spPr bwMode="auto">
          <a:xfrm>
            <a:off x="8062911" y="5058337"/>
            <a:ext cx="7302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600" b="1">
                <a:solidFill>
                  <a:schemeClr val="accent2"/>
                </a:solidFill>
                <a:latin typeface="Arial" charset="0"/>
                <a:ea typeface="MS PGothic" charset="-128"/>
              </a:defRPr>
            </a:lvl1pPr>
            <a:lvl2pPr marL="742950" indent="-285750" defTabSz="457200" eaLnBrk="0" hangingPunct="0">
              <a:defRPr sz="3600" b="1">
                <a:solidFill>
                  <a:schemeClr val="accent2"/>
                </a:solidFill>
                <a:latin typeface="Arial" charset="0"/>
                <a:ea typeface="MS PGothic" charset="-128"/>
              </a:defRPr>
            </a:lvl2pPr>
            <a:lvl3pPr marL="1143000" indent="-228600" defTabSz="457200" eaLnBrk="0" hangingPunct="0">
              <a:defRPr sz="3600" b="1">
                <a:solidFill>
                  <a:schemeClr val="accent2"/>
                </a:solidFill>
                <a:latin typeface="Arial" charset="0"/>
                <a:ea typeface="MS PGothic" charset="-128"/>
              </a:defRPr>
            </a:lvl3pPr>
            <a:lvl4pPr marL="1600200" indent="-228600" defTabSz="457200" eaLnBrk="0" hangingPunct="0">
              <a:defRPr sz="3600" b="1">
                <a:solidFill>
                  <a:schemeClr val="accent2"/>
                </a:solidFill>
                <a:latin typeface="Arial" charset="0"/>
                <a:ea typeface="MS PGothic" charset="-128"/>
              </a:defRPr>
            </a:lvl4pPr>
            <a:lvl5pPr marL="2057400" indent="-228600" defTabSz="457200" eaLnBrk="0" hangingPunct="0">
              <a:defRPr sz="3600" b="1">
                <a:solidFill>
                  <a:schemeClr val="accent2"/>
                </a:solidFill>
                <a:latin typeface="Arial" charset="0"/>
                <a:ea typeface="MS PGothic" charset="-128"/>
              </a:defRPr>
            </a:lvl5pPr>
            <a:lvl6pPr marL="2514600" indent="-228600" defTabSz="457200" eaLnBrk="0" fontAlgn="base" hangingPunct="0">
              <a:spcBef>
                <a:spcPct val="0"/>
              </a:spcBef>
              <a:spcAft>
                <a:spcPct val="0"/>
              </a:spcAft>
              <a:defRPr sz="3600" b="1">
                <a:solidFill>
                  <a:schemeClr val="accent2"/>
                </a:solidFill>
                <a:latin typeface="Arial" charset="0"/>
                <a:ea typeface="MS PGothic" charset="-128"/>
              </a:defRPr>
            </a:lvl6pPr>
            <a:lvl7pPr marL="2971800" indent="-228600" defTabSz="457200" eaLnBrk="0" fontAlgn="base" hangingPunct="0">
              <a:spcBef>
                <a:spcPct val="0"/>
              </a:spcBef>
              <a:spcAft>
                <a:spcPct val="0"/>
              </a:spcAft>
              <a:defRPr sz="3600" b="1">
                <a:solidFill>
                  <a:schemeClr val="accent2"/>
                </a:solidFill>
                <a:latin typeface="Arial" charset="0"/>
                <a:ea typeface="MS PGothic" charset="-128"/>
              </a:defRPr>
            </a:lvl7pPr>
            <a:lvl8pPr marL="3429000" indent="-228600" defTabSz="457200" eaLnBrk="0" fontAlgn="base" hangingPunct="0">
              <a:spcBef>
                <a:spcPct val="0"/>
              </a:spcBef>
              <a:spcAft>
                <a:spcPct val="0"/>
              </a:spcAft>
              <a:defRPr sz="3600" b="1">
                <a:solidFill>
                  <a:schemeClr val="accent2"/>
                </a:solidFill>
                <a:latin typeface="Arial" charset="0"/>
                <a:ea typeface="MS PGothic" charset="-128"/>
              </a:defRPr>
            </a:lvl8pPr>
            <a:lvl9pPr marL="3886200" indent="-228600" defTabSz="457200" eaLnBrk="0" fontAlgn="base" hangingPunct="0">
              <a:spcBef>
                <a:spcPct val="0"/>
              </a:spcBef>
              <a:spcAft>
                <a:spcPct val="0"/>
              </a:spcAft>
              <a:defRPr sz="3600" b="1">
                <a:solidFill>
                  <a:schemeClr val="accent2"/>
                </a:solidFill>
                <a:latin typeface="Arial" charset="0"/>
                <a:ea typeface="MS PGothic" charset="-128"/>
              </a:defRPr>
            </a:lvl9pPr>
          </a:lstStyle>
          <a:p>
            <a:pPr eaLnBrk="1" hangingPunct="1"/>
            <a:r>
              <a:rPr lang="en-US" altLang="en-US" sz="1500" dirty="0" err="1">
                <a:solidFill>
                  <a:srgbClr val="FA841F"/>
                </a:solidFill>
                <a:ea typeface="Arial" charset="0"/>
                <a:cs typeface="Arial" charset="0"/>
              </a:rPr>
              <a:t>Cetux</a:t>
            </a:r>
            <a:endParaRPr lang="en-US" altLang="en-US" sz="1500" dirty="0">
              <a:solidFill>
                <a:srgbClr val="FA841F"/>
              </a:solidFill>
              <a:ea typeface="Arial" charset="0"/>
              <a:cs typeface="Arial" charset="0"/>
            </a:endParaRPr>
          </a:p>
        </p:txBody>
      </p:sp>
      <p:sp>
        <p:nvSpPr>
          <p:cNvPr id="6211" name="TextBox 6"/>
          <p:cNvSpPr txBox="1">
            <a:spLocks noChangeArrowheads="1"/>
          </p:cNvSpPr>
          <p:nvPr/>
        </p:nvSpPr>
        <p:spPr bwMode="auto">
          <a:xfrm>
            <a:off x="9170987" y="4918637"/>
            <a:ext cx="6635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3600" b="1">
                <a:solidFill>
                  <a:schemeClr val="accent2"/>
                </a:solidFill>
                <a:latin typeface="Arial" charset="0"/>
                <a:ea typeface="MS PGothic" charset="-128"/>
              </a:defRPr>
            </a:lvl1pPr>
            <a:lvl2pPr marL="742950" indent="-285750" defTabSz="457200" eaLnBrk="0" hangingPunct="0">
              <a:defRPr sz="3600" b="1">
                <a:solidFill>
                  <a:schemeClr val="accent2"/>
                </a:solidFill>
                <a:latin typeface="Arial" charset="0"/>
                <a:ea typeface="MS PGothic" charset="-128"/>
              </a:defRPr>
            </a:lvl2pPr>
            <a:lvl3pPr marL="1143000" indent="-228600" defTabSz="457200" eaLnBrk="0" hangingPunct="0">
              <a:defRPr sz="3600" b="1">
                <a:solidFill>
                  <a:schemeClr val="accent2"/>
                </a:solidFill>
                <a:latin typeface="Arial" charset="0"/>
                <a:ea typeface="MS PGothic" charset="-128"/>
              </a:defRPr>
            </a:lvl3pPr>
            <a:lvl4pPr marL="1600200" indent="-228600" defTabSz="457200" eaLnBrk="0" hangingPunct="0">
              <a:defRPr sz="3600" b="1">
                <a:solidFill>
                  <a:schemeClr val="accent2"/>
                </a:solidFill>
                <a:latin typeface="Arial" charset="0"/>
                <a:ea typeface="MS PGothic" charset="-128"/>
              </a:defRPr>
            </a:lvl4pPr>
            <a:lvl5pPr marL="2057400" indent="-228600" defTabSz="457200" eaLnBrk="0" hangingPunct="0">
              <a:defRPr sz="3600" b="1">
                <a:solidFill>
                  <a:schemeClr val="accent2"/>
                </a:solidFill>
                <a:latin typeface="Arial" charset="0"/>
                <a:ea typeface="MS PGothic" charset="-128"/>
              </a:defRPr>
            </a:lvl5pPr>
            <a:lvl6pPr marL="2514600" indent="-228600" defTabSz="457200" eaLnBrk="0" fontAlgn="base" hangingPunct="0">
              <a:spcBef>
                <a:spcPct val="0"/>
              </a:spcBef>
              <a:spcAft>
                <a:spcPct val="0"/>
              </a:spcAft>
              <a:defRPr sz="3600" b="1">
                <a:solidFill>
                  <a:schemeClr val="accent2"/>
                </a:solidFill>
                <a:latin typeface="Arial" charset="0"/>
                <a:ea typeface="MS PGothic" charset="-128"/>
              </a:defRPr>
            </a:lvl6pPr>
            <a:lvl7pPr marL="2971800" indent="-228600" defTabSz="457200" eaLnBrk="0" fontAlgn="base" hangingPunct="0">
              <a:spcBef>
                <a:spcPct val="0"/>
              </a:spcBef>
              <a:spcAft>
                <a:spcPct val="0"/>
              </a:spcAft>
              <a:defRPr sz="3600" b="1">
                <a:solidFill>
                  <a:schemeClr val="accent2"/>
                </a:solidFill>
                <a:latin typeface="Arial" charset="0"/>
                <a:ea typeface="MS PGothic" charset="-128"/>
              </a:defRPr>
            </a:lvl7pPr>
            <a:lvl8pPr marL="3429000" indent="-228600" defTabSz="457200" eaLnBrk="0" fontAlgn="base" hangingPunct="0">
              <a:spcBef>
                <a:spcPct val="0"/>
              </a:spcBef>
              <a:spcAft>
                <a:spcPct val="0"/>
              </a:spcAft>
              <a:defRPr sz="3600" b="1">
                <a:solidFill>
                  <a:schemeClr val="accent2"/>
                </a:solidFill>
                <a:latin typeface="Arial" charset="0"/>
                <a:ea typeface="MS PGothic" charset="-128"/>
              </a:defRPr>
            </a:lvl8pPr>
            <a:lvl9pPr marL="3886200" indent="-228600" defTabSz="457200" eaLnBrk="0" fontAlgn="base" hangingPunct="0">
              <a:spcBef>
                <a:spcPct val="0"/>
              </a:spcBef>
              <a:spcAft>
                <a:spcPct val="0"/>
              </a:spcAft>
              <a:defRPr sz="3600" b="1">
                <a:solidFill>
                  <a:schemeClr val="accent2"/>
                </a:solidFill>
                <a:latin typeface="Arial" charset="0"/>
                <a:ea typeface="MS PGothic" charset="-128"/>
              </a:defRPr>
            </a:lvl9pPr>
          </a:lstStyle>
          <a:p>
            <a:pPr eaLnBrk="1" hangingPunct="1"/>
            <a:r>
              <a:rPr lang="en-US" altLang="en-US" sz="1500" dirty="0">
                <a:solidFill>
                  <a:srgbClr val="92D050"/>
                </a:solidFill>
                <a:ea typeface="Arial" charset="0"/>
                <a:cs typeface="Arial" charset="0"/>
              </a:rPr>
              <a:t>Bev</a:t>
            </a:r>
          </a:p>
        </p:txBody>
      </p:sp>
      <p:sp>
        <p:nvSpPr>
          <p:cNvPr id="13" name="TextBox 12">
            <a:extLst>
              <a:ext uri="{FF2B5EF4-FFF2-40B4-BE49-F238E27FC236}">
                <a16:creationId xmlns:a16="http://schemas.microsoft.com/office/drawing/2014/main" id="{487C2FC0-F13F-E346-BE07-83C630F82BA5}"/>
              </a:ext>
            </a:extLst>
          </p:cNvPr>
          <p:cNvSpPr txBox="1"/>
          <p:nvPr/>
        </p:nvSpPr>
        <p:spPr>
          <a:xfrm>
            <a:off x="1527505" y="2063370"/>
            <a:ext cx="9781627" cy="2144498"/>
          </a:xfrm>
          <a:prstGeom prst="rect">
            <a:avLst/>
          </a:prstGeom>
          <a:solidFill>
            <a:schemeClr val="bg1"/>
          </a:solidFill>
        </p:spPr>
        <p:txBody>
          <a:bodyPr wrap="square" rtlCol="0">
            <a:spAutoFit/>
          </a:bodyPr>
          <a:lstStyle/>
          <a:p>
            <a:r>
              <a:rPr lang="en-US" sz="2667" u="sng" dirty="0">
                <a:solidFill>
                  <a:schemeClr val="tx2"/>
                </a:solidFill>
              </a:rPr>
              <a:t>NCCN Guidelines:</a:t>
            </a:r>
          </a:p>
          <a:p>
            <a:r>
              <a:rPr lang="en-US" sz="2667" dirty="0">
                <a:solidFill>
                  <a:schemeClr val="tx2"/>
                </a:solidFill>
              </a:rPr>
              <a:t> </a:t>
            </a:r>
          </a:p>
          <a:p>
            <a:r>
              <a:rPr lang="en-US" sz="2667" dirty="0">
                <a:solidFill>
                  <a:schemeClr val="tx2"/>
                </a:solidFill>
              </a:rPr>
              <a:t>Only patients whose primary tumors originated on the left side should be offered cetuximab or panitumumab in the first-line treatment of metastatic disease </a:t>
            </a:r>
          </a:p>
        </p:txBody>
      </p:sp>
    </p:spTree>
    <p:extLst>
      <p:ext uri="{BB962C8B-B14F-4D97-AF65-F5344CB8AC3E}">
        <p14:creationId xmlns:p14="http://schemas.microsoft.com/office/powerpoint/2010/main" val="3138701112"/>
      </p:ext>
    </p:extLst>
  </p:cSld>
  <p:clrMapOvr>
    <a:masterClrMapping/>
  </p:clrMapOvr>
  <p:transition spd="slow"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dirty="0">
                <a:latin typeface="Arial" charset="0"/>
                <a:ea typeface="ＭＳ Ｐゴシック" charset="0"/>
                <a:cs typeface="ＭＳ Ｐゴシック" charset="0"/>
              </a:rPr>
              <a:t>TAS-102</a:t>
            </a:r>
          </a:p>
        </p:txBody>
      </p:sp>
      <p:sp>
        <p:nvSpPr>
          <p:cNvPr id="69633" name="Content Placeholder 1"/>
          <p:cNvSpPr>
            <a:spLocks noGrp="1"/>
          </p:cNvSpPr>
          <p:nvPr>
            <p:ph idx="1"/>
          </p:nvPr>
        </p:nvSpPr>
        <p:spPr/>
        <p:txBody>
          <a:bodyPr/>
          <a:lstStyle/>
          <a:p>
            <a:pPr marL="0" indent="0">
              <a:spcBef>
                <a:spcPts val="600"/>
              </a:spcBef>
              <a:buNone/>
            </a:pPr>
            <a:r>
              <a:rPr lang="en-US" sz="2200" b="1" dirty="0">
                <a:solidFill>
                  <a:srgbClr val="0432FF"/>
                </a:solidFill>
                <a:latin typeface="Arial" charset="0"/>
                <a:ea typeface="ＭＳ Ｐゴシック" charset="0"/>
                <a:cs typeface="Arial" charset="0"/>
              </a:rPr>
              <a:t>Mechanism of action</a:t>
            </a:r>
          </a:p>
          <a:p>
            <a:pPr>
              <a:spcBef>
                <a:spcPts val="600"/>
              </a:spcBef>
            </a:pPr>
            <a:r>
              <a:rPr lang="en-US" sz="2200" dirty="0">
                <a:latin typeface="Arial" charset="0"/>
                <a:ea typeface="ＭＳ Ｐゴシック" charset="0"/>
                <a:cs typeface="Arial" charset="0"/>
              </a:rPr>
              <a:t>Combination of trifluridine, a nucleoside metabolic inhibitor, and </a:t>
            </a:r>
            <a:r>
              <a:rPr lang="en-US" sz="2200" dirty="0" err="1">
                <a:latin typeface="Arial" charset="0"/>
                <a:ea typeface="ＭＳ Ｐゴシック" charset="0"/>
                <a:cs typeface="Arial" charset="0"/>
              </a:rPr>
              <a:t>tipiracil</a:t>
            </a:r>
            <a:r>
              <a:rPr lang="en-US" sz="2200" dirty="0">
                <a:latin typeface="Arial" charset="0"/>
                <a:ea typeface="ＭＳ Ｐゴシック" charset="0"/>
                <a:cs typeface="Arial" charset="0"/>
              </a:rPr>
              <a:t>, a thymidine phosphorylase inhibitor </a:t>
            </a:r>
            <a:endParaRPr lang="en-US" sz="2200" b="1" dirty="0">
              <a:solidFill>
                <a:srgbClr val="FFCC31"/>
              </a:solidFill>
              <a:latin typeface="Arial" charset="0"/>
              <a:ea typeface="ＭＳ Ｐゴシック" charset="0"/>
              <a:cs typeface="Arial" charset="0"/>
            </a:endParaRPr>
          </a:p>
          <a:p>
            <a:pPr marL="0" indent="0">
              <a:spcBef>
                <a:spcPts val="2400"/>
              </a:spcBef>
              <a:buNone/>
            </a:pPr>
            <a:r>
              <a:rPr lang="en-US" sz="2200" b="1" dirty="0">
                <a:solidFill>
                  <a:srgbClr val="0432FF"/>
                </a:solidFill>
                <a:latin typeface="Arial" charset="0"/>
                <a:ea typeface="ＭＳ Ｐゴシック" charset="0"/>
                <a:cs typeface="Arial" charset="0"/>
              </a:rPr>
              <a:t>Indication</a:t>
            </a:r>
          </a:p>
          <a:p>
            <a:pPr>
              <a:spcBef>
                <a:spcPts val="600"/>
              </a:spcBef>
            </a:pPr>
            <a:r>
              <a:rPr lang="en-US" sz="2200" dirty="0">
                <a:latin typeface="Arial" charset="0"/>
                <a:ea typeface="ＭＳ Ｐゴシック" charset="0"/>
                <a:cs typeface="Arial" charset="0"/>
              </a:rPr>
              <a:t>For patients with mCRC who have previously received fluoropyrimidine-, oxaliplatin- and irinotecan-based chemotherapy, an anti-VEGF biologic product and an anti-EGFR therapy, if RAS wild type</a:t>
            </a:r>
            <a:endParaRPr lang="en-US" sz="2200" b="1" dirty="0">
              <a:solidFill>
                <a:srgbClr val="FFCC31"/>
              </a:solidFill>
              <a:latin typeface="Arial" charset="0"/>
              <a:ea typeface="ＭＳ Ｐゴシック" charset="0"/>
              <a:cs typeface="Arial" charset="0"/>
            </a:endParaRPr>
          </a:p>
          <a:p>
            <a:pPr marL="0" indent="0">
              <a:spcBef>
                <a:spcPts val="2400"/>
              </a:spcBef>
              <a:buNone/>
            </a:pPr>
            <a:r>
              <a:rPr lang="en-US" sz="2200" b="1" dirty="0">
                <a:solidFill>
                  <a:srgbClr val="0432FF"/>
                </a:solidFill>
                <a:latin typeface="Arial" charset="0"/>
                <a:ea typeface="ＭＳ Ｐゴシック" charset="0"/>
                <a:cs typeface="Arial" charset="0"/>
              </a:rPr>
              <a:t>Recommended dose</a:t>
            </a:r>
          </a:p>
          <a:p>
            <a:pPr>
              <a:spcBef>
                <a:spcPts val="600"/>
              </a:spcBef>
            </a:pPr>
            <a:r>
              <a:rPr lang="en-US" sz="2200" dirty="0">
                <a:latin typeface="Arial" charset="0"/>
                <a:ea typeface="ＭＳ Ｐゴシック" charset="0"/>
                <a:cs typeface="Arial" charset="0"/>
              </a:rPr>
              <a:t>35 mg/m</a:t>
            </a:r>
            <a:r>
              <a:rPr lang="en-US" sz="2200" baseline="30000" dirty="0">
                <a:latin typeface="Arial" charset="0"/>
                <a:ea typeface="ＭＳ Ｐゴシック" charset="0"/>
                <a:cs typeface="Arial" charset="0"/>
              </a:rPr>
              <a:t>2</a:t>
            </a:r>
            <a:r>
              <a:rPr lang="is-IS" sz="2200" dirty="0">
                <a:latin typeface="Arial" charset="0"/>
                <a:ea typeface="ＭＳ Ｐゴシック" charset="0"/>
                <a:cs typeface="Arial" charset="0"/>
              </a:rPr>
              <a:t> per </a:t>
            </a:r>
            <a:r>
              <a:rPr lang="en-US" sz="2200" dirty="0">
                <a:latin typeface="Arial" charset="0"/>
                <a:ea typeface="ＭＳ Ｐゴシック" charset="0"/>
                <a:cs typeface="Arial" charset="0"/>
              </a:rPr>
              <a:t>dose PO twice daily on days 1 through 5 and days 8 through 12 of each 28-day cycle</a:t>
            </a:r>
            <a:endParaRPr lang="en-US" sz="2200" dirty="0">
              <a:solidFill>
                <a:srgbClr val="99CCFF"/>
              </a:solidFill>
              <a:latin typeface="Arial" charset="0"/>
              <a:ea typeface="ＭＳ Ｐゴシック" charset="0"/>
              <a:cs typeface="Arial" charset="0"/>
            </a:endParaRPr>
          </a:p>
        </p:txBody>
      </p:sp>
      <p:sp>
        <p:nvSpPr>
          <p:cNvPr id="69635" name="TextBox 6"/>
          <p:cNvSpPr txBox="1">
            <a:spLocks noChangeArrowheads="1"/>
          </p:cNvSpPr>
          <p:nvPr/>
        </p:nvSpPr>
        <p:spPr bwMode="auto">
          <a:xfrm>
            <a:off x="381000" y="6400800"/>
            <a:ext cx="112014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rPr>
              <a:t>http://</a:t>
            </a:r>
            <a:r>
              <a:rPr lang="en-US" sz="1600" dirty="0" err="1">
                <a:solidFill>
                  <a:srgbClr val="002060"/>
                </a:solidFill>
              </a:rPr>
              <a:t>www.fda.gov</a:t>
            </a:r>
            <a:r>
              <a:rPr lang="en-US" sz="1600" dirty="0">
                <a:solidFill>
                  <a:srgbClr val="002060"/>
                </a:solidFill>
              </a:rPr>
              <a:t>/Drugs/</a:t>
            </a:r>
            <a:r>
              <a:rPr lang="en-US" sz="1600" dirty="0" err="1">
                <a:solidFill>
                  <a:srgbClr val="002060"/>
                </a:solidFill>
              </a:rPr>
              <a:t>InformationOnDrugs</a:t>
            </a:r>
            <a:r>
              <a:rPr lang="en-US" sz="1600" dirty="0">
                <a:solidFill>
                  <a:srgbClr val="002060"/>
                </a:solidFill>
              </a:rPr>
              <a:t>/</a:t>
            </a:r>
            <a:r>
              <a:rPr lang="en-US" sz="1600" dirty="0" err="1">
                <a:solidFill>
                  <a:srgbClr val="002060"/>
                </a:solidFill>
              </a:rPr>
              <a:t>ApprovedDrugs</a:t>
            </a:r>
            <a:r>
              <a:rPr lang="en-US" sz="1600" dirty="0">
                <a:solidFill>
                  <a:srgbClr val="002060"/>
                </a:solidFill>
              </a:rPr>
              <a:t>/ucm463743.htm</a:t>
            </a:r>
          </a:p>
          <a:p>
            <a:r>
              <a:rPr lang="en-US" sz="1600" dirty="0">
                <a:solidFill>
                  <a:srgbClr val="002060"/>
                </a:solidFill>
              </a:rPr>
              <a:t>TAS-102 package insert</a:t>
            </a:r>
          </a:p>
        </p:txBody>
      </p:sp>
    </p:spTree>
    <p:extLst>
      <p:ext uri="{BB962C8B-B14F-4D97-AF65-F5344CB8AC3E}">
        <p14:creationId xmlns:p14="http://schemas.microsoft.com/office/powerpoint/2010/main" val="1388801850"/>
      </p:ext>
    </p:extLst>
  </p:cSld>
  <p:clrMapOvr>
    <a:masterClrMapping/>
  </p:clrMapOvr>
  <p:transition spd="slow"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mputer&#10;&#10;Description automatically generated">
            <a:extLst>
              <a:ext uri="{FF2B5EF4-FFF2-40B4-BE49-F238E27FC236}">
                <a16:creationId xmlns:a16="http://schemas.microsoft.com/office/drawing/2014/main" id="{1C8CB662-491F-924C-B605-30B17B310F25}"/>
              </a:ext>
            </a:extLst>
          </p:cNvPr>
          <p:cNvPicPr>
            <a:picLocks noChangeAspect="1"/>
          </p:cNvPicPr>
          <p:nvPr/>
        </p:nvPicPr>
        <p:blipFill>
          <a:blip r:embed="rId2"/>
          <a:stretch>
            <a:fillRect/>
          </a:stretch>
        </p:blipFill>
        <p:spPr>
          <a:xfrm>
            <a:off x="1335884" y="1525984"/>
            <a:ext cx="9625740" cy="4524098"/>
          </a:xfrm>
          <a:prstGeom prst="rect">
            <a:avLst/>
          </a:prstGeom>
        </p:spPr>
      </p:pic>
      <p:sp>
        <p:nvSpPr>
          <p:cNvPr id="72706" name="Title 1"/>
          <p:cNvSpPr>
            <a:spLocks noGrp="1"/>
          </p:cNvSpPr>
          <p:nvPr>
            <p:ph type="title"/>
          </p:nvPr>
        </p:nvSpPr>
        <p:spPr/>
        <p:txBody>
          <a:bodyPr/>
          <a:lstStyle/>
          <a:p>
            <a:r>
              <a:rPr lang="en-US" dirty="0">
                <a:latin typeface="Arial" charset="0"/>
                <a:ea typeface="ＭＳ Ｐゴシック" charset="0"/>
                <a:cs typeface="ＭＳ Ｐゴシック" charset="0"/>
              </a:rPr>
              <a:t>RECOURSE: Final Overall Survival with TAS-102 versus Placebo</a:t>
            </a:r>
          </a:p>
        </p:txBody>
      </p:sp>
      <p:sp>
        <p:nvSpPr>
          <p:cNvPr id="72707" name="TextBox 9"/>
          <p:cNvSpPr txBox="1">
            <a:spLocks noChangeArrowheads="1"/>
          </p:cNvSpPr>
          <p:nvPr/>
        </p:nvSpPr>
        <p:spPr bwMode="auto">
          <a:xfrm>
            <a:off x="25400" y="6433066"/>
            <a:ext cx="10972800" cy="42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bIns="13716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a-DK" sz="1600" dirty="0">
                <a:solidFill>
                  <a:srgbClr val="002060"/>
                </a:solidFill>
              </a:rPr>
              <a:t>Van </a:t>
            </a:r>
            <a:r>
              <a:rPr lang="da-DK" sz="1600" dirty="0" err="1">
                <a:solidFill>
                  <a:srgbClr val="002060"/>
                </a:solidFill>
              </a:rPr>
              <a:t>Cutsem</a:t>
            </a:r>
            <a:r>
              <a:rPr lang="da-DK" sz="1600" dirty="0">
                <a:solidFill>
                  <a:srgbClr val="002060"/>
                </a:solidFill>
              </a:rPr>
              <a:t> E et al. </a:t>
            </a:r>
            <a:r>
              <a:rPr lang="da-DK" sz="1600" i="1" dirty="0" err="1">
                <a:solidFill>
                  <a:srgbClr val="002060"/>
                </a:solidFill>
              </a:rPr>
              <a:t>Eur</a:t>
            </a:r>
            <a:r>
              <a:rPr lang="da-DK" sz="1600" i="1" dirty="0">
                <a:solidFill>
                  <a:srgbClr val="002060"/>
                </a:solidFill>
              </a:rPr>
              <a:t> J </a:t>
            </a:r>
            <a:r>
              <a:rPr lang="da-DK" sz="1600" i="1" dirty="0" err="1">
                <a:solidFill>
                  <a:srgbClr val="002060"/>
                </a:solidFill>
              </a:rPr>
              <a:t>Ca</a:t>
            </a:r>
            <a:r>
              <a:rPr lang="da-DK" sz="1600" i="1" dirty="0">
                <a:solidFill>
                  <a:srgbClr val="002060"/>
                </a:solidFill>
              </a:rPr>
              <a:t> </a:t>
            </a:r>
            <a:r>
              <a:rPr lang="da-DK" sz="1600" dirty="0">
                <a:solidFill>
                  <a:srgbClr val="002060"/>
                </a:solidFill>
              </a:rPr>
              <a:t>2018;90:62-72. </a:t>
            </a:r>
            <a:endParaRPr lang="en-US" sz="1600" dirty="0">
              <a:solidFill>
                <a:srgbClr val="002060"/>
              </a:solidFill>
            </a:endParaRPr>
          </a:p>
        </p:txBody>
      </p:sp>
      <p:sp>
        <p:nvSpPr>
          <p:cNvPr id="2" name="Rectangle 1">
            <a:extLst>
              <a:ext uri="{FF2B5EF4-FFF2-40B4-BE49-F238E27FC236}">
                <a16:creationId xmlns:a16="http://schemas.microsoft.com/office/drawing/2014/main" id="{CBEE2071-A673-8C43-ACCC-F649670866EA}"/>
              </a:ext>
            </a:extLst>
          </p:cNvPr>
          <p:cNvSpPr/>
          <p:nvPr/>
        </p:nvSpPr>
        <p:spPr>
          <a:xfrm>
            <a:off x="4953000" y="6076224"/>
            <a:ext cx="2900153" cy="338554"/>
          </a:xfrm>
          <a:prstGeom prst="rect">
            <a:avLst/>
          </a:prstGeom>
        </p:spPr>
        <p:txBody>
          <a:bodyPr wrap="none">
            <a:spAutoFit/>
          </a:bodyPr>
          <a:lstStyle/>
          <a:p>
            <a:pPr algn="ctr"/>
            <a:r>
              <a:rPr lang="en-US" sz="1600" b="1" dirty="0">
                <a:solidFill>
                  <a:srgbClr val="002060"/>
                </a:solidFill>
              </a:rPr>
              <a:t>Months from </a:t>
            </a:r>
            <a:r>
              <a:rPr lang="en-US" sz="1600" b="1" dirty="0" err="1">
                <a:solidFill>
                  <a:srgbClr val="002060"/>
                </a:solidFill>
              </a:rPr>
              <a:t>randomisation</a:t>
            </a:r>
            <a:endParaRPr lang="en-US" sz="1600" b="1" dirty="0">
              <a:solidFill>
                <a:srgbClr val="002060"/>
              </a:solidFill>
            </a:endParaRPr>
          </a:p>
        </p:txBody>
      </p:sp>
      <p:sp>
        <p:nvSpPr>
          <p:cNvPr id="21" name="Rectangle 20">
            <a:extLst>
              <a:ext uri="{FF2B5EF4-FFF2-40B4-BE49-F238E27FC236}">
                <a16:creationId xmlns:a16="http://schemas.microsoft.com/office/drawing/2014/main" id="{FFD76996-E1FE-1846-B96D-BD8A497A9535}"/>
              </a:ext>
            </a:extLst>
          </p:cNvPr>
          <p:cNvSpPr/>
          <p:nvPr/>
        </p:nvSpPr>
        <p:spPr>
          <a:xfrm rot="16200000">
            <a:off x="398693" y="3535188"/>
            <a:ext cx="1361270" cy="338554"/>
          </a:xfrm>
          <a:prstGeom prst="rect">
            <a:avLst/>
          </a:prstGeom>
        </p:spPr>
        <p:txBody>
          <a:bodyPr wrap="none">
            <a:spAutoFit/>
          </a:bodyPr>
          <a:lstStyle/>
          <a:p>
            <a:pPr algn="ctr"/>
            <a:r>
              <a:rPr lang="en-US" sz="1600" b="1" dirty="0">
                <a:solidFill>
                  <a:srgbClr val="002060"/>
                </a:solidFill>
              </a:rPr>
              <a:t>Survival (%)</a:t>
            </a:r>
          </a:p>
        </p:txBody>
      </p:sp>
      <p:sp>
        <p:nvSpPr>
          <p:cNvPr id="5" name="TextBox 4">
            <a:extLst>
              <a:ext uri="{FF2B5EF4-FFF2-40B4-BE49-F238E27FC236}">
                <a16:creationId xmlns:a16="http://schemas.microsoft.com/office/drawing/2014/main" id="{42CA622B-4223-A54F-A35B-8818C2B92797}"/>
              </a:ext>
            </a:extLst>
          </p:cNvPr>
          <p:cNvSpPr txBox="1"/>
          <p:nvPr/>
        </p:nvSpPr>
        <p:spPr>
          <a:xfrm>
            <a:off x="5142698" y="1677563"/>
            <a:ext cx="2520755" cy="1200329"/>
          </a:xfrm>
          <a:prstGeom prst="rect">
            <a:avLst/>
          </a:prstGeom>
          <a:noFill/>
        </p:spPr>
        <p:txBody>
          <a:bodyPr wrap="none" rtlCol="0">
            <a:spAutoFit/>
          </a:bodyPr>
          <a:lstStyle/>
          <a:p>
            <a:r>
              <a:rPr lang="en-US" sz="1800" dirty="0">
                <a:solidFill>
                  <a:srgbClr val="002060"/>
                </a:solidFill>
              </a:rPr>
              <a:t>Median OS, months</a:t>
            </a:r>
          </a:p>
          <a:p>
            <a:r>
              <a:rPr lang="en-US" sz="1800" dirty="0">
                <a:solidFill>
                  <a:srgbClr val="002060"/>
                </a:solidFill>
              </a:rPr>
              <a:t>TAS-102 (n = 534): 7.2</a:t>
            </a:r>
          </a:p>
          <a:p>
            <a:r>
              <a:rPr lang="en-US" sz="1800" dirty="0">
                <a:solidFill>
                  <a:srgbClr val="002060"/>
                </a:solidFill>
              </a:rPr>
              <a:t>Placebo (n = 266): 5.2</a:t>
            </a:r>
          </a:p>
          <a:p>
            <a:r>
              <a:rPr lang="en-US" sz="1800" dirty="0">
                <a:solidFill>
                  <a:srgbClr val="002060"/>
                </a:solidFill>
              </a:rPr>
              <a:t>HR 0.69; </a:t>
            </a:r>
            <a:r>
              <a:rPr lang="en-US" sz="1800" i="1" dirty="0">
                <a:solidFill>
                  <a:srgbClr val="002060"/>
                </a:solidFill>
              </a:rPr>
              <a:t>P</a:t>
            </a:r>
            <a:r>
              <a:rPr lang="en-US" sz="1800" dirty="0">
                <a:solidFill>
                  <a:srgbClr val="002060"/>
                </a:solidFill>
              </a:rPr>
              <a:t> &lt; 0.0001</a:t>
            </a:r>
          </a:p>
        </p:txBody>
      </p:sp>
    </p:spTree>
    <p:extLst>
      <p:ext uri="{BB962C8B-B14F-4D97-AF65-F5344CB8AC3E}">
        <p14:creationId xmlns:p14="http://schemas.microsoft.com/office/powerpoint/2010/main" val="717921407"/>
      </p:ext>
    </p:extLst>
  </p:cSld>
  <p:clrMapOvr>
    <a:masterClrMapping/>
  </p:clrMapOvr>
  <p:transition spd="slow"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Line 6"/>
          <p:cNvSpPr>
            <a:spLocks noChangeShapeType="1"/>
          </p:cNvSpPr>
          <p:nvPr/>
        </p:nvSpPr>
        <p:spPr bwMode="auto">
          <a:xfrm flipV="1">
            <a:off x="5300998" y="3215061"/>
            <a:ext cx="1463954" cy="9575"/>
          </a:xfrm>
          <a:prstGeom prst="line">
            <a:avLst/>
          </a:prstGeom>
          <a:noFill/>
          <a:ln w="28575">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57346" name="Line 7"/>
          <p:cNvSpPr>
            <a:spLocks noChangeShapeType="1"/>
          </p:cNvSpPr>
          <p:nvPr/>
        </p:nvSpPr>
        <p:spPr bwMode="auto">
          <a:xfrm flipH="1">
            <a:off x="6764951" y="2401654"/>
            <a:ext cx="0" cy="1502960"/>
          </a:xfrm>
          <a:prstGeom prst="line">
            <a:avLst/>
          </a:prstGeom>
          <a:noFill/>
          <a:ln w="28575">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000000"/>
              </a:highlight>
              <a:uLnTx/>
              <a:uFillTx/>
              <a:latin typeface="Arial" charset="0"/>
              <a:ea typeface="ＭＳ Ｐゴシック" charset="0"/>
            </a:endParaRPr>
          </a:p>
        </p:txBody>
      </p:sp>
      <p:sp>
        <p:nvSpPr>
          <p:cNvPr id="57347" name="Line 8"/>
          <p:cNvSpPr>
            <a:spLocks noChangeShapeType="1"/>
          </p:cNvSpPr>
          <p:nvPr/>
        </p:nvSpPr>
        <p:spPr bwMode="auto">
          <a:xfrm flipV="1">
            <a:off x="6764952" y="2393316"/>
            <a:ext cx="385863" cy="8336"/>
          </a:xfrm>
          <a:prstGeom prst="line">
            <a:avLst/>
          </a:prstGeom>
          <a:noFill/>
          <a:ln w="28575">
            <a:solidFill>
              <a:srgbClr val="00206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7348" name="Line 9"/>
          <p:cNvSpPr>
            <a:spLocks noChangeShapeType="1"/>
          </p:cNvSpPr>
          <p:nvPr/>
        </p:nvSpPr>
        <p:spPr bwMode="auto">
          <a:xfrm>
            <a:off x="6764952" y="3904612"/>
            <a:ext cx="385863" cy="0"/>
          </a:xfrm>
          <a:prstGeom prst="line">
            <a:avLst/>
          </a:prstGeom>
          <a:noFill/>
          <a:ln w="28575">
            <a:solidFill>
              <a:srgbClr val="00206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57349" name="Text Box 11"/>
          <p:cNvSpPr txBox="1">
            <a:spLocks noChangeArrowheads="1"/>
          </p:cNvSpPr>
          <p:nvPr/>
        </p:nvSpPr>
        <p:spPr bwMode="auto">
          <a:xfrm>
            <a:off x="7200833" y="1858273"/>
            <a:ext cx="3465929" cy="1044675"/>
          </a:xfrm>
          <a:prstGeom prst="rect">
            <a:avLst/>
          </a:prstGeom>
          <a:solidFill>
            <a:srgbClr val="F8951E"/>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ts val="90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TAS-102 + Bevacizumab</a:t>
            </a:r>
          </a:p>
          <a:p>
            <a:pPr marL="0" marR="0" lvl="0" indent="0" algn="ctr" defTabSz="914400" rtl="0" eaLnBrk="0" fontAlgn="base" latinLnBrk="0" hangingPunct="0">
              <a:lnSpc>
                <a:spcPct val="100000"/>
              </a:lnSpc>
              <a:spcBef>
                <a:spcPct val="0"/>
              </a:spcBef>
              <a:spcAft>
                <a:spcPts val="900"/>
              </a:spcAft>
              <a:buClrTx/>
              <a:buSzTx/>
              <a:buFontTx/>
              <a:buNone/>
              <a:tabLst/>
              <a:defRPr/>
            </a:pPr>
            <a:r>
              <a:rPr lang="en-US" sz="1800" b="1" dirty="0">
                <a:solidFill>
                  <a:srgbClr val="002060"/>
                </a:solidFill>
              </a:rPr>
              <a:t>(n = 46)</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57350" name="Text Box 13"/>
          <p:cNvSpPr txBox="1">
            <a:spLocks noChangeArrowheads="1"/>
          </p:cNvSpPr>
          <p:nvPr/>
        </p:nvSpPr>
        <p:spPr bwMode="auto">
          <a:xfrm>
            <a:off x="7200833" y="3416864"/>
            <a:ext cx="3465930" cy="1044675"/>
          </a:xfrm>
          <a:prstGeom prst="rect">
            <a:avLst/>
          </a:prstGeom>
          <a:solidFill>
            <a:srgbClr val="BAD529"/>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TAS-102</a:t>
            </a:r>
          </a:p>
          <a:p>
            <a:pPr algn="ctr">
              <a:spcBef>
                <a:spcPct val="50000"/>
              </a:spcBef>
              <a:defRPr/>
            </a:pPr>
            <a:r>
              <a:rPr lang="en-US" sz="1800" b="1" dirty="0">
                <a:solidFill>
                  <a:srgbClr val="002060"/>
                </a:solidFill>
              </a:rPr>
              <a:t>(n = 47)</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charset="0"/>
            </a:endParaRPr>
          </a:p>
        </p:txBody>
      </p:sp>
      <p:graphicFrame>
        <p:nvGraphicFramePr>
          <p:cNvPr id="29" name="Group 104"/>
          <p:cNvGraphicFramePr>
            <a:graphicFrameLocks noGrp="1"/>
          </p:cNvGraphicFramePr>
          <p:nvPr>
            <p:extLst>
              <p:ext uri="{D42A27DB-BD31-4B8C-83A1-F6EECF244321}">
                <p14:modId xmlns:p14="http://schemas.microsoft.com/office/powerpoint/2010/main" val="3452649202"/>
              </p:ext>
            </p:extLst>
          </p:nvPr>
        </p:nvGraphicFramePr>
        <p:xfrm>
          <a:off x="1752602" y="1650140"/>
          <a:ext cx="3646882" cy="2675903"/>
        </p:xfrm>
        <a:graphic>
          <a:graphicData uri="http://schemas.openxmlformats.org/drawingml/2006/table">
            <a:tbl>
              <a:tblPr/>
              <a:tblGrid>
                <a:gridCol w="3646882">
                  <a:extLst>
                    <a:ext uri="{9D8B030D-6E8A-4147-A177-3AD203B41FA5}">
                      <a16:colId xmlns:a16="http://schemas.microsoft.com/office/drawing/2014/main" val="20000"/>
                    </a:ext>
                  </a:extLst>
                </a:gridCol>
              </a:tblGrid>
              <a:tr h="38578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Eligibility (N = 93)</a:t>
                      </a: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2290122">
                <a:tc>
                  <a:txBody>
                    <a:bodyPr/>
                    <a:lstStyle/>
                    <a:p>
                      <a:pPr marL="285750" marR="0" lvl="0" indent="-285750" defTabSz="914400" rtl="0" eaLnBrk="1" fontAlgn="base" latinLnBrk="0" hangingPunct="1">
                        <a:lnSpc>
                          <a:spcPct val="100000"/>
                        </a:lnSpc>
                        <a:spcBef>
                          <a:spcPts val="800"/>
                        </a:spcBef>
                        <a:spcAft>
                          <a:spcPts val="80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Patients with metastatic CRC</a:t>
                      </a:r>
                    </a:p>
                    <a:p>
                      <a:pPr marL="285750" marR="0" lvl="0" indent="-285750" defTabSz="914400" rtl="0" eaLnBrk="1" fontAlgn="base" latinLnBrk="0" hangingPunct="1">
                        <a:lnSpc>
                          <a:spcPct val="100000"/>
                        </a:lnSpc>
                        <a:spcBef>
                          <a:spcPts val="800"/>
                        </a:spcBef>
                        <a:spcAft>
                          <a:spcPts val="800"/>
                        </a:spcAft>
                        <a:buClrTx/>
                        <a:buSzTx/>
                        <a:buFont typeface="Arial" panose="020B0604020202020204" pitchFamily="34" charset="0"/>
                        <a:buChar char="•"/>
                        <a:tabLst/>
                        <a:defRPr/>
                      </a:pPr>
                      <a:r>
                        <a:rPr lang="en-GB" altLang="en-US" sz="1800" b="0" dirty="0">
                          <a:solidFill>
                            <a:srgbClr val="FFFFFF"/>
                          </a:solidFill>
                        </a:rPr>
                        <a:t>Refractory or intolerant to a fluoropyrimidine, irinotecan, oxaliplatin and cetuximab to panitumumab</a:t>
                      </a:r>
                      <a:endPar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285750" marR="0" lvl="0" indent="-285750" defTabSz="914400" rtl="0" eaLnBrk="1" fontAlgn="base" latinLnBrk="0" hangingPunct="1">
                        <a:lnSpc>
                          <a:spcPct val="100000"/>
                        </a:lnSpc>
                        <a:spcBef>
                          <a:spcPts val="800"/>
                        </a:spcBef>
                        <a:spcAft>
                          <a:spcPts val="80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WHO PS 0-1</a:t>
                      </a: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3A7BC9"/>
                    </a:solidFill>
                  </a:tcPr>
                </a:tc>
                <a:extLst>
                  <a:ext uri="{0D108BD9-81ED-4DB2-BD59-A6C34878D82A}">
                    <a16:rowId xmlns:a16="http://schemas.microsoft.com/office/drawing/2014/main" val="10001"/>
                  </a:ext>
                </a:extLst>
              </a:tr>
            </a:tbl>
          </a:graphicData>
        </a:graphic>
      </p:graphicFrame>
      <p:sp>
        <p:nvSpPr>
          <p:cNvPr id="57361" name="TextBox 2"/>
          <p:cNvSpPr txBox="1">
            <a:spLocks noChangeArrowheads="1"/>
          </p:cNvSpPr>
          <p:nvPr/>
        </p:nvSpPr>
        <p:spPr bwMode="auto">
          <a:xfrm>
            <a:off x="1752602" y="4790182"/>
            <a:ext cx="9677396"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Arial" charset="0"/>
                <a:ea typeface="ＭＳ Ｐゴシック" charset="0"/>
              </a:rPr>
              <a:t>Primary endpoint: </a:t>
            </a:r>
            <a:r>
              <a:rPr kumimoji="1" lang="en-US" altLang="ja-JP" sz="1800" i="0" u="none" strike="noStrike" kern="1200" cap="none" spc="0" normalizeH="0" baseline="0" noProof="0" dirty="0">
                <a:ln>
                  <a:noFill/>
                </a:ln>
                <a:solidFill>
                  <a:srgbClr val="002060"/>
                </a:solidFill>
                <a:effectLst/>
                <a:uLnTx/>
                <a:uFillTx/>
                <a:latin typeface="Arial" charset="0"/>
                <a:ea typeface="ＭＳ Ｐゴシック" charset="0"/>
              </a:rPr>
              <a:t>Investigator-assessed progression-free survival</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1" lang="en-US" altLang="ja-JP" sz="1800" dirty="0">
                <a:solidFill>
                  <a:srgbClr val="002060"/>
                </a:solidFill>
              </a:rPr>
              <a:t>Key secondary endpoints include: Overall survival, response rate, toxicity and tumor markers</a:t>
            </a:r>
            <a:endParaRPr kumimoji="1" lang="en-US" altLang="ja-JP" sz="1800" b="0" i="0" u="none" strike="noStrike" kern="1200" cap="none" spc="0" normalizeH="0" baseline="0" noProof="0" dirty="0">
              <a:ln>
                <a:noFill/>
              </a:ln>
              <a:solidFill>
                <a:srgbClr val="002060"/>
              </a:solidFill>
              <a:effectLst/>
              <a:uLnTx/>
              <a:uFillTx/>
            </a:endParaRPr>
          </a:p>
        </p:txBody>
      </p:sp>
      <p:sp>
        <p:nvSpPr>
          <p:cNvPr id="57364" name="Title 1"/>
          <p:cNvSpPr>
            <a:spLocks noGrp="1"/>
          </p:cNvSpPr>
          <p:nvPr>
            <p:ph type="title"/>
          </p:nvPr>
        </p:nvSpPr>
        <p:spPr>
          <a:xfrm>
            <a:off x="914400" y="95569"/>
            <a:ext cx="10363200" cy="990600"/>
          </a:xfrm>
        </p:spPr>
        <p:txBody>
          <a:bodyPr/>
          <a:lstStyle/>
          <a:p>
            <a:r>
              <a:rPr lang="en-US" dirty="0"/>
              <a:t>A Phase II Trial of TAS-102 and Bevacizumab</a:t>
            </a:r>
            <a:endParaRPr lang="en-US" altLang="x-none" dirty="0"/>
          </a:p>
        </p:txBody>
      </p:sp>
      <p:sp>
        <p:nvSpPr>
          <p:cNvPr id="15" name="TextBox 14"/>
          <p:cNvSpPr txBox="1">
            <a:spLocks noChangeArrowheads="1"/>
          </p:cNvSpPr>
          <p:nvPr/>
        </p:nvSpPr>
        <p:spPr bwMode="auto">
          <a:xfrm>
            <a:off x="5786346" y="3698415"/>
            <a:ext cx="452368"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500" dirty="0">
                <a:solidFill>
                  <a:srgbClr val="002060"/>
                </a:solidFill>
              </a:rPr>
              <a:t>1:1</a:t>
            </a:r>
            <a:endParaRPr kumimoji="0" lang="en-US" sz="1500" b="0" i="0" u="none" strike="noStrike" kern="1200" cap="none" spc="0" normalizeH="0" baseline="0" noProof="0" dirty="0">
              <a:ln>
                <a:noFill/>
              </a:ln>
              <a:solidFill>
                <a:srgbClr val="002060"/>
              </a:solidFill>
              <a:effectLst/>
              <a:uLnTx/>
              <a:uFillTx/>
            </a:endParaRPr>
          </a:p>
        </p:txBody>
      </p:sp>
      <p:sp>
        <p:nvSpPr>
          <p:cNvPr id="19" name="Oval 4"/>
          <p:cNvSpPr>
            <a:spLocks noChangeArrowheads="1"/>
          </p:cNvSpPr>
          <p:nvPr/>
        </p:nvSpPr>
        <p:spPr bwMode="auto">
          <a:xfrm>
            <a:off x="5563694" y="2720272"/>
            <a:ext cx="914400" cy="914400"/>
          </a:xfrm>
          <a:prstGeom prst="ellipse">
            <a:avLst/>
          </a:prstGeom>
          <a:solidFill>
            <a:srgbClr val="FF6600"/>
          </a:solidFill>
          <a:ln>
            <a:noFill/>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a:t>
            </a:r>
          </a:p>
        </p:txBody>
      </p:sp>
      <p:sp>
        <p:nvSpPr>
          <p:cNvPr id="17" name="TextBox 9">
            <a:extLst>
              <a:ext uri="{FF2B5EF4-FFF2-40B4-BE49-F238E27FC236}">
                <a16:creationId xmlns:a16="http://schemas.microsoft.com/office/drawing/2014/main" id="{99F51112-E19A-D44D-8C33-BCA88F8F679B}"/>
              </a:ext>
            </a:extLst>
          </p:cNvPr>
          <p:cNvSpPr txBox="1">
            <a:spLocks noChangeArrowheads="1"/>
          </p:cNvSpPr>
          <p:nvPr/>
        </p:nvSpPr>
        <p:spPr bwMode="auto">
          <a:xfrm>
            <a:off x="25400" y="6433066"/>
            <a:ext cx="10972800" cy="42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bIns="13716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a-DK" sz="1600" dirty="0">
                <a:solidFill>
                  <a:srgbClr val="002060"/>
                </a:solidFill>
              </a:rPr>
              <a:t>Pfeiffer P et al. </a:t>
            </a:r>
            <a:r>
              <a:rPr lang="da-DK" sz="1600" i="1" dirty="0">
                <a:solidFill>
                  <a:srgbClr val="002060"/>
                </a:solidFill>
              </a:rPr>
              <a:t>Lancet </a:t>
            </a:r>
            <a:r>
              <a:rPr lang="da-DK" sz="1600" i="1" dirty="0" err="1">
                <a:solidFill>
                  <a:srgbClr val="002060"/>
                </a:solidFill>
              </a:rPr>
              <a:t>Oncol</a:t>
            </a:r>
            <a:r>
              <a:rPr lang="da-DK" sz="1600" i="1" dirty="0">
                <a:solidFill>
                  <a:srgbClr val="002060"/>
                </a:solidFill>
              </a:rPr>
              <a:t> </a:t>
            </a:r>
            <a:r>
              <a:rPr lang="da-DK" sz="1600" dirty="0">
                <a:solidFill>
                  <a:srgbClr val="002060"/>
                </a:solidFill>
              </a:rPr>
              <a:t>2020;21(3):412-20. </a:t>
            </a:r>
            <a:endParaRPr lang="en-US" sz="1600" dirty="0">
              <a:solidFill>
                <a:srgbClr val="002060"/>
              </a:solidFill>
            </a:endParaRPr>
          </a:p>
        </p:txBody>
      </p:sp>
    </p:spTree>
    <p:extLst>
      <p:ext uri="{BB962C8B-B14F-4D97-AF65-F5344CB8AC3E}">
        <p14:creationId xmlns:p14="http://schemas.microsoft.com/office/powerpoint/2010/main" val="1351750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eter&#10;&#10;Description automatically generated">
            <a:extLst>
              <a:ext uri="{FF2B5EF4-FFF2-40B4-BE49-F238E27FC236}">
                <a16:creationId xmlns:a16="http://schemas.microsoft.com/office/drawing/2014/main" id="{986D8C02-6040-6749-9D48-A1AAEA1E6872}"/>
              </a:ext>
            </a:extLst>
          </p:cNvPr>
          <p:cNvPicPr>
            <a:picLocks noChangeAspect="1"/>
          </p:cNvPicPr>
          <p:nvPr/>
        </p:nvPicPr>
        <p:blipFill rotWithShape="1">
          <a:blip r:embed="rId2"/>
          <a:srcRect r="51858"/>
          <a:stretch/>
        </p:blipFill>
        <p:spPr>
          <a:xfrm>
            <a:off x="694342" y="1493873"/>
            <a:ext cx="5869454" cy="2791968"/>
          </a:xfrm>
          <a:prstGeom prst="rect">
            <a:avLst/>
          </a:prstGeom>
        </p:spPr>
      </p:pic>
      <p:pic>
        <p:nvPicPr>
          <p:cNvPr id="21" name="Picture 20" descr="A picture containing meter&#10;&#10;Description automatically generated">
            <a:extLst>
              <a:ext uri="{FF2B5EF4-FFF2-40B4-BE49-F238E27FC236}">
                <a16:creationId xmlns:a16="http://schemas.microsoft.com/office/drawing/2014/main" id="{DA496ABB-B195-AA46-8826-593FCB85B5B0}"/>
              </a:ext>
            </a:extLst>
          </p:cNvPr>
          <p:cNvPicPr>
            <a:picLocks noChangeAspect="1"/>
          </p:cNvPicPr>
          <p:nvPr/>
        </p:nvPicPr>
        <p:blipFill rotWithShape="1">
          <a:blip r:embed="rId2"/>
          <a:srcRect l="54194" r="-682"/>
          <a:stretch/>
        </p:blipFill>
        <p:spPr>
          <a:xfrm>
            <a:off x="6457114" y="3488235"/>
            <a:ext cx="5667721" cy="2791968"/>
          </a:xfrm>
          <a:prstGeom prst="rect">
            <a:avLst/>
          </a:prstGeom>
        </p:spPr>
      </p:pic>
      <p:sp>
        <p:nvSpPr>
          <p:cNvPr id="23553" name="Title 2"/>
          <p:cNvSpPr>
            <a:spLocks noGrp="1"/>
          </p:cNvSpPr>
          <p:nvPr>
            <p:ph type="title"/>
          </p:nvPr>
        </p:nvSpPr>
        <p:spPr>
          <a:xfrm>
            <a:off x="876299" y="152400"/>
            <a:ext cx="10041835" cy="914400"/>
          </a:xfrm>
        </p:spPr>
        <p:txBody>
          <a:bodyPr/>
          <a:lstStyle/>
          <a:p>
            <a:r>
              <a:rPr lang="en-US" dirty="0">
                <a:latin typeface="Arial" charset="0"/>
                <a:ea typeface="ヒラギノ角ゴ Pro W3" charset="0"/>
                <a:cs typeface="ヒラギノ角ゴ Pro W3" charset="0"/>
              </a:rPr>
              <a:t>TAS-102 +/- Bevacizumab: Efficacy Results</a:t>
            </a:r>
            <a:endParaRPr lang="en-US" dirty="0">
              <a:latin typeface="Arial" charset="0"/>
              <a:ea typeface="ＭＳ Ｐゴシック" charset="0"/>
              <a:cs typeface="ＭＳ Ｐゴシック" charset="0"/>
            </a:endParaRPr>
          </a:p>
        </p:txBody>
      </p:sp>
      <p:sp>
        <p:nvSpPr>
          <p:cNvPr id="17" name="TextBox 9">
            <a:extLst>
              <a:ext uri="{FF2B5EF4-FFF2-40B4-BE49-F238E27FC236}">
                <a16:creationId xmlns:a16="http://schemas.microsoft.com/office/drawing/2014/main" id="{DDCF0F5F-9C21-904F-9FE6-3AC2832F73BB}"/>
              </a:ext>
            </a:extLst>
          </p:cNvPr>
          <p:cNvSpPr txBox="1">
            <a:spLocks noChangeArrowheads="1"/>
          </p:cNvSpPr>
          <p:nvPr/>
        </p:nvSpPr>
        <p:spPr bwMode="auto">
          <a:xfrm>
            <a:off x="76200" y="6433066"/>
            <a:ext cx="10972800" cy="428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bIns="13716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a-DK" sz="1600" dirty="0">
                <a:solidFill>
                  <a:srgbClr val="002060"/>
                </a:solidFill>
              </a:rPr>
              <a:t>Pfeiffer P et al. </a:t>
            </a:r>
            <a:r>
              <a:rPr lang="da-DK" sz="1600" i="1" dirty="0">
                <a:solidFill>
                  <a:srgbClr val="002060"/>
                </a:solidFill>
              </a:rPr>
              <a:t>Lancet </a:t>
            </a:r>
            <a:r>
              <a:rPr lang="da-DK" sz="1600" i="1" dirty="0" err="1">
                <a:solidFill>
                  <a:srgbClr val="002060"/>
                </a:solidFill>
              </a:rPr>
              <a:t>Oncol</a:t>
            </a:r>
            <a:r>
              <a:rPr lang="da-DK" sz="1600" i="1" dirty="0">
                <a:solidFill>
                  <a:srgbClr val="002060"/>
                </a:solidFill>
              </a:rPr>
              <a:t> </a:t>
            </a:r>
            <a:r>
              <a:rPr lang="da-DK" sz="1600" dirty="0">
                <a:solidFill>
                  <a:srgbClr val="002060"/>
                </a:solidFill>
              </a:rPr>
              <a:t>2020;21(3):412-20. </a:t>
            </a:r>
            <a:endParaRPr lang="en-US" sz="1600" dirty="0">
              <a:solidFill>
                <a:srgbClr val="002060"/>
              </a:solidFill>
            </a:endParaRPr>
          </a:p>
        </p:txBody>
      </p:sp>
      <p:sp>
        <p:nvSpPr>
          <p:cNvPr id="5" name="TextBox 4">
            <a:extLst>
              <a:ext uri="{FF2B5EF4-FFF2-40B4-BE49-F238E27FC236}">
                <a16:creationId xmlns:a16="http://schemas.microsoft.com/office/drawing/2014/main" id="{1F5C8DE2-7DA7-D642-B43F-5B58C2BBC624}"/>
              </a:ext>
            </a:extLst>
          </p:cNvPr>
          <p:cNvSpPr txBox="1"/>
          <p:nvPr/>
        </p:nvSpPr>
        <p:spPr>
          <a:xfrm>
            <a:off x="1219200" y="4781882"/>
            <a:ext cx="2684261" cy="1231106"/>
          </a:xfrm>
          <a:prstGeom prst="rect">
            <a:avLst/>
          </a:prstGeom>
          <a:noFill/>
        </p:spPr>
        <p:txBody>
          <a:bodyPr wrap="none" rtlCol="0">
            <a:spAutoFit/>
          </a:bodyPr>
          <a:lstStyle/>
          <a:p>
            <a:pPr>
              <a:spcBef>
                <a:spcPts val="600"/>
              </a:spcBef>
              <a:spcAft>
                <a:spcPts val="600"/>
              </a:spcAft>
            </a:pPr>
            <a:r>
              <a:rPr lang="en-US" sz="1800" b="1" dirty="0">
                <a:solidFill>
                  <a:srgbClr val="002060"/>
                </a:solidFill>
              </a:rPr>
              <a:t>Disease control rate: </a:t>
            </a:r>
          </a:p>
          <a:p>
            <a:pPr marL="352425" lvl="1" indent="-234950">
              <a:spcBef>
                <a:spcPts val="600"/>
              </a:spcBef>
              <a:spcAft>
                <a:spcPts val="600"/>
              </a:spcAft>
              <a:buFont typeface="Arial" panose="020B0604020202020204" pitchFamily="34" charset="0"/>
              <a:buChar char="•"/>
            </a:pPr>
            <a:r>
              <a:rPr lang="en-US" sz="1800" dirty="0">
                <a:solidFill>
                  <a:srgbClr val="002060"/>
                </a:solidFill>
              </a:rPr>
              <a:t>TAS-102/Bev = 67% </a:t>
            </a:r>
          </a:p>
          <a:p>
            <a:pPr marL="352425" lvl="1" indent="-234950">
              <a:spcBef>
                <a:spcPts val="600"/>
              </a:spcBef>
              <a:spcAft>
                <a:spcPts val="600"/>
              </a:spcAft>
              <a:buFont typeface="Arial" panose="020B0604020202020204" pitchFamily="34" charset="0"/>
              <a:buChar char="•"/>
            </a:pPr>
            <a:r>
              <a:rPr lang="en-US" sz="1800" dirty="0">
                <a:solidFill>
                  <a:srgbClr val="002060"/>
                </a:solidFill>
              </a:rPr>
              <a:t>TAS-102 = 51% </a:t>
            </a:r>
          </a:p>
        </p:txBody>
      </p:sp>
      <p:sp>
        <p:nvSpPr>
          <p:cNvPr id="2" name="TextBox 1">
            <a:extLst>
              <a:ext uri="{FF2B5EF4-FFF2-40B4-BE49-F238E27FC236}">
                <a16:creationId xmlns:a16="http://schemas.microsoft.com/office/drawing/2014/main" id="{F6F3474B-4A6E-EC4E-AF6D-0E9B48A02046}"/>
              </a:ext>
            </a:extLst>
          </p:cNvPr>
          <p:cNvSpPr txBox="1"/>
          <p:nvPr/>
        </p:nvSpPr>
        <p:spPr>
          <a:xfrm>
            <a:off x="2623252" y="1562841"/>
            <a:ext cx="4222631" cy="954107"/>
          </a:xfrm>
          <a:prstGeom prst="rect">
            <a:avLst/>
          </a:prstGeom>
          <a:noFill/>
        </p:spPr>
        <p:txBody>
          <a:bodyPr wrap="none" rtlCol="0">
            <a:spAutoFit/>
          </a:bodyPr>
          <a:lstStyle/>
          <a:p>
            <a:r>
              <a:rPr lang="en-US" sz="1400" dirty="0">
                <a:solidFill>
                  <a:srgbClr val="002060"/>
                </a:solidFill>
              </a:rPr>
              <a:t>Median progression-free survival, months (95% CI)</a:t>
            </a:r>
          </a:p>
          <a:p>
            <a:r>
              <a:rPr lang="en-US" sz="1400" dirty="0">
                <a:solidFill>
                  <a:srgbClr val="002060"/>
                </a:solidFill>
              </a:rPr>
              <a:t>TAS-102 2.6 (1.6-3.5)</a:t>
            </a:r>
          </a:p>
          <a:p>
            <a:r>
              <a:rPr lang="en-US" sz="1400" dirty="0">
                <a:solidFill>
                  <a:srgbClr val="002060"/>
                </a:solidFill>
              </a:rPr>
              <a:t>TAS-102 plus bevacizumab 4.6 (3.5-6.5)</a:t>
            </a:r>
          </a:p>
          <a:p>
            <a:r>
              <a:rPr lang="en-US" sz="1400" dirty="0">
                <a:solidFill>
                  <a:srgbClr val="002060"/>
                </a:solidFill>
              </a:rPr>
              <a:t>HR 0.45 (95% CI 0.29-0.72); </a:t>
            </a:r>
            <a:r>
              <a:rPr lang="en-US" sz="1400" i="1" dirty="0">
                <a:solidFill>
                  <a:srgbClr val="002060"/>
                </a:solidFill>
              </a:rPr>
              <a:t>p</a:t>
            </a:r>
            <a:r>
              <a:rPr lang="en-US" sz="1400" dirty="0">
                <a:solidFill>
                  <a:srgbClr val="002060"/>
                </a:solidFill>
              </a:rPr>
              <a:t> = 0.0015</a:t>
            </a:r>
          </a:p>
        </p:txBody>
      </p:sp>
      <p:sp>
        <p:nvSpPr>
          <p:cNvPr id="9" name="TextBox 8">
            <a:extLst>
              <a:ext uri="{FF2B5EF4-FFF2-40B4-BE49-F238E27FC236}">
                <a16:creationId xmlns:a16="http://schemas.microsoft.com/office/drawing/2014/main" id="{5A38931B-5DED-464B-8D63-890C56B9C2C6}"/>
              </a:ext>
            </a:extLst>
          </p:cNvPr>
          <p:cNvSpPr txBox="1"/>
          <p:nvPr/>
        </p:nvSpPr>
        <p:spPr>
          <a:xfrm>
            <a:off x="8065817" y="1531200"/>
            <a:ext cx="878254" cy="307777"/>
          </a:xfrm>
          <a:prstGeom prst="rect">
            <a:avLst/>
          </a:prstGeom>
          <a:noFill/>
        </p:spPr>
        <p:txBody>
          <a:bodyPr wrap="none" rtlCol="0">
            <a:spAutoFit/>
          </a:bodyPr>
          <a:lstStyle/>
          <a:p>
            <a:r>
              <a:rPr lang="en-US" sz="1400" dirty="0">
                <a:solidFill>
                  <a:srgbClr val="002060"/>
                </a:solidFill>
              </a:rPr>
              <a:t>TAS-102</a:t>
            </a:r>
          </a:p>
        </p:txBody>
      </p:sp>
      <p:sp>
        <p:nvSpPr>
          <p:cNvPr id="10" name="TextBox 9">
            <a:extLst>
              <a:ext uri="{FF2B5EF4-FFF2-40B4-BE49-F238E27FC236}">
                <a16:creationId xmlns:a16="http://schemas.microsoft.com/office/drawing/2014/main" id="{30460C5B-1D79-414E-8F42-63D997F2C4F4}"/>
              </a:ext>
            </a:extLst>
          </p:cNvPr>
          <p:cNvSpPr txBox="1"/>
          <p:nvPr/>
        </p:nvSpPr>
        <p:spPr>
          <a:xfrm>
            <a:off x="8065817" y="1769739"/>
            <a:ext cx="2361031" cy="307777"/>
          </a:xfrm>
          <a:prstGeom prst="rect">
            <a:avLst/>
          </a:prstGeom>
          <a:noFill/>
        </p:spPr>
        <p:txBody>
          <a:bodyPr wrap="none" rtlCol="0">
            <a:spAutoFit/>
          </a:bodyPr>
          <a:lstStyle/>
          <a:p>
            <a:r>
              <a:rPr lang="en-US" sz="1400" dirty="0">
                <a:solidFill>
                  <a:srgbClr val="002060"/>
                </a:solidFill>
              </a:rPr>
              <a:t>TAS-102 plus bevacizumab</a:t>
            </a:r>
          </a:p>
        </p:txBody>
      </p:sp>
      <p:cxnSp>
        <p:nvCxnSpPr>
          <p:cNvPr id="7" name="Straight Connector 6">
            <a:extLst>
              <a:ext uri="{FF2B5EF4-FFF2-40B4-BE49-F238E27FC236}">
                <a16:creationId xmlns:a16="http://schemas.microsoft.com/office/drawing/2014/main" id="{354DABFF-D4FC-6546-B538-51F36F843853}"/>
              </a:ext>
            </a:extLst>
          </p:cNvPr>
          <p:cNvCxnSpPr/>
          <p:nvPr/>
        </p:nvCxnSpPr>
        <p:spPr bwMode="auto">
          <a:xfrm>
            <a:off x="7799115" y="1685088"/>
            <a:ext cx="304800" cy="0"/>
          </a:xfrm>
          <a:prstGeom prst="line">
            <a:avLst/>
          </a:prstGeom>
          <a:solidFill>
            <a:schemeClr val="accent1"/>
          </a:solidFill>
          <a:ln w="38100" cap="flat" cmpd="sng" algn="ctr">
            <a:solidFill>
              <a:srgbClr val="99CC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Connector 12">
            <a:extLst>
              <a:ext uri="{FF2B5EF4-FFF2-40B4-BE49-F238E27FC236}">
                <a16:creationId xmlns:a16="http://schemas.microsoft.com/office/drawing/2014/main" id="{5C52B5AD-0510-0044-A6AC-C6259D050981}"/>
              </a:ext>
            </a:extLst>
          </p:cNvPr>
          <p:cNvCxnSpPr/>
          <p:nvPr/>
        </p:nvCxnSpPr>
        <p:spPr bwMode="auto">
          <a:xfrm>
            <a:off x="7799115" y="1910375"/>
            <a:ext cx="304800" cy="0"/>
          </a:xfrm>
          <a:prstGeom prst="line">
            <a:avLst/>
          </a:prstGeom>
          <a:solidFill>
            <a:schemeClr val="accent1"/>
          </a:solidFill>
          <a:ln w="38100" cap="flat" cmpd="sng" algn="ctr">
            <a:solidFill>
              <a:srgbClr val="F8951E"/>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TextBox 13">
            <a:extLst>
              <a:ext uri="{FF2B5EF4-FFF2-40B4-BE49-F238E27FC236}">
                <a16:creationId xmlns:a16="http://schemas.microsoft.com/office/drawing/2014/main" id="{4EA28334-9B6F-5F4F-8946-1159B1E7F79E}"/>
              </a:ext>
            </a:extLst>
          </p:cNvPr>
          <p:cNvSpPr txBox="1"/>
          <p:nvPr/>
        </p:nvSpPr>
        <p:spPr>
          <a:xfrm>
            <a:off x="1935816" y="4277651"/>
            <a:ext cx="3203057" cy="307777"/>
          </a:xfrm>
          <a:prstGeom prst="rect">
            <a:avLst/>
          </a:prstGeom>
          <a:noFill/>
        </p:spPr>
        <p:txBody>
          <a:bodyPr wrap="none" rtlCol="0">
            <a:spAutoFit/>
          </a:bodyPr>
          <a:lstStyle/>
          <a:p>
            <a:pPr algn="ctr"/>
            <a:r>
              <a:rPr lang="en-US" sz="1400" b="1" dirty="0">
                <a:solidFill>
                  <a:srgbClr val="002060"/>
                </a:solidFill>
              </a:rPr>
              <a:t>Time since </a:t>
            </a:r>
            <a:r>
              <a:rPr lang="en-US" sz="1400" b="1" dirty="0" err="1">
                <a:solidFill>
                  <a:srgbClr val="002060"/>
                </a:solidFill>
              </a:rPr>
              <a:t>randomisation</a:t>
            </a:r>
            <a:r>
              <a:rPr lang="en-US" sz="1400" b="1" dirty="0">
                <a:solidFill>
                  <a:srgbClr val="002060"/>
                </a:solidFill>
              </a:rPr>
              <a:t> (months)</a:t>
            </a:r>
          </a:p>
        </p:txBody>
      </p:sp>
      <p:sp>
        <p:nvSpPr>
          <p:cNvPr id="15" name="TextBox 14">
            <a:extLst>
              <a:ext uri="{FF2B5EF4-FFF2-40B4-BE49-F238E27FC236}">
                <a16:creationId xmlns:a16="http://schemas.microsoft.com/office/drawing/2014/main" id="{063F2E52-534C-EE46-8859-7583696AEA69}"/>
              </a:ext>
            </a:extLst>
          </p:cNvPr>
          <p:cNvSpPr txBox="1"/>
          <p:nvPr/>
        </p:nvSpPr>
        <p:spPr>
          <a:xfrm rot="16200000">
            <a:off x="-837979" y="2708397"/>
            <a:ext cx="2672526" cy="307777"/>
          </a:xfrm>
          <a:prstGeom prst="rect">
            <a:avLst/>
          </a:prstGeom>
          <a:noFill/>
        </p:spPr>
        <p:txBody>
          <a:bodyPr wrap="none" rtlCol="0">
            <a:spAutoFit/>
          </a:bodyPr>
          <a:lstStyle/>
          <a:p>
            <a:pPr algn="ctr"/>
            <a:r>
              <a:rPr lang="en-US" sz="1400" b="1" dirty="0">
                <a:solidFill>
                  <a:srgbClr val="002060"/>
                </a:solidFill>
              </a:rPr>
              <a:t>Progression-free survival (%)</a:t>
            </a:r>
          </a:p>
        </p:txBody>
      </p:sp>
      <p:sp>
        <p:nvSpPr>
          <p:cNvPr id="16" name="TextBox 15">
            <a:extLst>
              <a:ext uri="{FF2B5EF4-FFF2-40B4-BE49-F238E27FC236}">
                <a16:creationId xmlns:a16="http://schemas.microsoft.com/office/drawing/2014/main" id="{1A2B18B3-0846-C64C-B773-7938E3C58D03}"/>
              </a:ext>
            </a:extLst>
          </p:cNvPr>
          <p:cNvSpPr txBox="1"/>
          <p:nvPr/>
        </p:nvSpPr>
        <p:spPr>
          <a:xfrm>
            <a:off x="7972319" y="6301159"/>
            <a:ext cx="3203057" cy="307777"/>
          </a:xfrm>
          <a:prstGeom prst="rect">
            <a:avLst/>
          </a:prstGeom>
          <a:noFill/>
        </p:spPr>
        <p:txBody>
          <a:bodyPr wrap="none" rtlCol="0">
            <a:spAutoFit/>
          </a:bodyPr>
          <a:lstStyle/>
          <a:p>
            <a:pPr algn="ctr"/>
            <a:r>
              <a:rPr lang="en-US" sz="1400" b="1" dirty="0">
                <a:solidFill>
                  <a:srgbClr val="002060"/>
                </a:solidFill>
              </a:rPr>
              <a:t>Time since </a:t>
            </a:r>
            <a:r>
              <a:rPr lang="en-US" sz="1400" b="1" dirty="0" err="1">
                <a:solidFill>
                  <a:srgbClr val="002060"/>
                </a:solidFill>
              </a:rPr>
              <a:t>randomisation</a:t>
            </a:r>
            <a:r>
              <a:rPr lang="en-US" sz="1400" b="1" dirty="0">
                <a:solidFill>
                  <a:srgbClr val="002060"/>
                </a:solidFill>
              </a:rPr>
              <a:t> (months)</a:t>
            </a:r>
          </a:p>
        </p:txBody>
      </p:sp>
      <p:sp>
        <p:nvSpPr>
          <p:cNvPr id="19" name="TextBox 18">
            <a:extLst>
              <a:ext uri="{FF2B5EF4-FFF2-40B4-BE49-F238E27FC236}">
                <a16:creationId xmlns:a16="http://schemas.microsoft.com/office/drawing/2014/main" id="{5F4651F4-6BFA-3B4E-B421-45BE869707D2}"/>
              </a:ext>
            </a:extLst>
          </p:cNvPr>
          <p:cNvSpPr txBox="1"/>
          <p:nvPr/>
        </p:nvSpPr>
        <p:spPr>
          <a:xfrm rot="16200000">
            <a:off x="5499118" y="4806596"/>
            <a:ext cx="1846979" cy="307777"/>
          </a:xfrm>
          <a:prstGeom prst="rect">
            <a:avLst/>
          </a:prstGeom>
          <a:noFill/>
        </p:spPr>
        <p:txBody>
          <a:bodyPr wrap="none" rtlCol="0">
            <a:spAutoFit/>
          </a:bodyPr>
          <a:lstStyle/>
          <a:p>
            <a:pPr algn="ctr"/>
            <a:r>
              <a:rPr lang="en-US" sz="1400" b="1" dirty="0">
                <a:solidFill>
                  <a:srgbClr val="002060"/>
                </a:solidFill>
              </a:rPr>
              <a:t>Overall survival (%)</a:t>
            </a:r>
          </a:p>
        </p:txBody>
      </p:sp>
      <p:sp>
        <p:nvSpPr>
          <p:cNvPr id="20" name="TextBox 19">
            <a:extLst>
              <a:ext uri="{FF2B5EF4-FFF2-40B4-BE49-F238E27FC236}">
                <a16:creationId xmlns:a16="http://schemas.microsoft.com/office/drawing/2014/main" id="{595B69E3-A79D-8648-AEC0-34E6C740AECF}"/>
              </a:ext>
            </a:extLst>
          </p:cNvPr>
          <p:cNvSpPr txBox="1"/>
          <p:nvPr/>
        </p:nvSpPr>
        <p:spPr>
          <a:xfrm>
            <a:off x="7912402" y="2736971"/>
            <a:ext cx="4188454" cy="954107"/>
          </a:xfrm>
          <a:prstGeom prst="rect">
            <a:avLst/>
          </a:prstGeom>
          <a:noFill/>
        </p:spPr>
        <p:txBody>
          <a:bodyPr wrap="none" rtlCol="0">
            <a:spAutoFit/>
          </a:bodyPr>
          <a:lstStyle/>
          <a:p>
            <a:r>
              <a:rPr lang="en-US" sz="1400" dirty="0">
                <a:solidFill>
                  <a:srgbClr val="002060"/>
                </a:solidFill>
              </a:rPr>
              <a:t>Median overall survival, months (95% CI)</a:t>
            </a:r>
          </a:p>
          <a:p>
            <a:r>
              <a:rPr lang="en-US" sz="1400" dirty="0">
                <a:solidFill>
                  <a:srgbClr val="002060"/>
                </a:solidFill>
              </a:rPr>
              <a:t>TAS-102 6.7 months (4.9-7.6)</a:t>
            </a:r>
          </a:p>
          <a:p>
            <a:r>
              <a:rPr lang="en-US" sz="1400" dirty="0">
                <a:solidFill>
                  <a:srgbClr val="002060"/>
                </a:solidFill>
              </a:rPr>
              <a:t>TAS-102 plus bevacizumab 9.4 months (7.6-10.7)</a:t>
            </a:r>
          </a:p>
          <a:p>
            <a:r>
              <a:rPr lang="en-US" sz="1400" dirty="0">
                <a:solidFill>
                  <a:srgbClr val="002060"/>
                </a:solidFill>
              </a:rPr>
              <a:t>HR 0.55 (95% CI 0.32-0.94); </a:t>
            </a:r>
            <a:r>
              <a:rPr lang="en-US" sz="1400" i="1" dirty="0">
                <a:solidFill>
                  <a:srgbClr val="002060"/>
                </a:solidFill>
              </a:rPr>
              <a:t>p</a:t>
            </a:r>
            <a:r>
              <a:rPr lang="en-US" sz="1400" dirty="0">
                <a:solidFill>
                  <a:srgbClr val="002060"/>
                </a:solidFill>
              </a:rPr>
              <a:t> = 0.028</a:t>
            </a:r>
          </a:p>
        </p:txBody>
      </p:sp>
    </p:spTree>
    <p:extLst>
      <p:ext uri="{BB962C8B-B14F-4D97-AF65-F5344CB8AC3E}">
        <p14:creationId xmlns:p14="http://schemas.microsoft.com/office/powerpoint/2010/main" val="823974028"/>
      </p:ext>
    </p:extLst>
  </p:cSld>
  <p:clrMapOvr>
    <a:masterClrMapping/>
  </p:clrMapOvr>
  <p:transition spd="slow"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title"/>
          </p:nvPr>
        </p:nvSpPr>
        <p:spPr>
          <a:xfrm>
            <a:off x="876299" y="152400"/>
            <a:ext cx="10041835" cy="914400"/>
          </a:xfrm>
        </p:spPr>
        <p:txBody>
          <a:bodyPr/>
          <a:lstStyle/>
          <a:p>
            <a:r>
              <a:rPr lang="en-US" dirty="0">
                <a:latin typeface="Arial" charset="0"/>
                <a:ea typeface="ヒラギノ角ゴ Pro W3" charset="0"/>
                <a:cs typeface="ヒラギノ角ゴ Pro W3" charset="0"/>
              </a:rPr>
              <a:t>TAS-102 +/- Bevacizumab: Select AEs</a:t>
            </a:r>
            <a:endParaRPr lang="en-US" dirty="0">
              <a:latin typeface="Arial" charset="0"/>
              <a:ea typeface="ＭＳ Ｐゴシック" charset="0"/>
              <a:cs typeface="ＭＳ Ｐゴシック" charset="0"/>
            </a:endParaRPr>
          </a:p>
        </p:txBody>
      </p:sp>
      <p:graphicFrame>
        <p:nvGraphicFramePr>
          <p:cNvPr id="9" name="Group 36"/>
          <p:cNvGraphicFramePr>
            <a:graphicFrameLocks/>
          </p:cNvGraphicFramePr>
          <p:nvPr>
            <p:extLst>
              <p:ext uri="{D42A27DB-BD31-4B8C-83A1-F6EECF244321}">
                <p14:modId xmlns:p14="http://schemas.microsoft.com/office/powerpoint/2010/main" val="609386649"/>
              </p:ext>
            </p:extLst>
          </p:nvPr>
        </p:nvGraphicFramePr>
        <p:xfrm>
          <a:off x="1028699" y="1745333"/>
          <a:ext cx="10248901" cy="4041719"/>
        </p:xfrm>
        <a:graphic>
          <a:graphicData uri="http://schemas.openxmlformats.org/drawingml/2006/table">
            <a:tbl>
              <a:tblPr/>
              <a:tblGrid>
                <a:gridCol w="3238501">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08559">
                  <a:extLst>
                    <a:ext uri="{9D8B030D-6E8A-4147-A177-3AD203B41FA5}">
                      <a16:colId xmlns:a16="http://schemas.microsoft.com/office/drawing/2014/main" val="20003"/>
                    </a:ext>
                  </a:extLst>
                </a:gridCol>
                <a:gridCol w="1620441">
                  <a:extLst>
                    <a:ext uri="{9D8B030D-6E8A-4147-A177-3AD203B41FA5}">
                      <a16:colId xmlns:a16="http://schemas.microsoft.com/office/drawing/2014/main" val="20004"/>
                    </a:ext>
                  </a:extLst>
                </a:gridCol>
              </a:tblGrid>
              <a:tr h="533917">
                <a:tc rowSpan="2">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defRPr/>
                      </a:pPr>
                      <a:r>
                        <a:rPr kumimoji="0" lang="en-US" sz="1800" b="1" i="0" u="none" strike="noStrike" cap="none" normalizeH="0" baseline="0" dirty="0">
                          <a:ln>
                            <a:noFill/>
                          </a:ln>
                          <a:solidFill>
                            <a:schemeClr val="bg1"/>
                          </a:solidFill>
                          <a:effectLst/>
                          <a:latin typeface="+mn-lt"/>
                          <a:ea typeface="ＭＳ Ｐゴシック" charset="0"/>
                          <a:cs typeface="Arial"/>
                        </a:rPr>
                        <a:t>Adverse event, n (%)</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gridSpan="2">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Arial"/>
                          <a:ea typeface="ＭＳ Ｐゴシック" charset="0"/>
                          <a:cs typeface="Arial"/>
                        </a:rPr>
                        <a:t>TAS-102 (n = 47)</a:t>
                      </a:r>
                    </a:p>
                  </a:txBody>
                  <a:tcPr marL="27432" marR="27432" marT="27432" marB="2743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gridSpan="2">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Arial"/>
                          <a:ea typeface="ＭＳ Ｐゴシック" charset="0"/>
                          <a:cs typeface="Arial"/>
                        </a:rPr>
                        <a:t>TAS-102 + </a:t>
                      </a:r>
                      <a:r>
                        <a:rPr kumimoji="0" lang="en-US" sz="1800" b="1" i="0" u="none" strike="noStrike" cap="none" normalizeH="0" baseline="0" dirty="0" err="1">
                          <a:ln>
                            <a:noFill/>
                          </a:ln>
                          <a:solidFill>
                            <a:schemeClr val="bg1"/>
                          </a:solidFill>
                          <a:effectLst/>
                          <a:latin typeface="Arial"/>
                          <a:ea typeface="ＭＳ Ｐゴシック" charset="0"/>
                          <a:cs typeface="Arial"/>
                        </a:rPr>
                        <a:t>bev</a:t>
                      </a:r>
                      <a:r>
                        <a:rPr kumimoji="0" lang="en-US" sz="1800" b="1" i="0" u="none" strike="noStrike" cap="none" normalizeH="0" baseline="0" dirty="0">
                          <a:ln>
                            <a:noFill/>
                          </a:ln>
                          <a:solidFill>
                            <a:schemeClr val="bg1"/>
                          </a:solidFill>
                          <a:effectLst/>
                          <a:latin typeface="Arial"/>
                          <a:ea typeface="ＭＳ Ｐゴシック" charset="0"/>
                          <a:cs typeface="Arial"/>
                        </a:rPr>
                        <a:t> (n = 46)</a:t>
                      </a:r>
                    </a:p>
                  </a:txBody>
                  <a:tcPr marL="27432" marR="27432" marT="27432" marB="2743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3645052166"/>
                  </a:ext>
                </a:extLst>
              </a:tr>
              <a:tr h="530814">
                <a:tc vMerge="1">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pP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Arial"/>
                          <a:ea typeface="ＭＳ Ｐゴシック" charset="0"/>
                          <a:cs typeface="Arial"/>
                        </a:rPr>
                        <a:t>Grade 1-2</a:t>
                      </a:r>
                    </a:p>
                  </a:txBody>
                  <a:tcPr marL="27432" marR="27432" marT="27432" marB="2743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Arial"/>
                          <a:ea typeface="ＭＳ Ｐゴシック" charset="0"/>
                          <a:cs typeface="Arial"/>
                        </a:rPr>
                        <a:t>Grade 3-5</a:t>
                      </a:r>
                    </a:p>
                  </a:txBody>
                  <a:tcPr marL="27432" marR="27432" marT="27432" marB="2743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Arial"/>
                          <a:ea typeface="ＭＳ Ｐゴシック" charset="0"/>
                          <a:cs typeface="Arial"/>
                        </a:rPr>
                        <a:t>Grade 1-2</a:t>
                      </a:r>
                    </a:p>
                  </a:txBody>
                  <a:tcPr marL="27432" marR="27432" marT="27432" marB="2743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Arial"/>
                          <a:ea typeface="ＭＳ Ｐゴシック" charset="0"/>
                          <a:cs typeface="Arial"/>
                        </a:rPr>
                        <a:t>Grade 3-5</a:t>
                      </a:r>
                    </a:p>
                  </a:txBody>
                  <a:tcPr marL="27432" marR="27432" marT="27432" marB="2743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10000"/>
                  </a:ext>
                </a:extLst>
              </a:tr>
              <a:tr h="42528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800" b="0" i="0" u="none" strike="noStrike" cap="none" normalizeH="0" baseline="0" dirty="0">
                          <a:ln>
                            <a:noFill/>
                          </a:ln>
                          <a:solidFill>
                            <a:srgbClr val="FFFFFF"/>
                          </a:solidFill>
                          <a:effectLst/>
                          <a:latin typeface="+mj-lt"/>
                          <a:ea typeface="ＭＳ Ｐゴシック" charset="0"/>
                          <a:cs typeface="Arial"/>
                        </a:rPr>
                        <a:t>Fatigue</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74%</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11%</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78%</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7%</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1"/>
                  </a:ext>
                </a:extLst>
              </a:tr>
              <a:tr h="42528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800" b="0" i="0" u="none" strike="noStrike" cap="none" normalizeH="0" baseline="0" dirty="0">
                          <a:ln>
                            <a:noFill/>
                          </a:ln>
                          <a:solidFill>
                            <a:srgbClr val="FFFFFF"/>
                          </a:solidFill>
                          <a:effectLst/>
                          <a:latin typeface="+mj-lt"/>
                          <a:ea typeface="ＭＳ Ｐゴシック" charset="0"/>
                          <a:cs typeface="Arial"/>
                        </a:rPr>
                        <a:t>Nausea</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64%</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6%</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57%</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2%</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2"/>
                  </a:ext>
                </a:extLst>
              </a:tr>
              <a:tr h="42528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800" b="0" i="0" u="none" strike="noStrike" kern="1200" cap="none" normalizeH="0" baseline="0" dirty="0">
                          <a:ln>
                            <a:noFill/>
                          </a:ln>
                          <a:solidFill>
                            <a:srgbClr val="FFFFFF"/>
                          </a:solidFill>
                          <a:effectLst/>
                          <a:latin typeface="+mn-lt"/>
                          <a:ea typeface="ＭＳ Ｐゴシック" charset="0"/>
                          <a:cs typeface="Arial"/>
                        </a:rPr>
                        <a:t>Anemia</a:t>
                      </a:r>
                      <a:endParaRPr kumimoji="0" lang="en-US" sz="1800" b="0" i="0" u="none" strike="noStrike" cap="none" normalizeH="0" baseline="0" dirty="0">
                        <a:ln>
                          <a:noFill/>
                        </a:ln>
                        <a:solidFill>
                          <a:srgbClr val="FFFFFF"/>
                        </a:solidFill>
                        <a:effectLst/>
                        <a:latin typeface="+mj-lt"/>
                        <a:ea typeface="ＭＳ Ｐゴシック" charset="0"/>
                        <a:cs typeface="Arial"/>
                      </a:endParaRP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55%</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17%</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63%</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algn="ctr"/>
                      <a:r>
                        <a:rPr lang="nb-NO" sz="1800" kern="1200" dirty="0">
                          <a:solidFill>
                            <a:schemeClr val="tx1"/>
                          </a:solidFill>
                          <a:effectLst/>
                          <a:latin typeface="+mn-lt"/>
                          <a:ea typeface="+mn-ea"/>
                          <a:cs typeface="+mn-cs"/>
                        </a:rPr>
                        <a:t>4%</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3"/>
                  </a:ext>
                </a:extLst>
              </a:tr>
              <a:tr h="42528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800" b="0" i="0" u="none" strike="noStrike" cap="none" normalizeH="0" baseline="0" dirty="0">
                          <a:ln>
                            <a:noFill/>
                          </a:ln>
                          <a:solidFill>
                            <a:srgbClr val="FFFFFF"/>
                          </a:solidFill>
                          <a:effectLst/>
                          <a:latin typeface="+mj-lt"/>
                          <a:ea typeface="ＭＳ Ｐゴシック" charset="0"/>
                          <a:cs typeface="Arial"/>
                        </a:rPr>
                        <a:t>Diarrhea</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32%</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0</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28%</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9%</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4"/>
                  </a:ext>
                </a:extLst>
              </a:tr>
              <a:tr h="42528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800" b="0" i="0" u="none" strike="noStrike" cap="none" normalizeH="0" baseline="0" dirty="0">
                          <a:ln>
                            <a:noFill/>
                          </a:ln>
                          <a:solidFill>
                            <a:srgbClr val="FFFFFF"/>
                          </a:solidFill>
                          <a:effectLst/>
                          <a:latin typeface="+mj-lt"/>
                          <a:ea typeface="ＭＳ Ｐゴシック" charset="0"/>
                          <a:cs typeface="Arial"/>
                        </a:rPr>
                        <a:t>Neutropenia</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28%</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38%</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17%</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67%</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2880929754"/>
                  </a:ext>
                </a:extLst>
              </a:tr>
              <a:tr h="42528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800" b="0" i="0" u="none" strike="noStrike" kern="1200" cap="none" normalizeH="0" baseline="0" dirty="0">
                          <a:ln>
                            <a:noFill/>
                          </a:ln>
                          <a:solidFill>
                            <a:srgbClr val="FFFFFF"/>
                          </a:solidFill>
                          <a:effectLst/>
                          <a:latin typeface="+mn-lt"/>
                          <a:ea typeface="ＭＳ Ｐゴシック" charset="0"/>
                          <a:cs typeface="Arial"/>
                        </a:rPr>
                        <a:t>Thrombocytopenia</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17%</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0</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37%</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2%</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9741640"/>
                  </a:ext>
                </a:extLst>
              </a:tr>
              <a:tr h="42528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800" b="0" i="0" u="none" strike="noStrike" kern="1200" cap="none" normalizeH="0" baseline="0" dirty="0">
                          <a:ln>
                            <a:noFill/>
                          </a:ln>
                          <a:solidFill>
                            <a:srgbClr val="FFFFFF"/>
                          </a:solidFill>
                          <a:effectLst/>
                          <a:latin typeface="+mn-lt"/>
                          <a:ea typeface="ＭＳ Ｐゴシック" charset="0"/>
                          <a:cs typeface="Arial"/>
                        </a:rPr>
                        <a:t>Febrile neutropenia</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2%</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800" b="0" i="0" u="none" strike="noStrike" cap="none" normalizeH="0" baseline="0" dirty="0">
                          <a:ln>
                            <a:noFill/>
                          </a:ln>
                          <a:solidFill>
                            <a:srgbClr val="FFFFFF"/>
                          </a:solidFill>
                          <a:effectLst/>
                          <a:latin typeface="Arial"/>
                          <a:ea typeface="ＭＳ Ｐゴシック" charset="0"/>
                          <a:cs typeface="Arial"/>
                        </a:rPr>
                        <a:t>6%</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682172831"/>
                  </a:ext>
                </a:extLst>
              </a:tr>
            </a:tbl>
          </a:graphicData>
        </a:graphic>
      </p:graphicFrame>
      <p:sp>
        <p:nvSpPr>
          <p:cNvPr id="7" name="TextBox 9">
            <a:extLst>
              <a:ext uri="{FF2B5EF4-FFF2-40B4-BE49-F238E27FC236}">
                <a16:creationId xmlns:a16="http://schemas.microsoft.com/office/drawing/2014/main" id="{EB72B8E9-B872-194C-B4D1-EC5CA502DB31}"/>
              </a:ext>
            </a:extLst>
          </p:cNvPr>
          <p:cNvSpPr txBox="1">
            <a:spLocks noChangeArrowheads="1"/>
          </p:cNvSpPr>
          <p:nvPr/>
        </p:nvSpPr>
        <p:spPr bwMode="auto">
          <a:xfrm>
            <a:off x="76200" y="6433066"/>
            <a:ext cx="10972800" cy="42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bIns="13716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a-DK" sz="1600" dirty="0">
                <a:solidFill>
                  <a:srgbClr val="002060"/>
                </a:solidFill>
              </a:rPr>
              <a:t>Pfeiffer P et al. </a:t>
            </a:r>
            <a:r>
              <a:rPr lang="da-DK" sz="1600" i="1" dirty="0">
                <a:solidFill>
                  <a:srgbClr val="002060"/>
                </a:solidFill>
              </a:rPr>
              <a:t>Lancet </a:t>
            </a:r>
            <a:r>
              <a:rPr lang="da-DK" sz="1600" i="1" dirty="0" err="1">
                <a:solidFill>
                  <a:srgbClr val="002060"/>
                </a:solidFill>
              </a:rPr>
              <a:t>Oncol</a:t>
            </a:r>
            <a:r>
              <a:rPr lang="da-DK" sz="1600" i="1" dirty="0">
                <a:solidFill>
                  <a:srgbClr val="002060"/>
                </a:solidFill>
              </a:rPr>
              <a:t> </a:t>
            </a:r>
            <a:r>
              <a:rPr lang="da-DK" sz="1600" dirty="0">
                <a:solidFill>
                  <a:srgbClr val="002060"/>
                </a:solidFill>
              </a:rPr>
              <a:t>2020;21(3):412-20. </a:t>
            </a:r>
            <a:endParaRPr lang="en-US" sz="1600" dirty="0">
              <a:solidFill>
                <a:srgbClr val="002060"/>
              </a:solidFill>
            </a:endParaRPr>
          </a:p>
        </p:txBody>
      </p:sp>
    </p:spTree>
    <p:extLst>
      <p:ext uri="{BB962C8B-B14F-4D97-AF65-F5344CB8AC3E}">
        <p14:creationId xmlns:p14="http://schemas.microsoft.com/office/powerpoint/2010/main" val="2932642880"/>
      </p:ext>
    </p:extLst>
  </p:cSld>
  <p:clrMapOvr>
    <a:masterClrMapping/>
  </p:clrMapOvr>
  <p:transition spd="slow"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Arial" charset="0"/>
                <a:ea typeface="ＭＳ Ｐゴシック" charset="0"/>
                <a:cs typeface="ＭＳ Ｐゴシック" charset="0"/>
              </a:rPr>
              <a:t>Regorafenib</a:t>
            </a:r>
            <a:endParaRPr lang="en-US" dirty="0">
              <a:latin typeface="Arial" charset="0"/>
              <a:ea typeface="ＭＳ Ｐゴシック" charset="0"/>
              <a:cs typeface="ＭＳ Ｐゴシック" charset="0"/>
            </a:endParaRPr>
          </a:p>
        </p:txBody>
      </p:sp>
      <p:sp>
        <p:nvSpPr>
          <p:cNvPr id="63489" name="Content Placeholder 1"/>
          <p:cNvSpPr>
            <a:spLocks noGrp="1"/>
          </p:cNvSpPr>
          <p:nvPr>
            <p:ph idx="1"/>
          </p:nvPr>
        </p:nvSpPr>
        <p:spPr/>
        <p:txBody>
          <a:bodyPr/>
          <a:lstStyle/>
          <a:p>
            <a:pPr marL="0" indent="0">
              <a:spcBef>
                <a:spcPts val="400"/>
              </a:spcBef>
              <a:buNone/>
            </a:pPr>
            <a:r>
              <a:rPr lang="en-US" sz="2600" b="1" dirty="0">
                <a:solidFill>
                  <a:srgbClr val="0432FF"/>
                </a:solidFill>
                <a:latin typeface="Arial" charset="0"/>
                <a:ea typeface="ＭＳ Ｐゴシック" charset="0"/>
                <a:cs typeface="Arial" charset="0"/>
              </a:rPr>
              <a:t>Mechanism of action</a:t>
            </a:r>
          </a:p>
          <a:p>
            <a:pPr>
              <a:spcBef>
                <a:spcPts val="400"/>
              </a:spcBef>
            </a:pPr>
            <a:r>
              <a:rPr lang="en-US" sz="2600" dirty="0">
                <a:latin typeface="Arial" charset="0"/>
                <a:ea typeface="ＭＳ Ｐゴシック" charset="0"/>
                <a:cs typeface="Arial" charset="0"/>
              </a:rPr>
              <a:t>Oral </a:t>
            </a:r>
            <a:r>
              <a:rPr lang="en-US" sz="2600" dirty="0" err="1">
                <a:latin typeface="Arial" charset="0"/>
                <a:ea typeface="ＭＳ Ｐゴシック" charset="0"/>
                <a:cs typeface="Arial" charset="0"/>
              </a:rPr>
              <a:t>multikinase</a:t>
            </a:r>
            <a:r>
              <a:rPr lang="en-US" sz="2600" dirty="0">
                <a:latin typeface="Arial" charset="0"/>
                <a:ea typeface="ＭＳ Ｐゴシック" charset="0"/>
                <a:cs typeface="Arial" charset="0"/>
              </a:rPr>
              <a:t> inhibitor</a:t>
            </a:r>
            <a:endParaRPr lang="en-US" sz="2600" b="1" dirty="0">
              <a:solidFill>
                <a:srgbClr val="FFCC31"/>
              </a:solidFill>
              <a:latin typeface="Arial" charset="0"/>
              <a:ea typeface="ＭＳ Ｐゴシック" charset="0"/>
              <a:cs typeface="Arial" charset="0"/>
            </a:endParaRPr>
          </a:p>
          <a:p>
            <a:pPr marL="0" indent="0">
              <a:spcBef>
                <a:spcPts val="2200"/>
              </a:spcBef>
              <a:buNone/>
            </a:pPr>
            <a:r>
              <a:rPr lang="en-US" sz="2600" b="1" dirty="0">
                <a:solidFill>
                  <a:srgbClr val="0432FF"/>
                </a:solidFill>
                <a:latin typeface="Arial" charset="0"/>
                <a:ea typeface="ＭＳ Ｐゴシック" charset="0"/>
                <a:cs typeface="Arial" charset="0"/>
              </a:rPr>
              <a:t>Indication</a:t>
            </a:r>
            <a:endParaRPr lang="en-US" sz="2600" dirty="0">
              <a:solidFill>
                <a:srgbClr val="0432FF"/>
              </a:solidFill>
              <a:latin typeface="Arial" charset="0"/>
              <a:ea typeface="ＭＳ Ｐゴシック" charset="0"/>
              <a:cs typeface="Arial" charset="0"/>
            </a:endParaRPr>
          </a:p>
          <a:p>
            <a:pPr>
              <a:spcBef>
                <a:spcPts val="400"/>
              </a:spcBef>
            </a:pPr>
            <a:r>
              <a:rPr lang="en-US" sz="2600" dirty="0">
                <a:latin typeface="Arial" charset="0"/>
                <a:ea typeface="ＭＳ Ｐゴシック" charset="0"/>
                <a:cs typeface="Arial" charset="0"/>
              </a:rPr>
              <a:t>For patients with mCRC previously treated with fluoropyrimidine-, oxaliplatin- and irinotecan-based chemotherapy, with an anti-VEGF therapy and, if KRAS wild type, with an anti-EGFR therapy</a:t>
            </a:r>
            <a:endParaRPr lang="en-US" sz="2600" b="1" dirty="0">
              <a:solidFill>
                <a:srgbClr val="FFCC31"/>
              </a:solidFill>
              <a:latin typeface="Arial" charset="0"/>
              <a:ea typeface="ＭＳ Ｐゴシック" charset="0"/>
              <a:cs typeface="Arial" charset="0"/>
            </a:endParaRPr>
          </a:p>
          <a:p>
            <a:pPr marL="0" indent="0">
              <a:spcBef>
                <a:spcPts val="2200"/>
              </a:spcBef>
              <a:buNone/>
            </a:pPr>
            <a:r>
              <a:rPr lang="en-US" sz="2600" b="1" dirty="0">
                <a:solidFill>
                  <a:srgbClr val="0432FF"/>
                </a:solidFill>
                <a:latin typeface="Arial" charset="0"/>
                <a:ea typeface="ＭＳ Ｐゴシック" charset="0"/>
                <a:cs typeface="Arial" charset="0"/>
              </a:rPr>
              <a:t>Recommended dose</a:t>
            </a:r>
          </a:p>
          <a:p>
            <a:pPr>
              <a:spcBef>
                <a:spcPts val="400"/>
              </a:spcBef>
            </a:pPr>
            <a:r>
              <a:rPr lang="en-US" sz="2600" dirty="0">
                <a:latin typeface="Arial" charset="0"/>
                <a:ea typeface="ＭＳ Ｐゴシック" charset="0"/>
                <a:cs typeface="Arial" charset="0"/>
              </a:rPr>
              <a:t>160 mg orally, once daily for the first 21 days of each 28-day cycle</a:t>
            </a:r>
            <a:endParaRPr lang="en-US" sz="2600" dirty="0">
              <a:solidFill>
                <a:srgbClr val="99CCFF"/>
              </a:solidFill>
              <a:latin typeface="Arial" charset="0"/>
              <a:ea typeface="ＭＳ Ｐゴシック" charset="0"/>
              <a:cs typeface="Arial" charset="0"/>
            </a:endParaRPr>
          </a:p>
        </p:txBody>
      </p:sp>
      <p:sp>
        <p:nvSpPr>
          <p:cNvPr id="63491" name="TextBox 6"/>
          <p:cNvSpPr txBox="1">
            <a:spLocks noChangeArrowheads="1"/>
          </p:cNvSpPr>
          <p:nvPr/>
        </p:nvSpPr>
        <p:spPr bwMode="auto">
          <a:xfrm>
            <a:off x="12551"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rPr>
              <a:t>http://</a:t>
            </a:r>
            <a:r>
              <a:rPr lang="en-US" sz="1600" dirty="0" err="1">
                <a:solidFill>
                  <a:srgbClr val="002060"/>
                </a:solidFill>
              </a:rPr>
              <a:t>www.fda.gov</a:t>
            </a:r>
            <a:r>
              <a:rPr lang="en-US" sz="1600" dirty="0">
                <a:solidFill>
                  <a:srgbClr val="002060"/>
                </a:solidFill>
              </a:rPr>
              <a:t>/Drugs/</a:t>
            </a:r>
            <a:r>
              <a:rPr lang="en-US" sz="1600" dirty="0" err="1">
                <a:solidFill>
                  <a:srgbClr val="002060"/>
                </a:solidFill>
              </a:rPr>
              <a:t>InformationOnDrugs</a:t>
            </a:r>
            <a:r>
              <a:rPr lang="en-US" sz="1600" dirty="0">
                <a:solidFill>
                  <a:srgbClr val="002060"/>
                </a:solidFill>
              </a:rPr>
              <a:t>/</a:t>
            </a:r>
            <a:r>
              <a:rPr lang="en-US" sz="1600" dirty="0" err="1">
                <a:solidFill>
                  <a:srgbClr val="002060"/>
                </a:solidFill>
              </a:rPr>
              <a:t>ApprovedDrugs</a:t>
            </a:r>
            <a:r>
              <a:rPr lang="en-US" sz="1600" dirty="0">
                <a:solidFill>
                  <a:srgbClr val="002060"/>
                </a:solidFill>
              </a:rPr>
              <a:t>/ucm321378.htm</a:t>
            </a:r>
          </a:p>
          <a:p>
            <a:r>
              <a:rPr lang="en-US" sz="1600" dirty="0" err="1">
                <a:solidFill>
                  <a:srgbClr val="002060"/>
                </a:solidFill>
                <a:cs typeface="Arial" charset="0"/>
              </a:rPr>
              <a:t>Regorafenib</a:t>
            </a:r>
            <a:r>
              <a:rPr lang="en-US" sz="1600" dirty="0">
                <a:solidFill>
                  <a:srgbClr val="002060"/>
                </a:solidFill>
                <a:cs typeface="Arial" charset="0"/>
              </a:rPr>
              <a:t> package insert</a:t>
            </a:r>
            <a:endParaRPr lang="en-US" sz="1600" i="1" dirty="0">
              <a:solidFill>
                <a:srgbClr val="002060"/>
              </a:solidFill>
              <a:cs typeface="Arial" charset="0"/>
            </a:endParaRPr>
          </a:p>
        </p:txBody>
      </p:sp>
    </p:spTree>
    <p:extLst>
      <p:ext uri="{BB962C8B-B14F-4D97-AF65-F5344CB8AC3E}">
        <p14:creationId xmlns:p14="http://schemas.microsoft.com/office/powerpoint/2010/main" val="1231087712"/>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Philip — Disclosures</a:t>
            </a:r>
          </a:p>
        </p:txBody>
      </p:sp>
      <p:graphicFrame>
        <p:nvGraphicFramePr>
          <p:cNvPr id="5" name="Table 4">
            <a:extLst>
              <a:ext uri="{FF2B5EF4-FFF2-40B4-BE49-F238E27FC236}">
                <a16:creationId xmlns:a16="http://schemas.microsoft.com/office/drawing/2014/main" id="{3EF091E0-2AB9-874C-86B1-B2AF13B73763}"/>
              </a:ext>
            </a:extLst>
          </p:cNvPr>
          <p:cNvGraphicFramePr>
            <a:graphicFrameLocks noGrp="1"/>
          </p:cNvGraphicFramePr>
          <p:nvPr/>
        </p:nvGraphicFramePr>
        <p:xfrm>
          <a:off x="1562100" y="2857500"/>
          <a:ext cx="9410700" cy="1143000"/>
        </p:xfrm>
        <a:graphic>
          <a:graphicData uri="http://schemas.openxmlformats.org/drawingml/2006/table">
            <a:tbl>
              <a:tblPr firstRow="1" bandRow="1">
                <a:tableStyleId>{5C22544A-7EE6-4342-B048-85BDC9FD1C3A}</a:tableStyleId>
              </a:tblPr>
              <a:tblGrid>
                <a:gridCol w="9410700">
                  <a:extLst>
                    <a:ext uri="{9D8B030D-6E8A-4147-A177-3AD203B41FA5}">
                      <a16:colId xmlns:a16="http://schemas.microsoft.com/office/drawing/2014/main" val="1723418156"/>
                    </a:ext>
                  </a:extLst>
                </a:gridCol>
              </a:tblGrid>
              <a:tr h="1143000">
                <a:tc>
                  <a:txBody>
                    <a:bodyPr/>
                    <a:lstStyle/>
                    <a:p>
                      <a:pPr algn="ctr"/>
                      <a:r>
                        <a:rPr lang="en-US" sz="2000" b="0" kern="1200" dirty="0">
                          <a:solidFill>
                            <a:srgbClr val="002060"/>
                          </a:solidFill>
                          <a:effectLst/>
                          <a:latin typeface="+mn-lt"/>
                          <a:ea typeface="+mn-ea"/>
                          <a:cs typeface="+mn-cs"/>
                        </a:rPr>
                        <a:t>No financial interests or affiliations to disclose.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bl>
          </a:graphicData>
        </a:graphic>
      </p:graphicFrame>
    </p:spTree>
    <p:extLst>
      <p:ext uri="{BB962C8B-B14F-4D97-AF65-F5344CB8AC3E}">
        <p14:creationId xmlns:p14="http://schemas.microsoft.com/office/powerpoint/2010/main" val="2364679544"/>
      </p:ext>
    </p:extLst>
  </p:cSld>
  <p:clrMapOvr>
    <a:masterClrMapping/>
  </p:clrMapOvr>
  <p:transition spd="slow"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Arial" charset="0"/>
                <a:ea typeface="ＭＳ Ｐゴシック" charset="0"/>
                <a:cs typeface="ＭＳ Ｐゴシック" charset="0"/>
              </a:rPr>
              <a:t>Regorafenib: Mechanism of Action</a:t>
            </a:r>
          </a:p>
        </p:txBody>
      </p:sp>
      <p:sp>
        <p:nvSpPr>
          <p:cNvPr id="5" name="TextBox 4">
            <a:extLst>
              <a:ext uri="{FF2B5EF4-FFF2-40B4-BE49-F238E27FC236}">
                <a16:creationId xmlns:a16="http://schemas.microsoft.com/office/drawing/2014/main" id="{1C3742E5-D292-394A-90EC-5D0DDDD8097F}"/>
              </a:ext>
            </a:extLst>
          </p:cNvPr>
          <p:cNvSpPr txBox="1"/>
          <p:nvPr/>
        </p:nvSpPr>
        <p:spPr>
          <a:xfrm>
            <a:off x="380999" y="6339473"/>
            <a:ext cx="11201401" cy="338554"/>
          </a:xfrm>
          <a:prstGeom prst="rect">
            <a:avLst/>
          </a:prstGeom>
          <a:noFill/>
        </p:spPr>
        <p:txBody>
          <a:bodyPr wrap="square" rtlCol="0">
            <a:spAutoFit/>
          </a:bodyPr>
          <a:lstStyle/>
          <a:p>
            <a:r>
              <a:rPr lang="en-US" sz="1600" dirty="0">
                <a:solidFill>
                  <a:srgbClr val="002060"/>
                </a:solidFill>
              </a:rPr>
              <a:t>https://</a:t>
            </a:r>
            <a:r>
              <a:rPr lang="en-US" sz="1600" dirty="0" err="1">
                <a:solidFill>
                  <a:srgbClr val="002060"/>
                </a:solidFill>
              </a:rPr>
              <a:t>www.slideshare.net</a:t>
            </a:r>
            <a:r>
              <a:rPr lang="en-US" sz="1600" dirty="0">
                <a:solidFill>
                  <a:srgbClr val="002060"/>
                </a:solidFill>
              </a:rPr>
              <a:t>/</a:t>
            </a:r>
            <a:r>
              <a:rPr lang="en-US" sz="1600" dirty="0" err="1">
                <a:solidFill>
                  <a:srgbClr val="002060"/>
                </a:solidFill>
              </a:rPr>
              <a:t>BayerAG</a:t>
            </a:r>
            <a:r>
              <a:rPr lang="en-US" sz="1600" dirty="0">
                <a:solidFill>
                  <a:srgbClr val="002060"/>
                </a:solidFill>
              </a:rPr>
              <a:t>/meet-management-20130319investorhandoutwebslideshare</a:t>
            </a:r>
          </a:p>
        </p:txBody>
      </p:sp>
      <p:sp>
        <p:nvSpPr>
          <p:cNvPr id="6" name="TextBox 5">
            <a:extLst>
              <a:ext uri="{FF2B5EF4-FFF2-40B4-BE49-F238E27FC236}">
                <a16:creationId xmlns:a16="http://schemas.microsoft.com/office/drawing/2014/main" id="{73B80E81-9176-9D4F-8C24-BAF111B4C2BB}"/>
              </a:ext>
            </a:extLst>
          </p:cNvPr>
          <p:cNvSpPr txBox="1"/>
          <p:nvPr/>
        </p:nvSpPr>
        <p:spPr>
          <a:xfrm>
            <a:off x="2225842" y="4139625"/>
            <a:ext cx="2618024" cy="584775"/>
          </a:xfrm>
          <a:prstGeom prst="rect">
            <a:avLst/>
          </a:prstGeom>
          <a:noFill/>
          <a:ln>
            <a:solidFill>
              <a:srgbClr val="002060"/>
            </a:solidFill>
          </a:ln>
        </p:spPr>
        <p:txBody>
          <a:bodyPr wrap="none" rtlCol="0">
            <a:noAutofit/>
          </a:bodyPr>
          <a:lstStyle/>
          <a:p>
            <a:pPr algn="ctr"/>
            <a:r>
              <a:rPr lang="en-US" sz="1600" b="1" dirty="0">
                <a:solidFill>
                  <a:srgbClr val="002060"/>
                </a:solidFill>
              </a:rPr>
              <a:t>Inhibition of proliferation</a:t>
            </a:r>
            <a:br>
              <a:rPr lang="en-US" sz="1600" b="1" dirty="0">
                <a:solidFill>
                  <a:srgbClr val="002060"/>
                </a:solidFill>
              </a:rPr>
            </a:br>
            <a:r>
              <a:rPr lang="en-US" sz="1600" b="1" dirty="0">
                <a:solidFill>
                  <a:srgbClr val="002060"/>
                </a:solidFill>
              </a:rPr>
              <a:t>of certain tumor cells</a:t>
            </a:r>
          </a:p>
        </p:txBody>
      </p:sp>
      <p:sp>
        <p:nvSpPr>
          <p:cNvPr id="10" name="TextBox 9">
            <a:extLst>
              <a:ext uri="{FF2B5EF4-FFF2-40B4-BE49-F238E27FC236}">
                <a16:creationId xmlns:a16="http://schemas.microsoft.com/office/drawing/2014/main" id="{6B51F4C9-A60C-9F46-A0D9-937DF51BF306}"/>
              </a:ext>
            </a:extLst>
          </p:cNvPr>
          <p:cNvSpPr txBox="1"/>
          <p:nvPr/>
        </p:nvSpPr>
        <p:spPr>
          <a:xfrm>
            <a:off x="7949521" y="4103096"/>
            <a:ext cx="2467559" cy="584775"/>
          </a:xfrm>
          <a:prstGeom prst="rect">
            <a:avLst/>
          </a:prstGeom>
          <a:noFill/>
          <a:ln>
            <a:solidFill>
              <a:srgbClr val="002060"/>
            </a:solidFill>
          </a:ln>
        </p:spPr>
        <p:txBody>
          <a:bodyPr wrap="none" rtlCol="0">
            <a:noAutofit/>
          </a:bodyPr>
          <a:lstStyle/>
          <a:p>
            <a:pPr algn="ctr"/>
            <a:r>
              <a:rPr lang="en-US" sz="1600" b="1" dirty="0">
                <a:solidFill>
                  <a:srgbClr val="002060"/>
                </a:solidFill>
              </a:rPr>
              <a:t>Inhibition of </a:t>
            </a:r>
            <a:br>
              <a:rPr lang="en-US" sz="1600" b="1" dirty="0">
                <a:solidFill>
                  <a:srgbClr val="002060"/>
                </a:solidFill>
              </a:rPr>
            </a:br>
            <a:r>
              <a:rPr lang="en-US" sz="1600" b="1" dirty="0" err="1">
                <a:solidFill>
                  <a:srgbClr val="002060"/>
                </a:solidFill>
              </a:rPr>
              <a:t>neoangiogenesis</a:t>
            </a:r>
            <a:endParaRPr lang="en-US" sz="1600" b="1" dirty="0">
              <a:solidFill>
                <a:srgbClr val="002060"/>
              </a:solidFill>
            </a:endParaRPr>
          </a:p>
        </p:txBody>
      </p:sp>
      <p:sp>
        <p:nvSpPr>
          <p:cNvPr id="11" name="TextBox 10">
            <a:extLst>
              <a:ext uri="{FF2B5EF4-FFF2-40B4-BE49-F238E27FC236}">
                <a16:creationId xmlns:a16="http://schemas.microsoft.com/office/drawing/2014/main" id="{E4BF36E3-C1AF-9C45-9BC3-55B16064D8D9}"/>
              </a:ext>
            </a:extLst>
          </p:cNvPr>
          <p:cNvSpPr txBox="1"/>
          <p:nvPr/>
        </p:nvSpPr>
        <p:spPr>
          <a:xfrm>
            <a:off x="4990574" y="4115562"/>
            <a:ext cx="2739853" cy="584775"/>
          </a:xfrm>
          <a:prstGeom prst="rect">
            <a:avLst/>
          </a:prstGeom>
          <a:noFill/>
          <a:ln>
            <a:solidFill>
              <a:srgbClr val="002060"/>
            </a:solidFill>
          </a:ln>
        </p:spPr>
        <p:txBody>
          <a:bodyPr wrap="none" rtlCol="0">
            <a:noAutofit/>
          </a:bodyPr>
          <a:lstStyle/>
          <a:p>
            <a:pPr algn="ctr"/>
            <a:r>
              <a:rPr lang="en-US" sz="1600" b="1" dirty="0">
                <a:solidFill>
                  <a:srgbClr val="002060"/>
                </a:solidFill>
              </a:rPr>
              <a:t>Inhibition of tumor</a:t>
            </a:r>
            <a:br>
              <a:rPr lang="en-US" sz="1600" b="1" dirty="0">
                <a:solidFill>
                  <a:srgbClr val="002060"/>
                </a:solidFill>
              </a:rPr>
            </a:br>
            <a:r>
              <a:rPr lang="en-US" sz="1600" b="1" dirty="0">
                <a:solidFill>
                  <a:srgbClr val="002060"/>
                </a:solidFill>
              </a:rPr>
              <a:t>microenvironment signals</a:t>
            </a:r>
          </a:p>
        </p:txBody>
      </p:sp>
      <p:sp>
        <p:nvSpPr>
          <p:cNvPr id="12" name="TextBox 11">
            <a:extLst>
              <a:ext uri="{FF2B5EF4-FFF2-40B4-BE49-F238E27FC236}">
                <a16:creationId xmlns:a16="http://schemas.microsoft.com/office/drawing/2014/main" id="{148E835E-7750-C743-A314-65596A3CEEA3}"/>
              </a:ext>
            </a:extLst>
          </p:cNvPr>
          <p:cNvSpPr txBox="1"/>
          <p:nvPr/>
        </p:nvSpPr>
        <p:spPr>
          <a:xfrm>
            <a:off x="1531762" y="4911408"/>
            <a:ext cx="9657476" cy="1265488"/>
          </a:xfrm>
          <a:prstGeom prst="rect">
            <a:avLst/>
          </a:prstGeom>
          <a:noFill/>
          <a:ln>
            <a:noFill/>
          </a:ln>
        </p:spPr>
        <p:txBody>
          <a:bodyPr wrap="none" rtlCol="0">
            <a:noAutofit/>
          </a:bodyPr>
          <a:lstStyle/>
          <a:p>
            <a:pPr marL="285750" indent="-285750">
              <a:buFont typeface="Arial" panose="020B0604020202020204" pitchFamily="34" charset="0"/>
              <a:buChar char="•"/>
            </a:pPr>
            <a:r>
              <a:rPr lang="en-US" sz="1600" dirty="0">
                <a:solidFill>
                  <a:srgbClr val="002060"/>
                </a:solidFill>
              </a:rPr>
              <a:t>Regorafenib is an oral tumor deactivation agent that potently blocks multiple protein</a:t>
            </a:r>
            <a:br>
              <a:rPr lang="en-US" sz="1600" dirty="0">
                <a:solidFill>
                  <a:srgbClr val="002060"/>
                </a:solidFill>
              </a:rPr>
            </a:br>
            <a:r>
              <a:rPr lang="en-US" sz="1600" dirty="0">
                <a:solidFill>
                  <a:srgbClr val="002060"/>
                </a:solidFill>
              </a:rPr>
              <a:t>kinases, including kinases involved in:</a:t>
            </a:r>
          </a:p>
          <a:p>
            <a:pPr marL="742950" lvl="1" indent="-285750">
              <a:buFont typeface="System Font Regular"/>
              <a:buChar char="–"/>
            </a:pPr>
            <a:r>
              <a:rPr lang="en-US" sz="1600" dirty="0">
                <a:solidFill>
                  <a:srgbClr val="002060"/>
                </a:solidFill>
              </a:rPr>
              <a:t>Tumor angiogenesis (VEGFR1, -2, -3, TIE2)</a:t>
            </a:r>
          </a:p>
          <a:p>
            <a:pPr marL="742950" lvl="1" indent="-285750">
              <a:buFont typeface="System Font Regular"/>
              <a:buChar char="–"/>
            </a:pPr>
            <a:r>
              <a:rPr lang="en-US" sz="1600" dirty="0">
                <a:solidFill>
                  <a:srgbClr val="002060"/>
                </a:solidFill>
              </a:rPr>
              <a:t>Oncogenesis (KIT, RET, RAF-1, BRAF, BRAFV600E)</a:t>
            </a:r>
          </a:p>
          <a:p>
            <a:pPr marL="742950" lvl="1" indent="-285750">
              <a:buFont typeface="System Font Regular"/>
              <a:buChar char="–"/>
            </a:pPr>
            <a:r>
              <a:rPr lang="en-US" sz="1600" dirty="0">
                <a:solidFill>
                  <a:srgbClr val="002060"/>
                </a:solidFill>
              </a:rPr>
              <a:t>Tumor microenvironment (PDGFR, FGBR)</a:t>
            </a:r>
          </a:p>
        </p:txBody>
      </p:sp>
      <p:cxnSp>
        <p:nvCxnSpPr>
          <p:cNvPr id="8" name="Straight Connector 7">
            <a:extLst>
              <a:ext uri="{FF2B5EF4-FFF2-40B4-BE49-F238E27FC236}">
                <a16:creationId xmlns:a16="http://schemas.microsoft.com/office/drawing/2014/main" id="{C08B2D72-3703-8048-9D92-C6EE5B3F6E4E}"/>
              </a:ext>
            </a:extLst>
          </p:cNvPr>
          <p:cNvCxnSpPr>
            <a:cxnSpLocks/>
          </p:cNvCxnSpPr>
          <p:nvPr/>
        </p:nvCxnSpPr>
        <p:spPr bwMode="auto">
          <a:xfrm>
            <a:off x="3429000" y="2116609"/>
            <a:ext cx="5715000" cy="0"/>
          </a:xfrm>
          <a:prstGeom prst="line">
            <a:avLst/>
          </a:prstGeom>
          <a:solidFill>
            <a:schemeClr val="accent1"/>
          </a:solid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EB504354-CA86-8A4B-B7DD-620F85D57772}"/>
              </a:ext>
            </a:extLst>
          </p:cNvPr>
          <p:cNvCxnSpPr/>
          <p:nvPr/>
        </p:nvCxnSpPr>
        <p:spPr bwMode="auto">
          <a:xfrm>
            <a:off x="3429000" y="2116609"/>
            <a:ext cx="0" cy="381000"/>
          </a:xfrm>
          <a:prstGeom prst="straightConnector1">
            <a:avLst/>
          </a:prstGeom>
          <a:solidFill>
            <a:schemeClr val="accent1"/>
          </a:solidFill>
          <a:ln w="3810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82316148-D3CE-BB4B-8957-E7FE22C9946B}"/>
              </a:ext>
            </a:extLst>
          </p:cNvPr>
          <p:cNvCxnSpPr/>
          <p:nvPr/>
        </p:nvCxnSpPr>
        <p:spPr bwMode="auto">
          <a:xfrm>
            <a:off x="9144000" y="2116609"/>
            <a:ext cx="0" cy="381000"/>
          </a:xfrm>
          <a:prstGeom prst="straightConnector1">
            <a:avLst/>
          </a:prstGeom>
          <a:solidFill>
            <a:schemeClr val="accent1"/>
          </a:solidFill>
          <a:ln w="38100" cap="flat" cmpd="sng" algn="ctr">
            <a:solidFill>
              <a:srgbClr val="00206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Down Arrow 14">
            <a:extLst>
              <a:ext uri="{FF2B5EF4-FFF2-40B4-BE49-F238E27FC236}">
                <a16:creationId xmlns:a16="http://schemas.microsoft.com/office/drawing/2014/main" id="{30F76127-E73A-8145-A0B6-7F56778101BB}"/>
              </a:ext>
            </a:extLst>
          </p:cNvPr>
          <p:cNvSpPr/>
          <p:nvPr/>
        </p:nvSpPr>
        <p:spPr bwMode="auto">
          <a:xfrm>
            <a:off x="3200400" y="3505200"/>
            <a:ext cx="609600" cy="513956"/>
          </a:xfrm>
          <a:prstGeom prst="downArrow">
            <a:avLst/>
          </a:prstGeom>
          <a:solidFill>
            <a:srgbClr val="00206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Down Arrow 17">
            <a:extLst>
              <a:ext uri="{FF2B5EF4-FFF2-40B4-BE49-F238E27FC236}">
                <a16:creationId xmlns:a16="http://schemas.microsoft.com/office/drawing/2014/main" id="{686435EA-0847-7843-8748-466DCA14C380}"/>
              </a:ext>
            </a:extLst>
          </p:cNvPr>
          <p:cNvSpPr/>
          <p:nvPr/>
        </p:nvSpPr>
        <p:spPr bwMode="auto">
          <a:xfrm>
            <a:off x="6056154" y="3505200"/>
            <a:ext cx="609600" cy="513956"/>
          </a:xfrm>
          <a:prstGeom prst="downArrow">
            <a:avLst/>
          </a:prstGeom>
          <a:solidFill>
            <a:srgbClr val="00206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Down Arrow 18">
            <a:extLst>
              <a:ext uri="{FF2B5EF4-FFF2-40B4-BE49-F238E27FC236}">
                <a16:creationId xmlns:a16="http://schemas.microsoft.com/office/drawing/2014/main" id="{8C831294-E514-A84A-BD80-538CA12745DF}"/>
              </a:ext>
            </a:extLst>
          </p:cNvPr>
          <p:cNvSpPr/>
          <p:nvPr/>
        </p:nvSpPr>
        <p:spPr bwMode="auto">
          <a:xfrm>
            <a:off x="8842294" y="3505200"/>
            <a:ext cx="609600" cy="513956"/>
          </a:xfrm>
          <a:prstGeom prst="downArrow">
            <a:avLst/>
          </a:prstGeom>
          <a:solidFill>
            <a:srgbClr val="00206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3" name="Picture 2" descr="A close up of a logo&#10;&#10;Description automatically generated">
            <a:extLst>
              <a:ext uri="{FF2B5EF4-FFF2-40B4-BE49-F238E27FC236}">
                <a16:creationId xmlns:a16="http://schemas.microsoft.com/office/drawing/2014/main" id="{AAE5DE40-886F-EA46-BA84-BF52844471A8}"/>
              </a:ext>
            </a:extLst>
          </p:cNvPr>
          <p:cNvPicPr>
            <a:picLocks noChangeAspect="1"/>
          </p:cNvPicPr>
          <p:nvPr/>
        </p:nvPicPr>
        <p:blipFill>
          <a:blip r:embed="rId2"/>
          <a:stretch>
            <a:fillRect/>
          </a:stretch>
        </p:blipFill>
        <p:spPr>
          <a:xfrm>
            <a:off x="1644574" y="1163053"/>
            <a:ext cx="8991600" cy="2828818"/>
          </a:xfrm>
          <a:prstGeom prst="rect">
            <a:avLst/>
          </a:prstGeom>
        </p:spPr>
      </p:pic>
    </p:spTree>
    <p:extLst>
      <p:ext uri="{BB962C8B-B14F-4D97-AF65-F5344CB8AC3E}">
        <p14:creationId xmlns:p14="http://schemas.microsoft.com/office/powerpoint/2010/main" val="2125411422"/>
      </p:ext>
    </p:extLst>
  </p:cSld>
  <p:clrMapOvr>
    <a:masterClrMapping/>
  </p:clrMapOvr>
  <p:transition spd="slow"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3"/>
          <p:cNvSpPr>
            <a:spLocks noGrp="1"/>
          </p:cNvSpPr>
          <p:nvPr>
            <p:ph type="title"/>
          </p:nvPr>
        </p:nvSpPr>
        <p:spPr>
          <a:xfrm>
            <a:off x="838200" y="2133600"/>
            <a:ext cx="10972800" cy="1600200"/>
          </a:xfrm>
        </p:spPr>
        <p:txBody>
          <a:bodyPr/>
          <a:lstStyle/>
          <a:p>
            <a:br>
              <a:rPr lang="en-US" dirty="0">
                <a:latin typeface="Arial" charset="0"/>
                <a:ea typeface="ＭＳ Ｐゴシック" charset="0"/>
                <a:cs typeface="ＭＳ Ｐゴシック" charset="0"/>
              </a:rPr>
            </a:br>
            <a:r>
              <a:rPr lang="en-US" sz="2800" dirty="0">
                <a:latin typeface="Arial" panose="020B0604020202020204" pitchFamily="34" charset="0"/>
                <a:cs typeface="Arial" panose="020B0604020202020204" pitchFamily="34" charset="0"/>
              </a:rPr>
              <a:t>Regorafenib Dose-</a:t>
            </a:r>
            <a:r>
              <a:rPr lang="en-US" sz="2800" dirty="0" err="1">
                <a:latin typeface="Arial" panose="020B0604020202020204" pitchFamily="34" charset="0"/>
                <a:cs typeface="Arial" panose="020B0604020202020204" pitchFamily="34" charset="0"/>
              </a:rPr>
              <a:t>Optimisation</a:t>
            </a:r>
            <a:r>
              <a:rPr lang="en-US" sz="2800" dirty="0">
                <a:latin typeface="Arial" panose="020B0604020202020204" pitchFamily="34" charset="0"/>
                <a:cs typeface="Arial" panose="020B0604020202020204" pitchFamily="34" charset="0"/>
              </a:rPr>
              <a:t> in Patients with Refractory Metastatic Colorectal Cancer (</a:t>
            </a:r>
            <a:r>
              <a:rPr lang="en-US" sz="2800" dirty="0" err="1">
                <a:latin typeface="Arial" panose="020B0604020202020204" pitchFamily="34" charset="0"/>
                <a:cs typeface="Arial" panose="020B0604020202020204" pitchFamily="34" charset="0"/>
              </a:rPr>
              <a:t>ReDOS</a:t>
            </a:r>
            <a:r>
              <a:rPr lang="en-US" sz="2800" dirty="0">
                <a:latin typeface="Arial" panose="020B0604020202020204" pitchFamily="34" charset="0"/>
                <a:cs typeface="Arial" panose="020B0604020202020204" pitchFamily="34" charset="0"/>
              </a:rPr>
              <a:t>): A </a:t>
            </a:r>
            <a:r>
              <a:rPr lang="en-US" sz="2800" dirty="0" err="1">
                <a:latin typeface="Arial" panose="020B0604020202020204" pitchFamily="34" charset="0"/>
                <a:cs typeface="Arial" panose="020B0604020202020204" pitchFamily="34" charset="0"/>
              </a:rPr>
              <a:t>Randomised</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Multicentre</a:t>
            </a:r>
            <a:r>
              <a:rPr lang="en-US" sz="2800" dirty="0">
                <a:latin typeface="Arial" panose="020B0604020202020204" pitchFamily="34" charset="0"/>
                <a:cs typeface="Arial" panose="020B0604020202020204" pitchFamily="34" charset="0"/>
              </a:rPr>
              <a:t>, Open-Label, Phase 2 Study</a:t>
            </a:r>
            <a:endParaRPr lang="en-US" dirty="0">
              <a:latin typeface="Arial" charset="0"/>
              <a:ea typeface="ＭＳ Ｐゴシック" charset="0"/>
              <a:cs typeface="ＭＳ Ｐゴシック" charset="0"/>
            </a:endParaRPr>
          </a:p>
        </p:txBody>
      </p:sp>
      <p:sp>
        <p:nvSpPr>
          <p:cNvPr id="7170" name="Content Placeholder 4"/>
          <p:cNvSpPr>
            <a:spLocks noGrp="1"/>
          </p:cNvSpPr>
          <p:nvPr>
            <p:ph idx="1"/>
          </p:nvPr>
        </p:nvSpPr>
        <p:spPr>
          <a:xfrm>
            <a:off x="838200" y="4038600"/>
            <a:ext cx="10972800" cy="1066800"/>
          </a:xfrm>
        </p:spPr>
        <p:txBody>
          <a:bodyPr/>
          <a:lstStyle/>
          <a:p>
            <a:pPr marL="0" indent="0">
              <a:buNone/>
            </a:pPr>
            <a:r>
              <a:rPr lang="en-US" dirty="0">
                <a:latin typeface="Arial" charset="0"/>
                <a:ea typeface="ＭＳ Ｐゴシック" charset="0"/>
                <a:cs typeface="ＭＳ Ｐゴシック" charset="0"/>
              </a:rPr>
              <a:t>Bekaii-Saab TS et al. </a:t>
            </a:r>
            <a:br>
              <a:rPr lang="en-US" dirty="0">
                <a:latin typeface="Arial" charset="0"/>
                <a:ea typeface="ＭＳ Ｐゴシック" charset="0"/>
                <a:cs typeface="ＭＳ Ｐゴシック" charset="0"/>
              </a:rPr>
            </a:br>
            <a:r>
              <a:rPr lang="en-US" i="1" dirty="0"/>
              <a:t>Lancet Oncol</a:t>
            </a:r>
            <a:r>
              <a:rPr lang="en-US" dirty="0"/>
              <a:t> </a:t>
            </a:r>
            <a:r>
              <a:rPr lang="en-US" dirty="0">
                <a:latin typeface="Arial" charset="0"/>
                <a:ea typeface="ＭＳ Ｐゴシック" charset="0"/>
                <a:cs typeface="ＭＳ Ｐゴシック" charset="0"/>
              </a:rPr>
              <a:t>2019;20(8):1070-82.</a:t>
            </a:r>
          </a:p>
        </p:txBody>
      </p:sp>
    </p:spTree>
    <p:extLst>
      <p:ext uri="{BB962C8B-B14F-4D97-AF65-F5344CB8AC3E}">
        <p14:creationId xmlns:p14="http://schemas.microsoft.com/office/powerpoint/2010/main" val="1251208631"/>
      </p:ext>
    </p:extLst>
  </p:cSld>
  <p:clrMapOvr>
    <a:masterClrMapping/>
  </p:clrMapOvr>
  <p:transition spd="slow"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10B14BBD-585C-A84A-B4F4-E954D1C2B354}"/>
              </a:ext>
            </a:extLst>
          </p:cNvPr>
          <p:cNvPicPr>
            <a:picLocks noChangeAspect="1"/>
          </p:cNvPicPr>
          <p:nvPr/>
        </p:nvPicPr>
        <p:blipFill>
          <a:blip r:embed="rId2"/>
          <a:stretch>
            <a:fillRect/>
          </a:stretch>
        </p:blipFill>
        <p:spPr>
          <a:xfrm>
            <a:off x="914400" y="990600"/>
            <a:ext cx="10541000" cy="464762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E6A7C2A-ACE9-414C-8884-7001C6A4E18D}"/>
              </a:ext>
            </a:extLst>
          </p:cNvPr>
          <p:cNvSpPr txBox="1"/>
          <p:nvPr/>
        </p:nvSpPr>
        <p:spPr>
          <a:xfrm>
            <a:off x="6958359" y="5130224"/>
            <a:ext cx="4403770"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rPr>
              <a:t>J Clin Oncol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2020;[Online ahead of print].</a:t>
            </a:r>
          </a:p>
        </p:txBody>
      </p:sp>
    </p:spTree>
    <p:extLst>
      <p:ext uri="{BB962C8B-B14F-4D97-AF65-F5344CB8AC3E}">
        <p14:creationId xmlns:p14="http://schemas.microsoft.com/office/powerpoint/2010/main" val="1864792127"/>
      </p:ext>
    </p:extLst>
  </p:cSld>
  <p:clrMapOvr>
    <a:masterClrMapping/>
  </p:clrMapOvr>
  <p:transition spd="slow"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046F73A5-0BFD-6146-8FE4-0336E8EF2C34}"/>
              </a:ext>
            </a:extLst>
          </p:cNvPr>
          <p:cNvPicPr>
            <a:picLocks noChangeAspect="1"/>
          </p:cNvPicPr>
          <p:nvPr/>
        </p:nvPicPr>
        <p:blipFill>
          <a:blip r:embed="rId2"/>
          <a:stretch>
            <a:fillRect/>
          </a:stretch>
        </p:blipFill>
        <p:spPr>
          <a:xfrm>
            <a:off x="1686516" y="1538199"/>
            <a:ext cx="8707550" cy="4606294"/>
          </a:xfrm>
          <a:prstGeom prst="rect">
            <a:avLst/>
          </a:prstGeom>
        </p:spPr>
      </p:pic>
      <p:sp>
        <p:nvSpPr>
          <p:cNvPr id="2" name="Title 1">
            <a:extLst>
              <a:ext uri="{FF2B5EF4-FFF2-40B4-BE49-F238E27FC236}">
                <a16:creationId xmlns:a16="http://schemas.microsoft.com/office/drawing/2014/main" id="{CCBC339F-E35A-1145-8595-EE6714E5C07B}"/>
              </a:ext>
            </a:extLst>
          </p:cNvPr>
          <p:cNvSpPr>
            <a:spLocks noGrp="1"/>
          </p:cNvSpPr>
          <p:nvPr>
            <p:ph type="title"/>
          </p:nvPr>
        </p:nvSpPr>
        <p:spPr/>
        <p:txBody>
          <a:bodyPr/>
          <a:lstStyle/>
          <a:p>
            <a:r>
              <a:rPr lang="en-US" dirty="0"/>
              <a:t>REGONIVO: Waterfall Plot of Maximum Percent Change in Tumor Size from Baseline </a:t>
            </a:r>
          </a:p>
        </p:txBody>
      </p:sp>
      <p:sp>
        <p:nvSpPr>
          <p:cNvPr id="6" name="TextBox 5">
            <a:extLst>
              <a:ext uri="{FF2B5EF4-FFF2-40B4-BE49-F238E27FC236}">
                <a16:creationId xmlns:a16="http://schemas.microsoft.com/office/drawing/2014/main" id="{0D923156-45F1-BA4A-9412-E6C4AB724980}"/>
              </a:ext>
            </a:extLst>
          </p:cNvPr>
          <p:cNvSpPr txBox="1"/>
          <p:nvPr/>
        </p:nvSpPr>
        <p:spPr>
          <a:xfrm>
            <a:off x="228600" y="6492068"/>
            <a:ext cx="632684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Fukuoka S et al. </a:t>
            </a:r>
            <a:r>
              <a:rPr kumimoji="0" lang="en-US" sz="1600" b="0" i="1" u="none" strike="noStrike" kern="1200" cap="none" spc="0" normalizeH="0" baseline="0" noProof="0" dirty="0">
                <a:ln>
                  <a:noFill/>
                </a:ln>
                <a:solidFill>
                  <a:srgbClr val="002060"/>
                </a:solidFill>
                <a:effectLst/>
                <a:uLnTx/>
                <a:uFillTx/>
                <a:latin typeface="Arial" charset="0"/>
                <a:ea typeface="ＭＳ Ｐゴシック" charset="0"/>
              </a:rPr>
              <a:t>J Clin Oncol </a:t>
            </a: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2020;[Online ahead of print].</a:t>
            </a:r>
          </a:p>
        </p:txBody>
      </p:sp>
    </p:spTree>
    <p:extLst>
      <p:ext uri="{BB962C8B-B14F-4D97-AF65-F5344CB8AC3E}">
        <p14:creationId xmlns:p14="http://schemas.microsoft.com/office/powerpoint/2010/main" val="629419710"/>
      </p:ext>
    </p:extLst>
  </p:cSld>
  <p:clrMapOvr>
    <a:masterClrMapping/>
  </p:clrMapOvr>
  <p:transition spd="slow"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ack, computer, sign&#10;&#10;Description automatically generated">
            <a:extLst>
              <a:ext uri="{FF2B5EF4-FFF2-40B4-BE49-F238E27FC236}">
                <a16:creationId xmlns:a16="http://schemas.microsoft.com/office/drawing/2014/main" id="{DDF1D873-A958-5848-B7FD-7EF46EDAA93B}"/>
              </a:ext>
            </a:extLst>
          </p:cNvPr>
          <p:cNvPicPr>
            <a:picLocks noChangeAspect="1"/>
          </p:cNvPicPr>
          <p:nvPr/>
        </p:nvPicPr>
        <p:blipFill>
          <a:blip r:embed="rId2"/>
          <a:stretch>
            <a:fillRect/>
          </a:stretch>
        </p:blipFill>
        <p:spPr>
          <a:xfrm>
            <a:off x="266700" y="2098013"/>
            <a:ext cx="11734800" cy="3309214"/>
          </a:xfrm>
          <a:prstGeom prst="rect">
            <a:avLst/>
          </a:prstGeom>
        </p:spPr>
      </p:pic>
      <p:sp>
        <p:nvSpPr>
          <p:cNvPr id="2" name="Title 1">
            <a:extLst>
              <a:ext uri="{FF2B5EF4-FFF2-40B4-BE49-F238E27FC236}">
                <a16:creationId xmlns:a16="http://schemas.microsoft.com/office/drawing/2014/main" id="{CCBC339F-E35A-1145-8595-EE6714E5C07B}"/>
              </a:ext>
            </a:extLst>
          </p:cNvPr>
          <p:cNvSpPr>
            <a:spLocks noGrp="1"/>
          </p:cNvSpPr>
          <p:nvPr>
            <p:ph type="title"/>
          </p:nvPr>
        </p:nvSpPr>
        <p:spPr/>
        <p:txBody>
          <a:bodyPr/>
          <a:lstStyle/>
          <a:p>
            <a:r>
              <a:rPr lang="en-US" dirty="0"/>
              <a:t>REGONIVO: Longitudinal Percent Tumor Change from Baseline</a:t>
            </a:r>
          </a:p>
        </p:txBody>
      </p:sp>
      <p:sp>
        <p:nvSpPr>
          <p:cNvPr id="5" name="TextBox 4">
            <a:extLst>
              <a:ext uri="{FF2B5EF4-FFF2-40B4-BE49-F238E27FC236}">
                <a16:creationId xmlns:a16="http://schemas.microsoft.com/office/drawing/2014/main" id="{1302F352-843C-5645-9CC4-C4A6E3E26472}"/>
              </a:ext>
            </a:extLst>
          </p:cNvPr>
          <p:cNvSpPr txBox="1"/>
          <p:nvPr/>
        </p:nvSpPr>
        <p:spPr>
          <a:xfrm>
            <a:off x="228600" y="6492068"/>
            <a:ext cx="632684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Fukuoka S et al. </a:t>
            </a:r>
            <a:r>
              <a:rPr kumimoji="0" lang="en-US" sz="1600" b="0" i="1" u="none" strike="noStrike" kern="1200" cap="none" spc="0" normalizeH="0" baseline="0" noProof="0" dirty="0">
                <a:ln>
                  <a:noFill/>
                </a:ln>
                <a:solidFill>
                  <a:srgbClr val="002060"/>
                </a:solidFill>
                <a:effectLst/>
                <a:uLnTx/>
                <a:uFillTx/>
                <a:latin typeface="Arial" charset="0"/>
                <a:ea typeface="ＭＳ Ｐゴシック" charset="0"/>
              </a:rPr>
              <a:t>J Clin Oncol </a:t>
            </a:r>
            <a:r>
              <a:rPr kumimoji="0" lang="en-US" sz="1600" b="0" i="0" u="none" strike="noStrike" kern="1200" cap="none" spc="0" normalizeH="0" baseline="0" noProof="0" dirty="0">
                <a:ln>
                  <a:noFill/>
                </a:ln>
                <a:solidFill>
                  <a:srgbClr val="002060"/>
                </a:solidFill>
                <a:effectLst/>
                <a:uLnTx/>
                <a:uFillTx/>
                <a:latin typeface="Arial" charset="0"/>
                <a:ea typeface="ＭＳ Ｐゴシック" charset="0"/>
              </a:rPr>
              <a:t>2020;[Online ahead of print].</a:t>
            </a:r>
          </a:p>
        </p:txBody>
      </p:sp>
    </p:spTree>
    <p:extLst>
      <p:ext uri="{BB962C8B-B14F-4D97-AF65-F5344CB8AC3E}">
        <p14:creationId xmlns:p14="http://schemas.microsoft.com/office/powerpoint/2010/main" val="2219414940"/>
      </p:ext>
    </p:extLst>
  </p:cSld>
  <p:clrMapOvr>
    <a:masterClrMapping/>
  </p:clrMapOvr>
  <p:transition spd="slow"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a:xfrm>
            <a:off x="914400" y="165891"/>
            <a:ext cx="10363200" cy="914400"/>
          </a:xfrm>
        </p:spPr>
        <p:txBody>
          <a:bodyPr>
            <a:normAutofit/>
          </a:bodyPr>
          <a:lstStyle/>
          <a:p>
            <a:pPr eaLnBrk="1" hangingPunct="1"/>
            <a:r>
              <a:rPr lang="en-US" dirty="0"/>
              <a:t>BRAF Mutations in Colorectal Cancer</a:t>
            </a:r>
          </a:p>
        </p:txBody>
      </p:sp>
      <p:sp>
        <p:nvSpPr>
          <p:cNvPr id="224259" name="Rectangle 3"/>
          <p:cNvSpPr>
            <a:spLocks noGrp="1" noChangeArrowheads="1"/>
          </p:cNvSpPr>
          <p:nvPr>
            <p:ph type="body" idx="4294967295"/>
          </p:nvPr>
        </p:nvSpPr>
        <p:spPr>
          <a:xfrm>
            <a:off x="5078119" y="1447800"/>
            <a:ext cx="6047081" cy="5181600"/>
          </a:xfrm>
        </p:spPr>
        <p:txBody>
          <a:bodyPr>
            <a:normAutofit/>
          </a:bodyPr>
          <a:lstStyle/>
          <a:p>
            <a:pPr eaLnBrk="1" hangingPunct="1">
              <a:spcAft>
                <a:spcPct val="35000"/>
              </a:spcAft>
              <a:defRPr/>
            </a:pPr>
            <a:r>
              <a:rPr lang="en-US" sz="2400" dirty="0">
                <a:latin typeface="Arial" pitchFamily="34" charset="0"/>
              </a:rPr>
              <a:t>BRAF mutated in 10%-20% of CRC</a:t>
            </a:r>
          </a:p>
          <a:p>
            <a:pPr eaLnBrk="1" hangingPunct="1">
              <a:spcAft>
                <a:spcPct val="35000"/>
              </a:spcAft>
              <a:defRPr/>
            </a:pPr>
            <a:r>
              <a:rPr lang="en-US" sz="2400" dirty="0">
                <a:latin typeface="Arial" pitchFamily="34" charset="0"/>
              </a:rPr>
              <a:t>Leads to constitutive activation &amp; cell proliferation</a:t>
            </a:r>
          </a:p>
          <a:p>
            <a:pPr eaLnBrk="1" hangingPunct="1">
              <a:spcAft>
                <a:spcPct val="35000"/>
              </a:spcAft>
              <a:defRPr/>
            </a:pPr>
            <a:r>
              <a:rPr lang="en-US" sz="2400" dirty="0">
                <a:latin typeface="Arial" pitchFamily="34" charset="0"/>
              </a:rPr>
              <a:t>Nonoverlapping pattern with KRAS mutation</a:t>
            </a:r>
          </a:p>
          <a:p>
            <a:pPr eaLnBrk="1" hangingPunct="1">
              <a:spcAft>
                <a:spcPct val="35000"/>
              </a:spcAft>
              <a:defRPr/>
            </a:pPr>
            <a:r>
              <a:rPr lang="en-US" sz="2400" dirty="0">
                <a:latin typeface="Arial" pitchFamily="34" charset="0"/>
              </a:rPr>
              <a:t>Confers inferior prognosis</a:t>
            </a:r>
          </a:p>
          <a:p>
            <a:pPr>
              <a:spcAft>
                <a:spcPct val="35000"/>
              </a:spcAft>
              <a:defRPr/>
            </a:pPr>
            <a:r>
              <a:rPr lang="en-US" sz="2400" dirty="0">
                <a:latin typeface="Arial" pitchFamily="34" charset="0"/>
              </a:rPr>
              <a:t>Poor response to single-agent BRAF inhibitors</a:t>
            </a:r>
          </a:p>
          <a:p>
            <a:pPr eaLnBrk="1" hangingPunct="1">
              <a:spcAft>
                <a:spcPct val="35000"/>
              </a:spcAft>
              <a:defRPr/>
            </a:pPr>
            <a:endParaRPr lang="en-US" sz="2400" dirty="0">
              <a:effectLst>
                <a:outerShdw blurRad="38100" dist="38100" dir="2700000" algn="tl">
                  <a:srgbClr val="000000"/>
                </a:outerShdw>
              </a:effectLst>
              <a:latin typeface="Arial" pitchFamily="34" charset="0"/>
            </a:endParaRPr>
          </a:p>
          <a:p>
            <a:pPr eaLnBrk="1" hangingPunct="1">
              <a:spcAft>
                <a:spcPct val="35000"/>
              </a:spcAft>
              <a:defRPr/>
            </a:pPr>
            <a:endParaRPr lang="en-US" sz="2400" dirty="0">
              <a:effectLst>
                <a:outerShdw blurRad="38100" dist="38100" dir="2700000" algn="tl">
                  <a:srgbClr val="000000"/>
                </a:outerShdw>
              </a:effectLst>
              <a:latin typeface="Arial" pitchFamily="34" charset="0"/>
            </a:endParaRPr>
          </a:p>
        </p:txBody>
      </p:sp>
      <p:sp>
        <p:nvSpPr>
          <p:cNvPr id="57" name="AutoShape 30"/>
          <p:cNvSpPr>
            <a:spLocks noChangeArrowheads="1"/>
          </p:cNvSpPr>
          <p:nvPr/>
        </p:nvSpPr>
        <p:spPr bwMode="auto">
          <a:xfrm>
            <a:off x="2485438" y="2233613"/>
            <a:ext cx="203200" cy="228600"/>
          </a:xfrm>
          <a:prstGeom prst="downArrow">
            <a:avLst>
              <a:gd name="adj1" fmla="val 50000"/>
              <a:gd name="adj2" fmla="val 37500"/>
            </a:avLst>
          </a:prstGeom>
          <a:solidFill>
            <a:srgbClr val="FF7F00"/>
          </a:solidFill>
          <a:ln w="9525">
            <a:solidFill>
              <a:schemeClr val="tx1"/>
            </a:solidFill>
            <a:miter lim="800000"/>
            <a:headEnd/>
            <a:tailEnd/>
          </a:ln>
        </p:spPr>
        <p:txBody>
          <a:bodyPr wrap="none" lIns="101524" tIns="50757" rIns="101524" bIns="50757" anchor="ctr"/>
          <a:lstStyle/>
          <a:p>
            <a:pPr>
              <a:defRPr/>
            </a:pPr>
            <a:endParaRPr lang="en-US" sz="2000" kern="0" dirty="0">
              <a:solidFill>
                <a:srgbClr val="000000"/>
              </a:solidFill>
              <a:latin typeface="Arial" charset="0"/>
              <a:ea typeface="ＭＳ Ｐゴシック" pitchFamily="34" charset="-128"/>
            </a:endParaRPr>
          </a:p>
        </p:txBody>
      </p:sp>
      <p:sp>
        <p:nvSpPr>
          <p:cNvPr id="58" name="AutoShape 31"/>
          <p:cNvSpPr>
            <a:spLocks noChangeArrowheads="1"/>
          </p:cNvSpPr>
          <p:nvPr/>
        </p:nvSpPr>
        <p:spPr bwMode="auto">
          <a:xfrm>
            <a:off x="2485438" y="2995613"/>
            <a:ext cx="203200" cy="228600"/>
          </a:xfrm>
          <a:prstGeom prst="downArrow">
            <a:avLst>
              <a:gd name="adj1" fmla="val 50000"/>
              <a:gd name="adj2" fmla="val 37500"/>
            </a:avLst>
          </a:prstGeom>
          <a:solidFill>
            <a:srgbClr val="FF7F00"/>
          </a:solidFill>
          <a:ln w="9525">
            <a:solidFill>
              <a:schemeClr val="tx1"/>
            </a:solidFill>
            <a:miter lim="800000"/>
            <a:headEnd/>
            <a:tailEnd/>
          </a:ln>
        </p:spPr>
        <p:txBody>
          <a:bodyPr wrap="none" lIns="101524" tIns="50757" rIns="101524" bIns="50757" anchor="ctr"/>
          <a:lstStyle/>
          <a:p>
            <a:pPr>
              <a:defRPr/>
            </a:pPr>
            <a:endParaRPr lang="en-US" sz="2000" kern="0" dirty="0">
              <a:solidFill>
                <a:srgbClr val="000000"/>
              </a:solidFill>
              <a:latin typeface="Arial" charset="0"/>
              <a:ea typeface="ＭＳ Ｐゴシック" pitchFamily="34" charset="-128"/>
            </a:endParaRPr>
          </a:p>
        </p:txBody>
      </p:sp>
      <p:sp>
        <p:nvSpPr>
          <p:cNvPr id="59" name="AutoShape 32"/>
          <p:cNvSpPr>
            <a:spLocks noChangeArrowheads="1"/>
          </p:cNvSpPr>
          <p:nvPr/>
        </p:nvSpPr>
        <p:spPr bwMode="auto">
          <a:xfrm>
            <a:off x="2485438" y="3833813"/>
            <a:ext cx="203200" cy="228600"/>
          </a:xfrm>
          <a:prstGeom prst="downArrow">
            <a:avLst>
              <a:gd name="adj1" fmla="val 50000"/>
              <a:gd name="adj2" fmla="val 37500"/>
            </a:avLst>
          </a:prstGeom>
          <a:solidFill>
            <a:srgbClr val="FF7F00"/>
          </a:solidFill>
          <a:ln w="9525">
            <a:solidFill>
              <a:schemeClr val="tx1"/>
            </a:solidFill>
            <a:miter lim="800000"/>
            <a:headEnd/>
            <a:tailEnd/>
          </a:ln>
        </p:spPr>
        <p:txBody>
          <a:bodyPr wrap="none" lIns="101524" tIns="50757" rIns="101524" bIns="50757" anchor="ctr"/>
          <a:lstStyle/>
          <a:p>
            <a:pPr>
              <a:defRPr/>
            </a:pPr>
            <a:endParaRPr lang="en-US" sz="2000" kern="0" dirty="0">
              <a:solidFill>
                <a:srgbClr val="000000"/>
              </a:solidFill>
              <a:latin typeface="Arial" charset="0"/>
              <a:ea typeface="ＭＳ Ｐゴシック" pitchFamily="34" charset="-128"/>
            </a:endParaRPr>
          </a:p>
        </p:txBody>
      </p:sp>
      <p:sp>
        <p:nvSpPr>
          <p:cNvPr id="60" name="AutoShape 33"/>
          <p:cNvSpPr>
            <a:spLocks noChangeArrowheads="1"/>
          </p:cNvSpPr>
          <p:nvPr/>
        </p:nvSpPr>
        <p:spPr bwMode="auto">
          <a:xfrm>
            <a:off x="2485438" y="4672013"/>
            <a:ext cx="203200" cy="228600"/>
          </a:xfrm>
          <a:prstGeom prst="downArrow">
            <a:avLst>
              <a:gd name="adj1" fmla="val 50000"/>
              <a:gd name="adj2" fmla="val 37500"/>
            </a:avLst>
          </a:prstGeom>
          <a:solidFill>
            <a:srgbClr val="FF7F00"/>
          </a:solidFill>
          <a:ln w="9525">
            <a:solidFill>
              <a:schemeClr val="tx1"/>
            </a:solidFill>
            <a:miter lim="800000"/>
            <a:headEnd/>
            <a:tailEnd/>
          </a:ln>
        </p:spPr>
        <p:txBody>
          <a:bodyPr wrap="none" lIns="101524" tIns="50757" rIns="101524" bIns="50757" anchor="ctr"/>
          <a:lstStyle/>
          <a:p>
            <a:pPr>
              <a:defRPr/>
            </a:pPr>
            <a:endParaRPr lang="en-US" sz="2000" kern="0" dirty="0">
              <a:solidFill>
                <a:srgbClr val="000000"/>
              </a:solidFill>
              <a:latin typeface="Arial" charset="0"/>
              <a:ea typeface="ＭＳ Ｐゴシック" pitchFamily="34" charset="-128"/>
            </a:endParaRPr>
          </a:p>
        </p:txBody>
      </p:sp>
      <p:sp>
        <p:nvSpPr>
          <p:cNvPr id="61" name="AutoShape 34"/>
          <p:cNvSpPr>
            <a:spLocks noChangeArrowheads="1"/>
          </p:cNvSpPr>
          <p:nvPr/>
        </p:nvSpPr>
        <p:spPr bwMode="auto">
          <a:xfrm>
            <a:off x="2944519" y="5410200"/>
            <a:ext cx="2235200" cy="838200"/>
          </a:xfrm>
          <a:prstGeom prst="irregularSeal1">
            <a:avLst/>
          </a:prstGeom>
          <a:solidFill>
            <a:srgbClr val="9685E4"/>
          </a:solidFill>
          <a:ln w="9525">
            <a:solidFill>
              <a:srgbClr val="002060"/>
            </a:solidFill>
            <a:miter lim="800000"/>
            <a:headEnd/>
            <a:tailEnd/>
          </a:ln>
        </p:spPr>
        <p:txBody>
          <a:bodyPr wrap="none" lIns="101524" tIns="50757" rIns="101524" bIns="50757" anchor="ctr"/>
          <a:lstStyle/>
          <a:p>
            <a:pPr algn="ctr">
              <a:defRPr/>
            </a:pPr>
            <a:r>
              <a:rPr lang="en-US" sz="1600" b="1" kern="0" dirty="0">
                <a:latin typeface="Arial" charset="0"/>
                <a:ea typeface="ＭＳ Ｐゴシック" pitchFamily="34" charset="-128"/>
              </a:rPr>
              <a:t>Proliferation</a:t>
            </a:r>
            <a:endParaRPr lang="en-US" sz="3200" kern="0" dirty="0">
              <a:latin typeface="Arial" charset="0"/>
              <a:ea typeface="ＭＳ Ｐゴシック" pitchFamily="34" charset="-128"/>
            </a:endParaRPr>
          </a:p>
        </p:txBody>
      </p:sp>
      <p:sp>
        <p:nvSpPr>
          <p:cNvPr id="63" name="AutoShape 36"/>
          <p:cNvSpPr>
            <a:spLocks noChangeArrowheads="1"/>
          </p:cNvSpPr>
          <p:nvPr/>
        </p:nvSpPr>
        <p:spPr bwMode="auto">
          <a:xfrm>
            <a:off x="709319" y="5486400"/>
            <a:ext cx="2438400" cy="838200"/>
          </a:xfrm>
          <a:prstGeom prst="irregularSeal1">
            <a:avLst/>
          </a:prstGeom>
          <a:solidFill>
            <a:srgbClr val="00B0F0"/>
          </a:solidFill>
          <a:ln w="9525">
            <a:solidFill>
              <a:srgbClr val="002060"/>
            </a:solidFill>
            <a:miter lim="800000"/>
            <a:headEnd/>
            <a:tailEnd/>
          </a:ln>
        </p:spPr>
        <p:txBody>
          <a:bodyPr wrap="none" lIns="101524" tIns="50757" rIns="101524" bIns="50757" anchor="ctr"/>
          <a:lstStyle/>
          <a:p>
            <a:pPr algn="ctr">
              <a:defRPr/>
            </a:pPr>
            <a:r>
              <a:rPr lang="en-US" sz="1600" b="1" kern="0" dirty="0">
                <a:latin typeface="Arial" charset="0"/>
                <a:ea typeface="ＭＳ Ｐゴシック" pitchFamily="34" charset="-128"/>
              </a:rPr>
              <a:t>Survival</a:t>
            </a:r>
            <a:endParaRPr lang="en-US" sz="3200" kern="0" dirty="0">
              <a:latin typeface="Arial" charset="0"/>
              <a:ea typeface="ＭＳ Ｐゴシック" pitchFamily="34" charset="-128"/>
            </a:endParaRPr>
          </a:p>
        </p:txBody>
      </p:sp>
      <p:sp>
        <p:nvSpPr>
          <p:cNvPr id="66" name="Rectangle 41"/>
          <p:cNvSpPr>
            <a:spLocks noChangeArrowheads="1"/>
          </p:cNvSpPr>
          <p:nvPr/>
        </p:nvSpPr>
        <p:spPr bwMode="auto">
          <a:xfrm>
            <a:off x="1808104" y="2309813"/>
            <a:ext cx="1625600" cy="838200"/>
          </a:xfrm>
          <a:prstGeom prst="rect">
            <a:avLst/>
          </a:prstGeom>
          <a:noFill/>
          <a:ln w="57150">
            <a:solidFill>
              <a:srgbClr val="FF3300"/>
            </a:solidFill>
            <a:miter lim="800000"/>
            <a:headEnd/>
            <a:tailEnd/>
          </a:ln>
          <a:effectLst>
            <a:prstShdw prst="shdw17" dist="17961" dir="2700000">
              <a:srgbClr val="FF3300">
                <a:gamma/>
                <a:shade val="60000"/>
                <a:invGamma/>
              </a:srgbClr>
            </a:prstShdw>
          </a:effectLst>
        </p:spPr>
        <p:txBody>
          <a:bodyPr wrap="none" lIns="101524" tIns="50757" rIns="101524" bIns="50757" anchor="ctr"/>
          <a:lstStyle/>
          <a:p>
            <a:pPr>
              <a:defRPr/>
            </a:pPr>
            <a:endParaRPr lang="en-US" sz="2000" kern="0" dirty="0">
              <a:solidFill>
                <a:sysClr val="windowText" lastClr="000000"/>
              </a:solidFill>
              <a:latin typeface="Times New Roman"/>
            </a:endParaRPr>
          </a:p>
        </p:txBody>
      </p:sp>
      <p:sp>
        <p:nvSpPr>
          <p:cNvPr id="16" name="TextBox 15">
            <a:extLst>
              <a:ext uri="{FF2B5EF4-FFF2-40B4-BE49-F238E27FC236}">
                <a16:creationId xmlns:a16="http://schemas.microsoft.com/office/drawing/2014/main" id="{874968F4-23F5-3441-A2A4-9D29DA3A4269}"/>
              </a:ext>
            </a:extLst>
          </p:cNvPr>
          <p:cNvSpPr txBox="1">
            <a:spLocks noChangeArrowheads="1"/>
          </p:cNvSpPr>
          <p:nvPr/>
        </p:nvSpPr>
        <p:spPr bwMode="auto">
          <a:xfrm>
            <a:off x="13447" y="6473279"/>
            <a:ext cx="9144000"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82880" bIns="9144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rPr>
              <a:t>Courtesy of Charles S Fuchs, MD.</a:t>
            </a:r>
          </a:p>
        </p:txBody>
      </p:sp>
      <p:pic>
        <p:nvPicPr>
          <p:cNvPr id="5" name="Picture 4" descr="A close up of a sign&#10;&#10;Description automatically generated">
            <a:extLst>
              <a:ext uri="{FF2B5EF4-FFF2-40B4-BE49-F238E27FC236}">
                <a16:creationId xmlns:a16="http://schemas.microsoft.com/office/drawing/2014/main" id="{9D660C89-6BD3-4F41-A3B4-7FA420F151DB}"/>
              </a:ext>
            </a:extLst>
          </p:cNvPr>
          <p:cNvPicPr>
            <a:picLocks noChangeAspect="1"/>
          </p:cNvPicPr>
          <p:nvPr/>
        </p:nvPicPr>
        <p:blipFill>
          <a:blip r:embed="rId4"/>
          <a:stretch>
            <a:fillRect/>
          </a:stretch>
        </p:blipFill>
        <p:spPr>
          <a:xfrm>
            <a:off x="1183688" y="4949558"/>
            <a:ext cx="2806700" cy="471526"/>
          </a:xfrm>
          <a:prstGeom prst="rect">
            <a:avLst/>
          </a:prstGeom>
        </p:spPr>
      </p:pic>
      <p:sp>
        <p:nvSpPr>
          <p:cNvPr id="52" name="Oval 23"/>
          <p:cNvSpPr>
            <a:spLocks noChangeArrowheads="1"/>
          </p:cNvSpPr>
          <p:nvPr/>
        </p:nvSpPr>
        <p:spPr bwMode="auto">
          <a:xfrm>
            <a:off x="2079038" y="1700213"/>
            <a:ext cx="1016000" cy="533400"/>
          </a:xfrm>
          <a:prstGeom prst="ellipse">
            <a:avLst/>
          </a:prstGeom>
          <a:solidFill>
            <a:srgbClr val="F9951E"/>
          </a:solidFill>
          <a:ln w="12700">
            <a:solidFill>
              <a:srgbClr val="969696"/>
            </a:solidFill>
            <a:round/>
            <a:headEnd/>
            <a:tailEnd/>
          </a:ln>
        </p:spPr>
        <p:txBody>
          <a:bodyPr wrap="none" lIns="101524" tIns="50757" rIns="101524" bIns="50757" anchor="ctr"/>
          <a:lstStyle/>
          <a:p>
            <a:pPr algn="ctr">
              <a:defRPr/>
            </a:pPr>
            <a:r>
              <a:rPr lang="en-US" sz="2000" b="1" kern="0" dirty="0">
                <a:solidFill>
                  <a:srgbClr val="0B0B5B"/>
                </a:solidFill>
                <a:latin typeface="Arial" charset="0"/>
                <a:ea typeface="ＭＳ Ｐゴシック" pitchFamily="34" charset="-128"/>
              </a:rPr>
              <a:t>Ras</a:t>
            </a:r>
            <a:endParaRPr lang="en-US" sz="3600" kern="0" dirty="0">
              <a:solidFill>
                <a:srgbClr val="FFFFFF"/>
              </a:solidFill>
              <a:latin typeface="Arial" charset="0"/>
              <a:ea typeface="ＭＳ Ｐゴシック" pitchFamily="34" charset="-128"/>
            </a:endParaRPr>
          </a:p>
        </p:txBody>
      </p:sp>
      <p:sp>
        <p:nvSpPr>
          <p:cNvPr id="54" name="Oval 27"/>
          <p:cNvSpPr>
            <a:spLocks noChangeArrowheads="1"/>
          </p:cNvSpPr>
          <p:nvPr/>
        </p:nvSpPr>
        <p:spPr bwMode="auto">
          <a:xfrm>
            <a:off x="2079038" y="2462213"/>
            <a:ext cx="1016000" cy="533400"/>
          </a:xfrm>
          <a:prstGeom prst="ellipse">
            <a:avLst/>
          </a:prstGeom>
          <a:solidFill>
            <a:srgbClr val="B9D629"/>
          </a:solidFill>
          <a:ln w="12700">
            <a:solidFill>
              <a:srgbClr val="969696"/>
            </a:solidFill>
            <a:round/>
            <a:headEnd/>
            <a:tailEnd/>
          </a:ln>
        </p:spPr>
        <p:txBody>
          <a:bodyPr wrap="none" lIns="101524" tIns="50757" rIns="101524" bIns="50757" anchor="ctr"/>
          <a:lstStyle/>
          <a:p>
            <a:pPr algn="ctr">
              <a:defRPr/>
            </a:pPr>
            <a:r>
              <a:rPr lang="en-US" sz="2000" b="1" kern="0" dirty="0" err="1">
                <a:solidFill>
                  <a:srgbClr val="0B0B5B"/>
                </a:solidFill>
                <a:latin typeface="Arial" charset="0"/>
                <a:ea typeface="ＭＳ Ｐゴシック" pitchFamily="34" charset="-128"/>
              </a:rPr>
              <a:t>Raf</a:t>
            </a:r>
            <a:endParaRPr lang="en-US" sz="3600" kern="0" dirty="0">
              <a:solidFill>
                <a:srgbClr val="FFFFFF"/>
              </a:solidFill>
              <a:latin typeface="Arial" charset="0"/>
              <a:ea typeface="ＭＳ Ｐゴシック" pitchFamily="34" charset="-128"/>
            </a:endParaRPr>
          </a:p>
        </p:txBody>
      </p:sp>
      <p:sp>
        <p:nvSpPr>
          <p:cNvPr id="55" name="Oval 28"/>
          <p:cNvSpPr>
            <a:spLocks noChangeArrowheads="1"/>
          </p:cNvSpPr>
          <p:nvPr/>
        </p:nvSpPr>
        <p:spPr bwMode="auto">
          <a:xfrm>
            <a:off x="2079038" y="3300413"/>
            <a:ext cx="1016000" cy="533400"/>
          </a:xfrm>
          <a:prstGeom prst="ellipse">
            <a:avLst/>
          </a:prstGeom>
          <a:solidFill>
            <a:srgbClr val="B9D629"/>
          </a:solidFill>
          <a:ln w="12700">
            <a:solidFill>
              <a:srgbClr val="969696"/>
            </a:solidFill>
            <a:round/>
            <a:headEnd/>
            <a:tailEnd/>
          </a:ln>
        </p:spPr>
        <p:txBody>
          <a:bodyPr wrap="none" lIns="101524" tIns="50757" rIns="101524" bIns="50757" anchor="ctr"/>
          <a:lstStyle/>
          <a:p>
            <a:pPr algn="ctr">
              <a:defRPr/>
            </a:pPr>
            <a:r>
              <a:rPr lang="en-US" sz="2000" b="1" kern="0" dirty="0">
                <a:solidFill>
                  <a:srgbClr val="0B0B5B"/>
                </a:solidFill>
                <a:latin typeface="Arial" charset="0"/>
                <a:ea typeface="ＭＳ Ｐゴシック" pitchFamily="34" charset="-128"/>
              </a:rPr>
              <a:t>MEK</a:t>
            </a:r>
            <a:endParaRPr lang="en-US" sz="3600" kern="0" dirty="0">
              <a:solidFill>
                <a:srgbClr val="FFFFFF"/>
              </a:solidFill>
              <a:latin typeface="Arial" charset="0"/>
              <a:ea typeface="ＭＳ Ｐゴシック" pitchFamily="34" charset="-128"/>
            </a:endParaRPr>
          </a:p>
        </p:txBody>
      </p:sp>
      <p:sp>
        <p:nvSpPr>
          <p:cNvPr id="56" name="Oval 29"/>
          <p:cNvSpPr>
            <a:spLocks noChangeArrowheads="1"/>
          </p:cNvSpPr>
          <p:nvPr/>
        </p:nvSpPr>
        <p:spPr bwMode="auto">
          <a:xfrm>
            <a:off x="2079038" y="4138613"/>
            <a:ext cx="1016000" cy="533400"/>
          </a:xfrm>
          <a:prstGeom prst="ellipse">
            <a:avLst/>
          </a:prstGeom>
          <a:solidFill>
            <a:srgbClr val="B9D629"/>
          </a:solidFill>
          <a:ln w="12700">
            <a:solidFill>
              <a:srgbClr val="969696"/>
            </a:solidFill>
            <a:round/>
            <a:headEnd/>
            <a:tailEnd/>
          </a:ln>
        </p:spPr>
        <p:txBody>
          <a:bodyPr wrap="none" lIns="101524" tIns="50757" rIns="101524" bIns="50757" anchor="ctr"/>
          <a:lstStyle/>
          <a:p>
            <a:pPr algn="ctr">
              <a:defRPr/>
            </a:pPr>
            <a:r>
              <a:rPr lang="en-US" sz="2000" b="1" kern="0" dirty="0">
                <a:solidFill>
                  <a:srgbClr val="0B0B5B"/>
                </a:solidFill>
                <a:latin typeface="Arial" charset="0"/>
                <a:ea typeface="ＭＳ Ｐゴシック" pitchFamily="34" charset="-128"/>
              </a:rPr>
              <a:t>ERK</a:t>
            </a:r>
            <a:endParaRPr lang="en-US" sz="3600" kern="0" dirty="0">
              <a:solidFill>
                <a:srgbClr val="FFFFFF"/>
              </a:solidFill>
              <a:latin typeface="Arial" charset="0"/>
              <a:ea typeface="ＭＳ Ｐゴシック" pitchFamily="34" charset="-128"/>
            </a:endParaRPr>
          </a:p>
        </p:txBody>
      </p:sp>
    </p:spTree>
    <p:custDataLst>
      <p:tags r:id="rId1"/>
    </p:custDataLst>
    <p:extLst>
      <p:ext uri="{BB962C8B-B14F-4D97-AF65-F5344CB8AC3E}">
        <p14:creationId xmlns:p14="http://schemas.microsoft.com/office/powerpoint/2010/main" val="1110641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 Systemic Treatments for CRC with BRAF Tumor Mutations</a:t>
            </a:r>
          </a:p>
        </p:txBody>
      </p:sp>
      <p:sp>
        <p:nvSpPr>
          <p:cNvPr id="4" name="Rectangle 3">
            <a:extLst>
              <a:ext uri="{FF2B5EF4-FFF2-40B4-BE49-F238E27FC236}">
                <a16:creationId xmlns:a16="http://schemas.microsoft.com/office/drawing/2014/main" id="{33C03F71-6D5E-5246-A75B-0BF6A24FD1ED}"/>
              </a:ext>
            </a:extLst>
          </p:cNvPr>
          <p:cNvSpPr txBox="1">
            <a:spLocks noChangeArrowheads="1"/>
          </p:cNvSpPr>
          <p:nvPr/>
        </p:nvSpPr>
        <p:spPr bwMode="auto">
          <a:xfrm>
            <a:off x="685800" y="1371600"/>
            <a:ext cx="10820400" cy="51816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6" indent="-342906" algn="l" rtl="0" eaLnBrk="0" fontAlgn="base" hangingPunct="0">
              <a:spcBef>
                <a:spcPct val="20000"/>
              </a:spcBef>
              <a:spcAft>
                <a:spcPct val="0"/>
              </a:spcAft>
              <a:buChar char="•"/>
              <a:defRPr sz="2500">
                <a:solidFill>
                  <a:schemeClr val="bg1"/>
                </a:solidFill>
                <a:latin typeface="+mn-lt"/>
                <a:ea typeface="+mn-ea"/>
                <a:cs typeface="+mn-cs"/>
              </a:defRPr>
            </a:lvl1pPr>
            <a:lvl2pPr marL="742962" indent="-285755" algn="l" rtl="0" eaLnBrk="0" fontAlgn="base" hangingPunct="0">
              <a:spcBef>
                <a:spcPct val="20000"/>
              </a:spcBef>
              <a:spcAft>
                <a:spcPct val="0"/>
              </a:spcAft>
              <a:buChar char="–"/>
              <a:defRPr sz="2500">
                <a:solidFill>
                  <a:schemeClr val="bg1"/>
                </a:solidFill>
                <a:latin typeface="+mn-lt"/>
                <a:ea typeface="+mn-ea"/>
              </a:defRPr>
            </a:lvl2pPr>
            <a:lvl3pPr marL="1143019" indent="-228604" algn="l" rtl="0" eaLnBrk="0" fontAlgn="base" hangingPunct="0">
              <a:spcBef>
                <a:spcPct val="20000"/>
              </a:spcBef>
              <a:spcAft>
                <a:spcPct val="0"/>
              </a:spcAft>
              <a:buChar char="•"/>
              <a:defRPr sz="2500">
                <a:solidFill>
                  <a:schemeClr val="bg1"/>
                </a:solidFill>
                <a:latin typeface="+mn-lt"/>
                <a:ea typeface="+mn-ea"/>
              </a:defRPr>
            </a:lvl3pPr>
            <a:lvl4pPr marL="1600227" indent="-228604" algn="l" rtl="0" eaLnBrk="0" fontAlgn="base" hangingPunct="0">
              <a:spcBef>
                <a:spcPct val="20000"/>
              </a:spcBef>
              <a:spcAft>
                <a:spcPct val="0"/>
              </a:spcAft>
              <a:buChar char="–"/>
              <a:defRPr sz="2500">
                <a:solidFill>
                  <a:schemeClr val="bg1"/>
                </a:solidFill>
                <a:latin typeface="+mn-lt"/>
                <a:ea typeface="+mn-ea"/>
              </a:defRPr>
            </a:lvl4pPr>
            <a:lvl5pPr marL="2057434" indent="-228604" algn="l" rtl="0" eaLnBrk="0" fontAlgn="base" hangingPunct="0">
              <a:spcBef>
                <a:spcPct val="20000"/>
              </a:spcBef>
              <a:spcAft>
                <a:spcPct val="0"/>
              </a:spcAft>
              <a:buChar char="»"/>
              <a:defRPr sz="2500">
                <a:solidFill>
                  <a:schemeClr val="bg1"/>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indent="0" eaLnBrk="1" hangingPunct="1">
              <a:spcBef>
                <a:spcPts val="1224"/>
              </a:spcBef>
              <a:spcAft>
                <a:spcPct val="35000"/>
              </a:spcAft>
              <a:buNone/>
              <a:defRPr/>
            </a:pPr>
            <a:r>
              <a:rPr lang="en-US" sz="2600" b="1" dirty="0">
                <a:solidFill>
                  <a:srgbClr val="0432FF"/>
                </a:solidFill>
                <a:latin typeface="+mj-lt"/>
                <a:ea typeface="+mj-ea"/>
                <a:cs typeface="+mj-cs"/>
              </a:rPr>
              <a:t>BRAF V600E Mutation-Positive</a:t>
            </a:r>
          </a:p>
          <a:p>
            <a:pPr>
              <a:lnSpc>
                <a:spcPct val="110000"/>
              </a:lnSpc>
              <a:spcBef>
                <a:spcPts val="1224"/>
              </a:spcBef>
            </a:pPr>
            <a:r>
              <a:rPr lang="en-US" sz="2400" dirty="0">
                <a:solidFill>
                  <a:srgbClr val="002060"/>
                </a:solidFill>
                <a:latin typeface="Arial" charset="0"/>
                <a:ea typeface="ＭＳ Ｐゴシック" charset="0"/>
                <a:cs typeface="ＭＳ Ｐゴシック" charset="0"/>
              </a:rPr>
              <a:t>Dabrafenib + trametinib + (cetuximab or panitumumab)</a:t>
            </a:r>
          </a:p>
          <a:p>
            <a:pPr>
              <a:lnSpc>
                <a:spcPct val="110000"/>
              </a:lnSpc>
              <a:spcBef>
                <a:spcPts val="1224"/>
              </a:spcBef>
            </a:pPr>
            <a:r>
              <a:rPr lang="en-US" sz="2400" dirty="0">
                <a:solidFill>
                  <a:srgbClr val="002060"/>
                </a:solidFill>
                <a:latin typeface="Arial" charset="0"/>
                <a:ea typeface="ＭＳ Ｐゴシック" charset="0"/>
              </a:rPr>
              <a:t>Encorafenib + binimetinib + (cetuximab or panitumumab)</a:t>
            </a:r>
          </a:p>
          <a:p>
            <a:pPr>
              <a:lnSpc>
                <a:spcPct val="110000"/>
              </a:lnSpc>
              <a:spcBef>
                <a:spcPts val="1224"/>
              </a:spcBef>
            </a:pPr>
            <a:r>
              <a:rPr lang="en-US" sz="2400" dirty="0">
                <a:solidFill>
                  <a:srgbClr val="002060"/>
                </a:solidFill>
                <a:latin typeface="Arial" charset="0"/>
                <a:ea typeface="ＭＳ Ｐゴシック" charset="0"/>
              </a:rPr>
              <a:t>Vemurafenib + irinotecan + (cetuximab or panitumumab)</a:t>
            </a:r>
          </a:p>
          <a:p>
            <a:pPr>
              <a:lnSpc>
                <a:spcPct val="110000"/>
              </a:lnSpc>
              <a:spcBef>
                <a:spcPts val="1224"/>
              </a:spcBef>
            </a:pPr>
            <a:r>
              <a:rPr lang="en-US" sz="2400" dirty="0">
                <a:solidFill>
                  <a:srgbClr val="002060"/>
                </a:solidFill>
                <a:latin typeface="Arial" charset="0"/>
                <a:ea typeface="ＭＳ Ｐゴシック" charset="0"/>
              </a:rPr>
              <a:t>Encorafenib + cetuximab</a:t>
            </a:r>
          </a:p>
          <a:p>
            <a:pPr marL="0" indent="0">
              <a:lnSpc>
                <a:spcPct val="110000"/>
              </a:lnSpc>
              <a:spcBef>
                <a:spcPts val="1224"/>
              </a:spcBef>
              <a:buNone/>
            </a:pPr>
            <a:endParaRPr lang="en-US" sz="2400" dirty="0">
              <a:latin typeface="Arial" charset="0"/>
              <a:ea typeface="ＭＳ Ｐゴシック" charset="0"/>
            </a:endParaRPr>
          </a:p>
        </p:txBody>
      </p:sp>
      <p:sp>
        <p:nvSpPr>
          <p:cNvPr id="7" name="TextBox 6">
            <a:extLst>
              <a:ext uri="{FF2B5EF4-FFF2-40B4-BE49-F238E27FC236}">
                <a16:creationId xmlns:a16="http://schemas.microsoft.com/office/drawing/2014/main" id="{63E9DC28-0F7C-ED40-96F5-A459E09C9B3F}"/>
              </a:ext>
            </a:extLst>
          </p:cNvPr>
          <p:cNvSpPr txBox="1">
            <a:spLocks noChangeArrowheads="1"/>
          </p:cNvSpPr>
          <p:nvPr/>
        </p:nvSpPr>
        <p:spPr bwMode="auto">
          <a:xfrm>
            <a:off x="13447" y="6473279"/>
            <a:ext cx="9144000"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82880" bIns="9144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rPr>
              <a:t>NCCN Guidelines Version 1.2019 – Colon Cancer.</a:t>
            </a:r>
          </a:p>
        </p:txBody>
      </p:sp>
    </p:spTree>
    <p:extLst>
      <p:ext uri="{BB962C8B-B14F-4D97-AF65-F5344CB8AC3E}">
        <p14:creationId xmlns:p14="http://schemas.microsoft.com/office/powerpoint/2010/main" val="660403897"/>
      </p:ext>
    </p:extLst>
  </p:cSld>
  <p:clrMapOvr>
    <a:masterClrMapping/>
  </p:clrMapOvr>
  <p:transition spd="slow"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Arial" charset="0"/>
                <a:ea typeface="ＭＳ Ｐゴシック" charset="0"/>
                <a:cs typeface="ＭＳ Ｐゴシック" charset="0"/>
              </a:rPr>
              <a:t>Encorafenib</a:t>
            </a:r>
            <a:r>
              <a:rPr lang="en-US" dirty="0">
                <a:latin typeface="Arial" charset="0"/>
                <a:ea typeface="ＭＳ Ｐゴシック" charset="0"/>
                <a:cs typeface="ＭＳ Ｐゴシック" charset="0"/>
              </a:rPr>
              <a:t> and Cetuximab</a:t>
            </a:r>
          </a:p>
        </p:txBody>
      </p:sp>
      <p:sp>
        <p:nvSpPr>
          <p:cNvPr id="63489" name="Content Placeholder 1"/>
          <p:cNvSpPr>
            <a:spLocks noGrp="1"/>
          </p:cNvSpPr>
          <p:nvPr>
            <p:ph idx="1"/>
          </p:nvPr>
        </p:nvSpPr>
        <p:spPr/>
        <p:txBody>
          <a:bodyPr/>
          <a:lstStyle/>
          <a:p>
            <a:pPr marL="0" indent="0">
              <a:spcBef>
                <a:spcPts val="400"/>
              </a:spcBef>
              <a:buNone/>
            </a:pPr>
            <a:r>
              <a:rPr lang="en-US" sz="2600" b="1" dirty="0">
                <a:solidFill>
                  <a:srgbClr val="0432FF"/>
                </a:solidFill>
                <a:latin typeface="Arial" charset="0"/>
                <a:ea typeface="ＭＳ Ｐゴシック" charset="0"/>
                <a:cs typeface="Arial" charset="0"/>
              </a:rPr>
              <a:t>Mechanism of action</a:t>
            </a:r>
          </a:p>
          <a:p>
            <a:pPr>
              <a:spcBef>
                <a:spcPts val="400"/>
              </a:spcBef>
            </a:pPr>
            <a:r>
              <a:rPr lang="en-US" sz="2600" dirty="0" err="1">
                <a:latin typeface="Arial" charset="0"/>
                <a:ea typeface="ＭＳ Ｐゴシック" charset="0"/>
                <a:cs typeface="Arial" charset="0"/>
              </a:rPr>
              <a:t>Encorafenib</a:t>
            </a:r>
            <a:r>
              <a:rPr lang="en-US" sz="2600" dirty="0">
                <a:latin typeface="Arial" charset="0"/>
                <a:ea typeface="ＭＳ Ｐゴシック" charset="0"/>
                <a:cs typeface="Arial" charset="0"/>
              </a:rPr>
              <a:t> – oral Raf kinase inhibitor</a:t>
            </a:r>
          </a:p>
          <a:p>
            <a:pPr>
              <a:spcBef>
                <a:spcPts val="400"/>
              </a:spcBef>
            </a:pPr>
            <a:r>
              <a:rPr lang="en-US" sz="2600" dirty="0">
                <a:latin typeface="Arial" charset="0"/>
                <a:ea typeface="ＭＳ Ｐゴシック" charset="0"/>
                <a:cs typeface="Arial" charset="0"/>
              </a:rPr>
              <a:t>Cetuximab – anti-EGFR monoclonal antibody</a:t>
            </a:r>
            <a:endParaRPr lang="en-US" sz="2600" b="1" dirty="0">
              <a:solidFill>
                <a:srgbClr val="FFCC31"/>
              </a:solidFill>
              <a:latin typeface="Arial" charset="0"/>
              <a:ea typeface="ＭＳ Ｐゴシック" charset="0"/>
              <a:cs typeface="Arial" charset="0"/>
            </a:endParaRPr>
          </a:p>
          <a:p>
            <a:pPr marL="0" indent="0">
              <a:spcBef>
                <a:spcPts val="2200"/>
              </a:spcBef>
              <a:buNone/>
            </a:pPr>
            <a:r>
              <a:rPr lang="en-US" sz="2600" b="1" dirty="0">
                <a:solidFill>
                  <a:srgbClr val="0432FF"/>
                </a:solidFill>
                <a:latin typeface="Arial" charset="0"/>
                <a:ea typeface="ＭＳ Ｐゴシック" charset="0"/>
                <a:cs typeface="Arial" charset="0"/>
              </a:rPr>
              <a:t>Indication</a:t>
            </a:r>
            <a:endParaRPr lang="en-US" sz="2600" dirty="0">
              <a:solidFill>
                <a:srgbClr val="0432FF"/>
              </a:solidFill>
              <a:latin typeface="Arial" charset="0"/>
              <a:ea typeface="ＭＳ Ｐゴシック" charset="0"/>
              <a:cs typeface="Arial" charset="0"/>
            </a:endParaRPr>
          </a:p>
          <a:p>
            <a:pPr>
              <a:spcBef>
                <a:spcPts val="400"/>
              </a:spcBef>
            </a:pPr>
            <a:r>
              <a:rPr lang="en-US" sz="2600" dirty="0" err="1">
                <a:latin typeface="Arial" charset="0"/>
                <a:ea typeface="ＭＳ Ｐゴシック" charset="0"/>
                <a:cs typeface="Arial" charset="0"/>
              </a:rPr>
              <a:t>Encorafenib</a:t>
            </a:r>
            <a:r>
              <a:rPr lang="en-US" sz="2600" dirty="0">
                <a:latin typeface="Arial" charset="0"/>
                <a:ea typeface="ＭＳ Ｐゴシック" charset="0"/>
                <a:cs typeface="Arial" charset="0"/>
              </a:rPr>
              <a:t> in combination with cetuximab: For patients with mCRC and a BRAF V600E mutation</a:t>
            </a:r>
            <a:endParaRPr lang="en-US" sz="2600" b="1" dirty="0">
              <a:solidFill>
                <a:srgbClr val="FFCC31"/>
              </a:solidFill>
              <a:latin typeface="Arial" charset="0"/>
              <a:ea typeface="ＭＳ Ｐゴシック" charset="0"/>
              <a:cs typeface="Arial" charset="0"/>
            </a:endParaRPr>
          </a:p>
          <a:p>
            <a:pPr marL="0" indent="0">
              <a:spcBef>
                <a:spcPts val="2200"/>
              </a:spcBef>
              <a:buNone/>
            </a:pPr>
            <a:r>
              <a:rPr lang="en-US" sz="2600" b="1" dirty="0">
                <a:solidFill>
                  <a:srgbClr val="0432FF"/>
                </a:solidFill>
                <a:latin typeface="Arial" charset="0"/>
                <a:ea typeface="ＭＳ Ｐゴシック" charset="0"/>
                <a:cs typeface="Arial" charset="0"/>
              </a:rPr>
              <a:t>Recommended dose</a:t>
            </a:r>
          </a:p>
          <a:p>
            <a:pPr>
              <a:spcBef>
                <a:spcPts val="400"/>
              </a:spcBef>
            </a:pPr>
            <a:r>
              <a:rPr lang="en-US" sz="2600" dirty="0">
                <a:latin typeface="Arial" charset="0"/>
                <a:ea typeface="ＭＳ Ｐゴシック" charset="0"/>
                <a:cs typeface="Arial" charset="0"/>
              </a:rPr>
              <a:t>300 mg orally once daily in combination with cetuximab</a:t>
            </a:r>
          </a:p>
          <a:p>
            <a:pPr>
              <a:spcBef>
                <a:spcPts val="400"/>
              </a:spcBef>
            </a:pPr>
            <a:r>
              <a:rPr lang="en-US" sz="2600" dirty="0">
                <a:latin typeface="Arial" charset="0"/>
                <a:ea typeface="ＭＳ Ｐゴシック" charset="0"/>
                <a:cs typeface="Arial" charset="0"/>
              </a:rPr>
              <a:t>400 mg/m</a:t>
            </a:r>
            <a:r>
              <a:rPr lang="en-US" sz="2600" baseline="30000" dirty="0">
                <a:latin typeface="Arial" charset="0"/>
                <a:ea typeface="ＭＳ Ｐゴシック" charset="0"/>
                <a:cs typeface="Arial" charset="0"/>
              </a:rPr>
              <a:t>2</a:t>
            </a:r>
            <a:r>
              <a:rPr lang="en-US" sz="2600" dirty="0">
                <a:latin typeface="Arial" charset="0"/>
                <a:ea typeface="ＭＳ Ｐゴシック" charset="0"/>
                <a:cs typeface="Arial" charset="0"/>
              </a:rPr>
              <a:t> initial dose </a:t>
            </a:r>
            <a:r>
              <a:rPr lang="en-US" sz="2600" dirty="0">
                <a:latin typeface="Arial" charset="0"/>
                <a:ea typeface="ＭＳ Ｐゴシック" charset="0"/>
                <a:cs typeface="Arial" charset="0"/>
                <a:sym typeface="Wingdings" pitchFamily="2" charset="2"/>
              </a:rPr>
              <a:t> 250 mg/m</a:t>
            </a:r>
            <a:r>
              <a:rPr lang="en-US" sz="2600" baseline="30000" dirty="0">
                <a:latin typeface="Arial" charset="0"/>
                <a:ea typeface="ＭＳ Ｐゴシック" charset="0"/>
                <a:cs typeface="Arial" charset="0"/>
                <a:sym typeface="Wingdings" pitchFamily="2" charset="2"/>
              </a:rPr>
              <a:t>2</a:t>
            </a:r>
            <a:r>
              <a:rPr lang="en-US" sz="2600" dirty="0">
                <a:latin typeface="Arial" charset="0"/>
                <a:ea typeface="ＭＳ Ｐゴシック" charset="0"/>
                <a:cs typeface="Arial" charset="0"/>
                <a:sym typeface="Wingdings" pitchFamily="2" charset="2"/>
              </a:rPr>
              <a:t> weekly</a:t>
            </a:r>
            <a:endParaRPr lang="en-US" sz="2600" dirty="0">
              <a:solidFill>
                <a:srgbClr val="99CCFF"/>
              </a:solidFill>
              <a:latin typeface="Arial" charset="0"/>
              <a:ea typeface="ＭＳ Ｐゴシック" charset="0"/>
              <a:cs typeface="Arial" charset="0"/>
            </a:endParaRPr>
          </a:p>
        </p:txBody>
      </p:sp>
      <p:sp>
        <p:nvSpPr>
          <p:cNvPr id="63491" name="TextBox 6"/>
          <p:cNvSpPr txBox="1">
            <a:spLocks noChangeArrowheads="1"/>
          </p:cNvSpPr>
          <p:nvPr/>
        </p:nvSpPr>
        <p:spPr bwMode="auto">
          <a:xfrm>
            <a:off x="12551"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hlinkClick r:id="rId2">
                  <a:extLst>
                    <a:ext uri="{A12FA001-AC4F-418D-AE19-62706E023703}">
                      <ahyp:hlinkClr xmlns:ahyp="http://schemas.microsoft.com/office/drawing/2018/hyperlinkcolor" val="tx"/>
                    </a:ext>
                  </a:extLst>
                </a:hlinkClick>
              </a:rPr>
              <a:t>https://www.accessdata.fda.gov/drugsatfda_docs/label/2020/210496s006lbl.pdf</a:t>
            </a:r>
            <a:r>
              <a:rPr lang="en-US" sz="1600" dirty="0">
                <a:solidFill>
                  <a:srgbClr val="002060"/>
                </a:solidFill>
              </a:rPr>
              <a:t> </a:t>
            </a:r>
            <a:endParaRPr lang="en-US" sz="1600" i="1" dirty="0">
              <a:solidFill>
                <a:srgbClr val="002060"/>
              </a:solidFill>
              <a:cs typeface="Arial" charset="0"/>
            </a:endParaRPr>
          </a:p>
        </p:txBody>
      </p:sp>
    </p:spTree>
    <p:extLst>
      <p:ext uri="{BB962C8B-B14F-4D97-AF65-F5344CB8AC3E}">
        <p14:creationId xmlns:p14="http://schemas.microsoft.com/office/powerpoint/2010/main" val="3482214603"/>
      </p:ext>
    </p:extLst>
  </p:cSld>
  <p:clrMapOvr>
    <a:masterClrMapping/>
  </p:clrMapOvr>
  <p:transition spd="slow"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3"/>
          <p:cNvSpPr>
            <a:spLocks noGrp="1"/>
          </p:cNvSpPr>
          <p:nvPr>
            <p:ph type="title"/>
          </p:nvPr>
        </p:nvSpPr>
        <p:spPr>
          <a:xfrm>
            <a:off x="838200" y="2209800"/>
            <a:ext cx="10972800" cy="1600200"/>
          </a:xfrm>
        </p:spPr>
        <p:txBody>
          <a:bodyPr/>
          <a:lstStyle/>
          <a:p>
            <a:br>
              <a:rPr lang="en-US" dirty="0">
                <a:latin typeface="Arial" charset="0"/>
                <a:ea typeface="ＭＳ Ｐゴシック" charset="0"/>
                <a:cs typeface="ＭＳ Ｐゴシック" charset="0"/>
              </a:rPr>
            </a:br>
            <a:r>
              <a:rPr lang="en-US" dirty="0" err="1"/>
              <a:t>Encorafenib</a:t>
            </a:r>
            <a:r>
              <a:rPr lang="en-US" dirty="0"/>
              <a:t>, </a:t>
            </a:r>
            <a:r>
              <a:rPr lang="en-US" dirty="0" err="1"/>
              <a:t>Binimetinib</a:t>
            </a:r>
            <a:r>
              <a:rPr lang="en-US" dirty="0"/>
              <a:t>, and Cetuximab in BRAF</a:t>
            </a:r>
            <a:br>
              <a:rPr lang="en-US" dirty="0"/>
            </a:br>
            <a:r>
              <a:rPr lang="en-US" dirty="0"/>
              <a:t>V600E–Mutated Colorectal Cancer</a:t>
            </a:r>
            <a:endParaRPr lang="en-US" dirty="0">
              <a:latin typeface="Arial" charset="0"/>
              <a:ea typeface="ＭＳ Ｐゴシック" charset="0"/>
              <a:cs typeface="ＭＳ Ｐゴシック" charset="0"/>
            </a:endParaRPr>
          </a:p>
        </p:txBody>
      </p:sp>
      <p:sp>
        <p:nvSpPr>
          <p:cNvPr id="7170" name="Content Placeholder 4"/>
          <p:cNvSpPr>
            <a:spLocks noGrp="1"/>
          </p:cNvSpPr>
          <p:nvPr>
            <p:ph idx="1"/>
          </p:nvPr>
        </p:nvSpPr>
        <p:spPr>
          <a:xfrm>
            <a:off x="838200" y="4114800"/>
            <a:ext cx="10972800" cy="1066800"/>
          </a:xfrm>
        </p:spPr>
        <p:txBody>
          <a:bodyPr/>
          <a:lstStyle/>
          <a:p>
            <a:pPr marL="0" indent="0">
              <a:buNone/>
            </a:pPr>
            <a:r>
              <a:rPr lang="en-US" dirty="0" err="1">
                <a:latin typeface="Arial" charset="0"/>
                <a:ea typeface="ＭＳ Ｐゴシック" charset="0"/>
                <a:cs typeface="ＭＳ Ｐゴシック" charset="0"/>
              </a:rPr>
              <a:t>Kopetz</a:t>
            </a:r>
            <a:r>
              <a:rPr lang="en-US" dirty="0">
                <a:latin typeface="Arial" charset="0"/>
                <a:ea typeface="ＭＳ Ｐゴシック" charset="0"/>
                <a:cs typeface="ＭＳ Ｐゴシック" charset="0"/>
              </a:rPr>
              <a:t> S et al. </a:t>
            </a:r>
            <a:br>
              <a:rPr lang="en-US" dirty="0">
                <a:latin typeface="Arial" charset="0"/>
                <a:ea typeface="ＭＳ Ｐゴシック" charset="0"/>
                <a:cs typeface="ＭＳ Ｐゴシック" charset="0"/>
              </a:rPr>
            </a:br>
            <a:r>
              <a:rPr lang="en-US" i="1" dirty="0"/>
              <a:t>N </a:t>
            </a:r>
            <a:r>
              <a:rPr lang="en-US" i="1" dirty="0" err="1"/>
              <a:t>Engl</a:t>
            </a:r>
            <a:r>
              <a:rPr lang="en-US" i="1" dirty="0"/>
              <a:t> J Med</a:t>
            </a:r>
            <a:r>
              <a:rPr lang="en-US" dirty="0"/>
              <a:t> </a:t>
            </a:r>
            <a:r>
              <a:rPr lang="en-US" dirty="0">
                <a:latin typeface="Arial" charset="0"/>
                <a:ea typeface="ＭＳ Ｐゴシック" charset="0"/>
                <a:cs typeface="ＭＳ Ｐゴシック" charset="0"/>
              </a:rPr>
              <a:t>2019;381(17):1632-43.</a:t>
            </a:r>
          </a:p>
        </p:txBody>
      </p:sp>
    </p:spTree>
    <p:extLst>
      <p:ext uri="{BB962C8B-B14F-4D97-AF65-F5344CB8AC3E}">
        <p14:creationId xmlns:p14="http://schemas.microsoft.com/office/powerpoint/2010/main" val="418307892"/>
      </p:ext>
    </p:extLst>
  </p:cSld>
  <p:clrMapOvr>
    <a:masterClrMapping/>
  </p:clrMapOvr>
  <p:transition spd="slow"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title"/>
          </p:nvPr>
        </p:nvSpPr>
        <p:spPr>
          <a:xfrm>
            <a:off x="876299" y="152400"/>
            <a:ext cx="10041835" cy="914400"/>
          </a:xfrm>
        </p:spPr>
        <p:txBody>
          <a:bodyPr/>
          <a:lstStyle/>
          <a:p>
            <a:r>
              <a:rPr lang="en-US" dirty="0">
                <a:latin typeface="Arial" charset="0"/>
                <a:ea typeface="ヒラギノ角ゴ Pro W3" charset="0"/>
                <a:cs typeface="ヒラギノ角ゴ Pro W3" charset="0"/>
              </a:rPr>
              <a:t>BEACON CRC: Select AEs</a:t>
            </a:r>
            <a:endParaRPr lang="en-US" dirty="0">
              <a:latin typeface="Arial" charset="0"/>
              <a:ea typeface="ＭＳ Ｐゴシック" charset="0"/>
              <a:cs typeface="ＭＳ Ｐゴシック" charset="0"/>
            </a:endParaRPr>
          </a:p>
        </p:txBody>
      </p:sp>
      <p:graphicFrame>
        <p:nvGraphicFramePr>
          <p:cNvPr id="9" name="Group 36"/>
          <p:cNvGraphicFramePr>
            <a:graphicFrameLocks/>
          </p:cNvGraphicFramePr>
          <p:nvPr>
            <p:extLst>
              <p:ext uri="{D42A27DB-BD31-4B8C-83A1-F6EECF244321}">
                <p14:modId xmlns:p14="http://schemas.microsoft.com/office/powerpoint/2010/main" val="3370943206"/>
              </p:ext>
            </p:extLst>
          </p:nvPr>
        </p:nvGraphicFramePr>
        <p:xfrm>
          <a:off x="876298" y="1749483"/>
          <a:ext cx="10248902" cy="4272920"/>
        </p:xfrm>
        <a:graphic>
          <a:graphicData uri="http://schemas.openxmlformats.org/drawingml/2006/table">
            <a:tbl>
              <a:tblPr/>
              <a:tblGrid>
                <a:gridCol w="3543302">
                  <a:extLst>
                    <a:ext uri="{9D8B030D-6E8A-4147-A177-3AD203B41FA5}">
                      <a16:colId xmlns:a16="http://schemas.microsoft.com/office/drawing/2014/main" val="20000"/>
                    </a:ext>
                  </a:extLst>
                </a:gridCol>
                <a:gridCol w="2385138">
                  <a:extLst>
                    <a:ext uri="{9D8B030D-6E8A-4147-A177-3AD203B41FA5}">
                      <a16:colId xmlns:a16="http://schemas.microsoft.com/office/drawing/2014/main" val="20001"/>
                    </a:ext>
                  </a:extLst>
                </a:gridCol>
                <a:gridCol w="2172252">
                  <a:extLst>
                    <a:ext uri="{9D8B030D-6E8A-4147-A177-3AD203B41FA5}">
                      <a16:colId xmlns:a16="http://schemas.microsoft.com/office/drawing/2014/main" val="20002"/>
                    </a:ext>
                  </a:extLst>
                </a:gridCol>
                <a:gridCol w="2148210">
                  <a:extLst>
                    <a:ext uri="{9D8B030D-6E8A-4147-A177-3AD203B41FA5}">
                      <a16:colId xmlns:a16="http://schemas.microsoft.com/office/drawing/2014/main" val="20003"/>
                    </a:ext>
                  </a:extLst>
                </a:gridCol>
              </a:tblGrid>
              <a:tr h="722821">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pPr>
                      <a:r>
                        <a:rPr kumimoji="0" lang="en-US" sz="2000" b="1" i="0" u="none" strike="noStrike" cap="none" normalizeH="0" baseline="0" dirty="0">
                          <a:ln>
                            <a:noFill/>
                          </a:ln>
                          <a:solidFill>
                            <a:schemeClr val="bg1"/>
                          </a:solidFill>
                          <a:effectLst/>
                          <a:latin typeface="Arial"/>
                          <a:ea typeface="ＭＳ Ｐゴシック" charset="0"/>
                          <a:cs typeface="Arial"/>
                        </a:rPr>
                        <a:t>Grade 3</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1" i="0" u="none" strike="noStrike" cap="none" normalizeH="0" baseline="0" dirty="0" err="1">
                          <a:ln>
                            <a:noFill/>
                          </a:ln>
                          <a:solidFill>
                            <a:schemeClr val="bg1"/>
                          </a:solidFill>
                          <a:effectLst/>
                          <a:latin typeface="Arial"/>
                          <a:ea typeface="ＭＳ Ｐゴシック" charset="0"/>
                          <a:cs typeface="Arial"/>
                        </a:rPr>
                        <a:t>Encora</a:t>
                      </a:r>
                      <a:r>
                        <a:rPr kumimoji="0" lang="en-US" sz="2000" b="1" i="0" u="none" strike="noStrike" cap="none" normalizeH="0" baseline="0" dirty="0">
                          <a:ln>
                            <a:noFill/>
                          </a:ln>
                          <a:solidFill>
                            <a:schemeClr val="bg1"/>
                          </a:solidFill>
                          <a:effectLst/>
                          <a:latin typeface="Arial"/>
                          <a:ea typeface="ＭＳ Ｐゴシック" charset="0"/>
                          <a:cs typeface="Arial"/>
                        </a:rPr>
                        <a:t>/</a:t>
                      </a:r>
                      <a:r>
                        <a:rPr kumimoji="0" lang="en-US" sz="2000" b="1" i="0" u="none" strike="noStrike" cap="none" normalizeH="0" baseline="0" dirty="0" err="1">
                          <a:ln>
                            <a:noFill/>
                          </a:ln>
                          <a:solidFill>
                            <a:schemeClr val="bg1"/>
                          </a:solidFill>
                          <a:effectLst/>
                          <a:latin typeface="Arial"/>
                          <a:ea typeface="ＭＳ Ｐゴシック" charset="0"/>
                          <a:cs typeface="Arial"/>
                        </a:rPr>
                        <a:t>cetux</a:t>
                      </a:r>
                      <a:r>
                        <a:rPr kumimoji="0" lang="en-US" sz="2000" b="1" i="0" u="none" strike="noStrike" cap="none" normalizeH="0" baseline="0" dirty="0">
                          <a:ln>
                            <a:noFill/>
                          </a:ln>
                          <a:solidFill>
                            <a:schemeClr val="bg1"/>
                          </a:solidFill>
                          <a:effectLst/>
                          <a:latin typeface="Arial"/>
                          <a:ea typeface="ＭＳ Ｐゴシック" charset="0"/>
                          <a:cs typeface="Arial"/>
                        </a:rPr>
                        <a:t>/</a:t>
                      </a:r>
                      <a:r>
                        <a:rPr kumimoji="0" lang="en-US" sz="2000" b="1" i="0" u="none" strike="noStrike" cap="none" normalizeH="0" baseline="0" dirty="0" err="1">
                          <a:ln>
                            <a:noFill/>
                          </a:ln>
                          <a:solidFill>
                            <a:schemeClr val="bg1"/>
                          </a:solidFill>
                          <a:effectLst/>
                          <a:latin typeface="Arial"/>
                          <a:ea typeface="ＭＳ Ｐゴシック" charset="0"/>
                          <a:cs typeface="Arial"/>
                        </a:rPr>
                        <a:t>bini</a:t>
                      </a:r>
                      <a:endParaRPr kumimoji="0" lang="en-US" sz="20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1" i="0" u="none" strike="noStrike" cap="none" normalizeH="0" baseline="0" dirty="0">
                          <a:ln>
                            <a:noFill/>
                          </a:ln>
                          <a:solidFill>
                            <a:schemeClr val="bg1"/>
                          </a:solidFill>
                          <a:effectLst/>
                          <a:latin typeface="Arial"/>
                          <a:ea typeface="ＭＳ Ｐゴシック" charset="0"/>
                          <a:cs typeface="Arial"/>
                        </a:rPr>
                        <a:t>(n = 222)</a:t>
                      </a:r>
                    </a:p>
                  </a:txBody>
                  <a:tcPr marL="27432" marR="27432" marT="27432" marB="27432" anchor="b" horzOverflow="overflow">
                    <a:lnL w="12700" cap="flat" cmpd="sng" algn="ctr">
                      <a:solidFill>
                        <a:srgbClr val="FFFFFF"/>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1" i="0" u="none" strike="noStrike" cap="none" normalizeH="0" baseline="0" dirty="0" err="1">
                          <a:ln>
                            <a:noFill/>
                          </a:ln>
                          <a:solidFill>
                            <a:schemeClr val="bg1"/>
                          </a:solidFill>
                          <a:effectLst/>
                          <a:latin typeface="Arial"/>
                          <a:ea typeface="ＭＳ Ｐゴシック" charset="0"/>
                          <a:cs typeface="Arial"/>
                        </a:rPr>
                        <a:t>Encora</a:t>
                      </a:r>
                      <a:r>
                        <a:rPr kumimoji="0" lang="en-US" sz="2000" b="1" i="0" u="none" strike="noStrike" cap="none" normalizeH="0" baseline="0" dirty="0">
                          <a:ln>
                            <a:noFill/>
                          </a:ln>
                          <a:solidFill>
                            <a:schemeClr val="bg1"/>
                          </a:solidFill>
                          <a:effectLst/>
                          <a:latin typeface="Arial"/>
                          <a:ea typeface="ＭＳ Ｐゴシック" charset="0"/>
                          <a:cs typeface="Arial"/>
                        </a:rPr>
                        <a:t>/</a:t>
                      </a:r>
                      <a:r>
                        <a:rPr kumimoji="0" lang="en-US" sz="2000" b="1" i="0" u="none" strike="noStrike" cap="none" normalizeH="0" baseline="0" dirty="0" err="1">
                          <a:ln>
                            <a:noFill/>
                          </a:ln>
                          <a:solidFill>
                            <a:schemeClr val="bg1"/>
                          </a:solidFill>
                          <a:effectLst/>
                          <a:latin typeface="Arial"/>
                          <a:ea typeface="ＭＳ Ｐゴシック" charset="0"/>
                          <a:cs typeface="Arial"/>
                        </a:rPr>
                        <a:t>cetux</a:t>
                      </a:r>
                      <a:endParaRPr kumimoji="0" lang="en-US" sz="20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1" i="0" u="none" strike="noStrike" cap="none" normalizeH="0" baseline="0" dirty="0">
                          <a:ln>
                            <a:noFill/>
                          </a:ln>
                          <a:solidFill>
                            <a:schemeClr val="bg1"/>
                          </a:solidFill>
                          <a:effectLst/>
                          <a:latin typeface="Arial"/>
                          <a:ea typeface="ＭＳ Ｐゴシック" charset="0"/>
                          <a:cs typeface="Arial"/>
                        </a:rPr>
                        <a:t>(n = 216)</a:t>
                      </a:r>
                    </a:p>
                  </a:txBody>
                  <a:tcPr marL="27432" marR="27432" marT="27432" marB="27432" anchor="b"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1" i="0" u="none" strike="noStrike" cap="none" normalizeH="0" baseline="0" dirty="0">
                          <a:ln>
                            <a:noFill/>
                          </a:ln>
                          <a:solidFill>
                            <a:schemeClr val="bg1"/>
                          </a:solidFill>
                          <a:effectLst/>
                          <a:latin typeface="Arial"/>
                          <a:ea typeface="ＭＳ Ｐゴシック" charset="0"/>
                          <a:cs typeface="Arial"/>
                        </a:rPr>
                        <a:t>Control </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1" i="0" u="none" strike="noStrike" cap="none" normalizeH="0" baseline="0" dirty="0">
                          <a:ln>
                            <a:noFill/>
                          </a:ln>
                          <a:solidFill>
                            <a:schemeClr val="bg1"/>
                          </a:solidFill>
                          <a:effectLst/>
                          <a:latin typeface="Arial"/>
                          <a:ea typeface="ＭＳ Ｐゴシック" charset="0"/>
                          <a:cs typeface="Arial"/>
                        </a:rPr>
                        <a:t>(n = 193)</a:t>
                      </a:r>
                    </a:p>
                  </a:txBody>
                  <a:tcPr marL="27432" marR="27432" marT="27432" marB="27432" anchor="b" horzOverflow="overflow">
                    <a:lnL w="38100" cap="flat" cmpd="sng" algn="ctr">
                      <a:solidFill>
                        <a:srgbClr val="FF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10000"/>
                  </a:ext>
                </a:extLst>
              </a:tr>
              <a:tr h="44343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j-lt"/>
                          <a:ea typeface="ＭＳ Ｐゴシック" charset="0"/>
                          <a:cs typeface="Arial"/>
                        </a:rPr>
                        <a:t>Diarrhea</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10%</a:t>
                      </a:r>
                    </a:p>
                  </a:txBody>
                  <a:tcPr marL="81103" marR="81103" marT="45742" marB="45742" anchor="ctr" horzOverflow="overflow">
                    <a:lnL w="12700" cap="flat" cmpd="sng" algn="ctr">
                      <a:solidFill>
                        <a:srgbClr val="FFFFFF"/>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2%</a:t>
                      </a:r>
                    </a:p>
                  </a:txBody>
                  <a:tcPr marL="81103" marR="81103" marT="45742" marB="45742" anchor="ct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10%</a:t>
                      </a:r>
                    </a:p>
                  </a:txBody>
                  <a:tcPr marL="81103" marR="81103" marT="45742" marB="45742" anchor="ctr" horzOverflow="overflow">
                    <a:lnL w="38100" cap="flat" cmpd="sng" algn="ctr">
                      <a:solidFill>
                        <a:srgbClr val="FF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1"/>
                  </a:ext>
                </a:extLst>
              </a:tr>
              <a:tr h="44343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j-lt"/>
                          <a:ea typeface="ＭＳ Ｐゴシック" charset="0"/>
                          <a:cs typeface="Arial"/>
                        </a:rPr>
                        <a:t>Fatigue</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2%</a:t>
                      </a:r>
                    </a:p>
                  </a:txBody>
                  <a:tcPr marL="81103" marR="81103" marT="45742" marB="45742" anchor="ctr" horzOverflow="overflow">
                    <a:lnL w="12700" cap="flat" cmpd="sng" algn="ctr">
                      <a:solidFill>
                        <a:srgbClr val="FFFFFF"/>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4%</a:t>
                      </a:r>
                    </a:p>
                  </a:txBody>
                  <a:tcPr marL="81103" marR="81103" marT="45742" marB="45742" anchor="ct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4%</a:t>
                      </a:r>
                    </a:p>
                  </a:txBody>
                  <a:tcPr marL="81103" marR="81103" marT="45742" marB="45742" anchor="ctr" horzOverflow="overflow">
                    <a:lnL w="38100" cap="flat" cmpd="sng" algn="ctr">
                      <a:solidFill>
                        <a:srgbClr val="FF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3"/>
                  </a:ext>
                </a:extLst>
              </a:tr>
              <a:tr h="44343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j-lt"/>
                          <a:ea typeface="ＭＳ Ｐゴシック" charset="0"/>
                          <a:cs typeface="Arial"/>
                        </a:rPr>
                        <a:t>Nausea</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5%</a:t>
                      </a:r>
                    </a:p>
                  </a:txBody>
                  <a:tcPr marL="81103" marR="81103" marT="45742" marB="45742" anchor="ctr" horzOverflow="overflow">
                    <a:lnL w="12700" cap="flat" cmpd="sng" algn="ctr">
                      <a:solidFill>
                        <a:srgbClr val="FFFFFF"/>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&lt;1%</a:t>
                      </a:r>
                    </a:p>
                  </a:txBody>
                  <a:tcPr marL="81103" marR="81103" marT="45742" marB="45742" anchor="ct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1%</a:t>
                      </a:r>
                    </a:p>
                  </a:txBody>
                  <a:tcPr marL="81103" marR="81103" marT="45742" marB="45742" anchor="ctr" horzOverflow="overflow">
                    <a:lnL w="38100" cap="flat" cmpd="sng" algn="ctr">
                      <a:solidFill>
                        <a:srgbClr val="FF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4"/>
                  </a:ext>
                </a:extLst>
              </a:tr>
              <a:tr h="44343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kern="1200" cap="none" normalizeH="0" baseline="0" dirty="0">
                          <a:ln>
                            <a:noFill/>
                          </a:ln>
                          <a:solidFill>
                            <a:srgbClr val="FFFFFF"/>
                          </a:solidFill>
                          <a:effectLst/>
                          <a:latin typeface="+mn-lt"/>
                          <a:ea typeface="ＭＳ Ｐゴシック" charset="0"/>
                          <a:cs typeface="Arial"/>
                        </a:rPr>
                        <a:t>Dermatitis acneiform</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2%</a:t>
                      </a:r>
                    </a:p>
                  </a:txBody>
                  <a:tcPr marL="81103" marR="81103" marT="45742" marB="45742" anchor="ctr" horzOverflow="overflow">
                    <a:lnL w="12700" cap="flat" cmpd="sng" algn="ctr">
                      <a:solidFill>
                        <a:srgbClr val="FFFFFF"/>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1%</a:t>
                      </a:r>
                    </a:p>
                  </a:txBody>
                  <a:tcPr marL="81103" marR="81103" marT="45742" marB="45742" anchor="ct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3%</a:t>
                      </a:r>
                    </a:p>
                  </a:txBody>
                  <a:tcPr marL="81103" marR="81103" marT="45742" marB="45742" anchor="ctr" horzOverflow="overflow">
                    <a:lnL w="38100" cap="flat" cmpd="sng" algn="ctr">
                      <a:solidFill>
                        <a:srgbClr val="FF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2880929754"/>
                  </a:ext>
                </a:extLst>
              </a:tr>
              <a:tr h="44343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j-lt"/>
                          <a:ea typeface="ＭＳ Ｐゴシック" charset="0"/>
                          <a:cs typeface="Arial"/>
                        </a:rPr>
                        <a:t>Abdominal pain</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6%</a:t>
                      </a:r>
                    </a:p>
                  </a:txBody>
                  <a:tcPr marL="81103" marR="81103" marT="45742" marB="45742" anchor="ctr" horzOverflow="overflow">
                    <a:lnL w="12700" cap="flat" cmpd="sng" algn="ctr">
                      <a:solidFill>
                        <a:srgbClr val="FFFFFF"/>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2%</a:t>
                      </a:r>
                    </a:p>
                  </a:txBody>
                  <a:tcPr marL="81103" marR="81103" marT="45742" marB="45742" anchor="ct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5%</a:t>
                      </a:r>
                    </a:p>
                  </a:txBody>
                  <a:tcPr marL="81103" marR="81103" marT="45742" marB="45742" anchor="ctr" horzOverflow="overflow">
                    <a:lnL w="38100" cap="flat" cmpd="sng" algn="ctr">
                      <a:solidFill>
                        <a:srgbClr val="FF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9741640"/>
                  </a:ext>
                </a:extLst>
              </a:tr>
              <a:tr h="44343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kern="1200" cap="none" normalizeH="0" baseline="0" dirty="0">
                          <a:ln>
                            <a:noFill/>
                          </a:ln>
                          <a:solidFill>
                            <a:srgbClr val="FFFFFF"/>
                          </a:solidFill>
                          <a:effectLst/>
                          <a:latin typeface="+mn-lt"/>
                          <a:ea typeface="ＭＳ Ｐゴシック" charset="0"/>
                          <a:cs typeface="Arial"/>
                        </a:rPr>
                        <a:t>Decreased appetite</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2%</a:t>
                      </a:r>
                    </a:p>
                  </a:txBody>
                  <a:tcPr marL="81103" marR="81103" marT="45742" marB="45742" anchor="ctr" horzOverflow="overflow">
                    <a:lnL w="12700" cap="flat" cmpd="sng" algn="ctr">
                      <a:solidFill>
                        <a:srgbClr val="FFFFFF"/>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1%</a:t>
                      </a:r>
                    </a:p>
                  </a:txBody>
                  <a:tcPr marL="81103" marR="81103" marT="45742" marB="45742" anchor="ct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3%</a:t>
                      </a:r>
                    </a:p>
                  </a:txBody>
                  <a:tcPr marL="81103" marR="81103" marT="45742" marB="45742" anchor="ctr" horzOverflow="overflow">
                    <a:lnL w="38100" cap="flat" cmpd="sng" algn="ctr">
                      <a:solidFill>
                        <a:srgbClr val="FF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682172831"/>
                  </a:ext>
                </a:extLst>
              </a:tr>
              <a:tr h="44343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kern="1200" cap="none" normalizeH="0" baseline="0" dirty="0">
                          <a:ln>
                            <a:noFill/>
                          </a:ln>
                          <a:solidFill>
                            <a:srgbClr val="FFFFFF"/>
                          </a:solidFill>
                          <a:effectLst/>
                          <a:latin typeface="+mn-lt"/>
                          <a:ea typeface="ＭＳ Ｐゴシック" charset="0"/>
                          <a:cs typeface="Arial"/>
                        </a:rPr>
                        <a:t>Arthralgia</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0</a:t>
                      </a:r>
                    </a:p>
                  </a:txBody>
                  <a:tcPr marL="81103" marR="81103" marT="45742" marB="45742" anchor="ctr" horzOverflow="overflow">
                    <a:lnL w="12700" cap="flat" cmpd="sng" algn="ctr">
                      <a:solidFill>
                        <a:srgbClr val="FFFFFF"/>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1%</a:t>
                      </a:r>
                    </a:p>
                  </a:txBody>
                  <a:tcPr marL="81103" marR="81103" marT="45742" marB="45742" anchor="ct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0</a:t>
                      </a:r>
                    </a:p>
                  </a:txBody>
                  <a:tcPr marL="81103" marR="81103" marT="45742" marB="45742" anchor="ctr" horzOverflow="overflow">
                    <a:lnL w="38100" cap="flat" cmpd="sng" algn="ctr">
                      <a:solidFill>
                        <a:srgbClr val="FF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4019993165"/>
                  </a:ext>
                </a:extLst>
              </a:tr>
              <a:tr h="443437">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kern="1200" cap="none" normalizeH="0" baseline="0" dirty="0">
                          <a:ln>
                            <a:noFill/>
                          </a:ln>
                          <a:solidFill>
                            <a:srgbClr val="FFFFFF"/>
                          </a:solidFill>
                          <a:effectLst/>
                          <a:latin typeface="+mn-lt"/>
                          <a:ea typeface="ＭＳ Ｐゴシック" charset="0"/>
                          <a:cs typeface="Arial"/>
                        </a:rPr>
                        <a:t>Rash</a:t>
                      </a:r>
                    </a:p>
                  </a:txBody>
                  <a:tcPr marR="27432" marT="27432" marB="2743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&lt;1%</a:t>
                      </a:r>
                    </a:p>
                  </a:txBody>
                  <a:tcPr marL="81103" marR="81103" marT="45742" marB="45742" anchor="ctr" horzOverflow="overflow">
                    <a:lnL w="12700" cap="flat" cmpd="sng" algn="ctr">
                      <a:solidFill>
                        <a:srgbClr val="FFFFFF"/>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0</a:t>
                      </a:r>
                    </a:p>
                  </a:txBody>
                  <a:tcPr marL="81103" marR="81103" marT="45742" marB="45742" anchor="ctr" horzOverflow="overflow">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2%</a:t>
                      </a:r>
                    </a:p>
                  </a:txBody>
                  <a:tcPr marL="81103" marR="81103" marT="45742" marB="45742" anchor="ctr" horzOverflow="overflow">
                    <a:lnL w="38100" cap="flat" cmpd="sng" algn="ctr">
                      <a:solidFill>
                        <a:srgbClr val="FF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513794810"/>
                  </a:ext>
                </a:extLst>
              </a:tr>
            </a:tbl>
          </a:graphicData>
        </a:graphic>
      </p:graphicFrame>
      <p:sp>
        <p:nvSpPr>
          <p:cNvPr id="7" name="TextBox 9">
            <a:extLst>
              <a:ext uri="{FF2B5EF4-FFF2-40B4-BE49-F238E27FC236}">
                <a16:creationId xmlns:a16="http://schemas.microsoft.com/office/drawing/2014/main" id="{E98EAA98-1512-AA4D-ACB4-9DD10B394323}"/>
              </a:ext>
            </a:extLst>
          </p:cNvPr>
          <p:cNvSpPr txBox="1">
            <a:spLocks noChangeArrowheads="1"/>
          </p:cNvSpPr>
          <p:nvPr/>
        </p:nvSpPr>
        <p:spPr bwMode="auto">
          <a:xfrm>
            <a:off x="25400" y="6433258"/>
            <a:ext cx="12014200" cy="424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bIns="13716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a-DK" sz="1600" dirty="0" err="1">
                <a:solidFill>
                  <a:srgbClr val="002060"/>
                </a:solidFill>
              </a:rPr>
              <a:t>Kopetz</a:t>
            </a:r>
            <a:r>
              <a:rPr lang="da-DK" sz="1600" dirty="0">
                <a:solidFill>
                  <a:srgbClr val="002060"/>
                </a:solidFill>
              </a:rPr>
              <a:t> S et al. </a:t>
            </a:r>
            <a:r>
              <a:rPr lang="da-DK" sz="1600" i="1" dirty="0">
                <a:solidFill>
                  <a:srgbClr val="002060"/>
                </a:solidFill>
              </a:rPr>
              <a:t>N </a:t>
            </a:r>
            <a:r>
              <a:rPr lang="da-DK" sz="1600" i="1" dirty="0" err="1">
                <a:solidFill>
                  <a:srgbClr val="002060"/>
                </a:solidFill>
              </a:rPr>
              <a:t>Engl</a:t>
            </a:r>
            <a:r>
              <a:rPr lang="da-DK" sz="1600" i="1" dirty="0">
                <a:solidFill>
                  <a:srgbClr val="002060"/>
                </a:solidFill>
              </a:rPr>
              <a:t> J Med </a:t>
            </a:r>
            <a:r>
              <a:rPr lang="da-DK" sz="1600" dirty="0">
                <a:solidFill>
                  <a:srgbClr val="002060"/>
                </a:solidFill>
              </a:rPr>
              <a:t>2019;381(17)1632-43. </a:t>
            </a:r>
            <a:endParaRPr lang="en-US" sz="1600" dirty="0">
              <a:solidFill>
                <a:srgbClr val="002060"/>
              </a:solidFill>
            </a:endParaRPr>
          </a:p>
        </p:txBody>
      </p:sp>
    </p:spTree>
    <p:extLst>
      <p:ext uri="{BB962C8B-B14F-4D97-AF65-F5344CB8AC3E}">
        <p14:creationId xmlns:p14="http://schemas.microsoft.com/office/powerpoint/2010/main" val="2188897974"/>
      </p:ext>
    </p:extLst>
  </p:cSld>
  <p:clrMapOvr>
    <a:masterClrMapping/>
  </p:clrMapOvr>
  <p:transition spd="slow"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a:t>Ms </a:t>
            </a:r>
            <a:r>
              <a:rPr lang="en-US" dirty="0" err="1"/>
              <a:t>Triglianos</a:t>
            </a:r>
            <a:r>
              <a:rPr lang="en-US" dirty="0"/>
              <a:t> — Disclosures</a:t>
            </a:r>
          </a:p>
        </p:txBody>
      </p:sp>
      <p:graphicFrame>
        <p:nvGraphicFramePr>
          <p:cNvPr id="4" name="Table 3">
            <a:extLst>
              <a:ext uri="{FF2B5EF4-FFF2-40B4-BE49-F238E27FC236}">
                <a16:creationId xmlns:a16="http://schemas.microsoft.com/office/drawing/2014/main" id="{A9D9A238-088C-CE4B-9E4F-18754567C03F}"/>
              </a:ext>
            </a:extLst>
          </p:cNvPr>
          <p:cNvGraphicFramePr>
            <a:graphicFrameLocks noGrp="1"/>
          </p:cNvGraphicFramePr>
          <p:nvPr/>
        </p:nvGraphicFramePr>
        <p:xfrm>
          <a:off x="1562100" y="2857500"/>
          <a:ext cx="9410700" cy="1143000"/>
        </p:xfrm>
        <a:graphic>
          <a:graphicData uri="http://schemas.openxmlformats.org/drawingml/2006/table">
            <a:tbl>
              <a:tblPr firstRow="1" bandRow="1">
                <a:tableStyleId>{5C22544A-7EE6-4342-B048-85BDC9FD1C3A}</a:tableStyleId>
              </a:tblPr>
              <a:tblGrid>
                <a:gridCol w="9410700">
                  <a:extLst>
                    <a:ext uri="{9D8B030D-6E8A-4147-A177-3AD203B41FA5}">
                      <a16:colId xmlns:a16="http://schemas.microsoft.com/office/drawing/2014/main" val="1723418156"/>
                    </a:ext>
                  </a:extLst>
                </a:gridCol>
              </a:tblGrid>
              <a:tr h="1143000">
                <a:tc>
                  <a:txBody>
                    <a:bodyPr/>
                    <a:lstStyle/>
                    <a:p>
                      <a:pPr algn="ctr"/>
                      <a:r>
                        <a:rPr lang="en-US" sz="2000" b="0" kern="1200" dirty="0">
                          <a:solidFill>
                            <a:srgbClr val="002060"/>
                          </a:solidFill>
                          <a:effectLst/>
                          <a:latin typeface="+mn-lt"/>
                          <a:ea typeface="+mn-ea"/>
                          <a:cs typeface="+mn-cs"/>
                        </a:rPr>
                        <a:t>No financial interests or affiliations to disclose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bl>
          </a:graphicData>
        </a:graphic>
      </p:graphicFrame>
    </p:spTree>
    <p:extLst>
      <p:ext uri="{BB962C8B-B14F-4D97-AF65-F5344CB8AC3E}">
        <p14:creationId xmlns:p14="http://schemas.microsoft.com/office/powerpoint/2010/main" val="964434911"/>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E5F11A2-3AC8-7948-9FB7-6DB9410E2EE4}"/>
              </a:ext>
            </a:extLst>
          </p:cNvPr>
          <p:cNvSpPr>
            <a:spLocks noGrp="1"/>
          </p:cNvSpPr>
          <p:nvPr>
            <p:ph type="title"/>
          </p:nvPr>
        </p:nvSpPr>
        <p:spPr>
          <a:xfrm>
            <a:off x="457200" y="0"/>
            <a:ext cx="11430000" cy="1143000"/>
          </a:xfrm>
        </p:spPr>
        <p:txBody>
          <a:bodyPr/>
          <a:lstStyle/>
          <a:p>
            <a:r>
              <a:rPr lang="en-US" altLang="en-US" dirty="0"/>
              <a:t>FDA Approval of </a:t>
            </a:r>
            <a:r>
              <a:rPr lang="en-US" altLang="en-US" dirty="0" err="1"/>
              <a:t>Encorafenib</a:t>
            </a:r>
            <a:r>
              <a:rPr lang="en-US" altLang="en-US" dirty="0"/>
              <a:t> in Combination with Cetuximab for mCRC — April 8, 2020</a:t>
            </a:r>
          </a:p>
        </p:txBody>
      </p:sp>
      <p:sp>
        <p:nvSpPr>
          <p:cNvPr id="16387" name="Content Placeholder 2">
            <a:extLst>
              <a:ext uri="{FF2B5EF4-FFF2-40B4-BE49-F238E27FC236}">
                <a16:creationId xmlns:a16="http://schemas.microsoft.com/office/drawing/2014/main" id="{7C733E2A-8CC8-724C-BEEC-5983733585F5}"/>
              </a:ext>
            </a:extLst>
          </p:cNvPr>
          <p:cNvSpPr>
            <a:spLocks noGrp="1"/>
          </p:cNvSpPr>
          <p:nvPr>
            <p:ph idx="1"/>
          </p:nvPr>
        </p:nvSpPr>
        <p:spPr>
          <a:xfrm>
            <a:off x="762000" y="1524000"/>
            <a:ext cx="10668000" cy="4876800"/>
          </a:xfrm>
        </p:spPr>
        <p:txBody>
          <a:bodyPr/>
          <a:lstStyle/>
          <a:p>
            <a:pPr marL="0" indent="0">
              <a:spcBef>
                <a:spcPts val="1128"/>
              </a:spcBef>
              <a:buNone/>
            </a:pPr>
            <a:r>
              <a:rPr lang="en-US" sz="2200" dirty="0"/>
              <a:t>On April 8, 2020, the FDA approved </a:t>
            </a:r>
            <a:r>
              <a:rPr lang="en-US" sz="2200" dirty="0" err="1"/>
              <a:t>encorafenib</a:t>
            </a:r>
            <a:r>
              <a:rPr lang="en-US" sz="2200" dirty="0"/>
              <a:t> in combination with cetuximab for the treatment of adult patients with metastatic colorectal cancer (CRC) with a BRAF V600E mutation, detected by an FDA-approved test, after prior therapy.</a:t>
            </a:r>
          </a:p>
          <a:p>
            <a:pPr marL="0" indent="0">
              <a:spcBef>
                <a:spcPts val="1128"/>
              </a:spcBef>
              <a:buNone/>
            </a:pPr>
            <a:r>
              <a:rPr lang="en-US" sz="2200" dirty="0"/>
              <a:t>Efficacy was evaluated in a randomized, active-controlled, open-label, multicenter trial (BEACON CRC; NCT02928224). Eligible patients were required to have BRAF V600E mutation-positive metastatic CRC with disease progression after one or two prior regimens.</a:t>
            </a:r>
          </a:p>
          <a:p>
            <a:pPr marL="0" indent="0">
              <a:spcBef>
                <a:spcPts val="1128"/>
              </a:spcBef>
              <a:buNone/>
            </a:pPr>
            <a:r>
              <a:rPr lang="en-US" sz="2200" dirty="0"/>
              <a:t>The most common adverse reactions (≥25%) for </a:t>
            </a:r>
            <a:r>
              <a:rPr lang="en-US" sz="2200" dirty="0" err="1"/>
              <a:t>encorafenib</a:t>
            </a:r>
            <a:r>
              <a:rPr lang="en-US" sz="2200" dirty="0"/>
              <a:t> with cetuximab were fatigue, nausea, diarrhea, dermatitis acneiform, abdominal pain, decreased appetite, arthralgia, and rash.</a:t>
            </a:r>
          </a:p>
        </p:txBody>
      </p:sp>
      <p:sp>
        <p:nvSpPr>
          <p:cNvPr id="16388" name="TextBox 6">
            <a:extLst>
              <a:ext uri="{FF2B5EF4-FFF2-40B4-BE49-F238E27FC236}">
                <a16:creationId xmlns:a16="http://schemas.microsoft.com/office/drawing/2014/main" id="{4BF9AB02-D2AB-5F4A-8B04-D1C212C89A2B}"/>
              </a:ext>
            </a:extLst>
          </p:cNvPr>
          <p:cNvSpPr txBox="1">
            <a:spLocks noChangeArrowheads="1"/>
          </p:cNvSpPr>
          <p:nvPr/>
        </p:nvSpPr>
        <p:spPr bwMode="auto">
          <a:xfrm>
            <a:off x="609600" y="6172200"/>
            <a:ext cx="109728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0" rIns="182880" bIns="91440" anchor="b"/>
          <a:lstStyle>
            <a:lvl1pPr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US" altLang="en-US" sz="1600" dirty="0">
                <a:solidFill>
                  <a:srgbClr val="002060"/>
                </a:solidFill>
                <a:cs typeface="Arial" panose="020B0604020202020204" pitchFamily="34" charset="0"/>
              </a:rPr>
              <a:t>https://</a:t>
            </a:r>
            <a:r>
              <a:rPr lang="en-US" altLang="en-US" sz="1600" dirty="0" err="1">
                <a:solidFill>
                  <a:srgbClr val="002060"/>
                </a:solidFill>
                <a:cs typeface="Arial" panose="020B0604020202020204" pitchFamily="34" charset="0"/>
              </a:rPr>
              <a:t>www.fda.gov</a:t>
            </a:r>
            <a:r>
              <a:rPr lang="en-US" altLang="en-US" sz="1600" dirty="0">
                <a:solidFill>
                  <a:srgbClr val="002060"/>
                </a:solidFill>
                <a:cs typeface="Arial" panose="020B0604020202020204" pitchFamily="34" charset="0"/>
              </a:rPr>
              <a:t>/drugs/resources-information-approved-drugs/fda-approves-encorafenib-combination-cetuximab-metastatic-colorectal-cancer-braf-v600e-mutation</a:t>
            </a:r>
          </a:p>
        </p:txBody>
      </p:sp>
    </p:spTree>
    <p:extLst>
      <p:ext uri="{BB962C8B-B14F-4D97-AF65-F5344CB8AC3E}">
        <p14:creationId xmlns:p14="http://schemas.microsoft.com/office/powerpoint/2010/main" val="1311711556"/>
      </p:ext>
    </p:extLst>
  </p:cSld>
  <p:clrMapOvr>
    <a:masterClrMapping/>
  </p:clrMapOvr>
  <p:transition spd="slow"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3"/>
          <p:cNvSpPr>
            <a:spLocks noGrp="1"/>
          </p:cNvSpPr>
          <p:nvPr>
            <p:ph type="title"/>
          </p:nvPr>
        </p:nvSpPr>
        <p:spPr>
          <a:xfrm>
            <a:off x="609600" y="2286000"/>
            <a:ext cx="10972800" cy="1600200"/>
          </a:xfrm>
        </p:spPr>
        <p:txBody>
          <a:bodyPr/>
          <a:lstStyle/>
          <a:p>
            <a:r>
              <a:rPr lang="en-US" dirty="0" err="1"/>
              <a:t>Encorafenib</a:t>
            </a:r>
            <a:r>
              <a:rPr lang="en-US" dirty="0"/>
              <a:t> plus Cetuximab with or without </a:t>
            </a:r>
            <a:r>
              <a:rPr lang="en-US" dirty="0" err="1"/>
              <a:t>Binimetinib</a:t>
            </a:r>
            <a:r>
              <a:rPr lang="en-US" dirty="0"/>
              <a:t> for </a:t>
            </a:r>
            <a:r>
              <a:rPr lang="en-US" i="1" dirty="0"/>
              <a:t>BRAF</a:t>
            </a:r>
            <a:r>
              <a:rPr lang="en-US" dirty="0"/>
              <a:t> V600E Metastatic Colorectal Cancer: Updated Survival Results from a Randomized, Three-Arm, Phase III Study versus Choice of Either Irinotecan or FOLFIRI plus Cetuximab (BEACON CRC)</a:t>
            </a:r>
            <a:endParaRPr lang="en-US" dirty="0">
              <a:latin typeface="Arial" charset="0"/>
              <a:ea typeface="ＭＳ Ｐゴシック" charset="0"/>
              <a:cs typeface="ＭＳ Ｐゴシック" charset="0"/>
            </a:endParaRPr>
          </a:p>
        </p:txBody>
      </p:sp>
      <p:sp>
        <p:nvSpPr>
          <p:cNvPr id="7170" name="Content Placeholder 4"/>
          <p:cNvSpPr>
            <a:spLocks noGrp="1"/>
          </p:cNvSpPr>
          <p:nvPr>
            <p:ph idx="1"/>
          </p:nvPr>
        </p:nvSpPr>
        <p:spPr>
          <a:xfrm>
            <a:off x="609600" y="4191000"/>
            <a:ext cx="10972800" cy="1066800"/>
          </a:xfrm>
        </p:spPr>
        <p:txBody>
          <a:bodyPr/>
          <a:lstStyle/>
          <a:p>
            <a:pPr marL="0" indent="0">
              <a:buNone/>
            </a:pPr>
            <a:r>
              <a:rPr lang="en-US" dirty="0" err="1">
                <a:latin typeface="Arial" charset="0"/>
                <a:ea typeface="ＭＳ Ｐゴシック" charset="0"/>
                <a:cs typeface="ＭＳ Ｐゴシック" charset="0"/>
              </a:rPr>
              <a:t>Kopetz</a:t>
            </a:r>
            <a:r>
              <a:rPr lang="en-US" dirty="0">
                <a:latin typeface="Arial" charset="0"/>
                <a:ea typeface="ＭＳ Ｐゴシック" charset="0"/>
                <a:cs typeface="ＭＳ Ｐゴシック" charset="0"/>
              </a:rPr>
              <a:t> S et al. </a:t>
            </a:r>
            <a:br>
              <a:rPr lang="en-US" dirty="0">
                <a:latin typeface="Arial" charset="0"/>
                <a:ea typeface="ＭＳ Ｐゴシック" charset="0"/>
                <a:cs typeface="ＭＳ Ｐゴシック" charset="0"/>
              </a:rPr>
            </a:br>
            <a:r>
              <a:rPr lang="en-US" dirty="0"/>
              <a:t>ASCO </a:t>
            </a:r>
            <a:r>
              <a:rPr lang="en-US" dirty="0">
                <a:latin typeface="Arial" charset="0"/>
                <a:ea typeface="ＭＳ Ｐゴシック" charset="0"/>
                <a:cs typeface="ＭＳ Ｐゴシック" charset="0"/>
              </a:rPr>
              <a:t>2020;Abstract 4001.</a:t>
            </a:r>
          </a:p>
        </p:txBody>
      </p:sp>
    </p:spTree>
    <p:extLst>
      <p:ext uri="{BB962C8B-B14F-4D97-AF65-F5344CB8AC3E}">
        <p14:creationId xmlns:p14="http://schemas.microsoft.com/office/powerpoint/2010/main" val="1917471506"/>
      </p:ext>
    </p:extLst>
  </p:cSld>
  <p:clrMapOvr>
    <a:masterClrMapping/>
  </p:clrMapOvr>
  <p:transition spd="slow"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0E8AC558-9F94-E349-9782-733E76A9A1B2}"/>
              </a:ext>
            </a:extLst>
          </p:cNvPr>
          <p:cNvPicPr>
            <a:picLocks noChangeAspect="1"/>
          </p:cNvPicPr>
          <p:nvPr/>
        </p:nvPicPr>
        <p:blipFill rotWithShape="1">
          <a:blip r:embed="rId2"/>
          <a:srcRect t="58644" b="-3147"/>
          <a:stretch/>
        </p:blipFill>
        <p:spPr>
          <a:xfrm>
            <a:off x="7796471" y="3401284"/>
            <a:ext cx="939544" cy="1753608"/>
          </a:xfrm>
          <a:prstGeom prst="rect">
            <a:avLst/>
          </a:prstGeom>
        </p:spPr>
      </p:pic>
      <p:pic>
        <p:nvPicPr>
          <p:cNvPr id="3" name="Picture 2" descr="A close up of a logo&#10;&#10;Description automatically generated">
            <a:extLst>
              <a:ext uri="{FF2B5EF4-FFF2-40B4-BE49-F238E27FC236}">
                <a16:creationId xmlns:a16="http://schemas.microsoft.com/office/drawing/2014/main" id="{2C12B020-D924-EB4B-AE66-C1E44E12DA56}"/>
              </a:ext>
            </a:extLst>
          </p:cNvPr>
          <p:cNvPicPr>
            <a:picLocks noChangeAspect="1"/>
          </p:cNvPicPr>
          <p:nvPr/>
        </p:nvPicPr>
        <p:blipFill rotWithShape="1">
          <a:blip r:embed="rId2"/>
          <a:srcRect b="65555"/>
          <a:stretch/>
        </p:blipFill>
        <p:spPr>
          <a:xfrm>
            <a:off x="7937756" y="1462134"/>
            <a:ext cx="939544" cy="1357266"/>
          </a:xfrm>
          <a:prstGeom prst="rect">
            <a:avLst/>
          </a:prstGeom>
        </p:spPr>
      </p:pic>
      <p:sp>
        <p:nvSpPr>
          <p:cNvPr id="11" name="Title 1"/>
          <p:cNvSpPr>
            <a:spLocks noGrp="1"/>
          </p:cNvSpPr>
          <p:nvPr>
            <p:ph type="title"/>
          </p:nvPr>
        </p:nvSpPr>
        <p:spPr/>
        <p:txBody>
          <a:bodyPr/>
          <a:lstStyle/>
          <a:p>
            <a:r>
              <a:rPr lang="en-US" dirty="0">
                <a:latin typeface="Arial" charset="0"/>
                <a:ea typeface="ＭＳ Ｐゴシック" charset="0"/>
                <a:cs typeface="ＭＳ Ｐゴシック" charset="0"/>
              </a:rPr>
              <a:t>What Is Microsatellite Instability (MSI)?</a:t>
            </a:r>
          </a:p>
        </p:txBody>
      </p:sp>
      <p:sp>
        <p:nvSpPr>
          <p:cNvPr id="5" name="Content Placeholder 2"/>
          <p:cNvSpPr>
            <a:spLocks noGrp="1"/>
          </p:cNvSpPr>
          <p:nvPr>
            <p:ph idx="1"/>
          </p:nvPr>
        </p:nvSpPr>
        <p:spPr>
          <a:xfrm>
            <a:off x="609600" y="1371600"/>
            <a:ext cx="7135815" cy="5029200"/>
          </a:xfrm>
        </p:spPr>
        <p:txBody>
          <a:bodyPr/>
          <a:lstStyle/>
          <a:p>
            <a:pPr marL="0" indent="0">
              <a:buNone/>
              <a:defRPr/>
            </a:pPr>
            <a:r>
              <a:rPr lang="en-US" sz="2200" b="1" dirty="0">
                <a:solidFill>
                  <a:srgbClr val="0432FF"/>
                </a:solidFill>
                <a:latin typeface="Arial" charset="0"/>
                <a:ea typeface="ＭＳ Ｐゴシック" charset="0"/>
                <a:cs typeface="ＭＳ Ｐゴシック" charset="0"/>
              </a:rPr>
              <a:t>Microsatellites: </a:t>
            </a:r>
          </a:p>
          <a:p>
            <a:pPr>
              <a:defRPr/>
            </a:pPr>
            <a:r>
              <a:rPr lang="en-US" sz="2200" dirty="0">
                <a:latin typeface="Arial" charset="0"/>
                <a:ea typeface="ＭＳ Ｐゴシック" charset="0"/>
                <a:cs typeface="ＭＳ Ｐゴシック" charset="0"/>
              </a:rPr>
              <a:t>Repetitive segments of DNA</a:t>
            </a:r>
          </a:p>
          <a:p>
            <a:pPr>
              <a:defRPr/>
            </a:pPr>
            <a:r>
              <a:rPr lang="en-US" sz="2200" dirty="0">
                <a:latin typeface="Arial" charset="0"/>
                <a:ea typeface="ＭＳ Ｐゴシック" charset="0"/>
                <a:cs typeface="ＭＳ Ｐゴシック" charset="0"/>
              </a:rPr>
              <a:t>The same number of repeats are present in every cell</a:t>
            </a:r>
          </a:p>
          <a:p>
            <a:pPr marL="0" indent="0">
              <a:buNone/>
              <a:defRPr/>
            </a:pPr>
            <a:endParaRPr lang="en-US" sz="2200" dirty="0">
              <a:latin typeface="Arial" charset="0"/>
              <a:ea typeface="ＭＳ Ｐゴシック" charset="0"/>
              <a:cs typeface="ＭＳ Ｐゴシック" charset="0"/>
            </a:endParaRPr>
          </a:p>
          <a:p>
            <a:pPr marL="0" indent="0">
              <a:buNone/>
              <a:defRPr/>
            </a:pPr>
            <a:r>
              <a:rPr lang="en-US" sz="2200" b="1" dirty="0">
                <a:solidFill>
                  <a:srgbClr val="0432FF"/>
                </a:solidFill>
                <a:latin typeface="Arial" charset="0"/>
                <a:ea typeface="ＭＳ Ｐゴシック" charset="0"/>
                <a:cs typeface="ＭＳ Ｐゴシック" charset="0"/>
              </a:rPr>
              <a:t>Microsatellite instability:</a:t>
            </a:r>
          </a:p>
          <a:p>
            <a:pPr>
              <a:defRPr/>
            </a:pPr>
            <a:r>
              <a:rPr lang="en-US" sz="2200" dirty="0">
                <a:latin typeface="Arial" charset="0"/>
                <a:ea typeface="ＭＳ Ｐゴシック" charset="0"/>
                <a:cs typeface="ＭＳ Ｐゴシック" charset="0"/>
              </a:rPr>
              <a:t>The number of microsatellite repeats differs between normal cells/tissue and tumor cells/tissue</a:t>
            </a:r>
          </a:p>
          <a:p>
            <a:pPr>
              <a:defRPr/>
            </a:pPr>
            <a:endParaRPr lang="en-US" sz="2200" dirty="0">
              <a:latin typeface="Arial" charset="0"/>
              <a:ea typeface="ＭＳ Ｐゴシック" charset="0"/>
              <a:cs typeface="ＭＳ Ｐゴシック" charset="0"/>
            </a:endParaRPr>
          </a:p>
          <a:p>
            <a:pPr>
              <a:defRPr/>
            </a:pPr>
            <a:r>
              <a:rPr lang="en-US" sz="2200" i="1" dirty="0">
                <a:latin typeface="Arial" charset="0"/>
                <a:ea typeface="ＭＳ Ｐゴシック" charset="0"/>
                <a:cs typeface="ＭＳ Ｐゴシック" charset="0"/>
              </a:rPr>
              <a:t>Most MSI tumors are sporadic</a:t>
            </a:r>
          </a:p>
          <a:p>
            <a:pPr>
              <a:defRPr/>
            </a:pPr>
            <a:r>
              <a:rPr lang="en-US" sz="2200" i="1" dirty="0">
                <a:latin typeface="Arial" charset="0"/>
                <a:ea typeface="ＭＳ Ｐゴシック" charset="0"/>
                <a:cs typeface="ＭＳ Ｐゴシック" charset="0"/>
              </a:rPr>
              <a:t>Virtually all Lynch tumors are MSI high</a:t>
            </a:r>
          </a:p>
        </p:txBody>
      </p:sp>
      <p:sp>
        <p:nvSpPr>
          <p:cNvPr id="128003" name="TextBox 6"/>
          <p:cNvSpPr txBox="1">
            <a:spLocks noChangeArrowheads="1"/>
          </p:cNvSpPr>
          <p:nvPr/>
        </p:nvSpPr>
        <p:spPr bwMode="auto">
          <a:xfrm>
            <a:off x="1524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rPr>
              <a:t>http://</a:t>
            </a:r>
            <a:r>
              <a:rPr lang="en-US" sz="1600" dirty="0" err="1">
                <a:solidFill>
                  <a:srgbClr val="002060"/>
                </a:solidFill>
              </a:rPr>
              <a:t>www.slideshare.net</a:t>
            </a:r>
            <a:r>
              <a:rPr lang="en-US" sz="1600" dirty="0">
                <a:solidFill>
                  <a:srgbClr val="002060"/>
                </a:solidFill>
              </a:rPr>
              <a:t>/Pammy98/hereditary-colorectal-cancer-</a:t>
            </a:r>
            <a:r>
              <a:rPr lang="en-US" sz="1600" dirty="0" err="1">
                <a:solidFill>
                  <a:srgbClr val="002060"/>
                </a:solidFill>
              </a:rPr>
              <a:t>powerpoint</a:t>
            </a:r>
            <a:r>
              <a:rPr lang="en-US" sz="1600" dirty="0">
                <a:solidFill>
                  <a:srgbClr val="002060"/>
                </a:solidFill>
              </a:rPr>
              <a:t>-educational-module</a:t>
            </a:r>
          </a:p>
        </p:txBody>
      </p:sp>
      <p:sp>
        <p:nvSpPr>
          <p:cNvPr id="128004" name="TextBox 2"/>
          <p:cNvSpPr txBox="1">
            <a:spLocks noChangeArrowheads="1"/>
          </p:cNvSpPr>
          <p:nvPr/>
        </p:nvSpPr>
        <p:spPr bwMode="auto">
          <a:xfrm>
            <a:off x="7772400" y="2743202"/>
            <a:ext cx="2438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2060"/>
                </a:solidFill>
              </a:rPr>
              <a:t>Normal microsatellite with 2 repeats</a:t>
            </a:r>
          </a:p>
        </p:txBody>
      </p:sp>
      <p:sp>
        <p:nvSpPr>
          <p:cNvPr id="128005" name="TextBox 8"/>
          <p:cNvSpPr txBox="1">
            <a:spLocks noChangeArrowheads="1"/>
          </p:cNvSpPr>
          <p:nvPr/>
        </p:nvSpPr>
        <p:spPr bwMode="auto">
          <a:xfrm>
            <a:off x="7848600" y="5257802"/>
            <a:ext cx="2057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2060"/>
                </a:solidFill>
              </a:rPr>
              <a:t>Tumor tissue with MSI variable repeat size 5 &amp; 3</a:t>
            </a:r>
          </a:p>
        </p:txBody>
      </p:sp>
      <p:sp>
        <p:nvSpPr>
          <p:cNvPr id="128006" name="Left Arrow 3"/>
          <p:cNvSpPr>
            <a:spLocks noChangeArrowheads="1"/>
          </p:cNvSpPr>
          <p:nvPr/>
        </p:nvSpPr>
        <p:spPr bwMode="auto">
          <a:xfrm>
            <a:off x="8305800" y="1600200"/>
            <a:ext cx="609600" cy="152400"/>
          </a:xfrm>
          <a:prstGeom prst="leftArrow">
            <a:avLst>
              <a:gd name="adj1" fmla="val 16037"/>
              <a:gd name="adj2" fmla="val 74259"/>
            </a:avLst>
          </a:prstGeom>
          <a:solidFill>
            <a:srgbClr val="002060"/>
          </a:solidFill>
          <a:ln w="9525">
            <a:noFill/>
            <a:round/>
            <a:headEnd/>
            <a:tailEnd/>
          </a:ln>
        </p:spPr>
        <p:txBody>
          <a:bodyPr/>
          <a:lstStyle/>
          <a:p>
            <a:endParaRPr lang="en-US">
              <a:solidFill>
                <a:srgbClr val="000000"/>
              </a:solidFill>
            </a:endParaRPr>
          </a:p>
        </p:txBody>
      </p:sp>
      <p:sp>
        <p:nvSpPr>
          <p:cNvPr id="128007" name="Left Arrow 10"/>
          <p:cNvSpPr>
            <a:spLocks noChangeArrowheads="1"/>
          </p:cNvSpPr>
          <p:nvPr/>
        </p:nvSpPr>
        <p:spPr bwMode="auto">
          <a:xfrm>
            <a:off x="8839200" y="3962401"/>
            <a:ext cx="609600" cy="152400"/>
          </a:xfrm>
          <a:prstGeom prst="leftArrow">
            <a:avLst>
              <a:gd name="adj1" fmla="val 16037"/>
              <a:gd name="adj2" fmla="val 74259"/>
            </a:avLst>
          </a:prstGeom>
          <a:solidFill>
            <a:srgbClr val="002060"/>
          </a:solidFill>
          <a:ln w="9525">
            <a:no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1262558237"/>
      </p:ext>
    </p:extLst>
  </p:cSld>
  <p:clrMapOvr>
    <a:masterClrMapping/>
  </p:clrMapOvr>
  <p:transition spd="slow"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8431E6D-F667-C345-B0E5-A0AFACE0E0A2}"/>
              </a:ext>
            </a:extLst>
          </p:cNvPr>
          <p:cNvPicPr>
            <a:picLocks noChangeAspect="1"/>
          </p:cNvPicPr>
          <p:nvPr/>
        </p:nvPicPr>
        <p:blipFill>
          <a:blip r:embed="rId2"/>
          <a:stretch>
            <a:fillRect/>
          </a:stretch>
        </p:blipFill>
        <p:spPr>
          <a:xfrm>
            <a:off x="2362202" y="1714881"/>
            <a:ext cx="7771480" cy="4717288"/>
          </a:xfrm>
          <a:prstGeom prst="rect">
            <a:avLst/>
          </a:prstGeom>
        </p:spPr>
      </p:pic>
      <p:sp>
        <p:nvSpPr>
          <p:cNvPr id="132097" name="Title 3"/>
          <p:cNvSpPr>
            <a:spLocks noGrp="1"/>
          </p:cNvSpPr>
          <p:nvPr>
            <p:ph type="title"/>
          </p:nvPr>
        </p:nvSpPr>
        <p:spPr/>
        <p:txBody>
          <a:bodyPr/>
          <a:lstStyle/>
          <a:p>
            <a:r>
              <a:rPr lang="en-US" dirty="0">
                <a:latin typeface="Arial" charset="0"/>
                <a:ea typeface="ＭＳ Ｐゴシック" charset="0"/>
                <a:cs typeface="ＭＳ Ｐゴシック" charset="0"/>
              </a:rPr>
              <a:t>Immunotherapy in Cancers with Mismatch Repair Deficiency</a:t>
            </a:r>
          </a:p>
        </p:txBody>
      </p:sp>
      <p:sp>
        <p:nvSpPr>
          <p:cNvPr id="132098" name="TextBox 5"/>
          <p:cNvSpPr txBox="1">
            <a:spLocks noChangeArrowheads="1"/>
          </p:cNvSpPr>
          <p:nvPr/>
        </p:nvSpPr>
        <p:spPr bwMode="auto">
          <a:xfrm>
            <a:off x="2209800" y="1295400"/>
            <a:ext cx="8229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002060"/>
                </a:solidFill>
              </a:rPr>
              <a:t>Waterfall Plot: Radiographic Response to </a:t>
            </a:r>
            <a:r>
              <a:rPr lang="en-US" sz="2000" b="1" dirty="0" err="1">
                <a:solidFill>
                  <a:srgbClr val="002060"/>
                </a:solidFill>
              </a:rPr>
              <a:t>Pembrolizumab</a:t>
            </a:r>
            <a:endParaRPr lang="en-US" sz="2000" b="1" dirty="0">
              <a:solidFill>
                <a:srgbClr val="002060"/>
              </a:solidFill>
            </a:endParaRPr>
          </a:p>
        </p:txBody>
      </p:sp>
      <p:sp>
        <p:nvSpPr>
          <p:cNvPr id="132099" name="TextBox 6"/>
          <p:cNvSpPr txBox="1">
            <a:spLocks noChangeArrowheads="1"/>
          </p:cNvSpPr>
          <p:nvPr/>
        </p:nvSpPr>
        <p:spPr bwMode="auto">
          <a:xfrm>
            <a:off x="-4482" y="6412738"/>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rPr>
              <a:t>Le DT et al. </a:t>
            </a:r>
            <a:r>
              <a:rPr lang="en-US" sz="1600" i="1" dirty="0">
                <a:solidFill>
                  <a:srgbClr val="002060"/>
                </a:solidFill>
              </a:rPr>
              <a:t>N </a:t>
            </a:r>
            <a:r>
              <a:rPr lang="en-US" sz="1600" i="1" dirty="0" err="1">
                <a:solidFill>
                  <a:srgbClr val="002060"/>
                </a:solidFill>
              </a:rPr>
              <a:t>Engl</a:t>
            </a:r>
            <a:r>
              <a:rPr lang="en-US" sz="1600" i="1" dirty="0">
                <a:solidFill>
                  <a:srgbClr val="002060"/>
                </a:solidFill>
              </a:rPr>
              <a:t> J Med</a:t>
            </a:r>
            <a:r>
              <a:rPr lang="en-US" sz="1600" dirty="0">
                <a:solidFill>
                  <a:srgbClr val="002060"/>
                </a:solidFill>
              </a:rPr>
              <a:t> 2016;372(26):2509-20.</a:t>
            </a:r>
          </a:p>
        </p:txBody>
      </p:sp>
    </p:spTree>
    <p:extLst>
      <p:ext uri="{BB962C8B-B14F-4D97-AF65-F5344CB8AC3E}">
        <p14:creationId xmlns:p14="http://schemas.microsoft.com/office/powerpoint/2010/main" val="1926111314"/>
      </p:ext>
    </p:extLst>
  </p:cSld>
  <p:clrMapOvr>
    <a:masterClrMapping/>
  </p:clrMapOvr>
  <p:transition spd="slow"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3"/>
          <p:cNvSpPr>
            <a:spLocks noGrp="1"/>
          </p:cNvSpPr>
          <p:nvPr>
            <p:ph type="title"/>
          </p:nvPr>
        </p:nvSpPr>
        <p:spPr>
          <a:xfrm>
            <a:off x="914400" y="2286000"/>
            <a:ext cx="10287000" cy="1600200"/>
          </a:xfrm>
        </p:spPr>
        <p:txBody>
          <a:bodyPr/>
          <a:lstStyle/>
          <a:p>
            <a:br>
              <a:rPr lang="en-US" dirty="0">
                <a:latin typeface="Arial" charset="0"/>
                <a:ea typeface="ＭＳ Ｐゴシック" charset="0"/>
                <a:cs typeface="ＭＳ Ｐゴシック" charset="0"/>
              </a:rPr>
            </a:br>
            <a:r>
              <a:rPr lang="en-US" dirty="0"/>
              <a:t>Pembrolizumab Versus Chemotherapy for Microsatellite Instability-High/Mismatch Repair Deficient Metastatic Colorectal Cancer: The Phase 3 KEYNOTE-177 Study</a:t>
            </a:r>
            <a:endParaRPr lang="en-US" dirty="0">
              <a:latin typeface="Arial" charset="0"/>
              <a:ea typeface="ＭＳ Ｐゴシック" charset="0"/>
              <a:cs typeface="ＭＳ Ｐゴシック" charset="0"/>
            </a:endParaRPr>
          </a:p>
        </p:txBody>
      </p:sp>
      <p:sp>
        <p:nvSpPr>
          <p:cNvPr id="7170" name="Content Placeholder 4"/>
          <p:cNvSpPr>
            <a:spLocks noGrp="1"/>
          </p:cNvSpPr>
          <p:nvPr>
            <p:ph idx="1"/>
          </p:nvPr>
        </p:nvSpPr>
        <p:spPr>
          <a:xfrm>
            <a:off x="914400" y="4191000"/>
            <a:ext cx="10972800" cy="1066800"/>
          </a:xfrm>
        </p:spPr>
        <p:txBody>
          <a:bodyPr/>
          <a:lstStyle/>
          <a:p>
            <a:pPr marL="0" indent="0">
              <a:buNone/>
            </a:pPr>
            <a:r>
              <a:rPr lang="en-US" dirty="0">
                <a:latin typeface="Arial" charset="0"/>
                <a:ea typeface="ＭＳ Ｐゴシック" charset="0"/>
                <a:cs typeface="ＭＳ Ｐゴシック" charset="0"/>
              </a:rPr>
              <a:t>Andre T et al. </a:t>
            </a:r>
            <a:br>
              <a:rPr lang="en-US" dirty="0">
                <a:latin typeface="Arial" charset="0"/>
                <a:ea typeface="ＭＳ Ｐゴシック" charset="0"/>
                <a:cs typeface="ＭＳ Ｐゴシック" charset="0"/>
              </a:rPr>
            </a:br>
            <a:r>
              <a:rPr lang="en-US" dirty="0"/>
              <a:t>ASCO </a:t>
            </a:r>
            <a:r>
              <a:rPr lang="en-US" dirty="0">
                <a:latin typeface="Arial" charset="0"/>
                <a:ea typeface="ＭＳ Ｐゴシック" charset="0"/>
                <a:cs typeface="ＭＳ Ｐゴシック" charset="0"/>
              </a:rPr>
              <a:t>2020;Abstract LBA4 (Plenary).</a:t>
            </a:r>
          </a:p>
        </p:txBody>
      </p:sp>
    </p:spTree>
    <p:extLst>
      <p:ext uri="{BB962C8B-B14F-4D97-AF65-F5344CB8AC3E}">
        <p14:creationId xmlns:p14="http://schemas.microsoft.com/office/powerpoint/2010/main" val="2167475375"/>
      </p:ext>
    </p:extLst>
  </p:cSld>
  <p:clrMapOvr>
    <a:masterClrMapping/>
  </p:clrMapOvr>
  <p:transition spd="slow"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Line 6"/>
          <p:cNvSpPr>
            <a:spLocks noChangeShapeType="1"/>
          </p:cNvSpPr>
          <p:nvPr/>
        </p:nvSpPr>
        <p:spPr bwMode="auto">
          <a:xfrm flipV="1">
            <a:off x="5300998" y="3215061"/>
            <a:ext cx="1463954" cy="9575"/>
          </a:xfrm>
          <a:prstGeom prst="line">
            <a:avLst/>
          </a:prstGeom>
          <a:noFill/>
          <a:ln w="28575">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57346" name="Line 7"/>
          <p:cNvSpPr>
            <a:spLocks noChangeShapeType="1"/>
          </p:cNvSpPr>
          <p:nvPr/>
        </p:nvSpPr>
        <p:spPr bwMode="auto">
          <a:xfrm flipH="1">
            <a:off x="6764951" y="2401654"/>
            <a:ext cx="0" cy="1502960"/>
          </a:xfrm>
          <a:prstGeom prst="line">
            <a:avLst/>
          </a:prstGeom>
          <a:noFill/>
          <a:ln w="28575">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000000"/>
              </a:highlight>
              <a:uLnTx/>
              <a:uFillTx/>
              <a:latin typeface="Arial" charset="0"/>
              <a:ea typeface="ＭＳ Ｐゴシック" charset="0"/>
            </a:endParaRPr>
          </a:p>
        </p:txBody>
      </p:sp>
      <p:sp>
        <p:nvSpPr>
          <p:cNvPr id="57347" name="Line 8"/>
          <p:cNvSpPr>
            <a:spLocks noChangeShapeType="1"/>
          </p:cNvSpPr>
          <p:nvPr/>
        </p:nvSpPr>
        <p:spPr bwMode="auto">
          <a:xfrm flipV="1">
            <a:off x="6764952" y="2393316"/>
            <a:ext cx="385863" cy="8336"/>
          </a:xfrm>
          <a:prstGeom prst="line">
            <a:avLst/>
          </a:prstGeom>
          <a:noFill/>
          <a:ln w="28575">
            <a:solidFill>
              <a:srgbClr val="00206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7348" name="Line 9"/>
          <p:cNvSpPr>
            <a:spLocks noChangeShapeType="1"/>
          </p:cNvSpPr>
          <p:nvPr/>
        </p:nvSpPr>
        <p:spPr bwMode="auto">
          <a:xfrm>
            <a:off x="6764952" y="3904612"/>
            <a:ext cx="385863" cy="0"/>
          </a:xfrm>
          <a:prstGeom prst="line">
            <a:avLst/>
          </a:prstGeom>
          <a:noFill/>
          <a:ln w="28575">
            <a:solidFill>
              <a:srgbClr val="00206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57349" name="Text Box 11"/>
          <p:cNvSpPr txBox="1">
            <a:spLocks noChangeArrowheads="1"/>
          </p:cNvSpPr>
          <p:nvPr/>
        </p:nvSpPr>
        <p:spPr bwMode="auto">
          <a:xfrm>
            <a:off x="7200833" y="1858273"/>
            <a:ext cx="3465929" cy="1364977"/>
          </a:xfrm>
          <a:prstGeom prst="rect">
            <a:avLst/>
          </a:prstGeom>
          <a:solidFill>
            <a:srgbClr val="F8951E"/>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ts val="90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Pembrolizumab</a:t>
            </a:r>
          </a:p>
        </p:txBody>
      </p:sp>
      <p:sp>
        <p:nvSpPr>
          <p:cNvPr id="57350" name="Text Box 13"/>
          <p:cNvSpPr txBox="1">
            <a:spLocks noChangeArrowheads="1"/>
          </p:cNvSpPr>
          <p:nvPr/>
        </p:nvSpPr>
        <p:spPr bwMode="auto">
          <a:xfrm>
            <a:off x="7200833" y="3416864"/>
            <a:ext cx="3465930" cy="1364977"/>
          </a:xfrm>
          <a:prstGeom prst="rect">
            <a:avLst/>
          </a:prstGeom>
          <a:solidFill>
            <a:srgbClr val="BAD529"/>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00" b="1" dirty="0">
                <a:solidFill>
                  <a:srgbClr val="002060"/>
                </a:solidFill>
              </a:rPr>
              <a:t>Chemotherapy</a:t>
            </a:r>
          </a:p>
          <a:p>
            <a:pPr algn="ctr">
              <a:spcBef>
                <a:spcPct val="50000"/>
              </a:spcBef>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(mFOLFOX6 or FOLFIRI +/- Bevacizumab or Cetuximab)</a:t>
            </a:r>
          </a:p>
        </p:txBody>
      </p:sp>
      <p:graphicFrame>
        <p:nvGraphicFramePr>
          <p:cNvPr id="29" name="Group 104"/>
          <p:cNvGraphicFramePr>
            <a:graphicFrameLocks noGrp="1"/>
          </p:cNvGraphicFramePr>
          <p:nvPr>
            <p:extLst>
              <p:ext uri="{D42A27DB-BD31-4B8C-83A1-F6EECF244321}">
                <p14:modId xmlns:p14="http://schemas.microsoft.com/office/powerpoint/2010/main" val="492962758"/>
              </p:ext>
            </p:extLst>
          </p:nvPr>
        </p:nvGraphicFramePr>
        <p:xfrm>
          <a:off x="1525237" y="1610482"/>
          <a:ext cx="3874247" cy="3190118"/>
        </p:xfrm>
        <a:graphic>
          <a:graphicData uri="http://schemas.openxmlformats.org/drawingml/2006/table">
            <a:tbl>
              <a:tblPr/>
              <a:tblGrid>
                <a:gridCol w="3874247">
                  <a:extLst>
                    <a:ext uri="{9D8B030D-6E8A-4147-A177-3AD203B41FA5}">
                      <a16:colId xmlns:a16="http://schemas.microsoft.com/office/drawing/2014/main" val="20000"/>
                    </a:ext>
                  </a:extLst>
                </a:gridCol>
              </a:tblGrid>
              <a:tr h="45991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Eligibility (N = 308)</a:t>
                      </a: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2730202">
                <a:tc>
                  <a:txBody>
                    <a:bodyPr/>
                    <a:lstStyle/>
                    <a:p>
                      <a:pPr marL="285750" marR="0" lvl="0" indent="-285750" defTabSz="914400" rtl="0" eaLnBrk="1" fontAlgn="base" latinLnBrk="0" hangingPunct="1">
                        <a:lnSpc>
                          <a:spcPct val="100000"/>
                        </a:lnSpc>
                        <a:spcBef>
                          <a:spcPts val="800"/>
                        </a:spcBef>
                        <a:spcAft>
                          <a:spcPts val="80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Patients with Stage IV CRC</a:t>
                      </a:r>
                    </a:p>
                    <a:p>
                      <a:pPr marL="285750" marR="0" lvl="0" indent="-285750" defTabSz="914400" rtl="0" eaLnBrk="1" fontAlgn="base" latinLnBrk="0" hangingPunct="1">
                        <a:lnSpc>
                          <a:spcPct val="100000"/>
                        </a:lnSpc>
                        <a:spcBef>
                          <a:spcPts val="800"/>
                        </a:spcBef>
                        <a:spcAft>
                          <a:spcPts val="80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Locally confirmed MSI-high or </a:t>
                      </a:r>
                      <a:r>
                        <a:rPr kumimoji="0" lang="en-GB" alt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dMMR</a:t>
                      </a:r>
                      <a:endPar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285750" marR="0" lvl="0" indent="-285750" defTabSz="914400" rtl="0" eaLnBrk="1" fontAlgn="base" latinLnBrk="0" hangingPunct="1">
                        <a:lnSpc>
                          <a:spcPct val="100000"/>
                        </a:lnSpc>
                        <a:spcBef>
                          <a:spcPts val="800"/>
                        </a:spcBef>
                        <a:spcAft>
                          <a:spcPts val="80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No prior systemic therapy for Stage IV CRC</a:t>
                      </a:r>
                    </a:p>
                    <a:p>
                      <a:pPr marL="285750" marR="0" lvl="0" indent="-285750" defTabSz="914400" rtl="0" eaLnBrk="1" fontAlgn="base" latinLnBrk="0" hangingPunct="1">
                        <a:lnSpc>
                          <a:spcPct val="100000"/>
                        </a:lnSpc>
                        <a:spcBef>
                          <a:spcPts val="800"/>
                        </a:spcBef>
                        <a:spcAft>
                          <a:spcPts val="80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ECOG PS 0-1</a:t>
                      </a: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3A7BC9"/>
                    </a:solidFill>
                  </a:tcPr>
                </a:tc>
                <a:extLst>
                  <a:ext uri="{0D108BD9-81ED-4DB2-BD59-A6C34878D82A}">
                    <a16:rowId xmlns:a16="http://schemas.microsoft.com/office/drawing/2014/main" val="10001"/>
                  </a:ext>
                </a:extLst>
              </a:tr>
            </a:tbl>
          </a:graphicData>
        </a:graphic>
      </p:graphicFrame>
      <p:sp>
        <p:nvSpPr>
          <p:cNvPr id="57361" name="TextBox 2"/>
          <p:cNvSpPr txBox="1">
            <a:spLocks noChangeArrowheads="1"/>
          </p:cNvSpPr>
          <p:nvPr/>
        </p:nvSpPr>
        <p:spPr bwMode="auto">
          <a:xfrm>
            <a:off x="1511985" y="5267138"/>
            <a:ext cx="8914155"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Arial" charset="0"/>
                <a:ea typeface="ＭＳ Ｐゴシック" charset="0"/>
              </a:rPr>
              <a:t>Primary endpoints: </a:t>
            </a:r>
            <a:r>
              <a:rPr kumimoji="1" lang="en-US" altLang="ja-JP" sz="1800" i="0" u="none" strike="noStrike" kern="1200" cap="none" spc="0" normalizeH="0" baseline="0" noProof="0" dirty="0">
                <a:ln>
                  <a:noFill/>
                </a:ln>
                <a:solidFill>
                  <a:srgbClr val="002060"/>
                </a:solidFill>
                <a:effectLst/>
                <a:uLnTx/>
                <a:uFillTx/>
                <a:latin typeface="Arial" charset="0"/>
                <a:ea typeface="ＭＳ Ｐゴシック" charset="0"/>
              </a:rPr>
              <a:t>Progression-free survival and overall survival</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1" lang="en-US" altLang="ja-JP" sz="1800" dirty="0">
                <a:solidFill>
                  <a:srgbClr val="002060"/>
                </a:solidFill>
              </a:rPr>
              <a:t>Key secondary endpoints include: Overall response rate</a:t>
            </a:r>
            <a:endParaRPr kumimoji="1" lang="en-US" altLang="ja-JP" sz="1800" b="0" i="0" u="none" strike="noStrike" kern="1200" cap="none" spc="0" normalizeH="0" baseline="0" noProof="0" dirty="0">
              <a:ln>
                <a:noFill/>
              </a:ln>
              <a:solidFill>
                <a:srgbClr val="002060"/>
              </a:solidFill>
              <a:effectLst/>
              <a:uLnTx/>
              <a:uFillTx/>
            </a:endParaRPr>
          </a:p>
        </p:txBody>
      </p:sp>
      <p:sp>
        <p:nvSpPr>
          <p:cNvPr id="57364" name="Title 1"/>
          <p:cNvSpPr>
            <a:spLocks noGrp="1"/>
          </p:cNvSpPr>
          <p:nvPr>
            <p:ph type="title"/>
          </p:nvPr>
        </p:nvSpPr>
        <p:spPr>
          <a:xfrm>
            <a:off x="914400" y="95569"/>
            <a:ext cx="10363200" cy="990600"/>
          </a:xfrm>
        </p:spPr>
        <p:txBody>
          <a:bodyPr/>
          <a:lstStyle/>
          <a:p>
            <a:r>
              <a:rPr lang="en-US" dirty="0"/>
              <a:t>KEYNOTE-177: A Phase III Trial in MSI-High or </a:t>
            </a:r>
            <a:r>
              <a:rPr lang="en-US" dirty="0" err="1"/>
              <a:t>dMMR</a:t>
            </a:r>
            <a:r>
              <a:rPr lang="en-US" dirty="0"/>
              <a:t> mCRC</a:t>
            </a:r>
            <a:endParaRPr lang="en-US" altLang="x-none" dirty="0"/>
          </a:p>
        </p:txBody>
      </p:sp>
      <p:sp>
        <p:nvSpPr>
          <p:cNvPr id="19" name="Oval 4"/>
          <p:cNvSpPr>
            <a:spLocks noChangeArrowheads="1"/>
          </p:cNvSpPr>
          <p:nvPr/>
        </p:nvSpPr>
        <p:spPr bwMode="auto">
          <a:xfrm>
            <a:off x="5563694" y="2720272"/>
            <a:ext cx="914400" cy="914400"/>
          </a:xfrm>
          <a:prstGeom prst="ellipse">
            <a:avLst/>
          </a:prstGeom>
          <a:solidFill>
            <a:srgbClr val="FF6600"/>
          </a:solidFill>
          <a:ln>
            <a:noFill/>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a:t>
            </a:r>
          </a:p>
        </p:txBody>
      </p:sp>
      <p:sp>
        <p:nvSpPr>
          <p:cNvPr id="17" name="TextBox 9">
            <a:extLst>
              <a:ext uri="{FF2B5EF4-FFF2-40B4-BE49-F238E27FC236}">
                <a16:creationId xmlns:a16="http://schemas.microsoft.com/office/drawing/2014/main" id="{99F51112-E19A-D44D-8C33-BCA88F8F679B}"/>
              </a:ext>
            </a:extLst>
          </p:cNvPr>
          <p:cNvSpPr txBox="1">
            <a:spLocks noChangeArrowheads="1"/>
          </p:cNvSpPr>
          <p:nvPr/>
        </p:nvSpPr>
        <p:spPr bwMode="auto">
          <a:xfrm>
            <a:off x="25400" y="6433066"/>
            <a:ext cx="10972800" cy="42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bIns="13716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a-DK" sz="1600" dirty="0" err="1">
                <a:solidFill>
                  <a:srgbClr val="002060"/>
                </a:solidFill>
              </a:rPr>
              <a:t>Clinicaltrials.gov</a:t>
            </a:r>
            <a:r>
              <a:rPr lang="da-DK" sz="1600" dirty="0">
                <a:solidFill>
                  <a:srgbClr val="002060"/>
                </a:solidFill>
              </a:rPr>
              <a:t>; </a:t>
            </a:r>
            <a:r>
              <a:rPr lang="da-DK" sz="1600" dirty="0" err="1">
                <a:solidFill>
                  <a:srgbClr val="002060"/>
                </a:solidFill>
              </a:rPr>
              <a:t>Accessed</a:t>
            </a:r>
            <a:r>
              <a:rPr lang="da-DK" sz="1600" dirty="0">
                <a:solidFill>
                  <a:srgbClr val="002060"/>
                </a:solidFill>
              </a:rPr>
              <a:t> May 2020. </a:t>
            </a:r>
            <a:endParaRPr lang="en-US" sz="1600" dirty="0">
              <a:solidFill>
                <a:srgbClr val="002060"/>
              </a:solidFill>
            </a:endParaRPr>
          </a:p>
        </p:txBody>
      </p:sp>
    </p:spTree>
    <p:extLst>
      <p:ext uri="{BB962C8B-B14F-4D97-AF65-F5344CB8AC3E}">
        <p14:creationId xmlns:p14="http://schemas.microsoft.com/office/powerpoint/2010/main" val="1231811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3"/>
          <p:cNvSpPr>
            <a:spLocks noGrp="1"/>
          </p:cNvSpPr>
          <p:nvPr>
            <p:ph type="title"/>
          </p:nvPr>
        </p:nvSpPr>
        <p:spPr>
          <a:xfrm>
            <a:off x="609600" y="2133600"/>
            <a:ext cx="10972800" cy="1600200"/>
          </a:xfrm>
        </p:spPr>
        <p:txBody>
          <a:bodyPr/>
          <a:lstStyle/>
          <a:p>
            <a:r>
              <a:rPr lang="en-US" dirty="0"/>
              <a:t>A Phase II, Multicenter, Open-label Study of Trastuzumab </a:t>
            </a:r>
            <a:r>
              <a:rPr lang="en-US" dirty="0" err="1"/>
              <a:t>Deruxtecan</a:t>
            </a:r>
            <a:r>
              <a:rPr lang="en-US" dirty="0"/>
              <a:t> (T-</a:t>
            </a:r>
            <a:r>
              <a:rPr lang="en-US" dirty="0" err="1"/>
              <a:t>DXd</a:t>
            </a:r>
            <a:r>
              <a:rPr lang="en-US" dirty="0"/>
              <a:t>; DS-8201) in Patients (pts) with HER2-Expressing Metastatic Colorectal Cancer (mCRC): DESTINY-CRC01</a:t>
            </a:r>
            <a:endParaRPr lang="en-US" dirty="0">
              <a:latin typeface="Arial" charset="0"/>
              <a:ea typeface="ＭＳ Ｐゴシック" charset="0"/>
              <a:cs typeface="ＭＳ Ｐゴシック" charset="0"/>
            </a:endParaRPr>
          </a:p>
        </p:txBody>
      </p:sp>
      <p:sp>
        <p:nvSpPr>
          <p:cNvPr id="7170" name="Content Placeholder 4"/>
          <p:cNvSpPr>
            <a:spLocks noGrp="1"/>
          </p:cNvSpPr>
          <p:nvPr>
            <p:ph idx="1"/>
          </p:nvPr>
        </p:nvSpPr>
        <p:spPr>
          <a:xfrm>
            <a:off x="609600" y="4038600"/>
            <a:ext cx="10972800" cy="1066800"/>
          </a:xfrm>
        </p:spPr>
        <p:txBody>
          <a:bodyPr/>
          <a:lstStyle/>
          <a:p>
            <a:pPr marL="0" indent="0">
              <a:buNone/>
            </a:pPr>
            <a:r>
              <a:rPr lang="en-US" dirty="0">
                <a:latin typeface="Arial" charset="0"/>
                <a:ea typeface="ＭＳ Ｐゴシック" charset="0"/>
                <a:cs typeface="ＭＳ Ｐゴシック" charset="0"/>
              </a:rPr>
              <a:t>Siena S et al. </a:t>
            </a:r>
            <a:br>
              <a:rPr lang="en-US" dirty="0">
                <a:latin typeface="Arial" charset="0"/>
                <a:ea typeface="ＭＳ Ｐゴシック" charset="0"/>
                <a:cs typeface="ＭＳ Ｐゴシック" charset="0"/>
              </a:rPr>
            </a:br>
            <a:r>
              <a:rPr lang="en-US" dirty="0"/>
              <a:t>ASCO </a:t>
            </a:r>
            <a:r>
              <a:rPr lang="en-US" dirty="0">
                <a:latin typeface="Arial" charset="0"/>
                <a:ea typeface="ＭＳ Ｐゴシック" charset="0"/>
                <a:cs typeface="ＭＳ Ｐゴシック" charset="0"/>
              </a:rPr>
              <a:t>2020;Abstract 4000.</a:t>
            </a:r>
          </a:p>
        </p:txBody>
      </p:sp>
    </p:spTree>
    <p:extLst>
      <p:ext uri="{BB962C8B-B14F-4D97-AF65-F5344CB8AC3E}">
        <p14:creationId xmlns:p14="http://schemas.microsoft.com/office/powerpoint/2010/main" val="1533461840"/>
      </p:ext>
    </p:extLst>
  </p:cSld>
  <p:clrMapOvr>
    <a:masterClrMapping/>
  </p:clrMapOvr>
  <p:transition spd="slow"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title"/>
          </p:nvPr>
        </p:nvSpPr>
        <p:spPr>
          <a:xfrm>
            <a:off x="609600" y="19594"/>
            <a:ext cx="10972800" cy="1143000"/>
          </a:xfrm>
        </p:spPr>
        <p:txBody>
          <a:bodyPr/>
          <a:lstStyle/>
          <a:p>
            <a:r>
              <a:rPr lang="en-US" dirty="0"/>
              <a:t>DESTINY-CRC01: Results from the Trial of Trastuzumab </a:t>
            </a:r>
            <a:r>
              <a:rPr lang="en-US" dirty="0" err="1"/>
              <a:t>Deruxtecan</a:t>
            </a:r>
            <a:r>
              <a:rPr lang="en-US" dirty="0"/>
              <a:t> </a:t>
            </a:r>
            <a:endParaRPr lang="en-US" dirty="0">
              <a:latin typeface="Arial" charset="0"/>
              <a:ea typeface="ＭＳ Ｐゴシック" charset="0"/>
              <a:cs typeface="ＭＳ Ｐゴシック" charset="0"/>
            </a:endParaRPr>
          </a:p>
        </p:txBody>
      </p:sp>
      <p:sp>
        <p:nvSpPr>
          <p:cNvPr id="7" name="TextBox 6"/>
          <p:cNvSpPr txBox="1">
            <a:spLocks noChangeArrowheads="1"/>
          </p:cNvSpPr>
          <p:nvPr/>
        </p:nvSpPr>
        <p:spPr bwMode="auto">
          <a:xfrm>
            <a:off x="152400" y="6418527"/>
            <a:ext cx="10439400"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82880" bIns="9144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rPr>
              <a:t>Sienna S et al. ASCO 2020;Abstract 4000</a:t>
            </a:r>
            <a:r>
              <a:rPr lang="da-DK" sz="1600" dirty="0">
                <a:solidFill>
                  <a:srgbClr val="002060"/>
                </a:solidFill>
              </a:rPr>
              <a:t>.</a:t>
            </a:r>
            <a:endParaRPr lang="en-US" sz="1600" dirty="0">
              <a:solidFill>
                <a:srgbClr val="002060"/>
              </a:solidFill>
            </a:endParaRPr>
          </a:p>
        </p:txBody>
      </p:sp>
      <p:graphicFrame>
        <p:nvGraphicFramePr>
          <p:cNvPr id="12" name="Group 36"/>
          <p:cNvGraphicFramePr>
            <a:graphicFrameLocks/>
          </p:cNvGraphicFramePr>
          <p:nvPr>
            <p:extLst>
              <p:ext uri="{D42A27DB-BD31-4B8C-83A1-F6EECF244321}">
                <p14:modId xmlns:p14="http://schemas.microsoft.com/office/powerpoint/2010/main" val="2785433553"/>
              </p:ext>
            </p:extLst>
          </p:nvPr>
        </p:nvGraphicFramePr>
        <p:xfrm>
          <a:off x="1371598" y="1752600"/>
          <a:ext cx="9372602" cy="3352800"/>
        </p:xfrm>
        <a:graphic>
          <a:graphicData uri="http://schemas.openxmlformats.org/drawingml/2006/table">
            <a:tbl>
              <a:tblPr/>
              <a:tblGrid>
                <a:gridCol w="4570113">
                  <a:extLst>
                    <a:ext uri="{9D8B030D-6E8A-4147-A177-3AD203B41FA5}">
                      <a16:colId xmlns:a16="http://schemas.microsoft.com/office/drawing/2014/main" val="20000"/>
                    </a:ext>
                  </a:extLst>
                </a:gridCol>
                <a:gridCol w="4802489">
                  <a:extLst>
                    <a:ext uri="{9D8B030D-6E8A-4147-A177-3AD203B41FA5}">
                      <a16:colId xmlns:a16="http://schemas.microsoft.com/office/drawing/2014/main" val="20001"/>
                    </a:ext>
                  </a:extLst>
                </a:gridCol>
              </a:tblGrid>
              <a:tr h="759006">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defRPr/>
                      </a:pPr>
                      <a:r>
                        <a:rPr kumimoji="0" lang="en-US" sz="2000" b="1" i="0" u="none" strike="noStrike" cap="none" normalizeH="0" baseline="0" dirty="0">
                          <a:ln>
                            <a:noFill/>
                          </a:ln>
                          <a:solidFill>
                            <a:schemeClr val="bg1"/>
                          </a:solidFill>
                          <a:effectLst/>
                          <a:latin typeface="Arial"/>
                          <a:ea typeface="ＭＳ Ｐゴシック" charset="0"/>
                          <a:cs typeface="Arial"/>
                        </a:rPr>
                        <a:t>All patients</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1" i="0" u="none" strike="noStrike" cap="none" normalizeH="0" baseline="0" dirty="0">
                          <a:ln>
                            <a:noFill/>
                          </a:ln>
                          <a:solidFill>
                            <a:schemeClr val="bg1"/>
                          </a:solidFill>
                          <a:effectLst/>
                          <a:latin typeface="Arial"/>
                          <a:ea typeface="ＭＳ Ｐゴシック" charset="0"/>
                          <a:cs typeface="Arial"/>
                        </a:rPr>
                        <a:t>Cohort A</a:t>
                      </a:r>
                      <a:br>
                        <a:rPr kumimoji="0" lang="en-US" sz="2000" b="1" i="0" u="none" strike="noStrike" cap="none" normalizeH="0" baseline="0" dirty="0">
                          <a:ln>
                            <a:noFill/>
                          </a:ln>
                          <a:solidFill>
                            <a:schemeClr val="bg1"/>
                          </a:solidFill>
                          <a:effectLst/>
                          <a:latin typeface="Arial"/>
                          <a:ea typeface="ＭＳ Ｐゴシック" charset="0"/>
                          <a:cs typeface="Arial"/>
                        </a:rPr>
                      </a:br>
                      <a:r>
                        <a:rPr kumimoji="0" lang="en-US" sz="2000" b="1" i="0" u="none" strike="noStrike" cap="none" normalizeH="0" baseline="0" dirty="0">
                          <a:ln>
                            <a:noFill/>
                          </a:ln>
                          <a:solidFill>
                            <a:schemeClr val="bg1"/>
                          </a:solidFill>
                          <a:effectLst/>
                          <a:latin typeface="Arial"/>
                          <a:ea typeface="ＭＳ Ｐゴシック" charset="0"/>
                          <a:cs typeface="Arial"/>
                        </a:rPr>
                        <a:t>(n = 53)</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10000"/>
                  </a:ext>
                </a:extLst>
              </a:tr>
              <a:tr h="432299">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pPr>
                      <a:r>
                        <a:rPr kumimoji="0" lang="en-US" sz="2000" b="0" i="0" u="none" strike="noStrike" cap="none" normalizeH="0" baseline="0" dirty="0">
                          <a:ln>
                            <a:noFill/>
                          </a:ln>
                          <a:solidFill>
                            <a:schemeClr val="bg1"/>
                          </a:solidFill>
                          <a:effectLst/>
                          <a:latin typeface="+mn-lt"/>
                          <a:ea typeface="ＭＳ Ｐゴシック" charset="0"/>
                          <a:cs typeface="Arial"/>
                        </a:rPr>
                        <a:t>Confirmed ORR</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24 (45.3%)</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3073560067"/>
                  </a:ext>
                </a:extLst>
              </a:tr>
              <a:tr h="43229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n-lt"/>
                          <a:ea typeface="ＭＳ Ｐゴシック" charset="0"/>
                          <a:cs typeface="Arial"/>
                        </a:rPr>
                        <a:t>    CR</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1 (2%)</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3701871233"/>
                  </a:ext>
                </a:extLst>
              </a:tr>
              <a:tr h="43229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n-lt"/>
                          <a:ea typeface="ＭＳ Ｐゴシック" charset="0"/>
                          <a:cs typeface="Arial"/>
                        </a:rPr>
                        <a:t>Disease control rate</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44 (83%)</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694885840"/>
                  </a:ext>
                </a:extLst>
              </a:tr>
              <a:tr h="43229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n-lt"/>
                          <a:ea typeface="ＭＳ Ｐゴシック" charset="0"/>
                          <a:cs typeface="Arial"/>
                        </a:rPr>
                        <a:t>Median PFS</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6.9 </a:t>
                      </a:r>
                      <a:r>
                        <a:rPr kumimoji="0" lang="en-US" sz="2000" b="0" i="0" u="none" strike="noStrike" cap="none" normalizeH="0" baseline="0" dirty="0" err="1">
                          <a:ln>
                            <a:noFill/>
                          </a:ln>
                          <a:solidFill>
                            <a:srgbClr val="FFFFFF"/>
                          </a:solidFill>
                          <a:effectLst/>
                          <a:latin typeface="Arial"/>
                          <a:ea typeface="ＭＳ Ｐゴシック" charset="0"/>
                          <a:cs typeface="Arial"/>
                        </a:rPr>
                        <a:t>mo</a:t>
                      </a:r>
                      <a:endParaRPr kumimoji="0" lang="en-US" sz="2000" b="0" i="0" u="none" strike="noStrike" cap="none" normalizeH="0" baseline="0" dirty="0">
                        <a:ln>
                          <a:noFill/>
                        </a:ln>
                        <a:solidFill>
                          <a:srgbClr val="FFFFFF"/>
                        </a:solidFill>
                        <a:effectLst/>
                        <a:latin typeface="Arial"/>
                        <a:ea typeface="ＭＳ Ｐゴシック" charset="0"/>
                        <a:cs typeface="Arial"/>
                      </a:endParaRP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349275120"/>
                  </a:ext>
                </a:extLst>
              </a:tr>
              <a:tr h="43229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n-lt"/>
                          <a:ea typeface="ＭＳ Ｐゴシック" charset="0"/>
                          <a:cs typeface="Arial"/>
                        </a:rPr>
                        <a:t>Median OS</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Not reached</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62794590"/>
                  </a:ext>
                </a:extLst>
              </a:tr>
              <a:tr h="43229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n-lt"/>
                          <a:ea typeface="ＭＳ Ｐゴシック" charset="0"/>
                          <a:cs typeface="Arial"/>
                        </a:rPr>
                        <a:t>Median duration of treatment</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Not reached</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2305648736"/>
                  </a:ext>
                </a:extLst>
              </a:tr>
            </a:tbl>
          </a:graphicData>
        </a:graphic>
      </p:graphicFrame>
      <p:sp>
        <p:nvSpPr>
          <p:cNvPr id="2" name="TextBox 1">
            <a:extLst>
              <a:ext uri="{FF2B5EF4-FFF2-40B4-BE49-F238E27FC236}">
                <a16:creationId xmlns:a16="http://schemas.microsoft.com/office/drawing/2014/main" id="{37F19DEA-6247-2647-9701-F019F538B14F}"/>
              </a:ext>
            </a:extLst>
          </p:cNvPr>
          <p:cNvSpPr txBox="1"/>
          <p:nvPr/>
        </p:nvSpPr>
        <p:spPr>
          <a:xfrm>
            <a:off x="1371598" y="5413615"/>
            <a:ext cx="8478860"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rgbClr val="002060"/>
                </a:solidFill>
              </a:rPr>
              <a:t>In Cohort A: ORR in pts with prior anti-HER2 treatment = 7/16 (43.8%)</a:t>
            </a:r>
          </a:p>
          <a:p>
            <a:pPr marL="342900" indent="-342900">
              <a:buFont typeface="Arial" panose="020B0604020202020204" pitchFamily="34" charset="0"/>
              <a:buChar char="•"/>
            </a:pPr>
            <a:r>
              <a:rPr lang="en-US" sz="2000" dirty="0">
                <a:solidFill>
                  <a:srgbClr val="002060"/>
                </a:solidFill>
              </a:rPr>
              <a:t>No responses were observed in Cohorts B or C.</a:t>
            </a:r>
          </a:p>
        </p:txBody>
      </p:sp>
    </p:spTree>
    <p:extLst>
      <p:ext uri="{BB962C8B-B14F-4D97-AF65-F5344CB8AC3E}">
        <p14:creationId xmlns:p14="http://schemas.microsoft.com/office/powerpoint/2010/main" val="3575060437"/>
      </p:ext>
    </p:extLst>
  </p:cSld>
  <p:clrMapOvr>
    <a:masterClrMapping/>
  </p:clrMapOvr>
  <p:transition spd="slow"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title"/>
          </p:nvPr>
        </p:nvSpPr>
        <p:spPr>
          <a:xfrm>
            <a:off x="609600" y="19594"/>
            <a:ext cx="10972800" cy="1143000"/>
          </a:xfrm>
        </p:spPr>
        <p:txBody>
          <a:bodyPr/>
          <a:lstStyle/>
          <a:p>
            <a:r>
              <a:rPr lang="en-US" dirty="0"/>
              <a:t>DESTINY-CRC01: Safety of Trastuzumab </a:t>
            </a:r>
            <a:r>
              <a:rPr lang="en-US" dirty="0" err="1"/>
              <a:t>Deruxtecan</a:t>
            </a:r>
            <a:r>
              <a:rPr lang="en-US" dirty="0"/>
              <a:t> </a:t>
            </a:r>
            <a:endParaRPr lang="en-US" dirty="0">
              <a:latin typeface="Arial" charset="0"/>
              <a:ea typeface="ＭＳ Ｐゴシック" charset="0"/>
              <a:cs typeface="ＭＳ Ｐゴシック" charset="0"/>
            </a:endParaRPr>
          </a:p>
        </p:txBody>
      </p:sp>
      <p:sp>
        <p:nvSpPr>
          <p:cNvPr id="7" name="TextBox 6"/>
          <p:cNvSpPr txBox="1">
            <a:spLocks noChangeArrowheads="1"/>
          </p:cNvSpPr>
          <p:nvPr/>
        </p:nvSpPr>
        <p:spPr bwMode="auto">
          <a:xfrm>
            <a:off x="152400" y="6418527"/>
            <a:ext cx="10439400"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82880" bIns="9144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2060"/>
                </a:solidFill>
              </a:rPr>
              <a:t>Sienna S et al. ASCO 2020;Abstract 4000</a:t>
            </a:r>
            <a:r>
              <a:rPr lang="da-DK" sz="1600" dirty="0">
                <a:solidFill>
                  <a:srgbClr val="002060"/>
                </a:solidFill>
              </a:rPr>
              <a:t>.</a:t>
            </a:r>
            <a:endParaRPr lang="en-US" sz="1600" dirty="0">
              <a:solidFill>
                <a:srgbClr val="002060"/>
              </a:solidFill>
            </a:endParaRPr>
          </a:p>
        </p:txBody>
      </p:sp>
      <p:graphicFrame>
        <p:nvGraphicFramePr>
          <p:cNvPr id="12" name="Group 36"/>
          <p:cNvGraphicFramePr>
            <a:graphicFrameLocks/>
          </p:cNvGraphicFramePr>
          <p:nvPr>
            <p:extLst>
              <p:ext uri="{D42A27DB-BD31-4B8C-83A1-F6EECF244321}">
                <p14:modId xmlns:p14="http://schemas.microsoft.com/office/powerpoint/2010/main" val="813849745"/>
              </p:ext>
            </p:extLst>
          </p:nvPr>
        </p:nvGraphicFramePr>
        <p:xfrm>
          <a:off x="1371598" y="1752601"/>
          <a:ext cx="9372602" cy="3352801"/>
        </p:xfrm>
        <a:graphic>
          <a:graphicData uri="http://schemas.openxmlformats.org/drawingml/2006/table">
            <a:tbl>
              <a:tblPr/>
              <a:tblGrid>
                <a:gridCol w="4724402">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tblGrid>
              <a:tr h="871356">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defRPr/>
                      </a:pPr>
                      <a:r>
                        <a:rPr kumimoji="0" lang="en-US" sz="2000" b="1" i="0" u="none" strike="noStrike" cap="none" normalizeH="0" baseline="0" dirty="0">
                          <a:ln>
                            <a:noFill/>
                          </a:ln>
                          <a:solidFill>
                            <a:schemeClr val="bg1"/>
                          </a:solidFill>
                          <a:effectLst/>
                          <a:latin typeface="Arial"/>
                          <a:ea typeface="ＭＳ Ｐゴシック" charset="0"/>
                          <a:cs typeface="Arial"/>
                        </a:rPr>
                        <a:t>Treatment-emergent AEs</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1" i="0" u="none" strike="noStrike" cap="none" normalizeH="0" baseline="0" dirty="0">
                          <a:ln>
                            <a:noFill/>
                          </a:ln>
                          <a:solidFill>
                            <a:schemeClr val="bg1"/>
                          </a:solidFill>
                          <a:effectLst/>
                          <a:latin typeface="Arial"/>
                          <a:ea typeface="ＭＳ Ｐゴシック" charset="0"/>
                          <a:cs typeface="Arial"/>
                        </a:rPr>
                        <a:t>Cohort A/B/C</a:t>
                      </a:r>
                      <a:br>
                        <a:rPr kumimoji="0" lang="en-US" sz="2000" b="1" i="0" u="none" strike="noStrike" cap="none" normalizeH="0" baseline="0" dirty="0">
                          <a:ln>
                            <a:noFill/>
                          </a:ln>
                          <a:solidFill>
                            <a:schemeClr val="bg1"/>
                          </a:solidFill>
                          <a:effectLst/>
                          <a:latin typeface="Arial"/>
                          <a:ea typeface="ＭＳ Ｐゴシック" charset="0"/>
                          <a:cs typeface="Arial"/>
                        </a:rPr>
                      </a:br>
                      <a:r>
                        <a:rPr kumimoji="0" lang="en-US" sz="2000" b="1" i="0" u="none" strike="noStrike" cap="none" normalizeH="0" baseline="0" dirty="0">
                          <a:ln>
                            <a:noFill/>
                          </a:ln>
                          <a:solidFill>
                            <a:schemeClr val="bg1"/>
                          </a:solidFill>
                          <a:effectLst/>
                          <a:latin typeface="Arial"/>
                          <a:ea typeface="ＭＳ Ｐゴシック" charset="0"/>
                          <a:cs typeface="Arial"/>
                        </a:rPr>
                        <a:t>(n = 78)</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10000"/>
                  </a:ext>
                </a:extLst>
              </a:tr>
              <a:tr h="496289">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pPr>
                      <a:r>
                        <a:rPr lang="en-US" sz="2000" dirty="0"/>
                        <a:t>Grade ≥ 3 </a:t>
                      </a:r>
                      <a:endParaRPr kumimoji="0" lang="en-US" sz="2000" b="0" i="0" u="none" strike="noStrike" cap="none" normalizeH="0" baseline="0" dirty="0">
                        <a:ln>
                          <a:noFill/>
                        </a:ln>
                        <a:solidFill>
                          <a:schemeClr val="bg1"/>
                        </a:solidFill>
                        <a:effectLst/>
                        <a:latin typeface="+mn-lt"/>
                        <a:ea typeface="ＭＳ Ｐゴシック" charset="0"/>
                        <a:cs typeface="Arial"/>
                      </a:endParaRP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48 (61.5%)</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3073560067"/>
                  </a:ext>
                </a:extLst>
              </a:tr>
              <a:tr h="49628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n-lt"/>
                          <a:ea typeface="ＭＳ Ｐゴシック" charset="0"/>
                          <a:cs typeface="Arial"/>
                        </a:rPr>
                        <a:t>      Decreased neutrophil count</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21.8%</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3701871233"/>
                  </a:ext>
                </a:extLst>
              </a:tr>
              <a:tr h="49628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n-lt"/>
                          <a:ea typeface="ＭＳ Ｐゴシック" charset="0"/>
                          <a:cs typeface="Arial"/>
                        </a:rPr>
                        <a:t>      Anemia</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14.1%</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694885840"/>
                  </a:ext>
                </a:extLst>
              </a:tr>
              <a:tr h="49628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n-lt"/>
                          <a:ea typeface="ＭＳ Ｐゴシック" charset="0"/>
                          <a:cs typeface="Arial"/>
                        </a:rPr>
                        <a:t>      Interstitial lung disease (ILD)*</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3.8%</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349275120"/>
                  </a:ext>
                </a:extLst>
              </a:tr>
              <a:tr h="496289">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2000" b="0" i="0" u="none" strike="noStrike" cap="none" normalizeH="0" baseline="0" dirty="0">
                          <a:ln>
                            <a:noFill/>
                          </a:ln>
                          <a:solidFill>
                            <a:srgbClr val="FFFFFF"/>
                          </a:solidFill>
                          <a:effectLst/>
                          <a:latin typeface="+mn-lt"/>
                          <a:ea typeface="ＭＳ Ｐゴシック" charset="0"/>
                          <a:cs typeface="Arial"/>
                        </a:rPr>
                        <a:t>Leading to drug discontinuation</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2000" b="0" i="0" u="none" strike="noStrike" cap="none" normalizeH="0" baseline="0" dirty="0">
                          <a:ln>
                            <a:noFill/>
                          </a:ln>
                          <a:solidFill>
                            <a:srgbClr val="FFFFFF"/>
                          </a:solidFill>
                          <a:effectLst/>
                          <a:latin typeface="Arial"/>
                          <a:ea typeface="ＭＳ Ｐゴシック" charset="0"/>
                          <a:cs typeface="Arial"/>
                        </a:rPr>
                        <a:t>9.0%</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62794590"/>
                  </a:ext>
                </a:extLst>
              </a:tr>
            </a:tbl>
          </a:graphicData>
        </a:graphic>
      </p:graphicFrame>
      <p:sp>
        <p:nvSpPr>
          <p:cNvPr id="2" name="TextBox 1">
            <a:extLst>
              <a:ext uri="{FF2B5EF4-FFF2-40B4-BE49-F238E27FC236}">
                <a16:creationId xmlns:a16="http://schemas.microsoft.com/office/drawing/2014/main" id="{37F19DEA-6247-2647-9701-F019F538B14F}"/>
              </a:ext>
            </a:extLst>
          </p:cNvPr>
          <p:cNvSpPr txBox="1"/>
          <p:nvPr/>
        </p:nvSpPr>
        <p:spPr>
          <a:xfrm>
            <a:off x="1371598" y="5421688"/>
            <a:ext cx="2332690" cy="369332"/>
          </a:xfrm>
          <a:prstGeom prst="rect">
            <a:avLst/>
          </a:prstGeom>
          <a:noFill/>
        </p:spPr>
        <p:txBody>
          <a:bodyPr wrap="none" rtlCol="0">
            <a:spAutoFit/>
          </a:bodyPr>
          <a:lstStyle/>
          <a:p>
            <a:r>
              <a:rPr lang="en-US" sz="1800" dirty="0">
                <a:solidFill>
                  <a:srgbClr val="002060"/>
                </a:solidFill>
              </a:rPr>
              <a:t>*</a:t>
            </a:r>
            <a:r>
              <a:rPr lang="en-US" sz="1800" baseline="30000" dirty="0">
                <a:solidFill>
                  <a:srgbClr val="002060"/>
                </a:solidFill>
              </a:rPr>
              <a:t> </a:t>
            </a:r>
            <a:r>
              <a:rPr lang="en-US" sz="1800" dirty="0">
                <a:solidFill>
                  <a:srgbClr val="002060"/>
                </a:solidFill>
              </a:rPr>
              <a:t>Grade 5 ILD (n = 2)</a:t>
            </a:r>
          </a:p>
        </p:txBody>
      </p:sp>
    </p:spTree>
    <p:extLst>
      <p:ext uri="{BB962C8B-B14F-4D97-AF65-F5344CB8AC3E}">
        <p14:creationId xmlns:p14="http://schemas.microsoft.com/office/powerpoint/2010/main" val="1224387662"/>
      </p:ext>
    </p:extLst>
  </p:cSld>
  <p:clrMapOvr>
    <a:masterClrMapping/>
  </p:clrMapOvr>
  <p:transition spd="slow"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84-year-old man with PMH of DM, HTN, HLD and CAD s/p PCI and CABG (from the practice of </a:t>
            </a:r>
            <a:r>
              <a:rPr lang="en-US" dirty="0" err="1"/>
              <a:t>Ms</a:t>
            </a:r>
            <a:r>
              <a:rPr lang="en-US" dirty="0"/>
              <a:t> </a:t>
            </a:r>
            <a:r>
              <a:rPr lang="en-US" dirty="0" err="1"/>
              <a:t>Triglianos</a:t>
            </a:r>
            <a:r>
              <a:rPr lang="en-US" dirty="0"/>
              <a:t>)</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p:txBody>
          <a:bodyPr/>
          <a:lstStyle/>
          <a:p>
            <a:pPr>
              <a:spcBef>
                <a:spcPts val="1400"/>
              </a:spcBef>
              <a:spcAft>
                <a:spcPts val="0"/>
              </a:spcAft>
            </a:pPr>
            <a:r>
              <a:rPr lang="en-US" sz="2000" dirty="0"/>
              <a:t>Summer 2018: Decreased appetite, nausea, progressive weight loss </a:t>
            </a:r>
          </a:p>
          <a:p>
            <a:pPr lvl="1">
              <a:spcBef>
                <a:spcPts val="400"/>
              </a:spcBef>
              <a:spcAft>
                <a:spcPts val="0"/>
              </a:spcAft>
            </a:pPr>
            <a:r>
              <a:rPr lang="en-US" sz="2000" dirty="0"/>
              <a:t>Partially obstructing 7-cm mass in cecum, non-obstructing 4-cm mass in the hepatic flexure</a:t>
            </a:r>
          </a:p>
          <a:p>
            <a:pPr lvl="1">
              <a:spcBef>
                <a:spcPts val="400"/>
              </a:spcBef>
              <a:spcAft>
                <a:spcPts val="0"/>
              </a:spcAft>
            </a:pPr>
            <a:r>
              <a:rPr lang="en-US" sz="2000" dirty="0"/>
              <a:t>Biopsy: adenocarcinoma, CEA normal, no evidence of </a:t>
            </a:r>
            <a:r>
              <a:rPr lang="en-US" sz="2000" dirty="0" err="1"/>
              <a:t>mets</a:t>
            </a:r>
            <a:endParaRPr lang="en-US" sz="2000" dirty="0"/>
          </a:p>
          <a:p>
            <a:pPr>
              <a:spcBef>
                <a:spcPts val="1400"/>
              </a:spcBef>
              <a:spcAft>
                <a:spcPts val="0"/>
              </a:spcAft>
            </a:pPr>
            <a:r>
              <a:rPr lang="en-US" sz="2000" dirty="0"/>
              <a:t>7/2018: Right colectomy and omentectomy</a:t>
            </a:r>
          </a:p>
          <a:p>
            <a:pPr lvl="1">
              <a:spcBef>
                <a:spcPts val="400"/>
              </a:spcBef>
              <a:spcAft>
                <a:spcPts val="0"/>
              </a:spcAft>
            </a:pPr>
            <a:r>
              <a:rPr lang="en-US" sz="2000" dirty="0"/>
              <a:t>7.3-cm, Stage IIIB moderately differentiated </a:t>
            </a:r>
            <a:r>
              <a:rPr lang="en-US" sz="2000" dirty="0" err="1"/>
              <a:t>cecal</a:t>
            </a:r>
            <a:r>
              <a:rPr lang="en-US" sz="2000" dirty="0"/>
              <a:t> adenocarcinoma, 1/25 LN </a:t>
            </a:r>
          </a:p>
          <a:p>
            <a:pPr lvl="1">
              <a:spcBef>
                <a:spcPts val="400"/>
              </a:spcBef>
              <a:spcAft>
                <a:spcPts val="0"/>
              </a:spcAft>
            </a:pPr>
            <a:r>
              <a:rPr lang="en-US" sz="2000" dirty="0"/>
              <a:t>3.5-cm, Stage IIA hepatic flexure adenocarcinoma, 0/25 LN </a:t>
            </a:r>
          </a:p>
          <a:p>
            <a:pPr lvl="1">
              <a:spcBef>
                <a:spcPts val="400"/>
              </a:spcBef>
              <a:spcAft>
                <a:spcPts val="0"/>
              </a:spcAft>
            </a:pPr>
            <a:r>
              <a:rPr lang="en-US" sz="2000" dirty="0"/>
              <a:t>Molecular profile: MSI-H </a:t>
            </a:r>
          </a:p>
          <a:p>
            <a:pPr>
              <a:spcBef>
                <a:spcPts val="1400"/>
              </a:spcBef>
              <a:spcAft>
                <a:spcPts val="0"/>
              </a:spcAft>
            </a:pPr>
            <a:r>
              <a:rPr lang="en-US" sz="2000" dirty="0"/>
              <a:t>Elected observation, due to good prognosis, pre-existing comorbidities</a:t>
            </a:r>
          </a:p>
          <a:p>
            <a:pPr>
              <a:spcBef>
                <a:spcPts val="1400"/>
              </a:spcBef>
              <a:spcAft>
                <a:spcPts val="0"/>
              </a:spcAft>
            </a:pPr>
            <a:r>
              <a:rPr lang="en-US" sz="2000" dirty="0"/>
              <a:t>2/2019: Anorexia, new 7.3-cm duodenal mass, 2 retroperitoneal satellite lesions </a:t>
            </a:r>
          </a:p>
          <a:p>
            <a:pPr lvl="1">
              <a:spcBef>
                <a:spcPts val="400"/>
              </a:spcBef>
              <a:spcAft>
                <a:spcPts val="0"/>
              </a:spcAft>
            </a:pPr>
            <a:r>
              <a:rPr lang="en-US" sz="2000" dirty="0"/>
              <a:t>Biopsy: Recurrent metastatic </a:t>
            </a:r>
            <a:r>
              <a:rPr lang="en-US" sz="2000" dirty="0" err="1"/>
              <a:t>cecal</a:t>
            </a:r>
            <a:r>
              <a:rPr lang="en-US" sz="2000" dirty="0"/>
              <a:t> adenocarcinoma, MSI-H</a:t>
            </a:r>
          </a:p>
          <a:p>
            <a:pPr>
              <a:spcBef>
                <a:spcPts val="1400"/>
              </a:spcBef>
              <a:spcAft>
                <a:spcPts val="0"/>
              </a:spcAft>
            </a:pPr>
            <a:r>
              <a:rPr lang="en-US" sz="2000" dirty="0"/>
              <a:t>3/2019: Pembrolizumab</a:t>
            </a:r>
          </a:p>
          <a:p>
            <a:pPr>
              <a:spcBef>
                <a:spcPts val="1400"/>
              </a:spcBef>
              <a:spcAft>
                <a:spcPts val="0"/>
              </a:spcAft>
            </a:pPr>
            <a:r>
              <a:rPr lang="en-US" sz="2000" dirty="0"/>
              <a:t>5/2019: “Interval resection” of duodenal mass and decrease in satellite lesions </a:t>
            </a:r>
          </a:p>
        </p:txBody>
      </p:sp>
    </p:spTree>
    <p:extLst>
      <p:ext uri="{BB962C8B-B14F-4D97-AF65-F5344CB8AC3E}">
        <p14:creationId xmlns:p14="http://schemas.microsoft.com/office/powerpoint/2010/main" val="2382423302"/>
      </p:ext>
    </p:extLst>
  </p:cSld>
  <p:clrMapOvr>
    <a:masterClrMapping/>
  </p:clrMapOvr>
  <p:transition spd="slow"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a:xfrm>
            <a:off x="609600" y="1600200"/>
            <a:ext cx="10972800" cy="4800600"/>
          </a:xfrm>
        </p:spPr>
        <p:txBody>
          <a:bodyPr/>
          <a:lstStyle/>
          <a:p>
            <a:pPr marL="0" indent="0">
              <a:buNone/>
            </a:pPr>
            <a:r>
              <a:rPr lang="en-US" dirty="0"/>
              <a:t>This activity is supported by educational grants from Genentech, a member of the Roche Group, and Taiho Oncology Inc.</a:t>
            </a:r>
            <a:endParaRPr lang="en-US" sz="1800" dirty="0"/>
          </a:p>
        </p:txBody>
      </p:sp>
    </p:spTree>
    <p:extLst>
      <p:ext uri="{BB962C8B-B14F-4D97-AF65-F5344CB8AC3E}">
        <p14:creationId xmlns:p14="http://schemas.microsoft.com/office/powerpoint/2010/main" val="39223433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wrap="square" anchor="ctr">
            <a:normAutofit/>
          </a:bodyPr>
          <a:lstStyle/>
          <a:p>
            <a:r>
              <a:rPr lang="en-US" dirty="0"/>
              <a:t>84-year-old man (from the practice of </a:t>
            </a:r>
            <a:r>
              <a:rPr lang="en-US" dirty="0" err="1"/>
              <a:t>Ms</a:t>
            </a:r>
            <a:r>
              <a:rPr lang="en-US" dirty="0"/>
              <a:t> </a:t>
            </a:r>
            <a:r>
              <a:rPr lang="en-US" dirty="0" err="1"/>
              <a:t>Triglianos</a:t>
            </a:r>
            <a:r>
              <a:rPr lang="en-US" dirty="0"/>
              <a:t>)</a:t>
            </a:r>
          </a:p>
        </p:txBody>
      </p:sp>
      <p:sp>
        <p:nvSpPr>
          <p:cNvPr id="12" name="Text Placeholder 2">
            <a:extLst>
              <a:ext uri="{FF2B5EF4-FFF2-40B4-BE49-F238E27FC236}">
                <a16:creationId xmlns:a16="http://schemas.microsoft.com/office/drawing/2014/main" id="{DF179B7A-75DB-4EEF-996C-1DBD212DA1B1}"/>
              </a:ext>
            </a:extLst>
          </p:cNvPr>
          <p:cNvSpPr>
            <a:spLocks noGrp="1"/>
          </p:cNvSpPr>
          <p:nvPr>
            <p:ph type="body" idx="4294967295"/>
          </p:nvPr>
        </p:nvSpPr>
        <p:spPr>
          <a:xfrm>
            <a:off x="372108" y="1535113"/>
            <a:ext cx="5723891" cy="639762"/>
          </a:xfrm>
        </p:spPr>
        <p:txBody>
          <a:bodyPr/>
          <a:lstStyle/>
          <a:p>
            <a:pPr marL="0" indent="0" algn="ctr">
              <a:buNone/>
            </a:pPr>
            <a:r>
              <a:rPr lang="en-US" dirty="0"/>
              <a:t>Prior to pembrolizumab</a:t>
            </a:r>
          </a:p>
        </p:txBody>
      </p:sp>
      <p:sp>
        <p:nvSpPr>
          <p:cNvPr id="14" name="Text Placeholder 4">
            <a:extLst>
              <a:ext uri="{FF2B5EF4-FFF2-40B4-BE49-F238E27FC236}">
                <a16:creationId xmlns:a16="http://schemas.microsoft.com/office/drawing/2014/main" id="{3761CB31-8FA0-4443-B577-11727D59AF0C}"/>
              </a:ext>
            </a:extLst>
          </p:cNvPr>
          <p:cNvSpPr>
            <a:spLocks noGrp="1"/>
          </p:cNvSpPr>
          <p:nvPr>
            <p:ph type="body" sz="quarter" idx="4294967295"/>
          </p:nvPr>
        </p:nvSpPr>
        <p:spPr>
          <a:xfrm>
            <a:off x="6439855" y="1535113"/>
            <a:ext cx="5389562" cy="639762"/>
          </a:xfrm>
        </p:spPr>
        <p:txBody>
          <a:bodyPr/>
          <a:lstStyle/>
          <a:p>
            <a:pPr marL="0" indent="0" algn="ctr">
              <a:buNone/>
            </a:pPr>
            <a:r>
              <a:rPr lang="en-US" dirty="0"/>
              <a:t>After pembrolizumab treatment</a:t>
            </a:r>
          </a:p>
        </p:txBody>
      </p:sp>
      <p:pic>
        <p:nvPicPr>
          <p:cNvPr id="4" name="Picture 3" descr="A picture containing indoor, black, dark, sitting&#10;&#10;Description automatically generated">
            <a:extLst>
              <a:ext uri="{FF2B5EF4-FFF2-40B4-BE49-F238E27FC236}">
                <a16:creationId xmlns:a16="http://schemas.microsoft.com/office/drawing/2014/main" id="{BF5B3798-B26C-0345-8FF5-7F0704F684EE}"/>
              </a:ext>
            </a:extLst>
          </p:cNvPr>
          <p:cNvPicPr>
            <a:picLocks noChangeAspect="1"/>
          </p:cNvPicPr>
          <p:nvPr/>
        </p:nvPicPr>
        <p:blipFill>
          <a:blip r:embed="rId2"/>
          <a:stretch>
            <a:fillRect/>
          </a:stretch>
        </p:blipFill>
        <p:spPr>
          <a:xfrm>
            <a:off x="357822" y="2292350"/>
            <a:ext cx="5821680" cy="3638550"/>
          </a:xfrm>
          <a:prstGeom prst="rect">
            <a:avLst/>
          </a:prstGeom>
        </p:spPr>
      </p:pic>
      <p:pic>
        <p:nvPicPr>
          <p:cNvPr id="10" name="Picture 9">
            <a:extLst>
              <a:ext uri="{FF2B5EF4-FFF2-40B4-BE49-F238E27FC236}">
                <a16:creationId xmlns:a16="http://schemas.microsoft.com/office/drawing/2014/main" id="{C01AF7F3-AF03-7A45-9C9E-6281802B21E8}"/>
              </a:ext>
            </a:extLst>
          </p:cNvPr>
          <p:cNvPicPr>
            <a:picLocks noChangeAspect="1"/>
          </p:cNvPicPr>
          <p:nvPr/>
        </p:nvPicPr>
        <p:blipFill>
          <a:blip r:embed="rId3"/>
          <a:stretch>
            <a:fillRect/>
          </a:stretch>
        </p:blipFill>
        <p:spPr>
          <a:xfrm>
            <a:off x="6211903" y="2292350"/>
            <a:ext cx="5745457" cy="3638550"/>
          </a:xfrm>
          <a:prstGeom prst="rect">
            <a:avLst/>
          </a:prstGeom>
        </p:spPr>
      </p:pic>
    </p:spTree>
    <p:extLst>
      <p:ext uri="{BB962C8B-B14F-4D97-AF65-F5344CB8AC3E}">
        <p14:creationId xmlns:p14="http://schemas.microsoft.com/office/powerpoint/2010/main" val="2493469998"/>
      </p:ext>
    </p:extLst>
  </p:cSld>
  <p:clrMapOvr>
    <a:masterClrMapping/>
  </p:clrMapOvr>
  <p:transition spd="slow"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84-year-old man (from the practice of </a:t>
            </a:r>
            <a:r>
              <a:rPr lang="en-US" dirty="0" err="1"/>
              <a:t>Ms</a:t>
            </a:r>
            <a:r>
              <a:rPr lang="en-US" dirty="0"/>
              <a:t> </a:t>
            </a:r>
            <a:r>
              <a:rPr lang="en-US" dirty="0" err="1"/>
              <a:t>Triglianos</a:t>
            </a:r>
            <a:r>
              <a:rPr lang="en-US" dirty="0"/>
              <a:t>)</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p:txBody>
          <a:bodyPr/>
          <a:lstStyle/>
          <a:p>
            <a:pPr marL="0" indent="0">
              <a:buNone/>
            </a:pPr>
            <a:r>
              <a:rPr lang="en-US" sz="2000" b="1" dirty="0"/>
              <a:t>Patient education for pembrolizumab</a:t>
            </a:r>
            <a:endParaRPr lang="en-US" sz="2000" b="1" u="sng" dirty="0"/>
          </a:p>
          <a:p>
            <a:r>
              <a:rPr lang="en-US" sz="2000" dirty="0"/>
              <a:t>Advise that when triggering the immune system, healthy organs can be adversely affected.</a:t>
            </a:r>
          </a:p>
          <a:p>
            <a:r>
              <a:rPr lang="en-US" sz="2000" dirty="0"/>
              <a:t>Review of side effects: </a:t>
            </a:r>
          </a:p>
          <a:p>
            <a:pPr lvl="1"/>
            <a:r>
              <a:rPr lang="en-US" sz="2000" dirty="0"/>
              <a:t>diarrhea/intestinal issues (colitis)</a:t>
            </a:r>
          </a:p>
          <a:p>
            <a:pPr lvl="1"/>
            <a:r>
              <a:rPr lang="en-US" sz="2000" dirty="0"/>
              <a:t>skin reactions/rash or other skin changes/mouth sores</a:t>
            </a:r>
          </a:p>
          <a:p>
            <a:pPr lvl="1"/>
            <a:r>
              <a:rPr lang="en-US" sz="2000" dirty="0"/>
              <a:t>lung problems/SOB/cough (pneumonitis)</a:t>
            </a:r>
          </a:p>
          <a:p>
            <a:pPr lvl="1"/>
            <a:r>
              <a:rPr lang="en-US" sz="2000" dirty="0"/>
              <a:t>liver problems/yellowing of eyes, bleeding, </a:t>
            </a:r>
            <a:r>
              <a:rPr lang="en-US" sz="2000" dirty="0" err="1"/>
              <a:t>abd</a:t>
            </a:r>
            <a:r>
              <a:rPr lang="en-US" sz="2000" dirty="0"/>
              <a:t> pain (hepatitis)</a:t>
            </a:r>
          </a:p>
          <a:p>
            <a:pPr lvl="1"/>
            <a:r>
              <a:rPr lang="en-US" sz="2000" dirty="0"/>
              <a:t>hormone abnormalities (pituitary, thyroid, pancreas, adrenal glands) </a:t>
            </a:r>
          </a:p>
          <a:p>
            <a:pPr lvl="1"/>
            <a:r>
              <a:rPr lang="en-US" sz="2000" dirty="0"/>
              <a:t>headaches, nausea/vomiting, rapid heart rate, extreme fatigue, excessive thirst or urination, hair loss, changes in mood</a:t>
            </a:r>
          </a:p>
          <a:p>
            <a:pPr lvl="1"/>
            <a:r>
              <a:rPr lang="en-US" sz="2000" dirty="0"/>
              <a:t>brain (encephalitis) – headaches, vision changes, weakness, drooping of eyelids</a:t>
            </a:r>
          </a:p>
          <a:p>
            <a:r>
              <a:rPr lang="en-US" sz="2000" dirty="0"/>
              <a:t>Other teaching points: Avoid systemic steroids for nonimmune-related side effects</a:t>
            </a:r>
          </a:p>
          <a:p>
            <a:pPr lvl="1"/>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831131604"/>
      </p:ext>
    </p:extLst>
  </p:cSld>
  <p:clrMapOvr>
    <a:masterClrMapping/>
  </p:clrMapOvr>
  <p:transition spd="slow"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52-year-old woman with 4 adult offspring and several grandchildren (from the practice of </a:t>
            </a:r>
            <a:r>
              <a:rPr lang="en-US" dirty="0" err="1"/>
              <a:t>Ms</a:t>
            </a:r>
            <a:r>
              <a:rPr lang="en-US" dirty="0"/>
              <a:t> Avella)</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p:txBody>
          <a:bodyPr>
            <a:noAutofit/>
          </a:bodyPr>
          <a:lstStyle/>
          <a:p>
            <a:pPr>
              <a:spcBef>
                <a:spcPts val="1800"/>
              </a:spcBef>
              <a:spcAft>
                <a:spcPts val="0"/>
              </a:spcAft>
            </a:pPr>
            <a:r>
              <a:rPr lang="en-US" sz="2000" dirty="0"/>
              <a:t>1/2015: Abdominal and pelvic pain, anorexia; emotionally distraught </a:t>
            </a:r>
          </a:p>
          <a:p>
            <a:pPr lvl="1">
              <a:spcBef>
                <a:spcPts val="400"/>
              </a:spcBef>
              <a:spcAft>
                <a:spcPts val="0"/>
              </a:spcAft>
            </a:pPr>
            <a:r>
              <a:rPr lang="en-US" sz="2000" dirty="0"/>
              <a:t>Diagnosed with de novo mCRC, with large sigmoid colon primary, ovarian and pelvic </a:t>
            </a:r>
            <a:r>
              <a:rPr lang="en-US" sz="2000" dirty="0" err="1"/>
              <a:t>mets</a:t>
            </a:r>
            <a:endParaRPr lang="en-US" sz="2000" dirty="0"/>
          </a:p>
          <a:p>
            <a:pPr>
              <a:spcBef>
                <a:spcPts val="1800"/>
              </a:spcBef>
              <a:spcAft>
                <a:spcPts val="0"/>
              </a:spcAft>
            </a:pPr>
            <a:r>
              <a:rPr lang="en-US" sz="2000" dirty="0"/>
              <a:t>6/2015: Resection of primary</a:t>
            </a:r>
          </a:p>
          <a:p>
            <a:pPr>
              <a:spcBef>
                <a:spcPts val="1800"/>
              </a:spcBef>
              <a:spcAft>
                <a:spcPts val="0"/>
              </a:spcAft>
            </a:pPr>
            <a:r>
              <a:rPr lang="en-US" sz="2000" dirty="0"/>
              <a:t>CAPOX/bevacizumab </a:t>
            </a:r>
            <a:r>
              <a:rPr lang="en-US" sz="2000" dirty="0">
                <a:sym typeface="Wingdings" pitchFamily="2" charset="2"/>
              </a:rPr>
              <a:t> PD </a:t>
            </a:r>
            <a:endParaRPr lang="en-US" sz="2000" dirty="0"/>
          </a:p>
          <a:p>
            <a:pPr>
              <a:spcBef>
                <a:spcPts val="1800"/>
              </a:spcBef>
              <a:spcAft>
                <a:spcPts val="0"/>
              </a:spcAft>
            </a:pPr>
            <a:r>
              <a:rPr lang="en-US" sz="2000" dirty="0"/>
              <a:t>FOLFIRI/panitumumab x 2 years</a:t>
            </a:r>
          </a:p>
          <a:p>
            <a:pPr lvl="1">
              <a:spcBef>
                <a:spcPts val="400"/>
              </a:spcBef>
              <a:spcAft>
                <a:spcPts val="0"/>
              </a:spcAft>
            </a:pPr>
            <a:r>
              <a:rPr lang="en-US" sz="2000" dirty="0"/>
              <a:t>Electrolyte insufficiencies (potassium and magnesium infusions)</a:t>
            </a:r>
          </a:p>
          <a:p>
            <a:pPr>
              <a:spcBef>
                <a:spcPts val="1800"/>
              </a:spcBef>
              <a:spcAft>
                <a:spcPts val="0"/>
              </a:spcAft>
            </a:pPr>
            <a:r>
              <a:rPr lang="en-US" sz="2000" dirty="0"/>
              <a:t>7/2019: TAS-102 initiated at 35 mg/m</a:t>
            </a:r>
            <a:r>
              <a:rPr lang="en-US" sz="2000" baseline="30000" dirty="0"/>
              <a:t>2</a:t>
            </a:r>
            <a:r>
              <a:rPr lang="en-US" sz="2000" dirty="0"/>
              <a:t> BID</a:t>
            </a:r>
          </a:p>
          <a:p>
            <a:pPr lvl="1">
              <a:spcBef>
                <a:spcPts val="400"/>
              </a:spcBef>
              <a:spcAft>
                <a:spcPts val="0"/>
              </a:spcAft>
            </a:pPr>
            <a:r>
              <a:rPr lang="en-US" sz="2000" dirty="0"/>
              <a:t>Fatigue (primary complaint), mild nausea and diarrhea, neutropenia</a:t>
            </a:r>
          </a:p>
          <a:p>
            <a:pPr lvl="1">
              <a:spcBef>
                <a:spcPts val="400"/>
              </a:spcBef>
              <a:spcAft>
                <a:spcPts val="0"/>
              </a:spcAft>
            </a:pPr>
            <a:r>
              <a:rPr lang="en-US" sz="2000" dirty="0"/>
              <a:t>Dose and schedule of TAS-102 modified due to tolerability issues</a:t>
            </a:r>
          </a:p>
        </p:txBody>
      </p:sp>
    </p:spTree>
    <p:extLst>
      <p:ext uri="{BB962C8B-B14F-4D97-AF65-F5344CB8AC3E}">
        <p14:creationId xmlns:p14="http://schemas.microsoft.com/office/powerpoint/2010/main" val="985946033"/>
      </p:ext>
    </p:extLst>
  </p:cSld>
  <p:clrMapOvr>
    <a:masterClrMapping/>
  </p:clrMapOvr>
  <p:transition spd="slow"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7C16B9-7695-3948-B90C-6740B78ADF3E}"/>
              </a:ext>
            </a:extLst>
          </p:cNvPr>
          <p:cNvSpPr>
            <a:spLocks noGrp="1"/>
          </p:cNvSpPr>
          <p:nvPr>
            <p:ph idx="1"/>
          </p:nvPr>
        </p:nvSpPr>
        <p:spPr>
          <a:xfrm>
            <a:off x="1465943" y="2514600"/>
            <a:ext cx="9753600" cy="3886200"/>
          </a:xfrm>
        </p:spPr>
        <p:txBody>
          <a:bodyPr/>
          <a:lstStyle/>
          <a:p>
            <a:pPr marL="0" indent="0">
              <a:spcBef>
                <a:spcPts val="400"/>
              </a:spcBef>
              <a:buNone/>
            </a:pPr>
            <a:r>
              <a:rPr lang="en-US" sz="2800" b="1" dirty="0">
                <a:solidFill>
                  <a:srgbClr val="0432FF"/>
                </a:solidFill>
              </a:rPr>
              <a:t>Module 3: Sequencing of Systemic Therapy in Patients with Metastatic Gastric Cancer</a:t>
            </a:r>
          </a:p>
          <a:p>
            <a:pPr>
              <a:spcBef>
                <a:spcPts val="400"/>
              </a:spcBef>
            </a:pPr>
            <a:r>
              <a:rPr lang="en-US" sz="2800" dirty="0"/>
              <a:t>Impact of MSI status, PD-L1 level and HER2 status on treatment choice</a:t>
            </a:r>
          </a:p>
        </p:txBody>
      </p:sp>
    </p:spTree>
    <p:extLst>
      <p:ext uri="{BB962C8B-B14F-4D97-AF65-F5344CB8AC3E}">
        <p14:creationId xmlns:p14="http://schemas.microsoft.com/office/powerpoint/2010/main" val="2290771107"/>
      </p:ext>
    </p:extLst>
  </p:cSld>
  <p:clrMapOvr>
    <a:masterClrMapping/>
  </p:clrMapOvr>
  <p:transition spd="slow"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a:xfrm>
            <a:off x="609600" y="76200"/>
            <a:ext cx="10972800" cy="1143000"/>
          </a:xfrm>
        </p:spPr>
        <p:txBody>
          <a:bodyPr/>
          <a:lstStyle/>
          <a:p>
            <a:r>
              <a:rPr lang="en-US" dirty="0"/>
              <a:t>The usual second-line therapy for metastatic gastric cancer is…</a:t>
            </a:r>
            <a:endParaRPr lang="en-US" sz="2400" dirty="0"/>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Ramucirumab</a:t>
            </a:r>
          </a:p>
          <a:p>
            <a:pPr marL="457200" indent="-457200">
              <a:spcBef>
                <a:spcPts val="1776"/>
              </a:spcBef>
              <a:spcAft>
                <a:spcPts val="0"/>
              </a:spcAft>
              <a:buFont typeface="+mj-lt"/>
              <a:buAutoNum type="alphaLcPeriod"/>
            </a:pPr>
            <a:r>
              <a:rPr lang="en-US" sz="2400" dirty="0"/>
              <a:t>Ramucirumab combined with paclitaxel</a:t>
            </a:r>
          </a:p>
          <a:p>
            <a:pPr marL="457200" indent="-457200">
              <a:spcBef>
                <a:spcPts val="1776"/>
              </a:spcBef>
              <a:spcAft>
                <a:spcPts val="0"/>
              </a:spcAft>
              <a:buFont typeface="+mj-lt"/>
              <a:buAutoNum type="alphaLcPeriod"/>
            </a:pPr>
            <a:r>
              <a:rPr lang="en-US" sz="2400" dirty="0"/>
              <a:t>TAS-102</a:t>
            </a:r>
          </a:p>
          <a:p>
            <a:pPr marL="457200" indent="-457200">
              <a:spcBef>
                <a:spcPts val="1776"/>
              </a:spcBef>
              <a:spcAft>
                <a:spcPts val="0"/>
              </a:spcAft>
              <a:buFont typeface="+mj-lt"/>
              <a:buAutoNum type="alphaLcPeriod"/>
            </a:pPr>
            <a:r>
              <a:rPr lang="en-US" sz="2400" dirty="0"/>
              <a:t>Regorafenib</a:t>
            </a:r>
          </a:p>
          <a:p>
            <a:pPr marL="457200" indent="-457200">
              <a:spcBef>
                <a:spcPts val="1776"/>
              </a:spcBef>
              <a:spcAft>
                <a:spcPts val="0"/>
              </a:spcAft>
              <a:buFont typeface="+mj-lt"/>
              <a:buAutoNum type="alphaLcPeriod"/>
            </a:pPr>
            <a:r>
              <a:rPr lang="en-US" sz="2400" dirty="0"/>
              <a:t>I don’t know</a:t>
            </a:r>
          </a:p>
        </p:txBody>
      </p:sp>
    </p:spTree>
    <p:extLst>
      <p:ext uri="{BB962C8B-B14F-4D97-AF65-F5344CB8AC3E}">
        <p14:creationId xmlns:p14="http://schemas.microsoft.com/office/powerpoint/2010/main" val="2087666423"/>
      </p:ext>
    </p:extLst>
  </p:cSld>
  <p:clrMapOvr>
    <a:masterClrMapping/>
  </p:clrMapOvr>
  <p:transition spd="slow"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a:xfrm>
            <a:off x="609600" y="76200"/>
            <a:ext cx="10972800" cy="1143000"/>
          </a:xfrm>
        </p:spPr>
        <p:txBody>
          <a:bodyPr/>
          <a:lstStyle/>
          <a:p>
            <a:r>
              <a:rPr lang="en-US" dirty="0"/>
              <a:t>Patients with MSS metastatic gastric adenocarcinoma should generally be offered an anti-PD-1 antibody…</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As first-line therapy</a:t>
            </a:r>
          </a:p>
          <a:p>
            <a:pPr marL="457200" indent="-457200">
              <a:spcBef>
                <a:spcPts val="1776"/>
              </a:spcBef>
              <a:spcAft>
                <a:spcPts val="0"/>
              </a:spcAft>
              <a:buFont typeface="+mj-lt"/>
              <a:buAutoNum type="alphaLcPeriod"/>
            </a:pPr>
            <a:r>
              <a:rPr lang="en-US" sz="2400" dirty="0"/>
              <a:t>As first-line therapy if PD-L1 expression level is high</a:t>
            </a:r>
          </a:p>
          <a:p>
            <a:pPr marL="457200" indent="-457200">
              <a:spcBef>
                <a:spcPts val="1776"/>
              </a:spcBef>
              <a:spcAft>
                <a:spcPts val="0"/>
              </a:spcAft>
              <a:buFont typeface="+mj-lt"/>
              <a:buAutoNum type="alphaLcPeriod"/>
            </a:pPr>
            <a:r>
              <a:rPr lang="en-US" sz="2400" dirty="0"/>
              <a:t>As second-line therapy</a:t>
            </a:r>
          </a:p>
          <a:p>
            <a:pPr marL="457200" indent="-457200">
              <a:spcBef>
                <a:spcPts val="1776"/>
              </a:spcBef>
              <a:spcAft>
                <a:spcPts val="0"/>
              </a:spcAft>
              <a:buFont typeface="+mj-lt"/>
              <a:buAutoNum type="alphaLcPeriod"/>
            </a:pPr>
            <a:r>
              <a:rPr lang="en-US" sz="2400" dirty="0"/>
              <a:t>As second-line therapy if PD-L1 expression level is high</a:t>
            </a:r>
          </a:p>
          <a:p>
            <a:pPr marL="457200" indent="-457200">
              <a:spcBef>
                <a:spcPts val="1776"/>
              </a:spcBef>
              <a:spcAft>
                <a:spcPts val="0"/>
              </a:spcAft>
              <a:buFont typeface="+mj-lt"/>
              <a:buAutoNum type="alphaLcPeriod"/>
            </a:pPr>
            <a:r>
              <a:rPr lang="en-US" sz="2400" dirty="0"/>
              <a:t>I don’t know</a:t>
            </a:r>
          </a:p>
        </p:txBody>
      </p:sp>
    </p:spTree>
    <p:extLst>
      <p:ext uri="{BB962C8B-B14F-4D97-AF65-F5344CB8AC3E}">
        <p14:creationId xmlns:p14="http://schemas.microsoft.com/office/powerpoint/2010/main" val="2966996221"/>
      </p:ext>
    </p:extLst>
  </p:cSld>
  <p:clrMapOvr>
    <a:masterClrMapping/>
  </p:clrMapOvr>
  <p:transition spd="slow"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a:xfrm>
            <a:off x="609600" y="76200"/>
            <a:ext cx="10820400" cy="1143000"/>
          </a:xfrm>
        </p:spPr>
        <p:txBody>
          <a:bodyPr/>
          <a:lstStyle/>
          <a:p>
            <a:r>
              <a:rPr lang="en-US" dirty="0"/>
              <a:t>Which of the following agents is approved for metastatic gastroesophageal adenocarcinoma previously treated with at least 2 lines of chemotherapy?</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0591800" cy="5029200"/>
          </a:xfrm>
        </p:spPr>
        <p:txBody>
          <a:bodyPr/>
          <a:lstStyle/>
          <a:p>
            <a:pPr marL="457200" indent="-457200">
              <a:spcBef>
                <a:spcPts val="1776"/>
              </a:spcBef>
              <a:spcAft>
                <a:spcPts val="0"/>
              </a:spcAft>
              <a:buFont typeface="+mj-lt"/>
              <a:buAutoNum type="alphaLcPeriod"/>
            </a:pPr>
            <a:r>
              <a:rPr lang="en-US" sz="2400" dirty="0"/>
              <a:t>Regorafenib</a:t>
            </a:r>
          </a:p>
          <a:p>
            <a:pPr marL="457200" indent="-457200">
              <a:spcBef>
                <a:spcPts val="1776"/>
              </a:spcBef>
              <a:spcAft>
                <a:spcPts val="0"/>
              </a:spcAft>
              <a:buFont typeface="+mj-lt"/>
              <a:buAutoNum type="alphaLcPeriod"/>
            </a:pPr>
            <a:r>
              <a:rPr lang="en-US" sz="2400" dirty="0"/>
              <a:t>TAS-102</a:t>
            </a:r>
          </a:p>
          <a:p>
            <a:pPr marL="457200" indent="-457200">
              <a:spcBef>
                <a:spcPts val="1776"/>
              </a:spcBef>
              <a:spcAft>
                <a:spcPts val="0"/>
              </a:spcAft>
              <a:buFont typeface="+mj-lt"/>
              <a:buAutoNum type="alphaLcPeriod"/>
            </a:pPr>
            <a:r>
              <a:rPr lang="en-US" sz="2400" dirty="0"/>
              <a:t>Ibrutinib</a:t>
            </a:r>
          </a:p>
          <a:p>
            <a:pPr marL="457200" indent="-457200">
              <a:spcBef>
                <a:spcPts val="1776"/>
              </a:spcBef>
              <a:spcAft>
                <a:spcPts val="0"/>
              </a:spcAft>
              <a:buFont typeface="+mj-lt"/>
              <a:buAutoNum type="alphaLcPeriod"/>
            </a:pPr>
            <a:r>
              <a:rPr lang="en-US" sz="2400" dirty="0" err="1"/>
              <a:t>Ribociclib</a:t>
            </a:r>
            <a:endParaRPr lang="en-US" sz="2400" dirty="0"/>
          </a:p>
          <a:p>
            <a:pPr marL="457200" indent="-457200">
              <a:spcBef>
                <a:spcPts val="1776"/>
              </a:spcBef>
              <a:spcAft>
                <a:spcPts val="0"/>
              </a:spcAft>
              <a:buFont typeface="+mj-lt"/>
              <a:buAutoNum type="alphaLcPeriod"/>
            </a:pPr>
            <a:r>
              <a:rPr lang="en-US" sz="2400" dirty="0"/>
              <a:t>Rucaparib</a:t>
            </a:r>
          </a:p>
          <a:p>
            <a:pPr marL="457200" indent="-457200">
              <a:spcBef>
                <a:spcPts val="1776"/>
              </a:spcBef>
              <a:spcAft>
                <a:spcPts val="0"/>
              </a:spcAft>
              <a:buFont typeface="+mj-lt"/>
              <a:buAutoNum type="alphaLcPeriod"/>
            </a:pPr>
            <a:r>
              <a:rPr lang="en-US" sz="2400" dirty="0"/>
              <a:t>I don’t know</a:t>
            </a:r>
          </a:p>
        </p:txBody>
      </p:sp>
    </p:spTree>
    <p:extLst>
      <p:ext uri="{BB962C8B-B14F-4D97-AF65-F5344CB8AC3E}">
        <p14:creationId xmlns:p14="http://schemas.microsoft.com/office/powerpoint/2010/main" val="3944410589"/>
      </p:ext>
    </p:extLst>
  </p:cSld>
  <p:clrMapOvr>
    <a:masterClrMapping/>
  </p:clrMapOvr>
  <p:transition spd="slow"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2285999" y="1380192"/>
            <a:ext cx="7848600" cy="3186531"/>
          </a:xfrm>
          <a:prstGeom prst="rect">
            <a:avLst/>
          </a:prstGeom>
        </p:spPr>
      </p:pic>
      <p:sp>
        <p:nvSpPr>
          <p:cNvPr id="23553" name="Title 2"/>
          <p:cNvSpPr>
            <a:spLocks noGrp="1"/>
          </p:cNvSpPr>
          <p:nvPr>
            <p:ph type="title"/>
          </p:nvPr>
        </p:nvSpPr>
        <p:spPr>
          <a:xfrm>
            <a:off x="685800" y="160251"/>
            <a:ext cx="10591800" cy="906549"/>
          </a:xfrm>
        </p:spPr>
        <p:txBody>
          <a:bodyPr/>
          <a:lstStyle/>
          <a:p>
            <a:r>
              <a:rPr lang="en-US" dirty="0">
                <a:latin typeface="Arial" charset="0"/>
                <a:ea typeface="ヒラギノ角ゴ Pro W3" charset="0"/>
                <a:cs typeface="ヒラギノ角ゴ Pro W3" charset="0"/>
              </a:rPr>
              <a:t>TAGS: Outcome Summary of Phase III Trial of Trifluridine/</a:t>
            </a:r>
            <a:r>
              <a:rPr lang="en-US" dirty="0" err="1">
                <a:latin typeface="Arial" charset="0"/>
                <a:ea typeface="ヒラギノ角ゴ Pro W3" charset="0"/>
                <a:cs typeface="ヒラギノ角ゴ Pro W3" charset="0"/>
              </a:rPr>
              <a:t>Tipiracil</a:t>
            </a:r>
            <a:r>
              <a:rPr lang="en-US" dirty="0">
                <a:latin typeface="Arial" charset="0"/>
                <a:ea typeface="ヒラギノ角ゴ Pro W3" charset="0"/>
                <a:cs typeface="ヒラギノ角ゴ Pro W3" charset="0"/>
              </a:rPr>
              <a:t> in Patients with Heavily Pretreated Metastatic Gastric Cancer</a:t>
            </a:r>
            <a:endParaRPr lang="en-US" dirty="0">
              <a:latin typeface="Arial" charset="0"/>
              <a:ea typeface="ＭＳ Ｐゴシック" charset="0"/>
              <a:cs typeface="ＭＳ Ｐゴシック" charset="0"/>
            </a:endParaRPr>
          </a:p>
        </p:txBody>
      </p:sp>
      <p:sp>
        <p:nvSpPr>
          <p:cNvPr id="11" name="TextBox 10"/>
          <p:cNvSpPr txBox="1">
            <a:spLocks noChangeArrowheads="1"/>
          </p:cNvSpPr>
          <p:nvPr/>
        </p:nvSpPr>
        <p:spPr bwMode="auto">
          <a:xfrm>
            <a:off x="0" y="6442501"/>
            <a:ext cx="1066800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2880" bIns="9144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solidFill>
                  <a:srgbClr val="002060"/>
                </a:solidFill>
              </a:rPr>
              <a:t>Shitara</a:t>
            </a:r>
            <a:r>
              <a:rPr lang="en-US" sz="1800" dirty="0">
                <a:solidFill>
                  <a:srgbClr val="002060"/>
                </a:solidFill>
              </a:rPr>
              <a:t> K et al. </a:t>
            </a:r>
            <a:r>
              <a:rPr lang="en-US" sz="1800" i="1" dirty="0">
                <a:solidFill>
                  <a:srgbClr val="002060"/>
                </a:solidFill>
              </a:rPr>
              <a:t>Lancet Oncol</a:t>
            </a:r>
            <a:r>
              <a:rPr lang="en-US" sz="1800" dirty="0">
                <a:solidFill>
                  <a:srgbClr val="002060"/>
                </a:solidFill>
              </a:rPr>
              <a:t> 2018;19(11):1437-48.</a:t>
            </a:r>
          </a:p>
        </p:txBody>
      </p:sp>
      <p:sp>
        <p:nvSpPr>
          <p:cNvPr id="12" name="TextBox 11">
            <a:extLst>
              <a:ext uri="{FF2B5EF4-FFF2-40B4-BE49-F238E27FC236}">
                <a16:creationId xmlns:a16="http://schemas.microsoft.com/office/drawing/2014/main" id="{BF88B31F-2864-0640-8FCB-38589858235E}"/>
              </a:ext>
            </a:extLst>
          </p:cNvPr>
          <p:cNvSpPr txBox="1"/>
          <p:nvPr/>
        </p:nvSpPr>
        <p:spPr>
          <a:xfrm>
            <a:off x="7110827" y="2900570"/>
            <a:ext cx="2619628" cy="784830"/>
          </a:xfrm>
          <a:prstGeom prst="rect">
            <a:avLst/>
          </a:prstGeom>
          <a:noFill/>
        </p:spPr>
        <p:txBody>
          <a:bodyPr wrap="none" rtlCol="0">
            <a:spAutoFit/>
          </a:bodyPr>
          <a:lstStyle/>
          <a:p>
            <a:r>
              <a:rPr lang="en-US" sz="1500" u="sng" dirty="0">
                <a:solidFill>
                  <a:srgbClr val="002060"/>
                </a:solidFill>
              </a:rPr>
              <a:t>Median OS</a:t>
            </a:r>
          </a:p>
          <a:p>
            <a:r>
              <a:rPr lang="en-US" sz="1500" dirty="0">
                <a:solidFill>
                  <a:srgbClr val="002060"/>
                </a:solidFill>
              </a:rPr>
              <a:t>Trifluridine/</a:t>
            </a:r>
            <a:r>
              <a:rPr lang="en-US" sz="1500" dirty="0" err="1">
                <a:solidFill>
                  <a:srgbClr val="002060"/>
                </a:solidFill>
              </a:rPr>
              <a:t>tipiracil</a:t>
            </a:r>
            <a:r>
              <a:rPr lang="en-US" sz="1500" dirty="0">
                <a:solidFill>
                  <a:srgbClr val="002060"/>
                </a:solidFill>
              </a:rPr>
              <a:t> 	5.7 </a:t>
            </a:r>
            <a:r>
              <a:rPr lang="en-US" sz="1500" dirty="0" err="1">
                <a:solidFill>
                  <a:srgbClr val="002060"/>
                </a:solidFill>
              </a:rPr>
              <a:t>mo</a:t>
            </a:r>
            <a:endParaRPr lang="en-US" sz="1500" dirty="0">
              <a:solidFill>
                <a:srgbClr val="002060"/>
              </a:solidFill>
            </a:endParaRPr>
          </a:p>
          <a:p>
            <a:r>
              <a:rPr lang="en-US" sz="1500" dirty="0">
                <a:solidFill>
                  <a:srgbClr val="002060"/>
                </a:solidFill>
              </a:rPr>
              <a:t>Placebo		3.6 </a:t>
            </a:r>
            <a:r>
              <a:rPr lang="en-US" sz="1500" dirty="0" err="1">
                <a:solidFill>
                  <a:srgbClr val="002060"/>
                </a:solidFill>
              </a:rPr>
              <a:t>mo</a:t>
            </a:r>
            <a:endParaRPr lang="en-US" sz="1500" dirty="0">
              <a:solidFill>
                <a:srgbClr val="002060"/>
              </a:solidFill>
            </a:endParaRPr>
          </a:p>
        </p:txBody>
      </p:sp>
      <p:graphicFrame>
        <p:nvGraphicFramePr>
          <p:cNvPr id="19" name="Group 36">
            <a:extLst>
              <a:ext uri="{FF2B5EF4-FFF2-40B4-BE49-F238E27FC236}">
                <a16:creationId xmlns:a16="http://schemas.microsoft.com/office/drawing/2014/main" id="{9A76A322-955B-1945-BFFC-F59ED3E427C6}"/>
              </a:ext>
            </a:extLst>
          </p:cNvPr>
          <p:cNvGraphicFramePr>
            <a:graphicFrameLocks/>
          </p:cNvGraphicFramePr>
          <p:nvPr>
            <p:extLst>
              <p:ext uri="{D42A27DB-BD31-4B8C-83A1-F6EECF244321}">
                <p14:modId xmlns:p14="http://schemas.microsoft.com/office/powerpoint/2010/main" val="3650528903"/>
              </p:ext>
            </p:extLst>
          </p:nvPr>
        </p:nvGraphicFramePr>
        <p:xfrm>
          <a:off x="1371600" y="5319658"/>
          <a:ext cx="9448799" cy="914532"/>
        </p:xfrm>
        <a:graphic>
          <a:graphicData uri="http://schemas.openxmlformats.org/drawingml/2006/table">
            <a:tbl>
              <a:tblPr/>
              <a:tblGrid>
                <a:gridCol w="2274710">
                  <a:extLst>
                    <a:ext uri="{9D8B030D-6E8A-4147-A177-3AD203B41FA5}">
                      <a16:colId xmlns:a16="http://schemas.microsoft.com/office/drawing/2014/main" val="20000"/>
                    </a:ext>
                  </a:extLst>
                </a:gridCol>
                <a:gridCol w="2324260">
                  <a:extLst>
                    <a:ext uri="{9D8B030D-6E8A-4147-A177-3AD203B41FA5}">
                      <a16:colId xmlns:a16="http://schemas.microsoft.com/office/drawing/2014/main" val="20001"/>
                    </a:ext>
                  </a:extLst>
                </a:gridCol>
                <a:gridCol w="2312650">
                  <a:extLst>
                    <a:ext uri="{9D8B030D-6E8A-4147-A177-3AD203B41FA5}">
                      <a16:colId xmlns:a16="http://schemas.microsoft.com/office/drawing/2014/main" val="20002"/>
                    </a:ext>
                  </a:extLst>
                </a:gridCol>
                <a:gridCol w="1224845">
                  <a:extLst>
                    <a:ext uri="{9D8B030D-6E8A-4147-A177-3AD203B41FA5}">
                      <a16:colId xmlns:a16="http://schemas.microsoft.com/office/drawing/2014/main" val="20003"/>
                    </a:ext>
                  </a:extLst>
                </a:gridCol>
                <a:gridCol w="1312334">
                  <a:extLst>
                    <a:ext uri="{9D8B030D-6E8A-4147-A177-3AD203B41FA5}">
                      <a16:colId xmlns:a16="http://schemas.microsoft.com/office/drawing/2014/main" val="20004"/>
                    </a:ext>
                  </a:extLst>
                </a:gridCol>
              </a:tblGrid>
              <a:tr h="244160">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pPr>
                      <a:r>
                        <a:rPr kumimoji="0" lang="en-US" sz="1400" b="1" i="0" u="none" strike="noStrike" cap="none" normalizeH="0" baseline="0" dirty="0">
                          <a:ln>
                            <a:noFill/>
                          </a:ln>
                          <a:solidFill>
                            <a:schemeClr val="bg1"/>
                          </a:solidFill>
                          <a:effectLst/>
                          <a:latin typeface="Arial"/>
                          <a:ea typeface="ＭＳ Ｐゴシック" charset="0"/>
                          <a:cs typeface="Arial"/>
                        </a:rPr>
                        <a:t>Clinical variable</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1" i="0" u="none" strike="noStrike" cap="none" normalizeH="0" baseline="0" dirty="0">
                          <a:ln>
                            <a:noFill/>
                          </a:ln>
                          <a:solidFill>
                            <a:schemeClr val="bg1"/>
                          </a:solidFill>
                          <a:effectLst/>
                          <a:latin typeface="Arial"/>
                          <a:ea typeface="ＭＳ Ｐゴシック" charset="0"/>
                          <a:cs typeface="Arial"/>
                        </a:rPr>
                        <a:t>Trifluridine/</a:t>
                      </a:r>
                      <a:r>
                        <a:rPr kumimoji="0" lang="en-US" sz="1400" b="1" i="0" u="none" strike="noStrike" cap="none" normalizeH="0" baseline="0" dirty="0" err="1">
                          <a:ln>
                            <a:noFill/>
                          </a:ln>
                          <a:solidFill>
                            <a:schemeClr val="bg1"/>
                          </a:solidFill>
                          <a:effectLst/>
                          <a:latin typeface="Arial"/>
                          <a:ea typeface="ＭＳ Ｐゴシック" charset="0"/>
                          <a:cs typeface="Arial"/>
                        </a:rPr>
                        <a:t>tipiracil</a:t>
                      </a:r>
                      <a:endParaRPr kumimoji="0" lang="en-US" sz="1400" b="1" i="0" u="none" strike="noStrike" cap="none" normalizeH="0" baseline="0" dirty="0">
                        <a:ln>
                          <a:noFill/>
                        </a:ln>
                        <a:solidFill>
                          <a:schemeClr val="bg1"/>
                        </a:solidFill>
                        <a:effectLst/>
                        <a:latin typeface="Arial"/>
                        <a:ea typeface="ＭＳ Ｐゴシック" charset="0"/>
                        <a:cs typeface="Arial"/>
                      </a:endParaRP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400" b="1" i="0" u="none" strike="noStrike" cap="none" normalizeH="0" baseline="0" dirty="0">
                          <a:ln>
                            <a:noFill/>
                          </a:ln>
                          <a:solidFill>
                            <a:schemeClr val="bg1"/>
                          </a:solidFill>
                          <a:effectLst/>
                          <a:latin typeface="+mn-lt"/>
                          <a:ea typeface="ＭＳ Ｐゴシック" charset="0"/>
                          <a:cs typeface="Arial"/>
                        </a:rPr>
                        <a:t>Placebo</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400" b="1" i="0" u="none" strike="noStrike" cap="none" normalizeH="0" baseline="0" dirty="0">
                          <a:ln>
                            <a:noFill/>
                          </a:ln>
                          <a:solidFill>
                            <a:schemeClr val="bg1"/>
                          </a:solidFill>
                          <a:effectLst/>
                          <a:latin typeface="+mn-lt"/>
                          <a:ea typeface="ＭＳ Ｐゴシック" charset="0"/>
                          <a:cs typeface="Arial"/>
                        </a:rPr>
                        <a:t>HR</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400" b="1" i="1" u="none" strike="noStrike" cap="none" normalizeH="0" baseline="0" dirty="0">
                          <a:ln>
                            <a:noFill/>
                          </a:ln>
                          <a:solidFill>
                            <a:schemeClr val="bg1"/>
                          </a:solidFill>
                          <a:effectLst/>
                          <a:latin typeface="+mn-lt"/>
                          <a:ea typeface="ＭＳ Ｐゴシック" charset="0"/>
                          <a:cs typeface="Arial"/>
                        </a:rPr>
                        <a:t>p</a:t>
                      </a:r>
                      <a:r>
                        <a:rPr kumimoji="0" lang="en-US" sz="1400" b="1" i="0" u="none" strike="noStrike" cap="none" normalizeH="0" baseline="0" dirty="0">
                          <a:ln>
                            <a:noFill/>
                          </a:ln>
                          <a:solidFill>
                            <a:schemeClr val="bg1"/>
                          </a:solidFill>
                          <a:effectLst/>
                          <a:latin typeface="+mn-lt"/>
                          <a:ea typeface="ＭＳ Ｐゴシック" charset="0"/>
                          <a:cs typeface="Arial"/>
                        </a:rPr>
                        <a:t>-value</a:t>
                      </a:r>
                    </a:p>
                  </a:txBody>
                  <a:tcPr marL="81103" marR="81103" marT="45742" marB="45742"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10004"/>
                  </a:ext>
                </a:extLst>
              </a:tr>
              <a:tr h="19060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400" b="0" i="0" u="none" strike="noStrike" cap="none" normalizeH="0" baseline="0" dirty="0">
                          <a:ln>
                            <a:noFill/>
                          </a:ln>
                          <a:solidFill>
                            <a:srgbClr val="FFFFFF"/>
                          </a:solidFill>
                          <a:effectLst/>
                          <a:latin typeface="+mn-lt"/>
                          <a:ea typeface="ＭＳ Ｐゴシック" charset="0"/>
                          <a:cs typeface="Arial"/>
                        </a:rPr>
                        <a:t>Median PFS</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2.0 mo</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1.8 mo</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0.57</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&lt;0.0001</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5"/>
                  </a:ext>
                </a:extLst>
              </a:tr>
              <a:tr h="190604">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400" b="0" i="0" u="none" strike="noStrike" cap="none" normalizeH="0" baseline="0" dirty="0">
                          <a:ln>
                            <a:noFill/>
                          </a:ln>
                          <a:solidFill>
                            <a:srgbClr val="FFFFFF"/>
                          </a:solidFill>
                          <a:effectLst/>
                          <a:latin typeface="+mn-lt"/>
                          <a:ea typeface="ＭＳ Ｐゴシック" charset="0"/>
                          <a:cs typeface="Arial"/>
                        </a:rPr>
                        <a:t>ORR</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4.0%</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2.0%</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0.28</a:t>
                      </a: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6"/>
                  </a:ext>
                </a:extLst>
              </a:tr>
            </a:tbl>
          </a:graphicData>
        </a:graphic>
      </p:graphicFrame>
      <p:sp>
        <p:nvSpPr>
          <p:cNvPr id="2" name="TextBox 1"/>
          <p:cNvSpPr txBox="1"/>
          <p:nvPr/>
        </p:nvSpPr>
        <p:spPr>
          <a:xfrm>
            <a:off x="4114800" y="4588134"/>
            <a:ext cx="4190999" cy="323165"/>
          </a:xfrm>
          <a:prstGeom prst="rect">
            <a:avLst/>
          </a:prstGeom>
          <a:noFill/>
        </p:spPr>
        <p:txBody>
          <a:bodyPr wrap="square" rtlCol="0">
            <a:spAutoFit/>
          </a:bodyPr>
          <a:lstStyle/>
          <a:p>
            <a:pPr algn="ctr"/>
            <a:r>
              <a:rPr lang="en-US" sz="1500" b="1" dirty="0">
                <a:solidFill>
                  <a:srgbClr val="002060"/>
                </a:solidFill>
              </a:rPr>
              <a:t>Time since </a:t>
            </a:r>
            <a:r>
              <a:rPr lang="en-US" sz="1500" b="1" dirty="0" err="1">
                <a:solidFill>
                  <a:srgbClr val="002060"/>
                </a:solidFill>
              </a:rPr>
              <a:t>randomisation</a:t>
            </a:r>
            <a:r>
              <a:rPr lang="en-US" sz="1500" b="1" dirty="0">
                <a:solidFill>
                  <a:srgbClr val="002060"/>
                </a:solidFill>
              </a:rPr>
              <a:t> (months)</a:t>
            </a:r>
          </a:p>
        </p:txBody>
      </p:sp>
      <p:sp>
        <p:nvSpPr>
          <p:cNvPr id="14" name="TextBox 13"/>
          <p:cNvSpPr txBox="1"/>
          <p:nvPr/>
        </p:nvSpPr>
        <p:spPr>
          <a:xfrm rot="16200000">
            <a:off x="614831" y="2731461"/>
            <a:ext cx="2979651" cy="323165"/>
          </a:xfrm>
          <a:prstGeom prst="rect">
            <a:avLst/>
          </a:prstGeom>
          <a:noFill/>
        </p:spPr>
        <p:txBody>
          <a:bodyPr wrap="square" rtlCol="0">
            <a:spAutoFit/>
          </a:bodyPr>
          <a:lstStyle/>
          <a:p>
            <a:pPr algn="ctr"/>
            <a:r>
              <a:rPr lang="en-US" sz="1500" b="1" dirty="0">
                <a:solidFill>
                  <a:srgbClr val="002060"/>
                </a:solidFill>
              </a:rPr>
              <a:t>Overall survival (%)</a:t>
            </a:r>
          </a:p>
        </p:txBody>
      </p:sp>
      <p:sp>
        <p:nvSpPr>
          <p:cNvPr id="17" name="TextBox 16"/>
          <p:cNvSpPr txBox="1"/>
          <p:nvPr/>
        </p:nvSpPr>
        <p:spPr>
          <a:xfrm>
            <a:off x="7110827" y="2185861"/>
            <a:ext cx="4190999" cy="553998"/>
          </a:xfrm>
          <a:prstGeom prst="rect">
            <a:avLst/>
          </a:prstGeom>
          <a:noFill/>
        </p:spPr>
        <p:txBody>
          <a:bodyPr wrap="square" rtlCol="0">
            <a:spAutoFit/>
          </a:bodyPr>
          <a:lstStyle/>
          <a:p>
            <a:r>
              <a:rPr lang="en-US" sz="1500" dirty="0">
                <a:solidFill>
                  <a:srgbClr val="002060"/>
                </a:solidFill>
              </a:rPr>
              <a:t>Hazard ratio 0.69 </a:t>
            </a:r>
            <a:br>
              <a:rPr lang="en-US" sz="1500" dirty="0">
                <a:solidFill>
                  <a:srgbClr val="002060"/>
                </a:solidFill>
              </a:rPr>
            </a:br>
            <a:r>
              <a:rPr lang="en-US" sz="1500" dirty="0">
                <a:solidFill>
                  <a:srgbClr val="002060"/>
                </a:solidFill>
              </a:rPr>
              <a:t>One-sided </a:t>
            </a:r>
            <a:r>
              <a:rPr lang="en-US" sz="1500" i="1" dirty="0">
                <a:solidFill>
                  <a:srgbClr val="002060"/>
                </a:solidFill>
              </a:rPr>
              <a:t>p</a:t>
            </a:r>
            <a:r>
              <a:rPr lang="en-US" sz="1500" dirty="0">
                <a:solidFill>
                  <a:srgbClr val="002060"/>
                </a:solidFill>
              </a:rPr>
              <a:t> = 0.00029; two-sided </a:t>
            </a:r>
            <a:r>
              <a:rPr lang="en-US" sz="1500" i="1" dirty="0">
                <a:solidFill>
                  <a:srgbClr val="002060"/>
                </a:solidFill>
              </a:rPr>
              <a:t>p </a:t>
            </a:r>
            <a:r>
              <a:rPr lang="en-US" sz="1500" dirty="0">
                <a:solidFill>
                  <a:srgbClr val="002060"/>
                </a:solidFill>
              </a:rPr>
              <a:t>= 0.00058</a:t>
            </a:r>
          </a:p>
        </p:txBody>
      </p:sp>
      <p:sp>
        <p:nvSpPr>
          <p:cNvPr id="13" name="TextBox 12"/>
          <p:cNvSpPr txBox="1"/>
          <p:nvPr/>
        </p:nvSpPr>
        <p:spPr>
          <a:xfrm>
            <a:off x="3259745" y="1390888"/>
            <a:ext cx="3581400" cy="353943"/>
          </a:xfrm>
          <a:prstGeom prst="rect">
            <a:avLst/>
          </a:prstGeom>
          <a:noFill/>
        </p:spPr>
        <p:txBody>
          <a:bodyPr wrap="square" rtlCol="0">
            <a:spAutoFit/>
          </a:bodyPr>
          <a:lstStyle/>
          <a:p>
            <a:pPr algn="ctr"/>
            <a:r>
              <a:rPr lang="en-US" sz="1700" b="1" dirty="0">
                <a:solidFill>
                  <a:srgbClr val="002060"/>
                </a:solidFill>
              </a:rPr>
              <a:t>Overall Survival</a:t>
            </a:r>
          </a:p>
        </p:txBody>
      </p:sp>
    </p:spTree>
    <p:extLst>
      <p:ext uri="{BB962C8B-B14F-4D97-AF65-F5344CB8AC3E}">
        <p14:creationId xmlns:p14="http://schemas.microsoft.com/office/powerpoint/2010/main" val="3492225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E5F11A2-3AC8-7948-9FB7-6DB9410E2EE4}"/>
              </a:ext>
            </a:extLst>
          </p:cNvPr>
          <p:cNvSpPr>
            <a:spLocks noGrp="1"/>
          </p:cNvSpPr>
          <p:nvPr>
            <p:ph type="title"/>
          </p:nvPr>
        </p:nvSpPr>
        <p:spPr>
          <a:xfrm>
            <a:off x="457200" y="0"/>
            <a:ext cx="11734800" cy="1143000"/>
          </a:xfrm>
        </p:spPr>
        <p:txBody>
          <a:bodyPr/>
          <a:lstStyle/>
          <a:p>
            <a:r>
              <a:rPr lang="en-US" altLang="en-US" sz="2300" dirty="0"/>
              <a:t>Press Release: FDA Approves Trifluridine/</a:t>
            </a:r>
            <a:r>
              <a:rPr lang="en-US" altLang="en-US" sz="2300" dirty="0" err="1"/>
              <a:t>Tipiracil</a:t>
            </a:r>
            <a:r>
              <a:rPr lang="en-US" altLang="en-US" sz="2300" dirty="0"/>
              <a:t> (TAS-102) for Previously Treated Advanced Gastric or GEJ Adenocarcinoma — February 25, 2019</a:t>
            </a:r>
          </a:p>
        </p:txBody>
      </p:sp>
      <p:sp>
        <p:nvSpPr>
          <p:cNvPr id="16387" name="Content Placeholder 2">
            <a:extLst>
              <a:ext uri="{FF2B5EF4-FFF2-40B4-BE49-F238E27FC236}">
                <a16:creationId xmlns:a16="http://schemas.microsoft.com/office/drawing/2014/main" id="{7C733E2A-8CC8-724C-BEEC-5983733585F5}"/>
              </a:ext>
            </a:extLst>
          </p:cNvPr>
          <p:cNvSpPr>
            <a:spLocks noGrp="1"/>
          </p:cNvSpPr>
          <p:nvPr>
            <p:ph idx="1"/>
          </p:nvPr>
        </p:nvSpPr>
        <p:spPr>
          <a:xfrm>
            <a:off x="762000" y="1519167"/>
            <a:ext cx="10668000" cy="4876800"/>
          </a:xfrm>
        </p:spPr>
        <p:txBody>
          <a:bodyPr/>
          <a:lstStyle/>
          <a:p>
            <a:pPr marL="0" indent="0">
              <a:spcBef>
                <a:spcPts val="1776"/>
              </a:spcBef>
              <a:buNone/>
            </a:pPr>
            <a:r>
              <a:rPr lang="en-US" sz="2400" dirty="0"/>
              <a:t>The Food and Drug Administration approved trifluridine/</a:t>
            </a:r>
            <a:r>
              <a:rPr lang="en-US" sz="2400" dirty="0" err="1"/>
              <a:t>tipiracil</a:t>
            </a:r>
            <a:r>
              <a:rPr lang="en-US" sz="2400" dirty="0"/>
              <a:t> for the treatment of adult patients with metastatic gastric or GEJ adenocarcinoma previously treated with at least 2 prior lines of chemotherapy that included a </a:t>
            </a:r>
            <a:r>
              <a:rPr lang="en-US" sz="2400" dirty="0" err="1"/>
              <a:t>fluroropyridimidine</a:t>
            </a:r>
            <a:r>
              <a:rPr lang="en-US" sz="2400" dirty="0"/>
              <a:t>, a platinum, either a </a:t>
            </a:r>
            <a:r>
              <a:rPr lang="en-US" sz="2400" dirty="0" err="1"/>
              <a:t>taxane</a:t>
            </a:r>
            <a:r>
              <a:rPr lang="en-US" sz="2400" dirty="0"/>
              <a:t> or </a:t>
            </a:r>
            <a:r>
              <a:rPr lang="en-US" sz="2400" dirty="0" err="1"/>
              <a:t>ininotecan</a:t>
            </a:r>
            <a:r>
              <a:rPr lang="en-US" sz="2400" dirty="0"/>
              <a:t>, and if appropriate, HER2/</a:t>
            </a:r>
            <a:r>
              <a:rPr lang="en-US" sz="2400" dirty="0" err="1"/>
              <a:t>neu</a:t>
            </a:r>
            <a:r>
              <a:rPr lang="en-US" sz="2400" dirty="0"/>
              <a:t>-targeted therapy. </a:t>
            </a:r>
            <a:endParaRPr lang="is-IS" altLang="en-US" sz="2400" dirty="0"/>
          </a:p>
          <a:p>
            <a:pPr marL="0" indent="0">
              <a:spcBef>
                <a:spcPts val="1776"/>
              </a:spcBef>
              <a:buNone/>
            </a:pPr>
            <a:r>
              <a:rPr lang="en-US" sz="2400" dirty="0"/>
              <a:t>The approval follows an FDA Priority Review designation and is based on data from a global, randomized, Phase III TAGS trial that met its primary and secondary endpoints demonstrating prolonged overall survival (OS) with trifluridine/</a:t>
            </a:r>
            <a:r>
              <a:rPr lang="en-US" sz="2400" dirty="0" err="1"/>
              <a:t>tipiracil</a:t>
            </a:r>
            <a:r>
              <a:rPr lang="en-US" sz="2400" dirty="0"/>
              <a:t> versus placebo, and a safety profile consistent with prior experience with this drug.</a:t>
            </a:r>
          </a:p>
        </p:txBody>
      </p:sp>
      <p:sp>
        <p:nvSpPr>
          <p:cNvPr id="16388" name="TextBox 6">
            <a:extLst>
              <a:ext uri="{FF2B5EF4-FFF2-40B4-BE49-F238E27FC236}">
                <a16:creationId xmlns:a16="http://schemas.microsoft.com/office/drawing/2014/main" id="{4BF9AB02-D2AB-5F4A-8B04-D1C212C89A2B}"/>
              </a:ext>
            </a:extLst>
          </p:cNvPr>
          <p:cNvSpPr txBox="1">
            <a:spLocks noChangeArrowheads="1"/>
          </p:cNvSpPr>
          <p:nvPr/>
        </p:nvSpPr>
        <p:spPr bwMode="auto">
          <a:xfrm>
            <a:off x="76200" y="6481551"/>
            <a:ext cx="10972800" cy="29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0" rIns="182880" bIns="91440" anchor="ctr"/>
          <a:lstStyle>
            <a:lvl1pPr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en-US" altLang="en-US" sz="1600" dirty="0">
                <a:solidFill>
                  <a:srgbClr val="002060"/>
                </a:solidFill>
                <a:cs typeface="Arial" panose="020B0604020202020204" pitchFamily="34" charset="0"/>
              </a:rPr>
              <a:t>https://</a:t>
            </a:r>
            <a:r>
              <a:rPr lang="en-US" altLang="en-US" sz="1600" dirty="0" err="1">
                <a:solidFill>
                  <a:srgbClr val="002060"/>
                </a:solidFill>
                <a:cs typeface="Arial" panose="020B0604020202020204" pitchFamily="34" charset="0"/>
              </a:rPr>
              <a:t>www.taihooncology.com</a:t>
            </a:r>
            <a:r>
              <a:rPr lang="en-US" altLang="en-US" sz="1600" dirty="0">
                <a:solidFill>
                  <a:srgbClr val="002060"/>
                </a:solidFill>
                <a:cs typeface="Arial" panose="020B0604020202020204" pitchFamily="34" charset="0"/>
              </a:rPr>
              <a:t>/us/newsroom/press-releases/2019-02-25-LON-PM-US-1213-FDA-Approves-Gastric</a:t>
            </a:r>
          </a:p>
        </p:txBody>
      </p:sp>
    </p:spTree>
    <p:extLst>
      <p:ext uri="{BB962C8B-B14F-4D97-AF65-F5344CB8AC3E}">
        <p14:creationId xmlns:p14="http://schemas.microsoft.com/office/powerpoint/2010/main" val="2787485411"/>
      </p:ext>
    </p:extLst>
  </p:cSld>
  <p:clrMapOvr>
    <a:masterClrMapping/>
  </p:clrMapOvr>
  <p:transition spd="slow"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58-year-old man and non smoker with PMH of hyperlipidemia (from the practice of </a:t>
            </a:r>
            <a:r>
              <a:rPr lang="en-US" dirty="0" err="1"/>
              <a:t>Ms</a:t>
            </a:r>
            <a:r>
              <a:rPr lang="en-US" dirty="0"/>
              <a:t> Avella)</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371600"/>
            <a:ext cx="11201400" cy="5029200"/>
          </a:xfrm>
        </p:spPr>
        <p:txBody>
          <a:bodyPr/>
          <a:lstStyle/>
          <a:p>
            <a:pPr>
              <a:spcAft>
                <a:spcPts val="1000"/>
              </a:spcAft>
            </a:pPr>
            <a:r>
              <a:rPr lang="en-US" sz="2000" dirty="0"/>
              <a:t>Metastatic poorly differentiated adenocarcinoma of the gastroesophageal junction </a:t>
            </a:r>
          </a:p>
          <a:p>
            <a:pPr lvl="1">
              <a:spcBef>
                <a:spcPts val="0"/>
              </a:spcBef>
              <a:spcAft>
                <a:spcPts val="1000"/>
              </a:spcAft>
            </a:pPr>
            <a:r>
              <a:rPr lang="en-US" sz="2000" dirty="0"/>
              <a:t>HER2-negative, MSI-high, PD-L1 CPS score: 15, negative for Lynch Syndrome</a:t>
            </a:r>
          </a:p>
          <a:p>
            <a:pPr>
              <a:spcAft>
                <a:spcPts val="1000"/>
              </a:spcAft>
            </a:pPr>
            <a:r>
              <a:rPr lang="en-US" sz="2000" dirty="0"/>
              <a:t>2013: FOLFOX x 6, RT; 2014-2015: Paclitaxel + ramucirumab x 6</a:t>
            </a:r>
          </a:p>
          <a:p>
            <a:pPr>
              <a:spcAft>
                <a:spcPts val="1000"/>
              </a:spcAft>
            </a:pPr>
            <a:r>
              <a:rPr lang="en-US" sz="2000" dirty="0"/>
              <a:t>PET/CT: Worsening </a:t>
            </a:r>
            <a:r>
              <a:rPr lang="en-US" sz="2000" dirty="0" err="1"/>
              <a:t>mets</a:t>
            </a:r>
            <a:r>
              <a:rPr lang="en-US" sz="2000" dirty="0"/>
              <a:t> (solitary liver met, acetabular and cerebellar met – stereotactic RT)</a:t>
            </a:r>
          </a:p>
          <a:p>
            <a:pPr>
              <a:spcAft>
                <a:spcPts val="1000"/>
              </a:spcAft>
            </a:pPr>
            <a:r>
              <a:rPr lang="en-US" sz="2000" dirty="0"/>
              <a:t>2016: FOLFOX x 12</a:t>
            </a:r>
          </a:p>
          <a:p>
            <a:pPr>
              <a:spcAft>
                <a:spcPts val="1000"/>
              </a:spcAft>
            </a:pPr>
            <a:r>
              <a:rPr lang="en-US" sz="2000" dirty="0"/>
              <a:t>2/2017 PET/CT:  Bone </a:t>
            </a:r>
            <a:r>
              <a:rPr lang="en-US" sz="2000" dirty="0" err="1"/>
              <a:t>mets</a:t>
            </a:r>
            <a:r>
              <a:rPr lang="en-US" sz="2000" dirty="0"/>
              <a:t> with adjacent soft tissue extension </a:t>
            </a:r>
          </a:p>
          <a:p>
            <a:pPr>
              <a:spcAft>
                <a:spcPts val="1000"/>
              </a:spcAft>
            </a:pPr>
            <a:r>
              <a:rPr lang="en-US" sz="2000" dirty="0"/>
              <a:t>5/2017: Clinical trial of IDO inhibitor </a:t>
            </a:r>
            <a:r>
              <a:rPr lang="en-US" sz="2000" dirty="0" err="1"/>
              <a:t>epacadostat</a:t>
            </a:r>
            <a:r>
              <a:rPr lang="en-US" sz="2000" dirty="0"/>
              <a:t> + pembrolizumab</a:t>
            </a:r>
          </a:p>
          <a:p>
            <a:pPr>
              <a:spcAft>
                <a:spcPts val="1000"/>
              </a:spcAft>
            </a:pPr>
            <a:r>
              <a:rPr lang="en-US" sz="2000" dirty="0"/>
              <a:t>9/2018 CT: NED, with resolved lymph node, bone </a:t>
            </a:r>
            <a:r>
              <a:rPr lang="en-US" sz="2000" dirty="0" err="1"/>
              <a:t>mets</a:t>
            </a:r>
            <a:endParaRPr lang="en-US" sz="2000" dirty="0"/>
          </a:p>
          <a:p>
            <a:pPr>
              <a:spcAft>
                <a:spcPts val="1000"/>
              </a:spcAft>
            </a:pPr>
            <a:r>
              <a:rPr lang="en-US" sz="2000" dirty="0"/>
              <a:t>11/2018: Dyspnea work up, including cardiac ECHO: LVEF 20-25% consistent with myocarditis</a:t>
            </a:r>
          </a:p>
          <a:p>
            <a:pPr lvl="1">
              <a:spcBef>
                <a:spcPts val="0"/>
              </a:spcBef>
              <a:spcAft>
                <a:spcPts val="1000"/>
              </a:spcAft>
            </a:pPr>
            <a:r>
              <a:rPr lang="en-US" sz="2000" dirty="0"/>
              <a:t>High-dose steroids x 6 weeks </a:t>
            </a:r>
            <a:r>
              <a:rPr lang="en-US" sz="2000" dirty="0">
                <a:sym typeface="Wingdings" pitchFamily="2" charset="2"/>
              </a:rPr>
              <a:t></a:t>
            </a:r>
            <a:r>
              <a:rPr lang="en-US" sz="2000" dirty="0"/>
              <a:t> LVEF &gt; 50%</a:t>
            </a:r>
          </a:p>
          <a:p>
            <a:pPr>
              <a:spcAft>
                <a:spcPts val="1000"/>
              </a:spcAft>
            </a:pPr>
            <a:r>
              <a:rPr lang="en-US" sz="2000" dirty="0"/>
              <a:t>3/2020: Stable disease</a:t>
            </a:r>
          </a:p>
        </p:txBody>
      </p:sp>
    </p:spTree>
    <p:extLst>
      <p:ext uri="{BB962C8B-B14F-4D97-AF65-F5344CB8AC3E}">
        <p14:creationId xmlns:p14="http://schemas.microsoft.com/office/powerpoint/2010/main" val="1843696372"/>
      </p:ext>
    </p:extLst>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1C530-9E3B-E84E-96CD-B6F43A1B2B06}"/>
              </a:ext>
            </a:extLst>
          </p:cNvPr>
          <p:cNvSpPr>
            <a:spLocks noGrp="1"/>
          </p:cNvSpPr>
          <p:nvPr>
            <p:ph type="title"/>
          </p:nvPr>
        </p:nvSpPr>
        <p:spPr/>
        <p:txBody>
          <a:bodyPr/>
          <a:lstStyle/>
          <a:p>
            <a:pPr algn="ctr"/>
            <a:r>
              <a:rPr lang="en-US" sz="3000" dirty="0"/>
              <a:t>Agenda</a:t>
            </a:r>
          </a:p>
        </p:txBody>
      </p:sp>
      <p:sp>
        <p:nvSpPr>
          <p:cNvPr id="5" name="Content Placeholder 4">
            <a:extLst>
              <a:ext uri="{FF2B5EF4-FFF2-40B4-BE49-F238E27FC236}">
                <a16:creationId xmlns:a16="http://schemas.microsoft.com/office/drawing/2014/main" id="{AF7C16B9-7695-3948-B90C-6740B78ADF3E}"/>
              </a:ext>
            </a:extLst>
          </p:cNvPr>
          <p:cNvSpPr>
            <a:spLocks noGrp="1"/>
          </p:cNvSpPr>
          <p:nvPr>
            <p:ph idx="1"/>
          </p:nvPr>
        </p:nvSpPr>
        <p:spPr>
          <a:xfrm>
            <a:off x="457200" y="1582132"/>
            <a:ext cx="11506200" cy="5029200"/>
          </a:xfrm>
        </p:spPr>
        <p:txBody>
          <a:bodyPr/>
          <a:lstStyle/>
          <a:p>
            <a:pPr marL="0" indent="0">
              <a:spcBef>
                <a:spcPts val="1600"/>
              </a:spcBef>
              <a:buNone/>
            </a:pPr>
            <a:r>
              <a:rPr lang="en-US" sz="2000" b="1" dirty="0">
                <a:solidFill>
                  <a:srgbClr val="0432FF"/>
                </a:solidFill>
              </a:rPr>
              <a:t>Module 1: Up-Front Management of Advanced Hepatocellular Carcinoma (HCC)</a:t>
            </a:r>
          </a:p>
          <a:p>
            <a:pPr>
              <a:spcBef>
                <a:spcPts val="400"/>
              </a:spcBef>
            </a:pPr>
            <a:r>
              <a:rPr lang="en-US" sz="2000" b="1" dirty="0"/>
              <a:t>IMbrave150: Atezolizumab plus bevacizumab versus sorafenib in unresectable HCC </a:t>
            </a:r>
          </a:p>
          <a:p>
            <a:pPr marL="0" indent="0">
              <a:spcBef>
                <a:spcPts val="400"/>
              </a:spcBef>
              <a:buNone/>
            </a:pPr>
            <a:r>
              <a:rPr lang="en-US" sz="2000" b="1" dirty="0"/>
              <a:t>     	ESMO Asia 2019, November 23, 2019</a:t>
            </a:r>
          </a:p>
          <a:p>
            <a:pPr marL="0" indent="0">
              <a:spcBef>
                <a:spcPts val="1600"/>
              </a:spcBef>
              <a:buNone/>
            </a:pPr>
            <a:r>
              <a:rPr lang="en-US" sz="2000" b="1" dirty="0">
                <a:solidFill>
                  <a:srgbClr val="0432FF"/>
                </a:solidFill>
              </a:rPr>
              <a:t>Module 2: Current Clinical Algorithms for Patients with Metastatic Colorectal Cancer (mCRC)</a:t>
            </a:r>
          </a:p>
          <a:p>
            <a:pPr>
              <a:spcBef>
                <a:spcPts val="400"/>
              </a:spcBef>
            </a:pPr>
            <a:r>
              <a:rPr lang="en-US" sz="2000" b="1" dirty="0"/>
              <a:t>Clinical implications of tumor sidedness, MSI status, RAS and BRAF in mCRC</a:t>
            </a:r>
          </a:p>
          <a:p>
            <a:pPr marL="0" indent="0">
              <a:spcBef>
                <a:spcPts val="1600"/>
              </a:spcBef>
              <a:buNone/>
            </a:pPr>
            <a:r>
              <a:rPr lang="en-US" sz="2000" b="1" dirty="0">
                <a:solidFill>
                  <a:srgbClr val="0432FF"/>
                </a:solidFill>
              </a:rPr>
              <a:t>Module 3: Sequencing of Systemic Therapy in Patients with Metastatic Gastric Cancer</a:t>
            </a:r>
          </a:p>
          <a:p>
            <a:pPr>
              <a:spcBef>
                <a:spcPts val="400"/>
              </a:spcBef>
            </a:pPr>
            <a:r>
              <a:rPr lang="en-US" sz="2000" b="1" dirty="0"/>
              <a:t>Impact of MSI status, PD-L1 level and HER2 status on treatment choice</a:t>
            </a:r>
          </a:p>
          <a:p>
            <a:pPr marL="0" indent="0">
              <a:spcBef>
                <a:spcPts val="1600"/>
              </a:spcBef>
              <a:buNone/>
            </a:pPr>
            <a:r>
              <a:rPr lang="en-US" sz="2000" b="1" dirty="0">
                <a:solidFill>
                  <a:srgbClr val="0432FF"/>
                </a:solidFill>
              </a:rPr>
              <a:t>Module 4: Management of Gastrointestinal Cancers in the Era of COVID-19</a:t>
            </a:r>
          </a:p>
          <a:p>
            <a:pPr>
              <a:spcBef>
                <a:spcPts val="400"/>
              </a:spcBef>
            </a:pPr>
            <a:r>
              <a:rPr lang="en-US" sz="2000" b="1" dirty="0"/>
              <a:t>Telemedicine, minimization of surgeries, reduced infusions and clinic visits</a:t>
            </a:r>
          </a:p>
        </p:txBody>
      </p:sp>
    </p:spTree>
    <p:extLst>
      <p:ext uri="{BB962C8B-B14F-4D97-AF65-F5344CB8AC3E}">
        <p14:creationId xmlns:p14="http://schemas.microsoft.com/office/powerpoint/2010/main" val="191602811"/>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68-year-old woman with PMH of diabetes (from the practice of</a:t>
            </a:r>
            <a:br>
              <a:rPr lang="en-US" dirty="0"/>
            </a:br>
            <a:r>
              <a:rPr lang="en-US" dirty="0"/>
              <a:t>Dr Philip)</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371600"/>
            <a:ext cx="11201400" cy="5029200"/>
          </a:xfrm>
        </p:spPr>
        <p:txBody>
          <a:bodyPr/>
          <a:lstStyle/>
          <a:p>
            <a:pPr>
              <a:spcAft>
                <a:spcPts val="1000"/>
              </a:spcAft>
            </a:pPr>
            <a:r>
              <a:rPr lang="en-US" sz="2000" dirty="0"/>
              <a:t>Stage IV HER2-negative gastric cardia adenocarcinoma with liver </a:t>
            </a:r>
            <a:r>
              <a:rPr lang="en-US" sz="2000" dirty="0" err="1"/>
              <a:t>mets</a:t>
            </a:r>
            <a:r>
              <a:rPr lang="en-US" sz="2000" dirty="0"/>
              <a:t> (PS=1) </a:t>
            </a:r>
          </a:p>
          <a:p>
            <a:pPr>
              <a:spcAft>
                <a:spcPts val="1000"/>
              </a:spcAft>
            </a:pPr>
            <a:r>
              <a:rPr lang="en-US" sz="2000"/>
              <a:t>FOLFOX </a:t>
            </a:r>
            <a:r>
              <a:rPr lang="en-US" sz="2000" dirty="0"/>
              <a:t>x 9 (best response: PR) </a:t>
            </a:r>
            <a:r>
              <a:rPr lang="en-US" sz="2000" dirty="0">
                <a:sym typeface="Wingdings" pitchFamily="2" charset="2"/>
              </a:rPr>
              <a:t> PD</a:t>
            </a:r>
            <a:endParaRPr lang="en-US" sz="2000" dirty="0"/>
          </a:p>
          <a:p>
            <a:pPr lvl="1">
              <a:spcAft>
                <a:spcPts val="1000"/>
              </a:spcAft>
            </a:pPr>
            <a:r>
              <a:rPr lang="en-US" sz="2000" dirty="0"/>
              <a:t>Grade 2 neuropathy, Grade 2 fatigue</a:t>
            </a:r>
          </a:p>
          <a:p>
            <a:pPr>
              <a:spcAft>
                <a:spcPts val="1000"/>
              </a:spcAft>
            </a:pPr>
            <a:r>
              <a:rPr lang="en-US" sz="2000" dirty="0"/>
              <a:t>Ramucirumab monotherapy due to neuropathy (best response: SD) </a:t>
            </a:r>
            <a:r>
              <a:rPr lang="en-US" sz="2000" dirty="0">
                <a:sym typeface="Wingdings" pitchFamily="2" charset="2"/>
              </a:rPr>
              <a:t> PD after 4 months</a:t>
            </a:r>
          </a:p>
          <a:p>
            <a:pPr lvl="1">
              <a:spcAft>
                <a:spcPts val="1000"/>
              </a:spcAft>
            </a:pPr>
            <a:r>
              <a:rPr lang="en-US" sz="2000" dirty="0">
                <a:sym typeface="Wingdings" pitchFamily="2" charset="2"/>
              </a:rPr>
              <a:t>Mild blood pressure elevation</a:t>
            </a:r>
            <a:endParaRPr lang="en-US" sz="2000" dirty="0"/>
          </a:p>
          <a:p>
            <a:pPr>
              <a:spcAft>
                <a:spcPts val="1000"/>
              </a:spcAft>
            </a:pPr>
            <a:r>
              <a:rPr lang="en-US" sz="2000" dirty="0"/>
              <a:t>Tumoral Combined Positive Score (CPS): 0 </a:t>
            </a:r>
          </a:p>
          <a:p>
            <a:pPr>
              <a:spcAft>
                <a:spcPts val="1000"/>
              </a:spcAft>
            </a:pPr>
            <a:r>
              <a:rPr lang="en-US" sz="2000" dirty="0"/>
              <a:t>Overall PS of 2</a:t>
            </a:r>
          </a:p>
          <a:p>
            <a:pPr>
              <a:spcAft>
                <a:spcPts val="1000"/>
              </a:spcAft>
            </a:pPr>
            <a:r>
              <a:rPr lang="en-US" sz="2000" dirty="0"/>
              <a:t>TAS-102 x 6 months (best response: SD) </a:t>
            </a:r>
          </a:p>
          <a:p>
            <a:pPr lvl="1">
              <a:spcAft>
                <a:spcPts val="1000"/>
              </a:spcAft>
            </a:pPr>
            <a:r>
              <a:rPr lang="en-US" sz="2000" dirty="0"/>
              <a:t>Grade 3 neutropenia early in therapy, one level of TAS-102 dose reduction</a:t>
            </a:r>
          </a:p>
        </p:txBody>
      </p:sp>
    </p:spTree>
    <p:extLst>
      <p:ext uri="{BB962C8B-B14F-4D97-AF65-F5344CB8AC3E}">
        <p14:creationId xmlns:p14="http://schemas.microsoft.com/office/powerpoint/2010/main" val="2499729413"/>
      </p:ext>
    </p:extLst>
  </p:cSld>
  <p:clrMapOvr>
    <a:masterClrMapping/>
  </p:clrMapOvr>
  <p:transition spd="slow"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7C16B9-7695-3948-B90C-6740B78ADF3E}"/>
              </a:ext>
            </a:extLst>
          </p:cNvPr>
          <p:cNvSpPr>
            <a:spLocks noGrp="1"/>
          </p:cNvSpPr>
          <p:nvPr>
            <p:ph idx="1"/>
          </p:nvPr>
        </p:nvSpPr>
        <p:spPr>
          <a:xfrm>
            <a:off x="1066800" y="2438400"/>
            <a:ext cx="10439400" cy="3276600"/>
          </a:xfrm>
        </p:spPr>
        <p:txBody>
          <a:bodyPr/>
          <a:lstStyle/>
          <a:p>
            <a:pPr marL="0" indent="0">
              <a:spcBef>
                <a:spcPts val="1000"/>
              </a:spcBef>
              <a:buNone/>
            </a:pPr>
            <a:r>
              <a:rPr lang="en-US" sz="2800" b="1" dirty="0">
                <a:solidFill>
                  <a:srgbClr val="0432FF"/>
                </a:solidFill>
              </a:rPr>
              <a:t>Module 4: Management of Gastrointestinal Cancers in the Era of COVID-19</a:t>
            </a:r>
          </a:p>
          <a:p>
            <a:pPr>
              <a:spcBef>
                <a:spcPts val="1000"/>
              </a:spcBef>
            </a:pPr>
            <a:r>
              <a:rPr lang="en-US" sz="2800" dirty="0"/>
              <a:t>Telemedicine, minimization of surgeries, reduced infusions and clinic visits</a:t>
            </a:r>
          </a:p>
        </p:txBody>
      </p:sp>
    </p:spTree>
    <p:extLst>
      <p:ext uri="{BB962C8B-B14F-4D97-AF65-F5344CB8AC3E}">
        <p14:creationId xmlns:p14="http://schemas.microsoft.com/office/powerpoint/2010/main" val="1000950806"/>
      </p:ext>
    </p:extLst>
  </p:cSld>
  <p:clrMapOvr>
    <a:masterClrMapping/>
  </p:clrMapOvr>
  <p:transition spd="slow"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744200" cy="1143000"/>
          </a:xfrm>
        </p:spPr>
        <p:txBody>
          <a:bodyPr/>
          <a:lstStyle/>
          <a:p>
            <a:r>
              <a:rPr lang="en-US" sz="2400" dirty="0"/>
              <a:t>Do you believe that receiving an anti-PD-1/PD-L1 antibody makes a patient more </a:t>
            </a:r>
            <a:r>
              <a:rPr lang="en-US" sz="2400" u="sng" dirty="0"/>
              <a:t>susceptible to contracting COVID-19</a:t>
            </a:r>
            <a:r>
              <a:rPr lang="en-US" sz="2400" dirty="0"/>
              <a:t>? </a:t>
            </a:r>
          </a:p>
        </p:txBody>
      </p:sp>
      <p:graphicFrame>
        <p:nvGraphicFramePr>
          <p:cNvPr id="6" name="Chart 5">
            <a:extLst>
              <a:ext uri="{FF2B5EF4-FFF2-40B4-BE49-F238E27FC236}">
                <a16:creationId xmlns:a16="http://schemas.microsoft.com/office/drawing/2014/main" id="{5761DC5A-64A1-894C-AD5E-8EC390E922D3}"/>
              </a:ext>
            </a:extLst>
          </p:cNvPr>
          <p:cNvGraphicFramePr/>
          <p:nvPr>
            <p:extLst>
              <p:ext uri="{D42A27DB-BD31-4B8C-83A1-F6EECF244321}">
                <p14:modId xmlns:p14="http://schemas.microsoft.com/office/powerpoint/2010/main" val="1881240591"/>
              </p:ext>
            </p:extLst>
          </p:nvPr>
        </p:nvGraphicFramePr>
        <p:xfrm>
          <a:off x="3886200" y="1253836"/>
          <a:ext cx="7239000" cy="217516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519339" y="1616604"/>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Yes</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519339" y="2183573"/>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No</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519339" y="2738219"/>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I don’t know</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2" name="Title 1">
            <a:extLst>
              <a:ext uri="{FF2B5EF4-FFF2-40B4-BE49-F238E27FC236}">
                <a16:creationId xmlns:a16="http://schemas.microsoft.com/office/drawing/2014/main" id="{8B796110-725A-D443-A006-6DF877CEB2CD}"/>
              </a:ext>
            </a:extLst>
          </p:cNvPr>
          <p:cNvSpPr txBox="1">
            <a:spLocks/>
          </p:cNvSpPr>
          <p:nvPr/>
        </p:nvSpPr>
        <p:spPr bwMode="auto">
          <a:xfrm>
            <a:off x="609600" y="3429000"/>
            <a:ext cx="10744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00" b="1">
                <a:solidFill>
                  <a:srgbClr val="EFC53D"/>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2400" dirty="0">
                <a:solidFill>
                  <a:srgbClr val="0432FF"/>
                </a:solidFill>
              </a:rPr>
              <a:t>Do you believe that receiving an anti-PD-1/PD-L1 antibody increases a patient’s risk of </a:t>
            </a:r>
            <a:r>
              <a:rPr lang="en-US" sz="2400" u="sng" dirty="0">
                <a:solidFill>
                  <a:srgbClr val="0432FF"/>
                </a:solidFill>
              </a:rPr>
              <a:t>developing complications associated with COVID-19</a:t>
            </a:r>
            <a:r>
              <a:rPr lang="en-US" sz="2400" dirty="0">
                <a:solidFill>
                  <a:srgbClr val="0432FF"/>
                </a:solidFill>
              </a:rPr>
              <a:t>?</a:t>
            </a:r>
          </a:p>
        </p:txBody>
      </p:sp>
      <p:graphicFrame>
        <p:nvGraphicFramePr>
          <p:cNvPr id="18" name="Chart 17">
            <a:extLst>
              <a:ext uri="{FF2B5EF4-FFF2-40B4-BE49-F238E27FC236}">
                <a16:creationId xmlns:a16="http://schemas.microsoft.com/office/drawing/2014/main" id="{C5860359-9DCA-E142-9BC1-54A821A40658}"/>
              </a:ext>
            </a:extLst>
          </p:cNvPr>
          <p:cNvGraphicFramePr/>
          <p:nvPr>
            <p:extLst>
              <p:ext uri="{D42A27DB-BD31-4B8C-83A1-F6EECF244321}">
                <p14:modId xmlns:p14="http://schemas.microsoft.com/office/powerpoint/2010/main" val="3451270464"/>
              </p:ext>
            </p:extLst>
          </p:nvPr>
        </p:nvGraphicFramePr>
        <p:xfrm>
          <a:off x="3886200" y="4461163"/>
          <a:ext cx="7239000" cy="2175164"/>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 Box 4">
            <a:extLst>
              <a:ext uri="{FF2B5EF4-FFF2-40B4-BE49-F238E27FC236}">
                <a16:creationId xmlns:a16="http://schemas.microsoft.com/office/drawing/2014/main" id="{24D54159-874F-8C4B-A1B3-4C24F00A91D4}"/>
              </a:ext>
            </a:extLst>
          </p:cNvPr>
          <p:cNvSpPr txBox="1">
            <a:spLocks noChangeArrowheads="1"/>
          </p:cNvSpPr>
          <p:nvPr/>
        </p:nvSpPr>
        <p:spPr bwMode="auto">
          <a:xfrm>
            <a:off x="519339" y="4823931"/>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Yes</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20" name="Text Box 4">
            <a:extLst>
              <a:ext uri="{FF2B5EF4-FFF2-40B4-BE49-F238E27FC236}">
                <a16:creationId xmlns:a16="http://schemas.microsoft.com/office/drawing/2014/main" id="{F51071DD-21D4-6849-9DC0-9A5372C2A402}"/>
              </a:ext>
            </a:extLst>
          </p:cNvPr>
          <p:cNvSpPr txBox="1">
            <a:spLocks noChangeArrowheads="1"/>
          </p:cNvSpPr>
          <p:nvPr/>
        </p:nvSpPr>
        <p:spPr bwMode="auto">
          <a:xfrm>
            <a:off x="519339" y="5390900"/>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No</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21" name="Text Box 4">
            <a:extLst>
              <a:ext uri="{FF2B5EF4-FFF2-40B4-BE49-F238E27FC236}">
                <a16:creationId xmlns:a16="http://schemas.microsoft.com/office/drawing/2014/main" id="{286D00DF-55A0-5F4F-859B-BA044423E5D9}"/>
              </a:ext>
            </a:extLst>
          </p:cNvPr>
          <p:cNvSpPr txBox="1">
            <a:spLocks noChangeArrowheads="1"/>
          </p:cNvSpPr>
          <p:nvPr/>
        </p:nvSpPr>
        <p:spPr bwMode="auto">
          <a:xfrm>
            <a:off x="519339" y="5945546"/>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I don’t know</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Tree>
    <p:extLst>
      <p:ext uri="{BB962C8B-B14F-4D97-AF65-F5344CB8AC3E}">
        <p14:creationId xmlns:p14="http://schemas.microsoft.com/office/powerpoint/2010/main" val="2190898739"/>
      </p:ext>
    </p:extLst>
  </p:cSld>
  <p:clrMapOvr>
    <a:masterClrMapping/>
  </p:clrMapOvr>
  <p:transition spd="slow"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744200" cy="1143000"/>
          </a:xfrm>
        </p:spPr>
        <p:txBody>
          <a:bodyPr/>
          <a:lstStyle/>
          <a:p>
            <a:r>
              <a:rPr lang="en-US" sz="2400" dirty="0"/>
              <a:t>Has the approach to </a:t>
            </a:r>
            <a:r>
              <a:rPr lang="en-US" sz="2400" u="sng" dirty="0"/>
              <a:t>primary surgery</a:t>
            </a:r>
            <a:r>
              <a:rPr lang="en-US" sz="2400" dirty="0"/>
              <a:t> for patients with gastrointestinal cancers changed at your institution during the COVID-19 pandemic?</a:t>
            </a:r>
          </a:p>
        </p:txBody>
      </p:sp>
      <p:graphicFrame>
        <p:nvGraphicFramePr>
          <p:cNvPr id="6" name="Chart 5">
            <a:extLst>
              <a:ext uri="{FF2B5EF4-FFF2-40B4-BE49-F238E27FC236}">
                <a16:creationId xmlns:a16="http://schemas.microsoft.com/office/drawing/2014/main" id="{5761DC5A-64A1-894C-AD5E-8EC390E922D3}"/>
              </a:ext>
            </a:extLst>
          </p:cNvPr>
          <p:cNvGraphicFramePr/>
          <p:nvPr>
            <p:extLst>
              <p:ext uri="{D42A27DB-BD31-4B8C-83A1-F6EECF244321}">
                <p14:modId xmlns:p14="http://schemas.microsoft.com/office/powerpoint/2010/main" val="1943485498"/>
              </p:ext>
            </p:extLst>
          </p:nvPr>
        </p:nvGraphicFramePr>
        <p:xfrm>
          <a:off x="3886200" y="1253836"/>
          <a:ext cx="7239000" cy="217516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519339" y="1547934"/>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Yes, quite a bit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519339" y="2031913"/>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Yes, but not very much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519339" y="2412750"/>
            <a:ext cx="3381375" cy="19187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No</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2" name="Title 1">
            <a:extLst>
              <a:ext uri="{FF2B5EF4-FFF2-40B4-BE49-F238E27FC236}">
                <a16:creationId xmlns:a16="http://schemas.microsoft.com/office/drawing/2014/main" id="{8B796110-725A-D443-A006-6DF877CEB2CD}"/>
              </a:ext>
            </a:extLst>
          </p:cNvPr>
          <p:cNvSpPr txBox="1">
            <a:spLocks/>
          </p:cNvSpPr>
          <p:nvPr/>
        </p:nvSpPr>
        <p:spPr bwMode="auto">
          <a:xfrm>
            <a:off x="609600" y="3429000"/>
            <a:ext cx="10744200" cy="10321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00" b="1">
                <a:solidFill>
                  <a:srgbClr val="EFC53D"/>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2400" dirty="0">
                <a:solidFill>
                  <a:srgbClr val="0432FF"/>
                </a:solidFill>
              </a:rPr>
              <a:t>Has the approach to </a:t>
            </a:r>
            <a:r>
              <a:rPr lang="en-US" sz="2400" u="sng" dirty="0">
                <a:solidFill>
                  <a:srgbClr val="0432FF"/>
                </a:solidFill>
              </a:rPr>
              <a:t>radiation therapy</a:t>
            </a:r>
            <a:r>
              <a:rPr lang="en-US" sz="2400" dirty="0">
                <a:solidFill>
                  <a:srgbClr val="0432FF"/>
                </a:solidFill>
              </a:rPr>
              <a:t> for patients with gastrointestinal cancers changed at your institution during the COVID-19 pandemic?</a:t>
            </a:r>
          </a:p>
        </p:txBody>
      </p:sp>
      <p:sp>
        <p:nvSpPr>
          <p:cNvPr id="13" name="Text Box 4">
            <a:extLst>
              <a:ext uri="{FF2B5EF4-FFF2-40B4-BE49-F238E27FC236}">
                <a16:creationId xmlns:a16="http://schemas.microsoft.com/office/drawing/2014/main" id="{E4C23069-83E7-A146-988B-3EF3C679FF39}"/>
              </a:ext>
            </a:extLst>
          </p:cNvPr>
          <p:cNvSpPr txBox="1">
            <a:spLocks noChangeArrowheads="1"/>
          </p:cNvSpPr>
          <p:nvPr/>
        </p:nvSpPr>
        <p:spPr bwMode="auto">
          <a:xfrm>
            <a:off x="519339" y="2758140"/>
            <a:ext cx="3381375" cy="19187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I don’t know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graphicFrame>
        <p:nvGraphicFramePr>
          <p:cNvPr id="14" name="Chart 13">
            <a:extLst>
              <a:ext uri="{FF2B5EF4-FFF2-40B4-BE49-F238E27FC236}">
                <a16:creationId xmlns:a16="http://schemas.microsoft.com/office/drawing/2014/main" id="{0E2637EC-1BD5-C24F-91D1-130064D37C8D}"/>
              </a:ext>
            </a:extLst>
          </p:cNvPr>
          <p:cNvGraphicFramePr/>
          <p:nvPr>
            <p:extLst>
              <p:ext uri="{D42A27DB-BD31-4B8C-83A1-F6EECF244321}">
                <p14:modId xmlns:p14="http://schemas.microsoft.com/office/powerpoint/2010/main" val="3462332839"/>
              </p:ext>
            </p:extLst>
          </p:nvPr>
        </p:nvGraphicFramePr>
        <p:xfrm>
          <a:off x="3886200" y="4495800"/>
          <a:ext cx="7239000" cy="2175164"/>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Box 4">
            <a:extLst>
              <a:ext uri="{FF2B5EF4-FFF2-40B4-BE49-F238E27FC236}">
                <a16:creationId xmlns:a16="http://schemas.microsoft.com/office/drawing/2014/main" id="{05E158BD-1D3D-6446-A633-0A7436DDC1BE}"/>
              </a:ext>
            </a:extLst>
          </p:cNvPr>
          <p:cNvSpPr txBox="1">
            <a:spLocks noChangeArrowheads="1"/>
          </p:cNvSpPr>
          <p:nvPr/>
        </p:nvSpPr>
        <p:spPr bwMode="auto">
          <a:xfrm>
            <a:off x="519339" y="4789898"/>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Yes, quite a bit</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6" name="Text Box 4">
            <a:extLst>
              <a:ext uri="{FF2B5EF4-FFF2-40B4-BE49-F238E27FC236}">
                <a16:creationId xmlns:a16="http://schemas.microsoft.com/office/drawing/2014/main" id="{FC135D68-64A0-654E-BB2D-B0CA6A75701F}"/>
              </a:ext>
            </a:extLst>
          </p:cNvPr>
          <p:cNvSpPr txBox="1">
            <a:spLocks noChangeArrowheads="1"/>
          </p:cNvSpPr>
          <p:nvPr/>
        </p:nvSpPr>
        <p:spPr bwMode="auto">
          <a:xfrm>
            <a:off x="519339" y="5273877"/>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Yes, but not very much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7" name="Text Box 4">
            <a:extLst>
              <a:ext uri="{FF2B5EF4-FFF2-40B4-BE49-F238E27FC236}">
                <a16:creationId xmlns:a16="http://schemas.microsoft.com/office/drawing/2014/main" id="{FF7A7EB0-C557-2D4B-86FF-4B3BCB4A7CB7}"/>
              </a:ext>
            </a:extLst>
          </p:cNvPr>
          <p:cNvSpPr txBox="1">
            <a:spLocks noChangeArrowheads="1"/>
          </p:cNvSpPr>
          <p:nvPr/>
        </p:nvSpPr>
        <p:spPr bwMode="auto">
          <a:xfrm>
            <a:off x="519339" y="5654714"/>
            <a:ext cx="3381375" cy="19187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No</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22" name="Text Box 4">
            <a:extLst>
              <a:ext uri="{FF2B5EF4-FFF2-40B4-BE49-F238E27FC236}">
                <a16:creationId xmlns:a16="http://schemas.microsoft.com/office/drawing/2014/main" id="{51195BFE-EDB1-EE4B-82DC-6E6D4603257C}"/>
              </a:ext>
            </a:extLst>
          </p:cNvPr>
          <p:cNvSpPr txBox="1">
            <a:spLocks noChangeArrowheads="1"/>
          </p:cNvSpPr>
          <p:nvPr/>
        </p:nvSpPr>
        <p:spPr bwMode="auto">
          <a:xfrm>
            <a:off x="519339" y="6000104"/>
            <a:ext cx="3381375" cy="19187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I don’t know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Tree>
    <p:extLst>
      <p:ext uri="{BB962C8B-B14F-4D97-AF65-F5344CB8AC3E}">
        <p14:creationId xmlns:p14="http://schemas.microsoft.com/office/powerpoint/2010/main" val="4267043636"/>
      </p:ext>
    </p:extLst>
  </p:cSld>
  <p:clrMapOvr>
    <a:masterClrMapping/>
  </p:clrMapOvr>
  <p:transition spd="slow"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744200" cy="1143000"/>
          </a:xfrm>
        </p:spPr>
        <p:txBody>
          <a:bodyPr/>
          <a:lstStyle/>
          <a:p>
            <a:r>
              <a:rPr lang="en-US" sz="2400" dirty="0"/>
              <a:t>Approximately what proportion of your practice was/is telemedicine or virtual visits?</a:t>
            </a:r>
          </a:p>
        </p:txBody>
      </p:sp>
      <p:graphicFrame>
        <p:nvGraphicFramePr>
          <p:cNvPr id="6" name="Chart 5">
            <a:extLst>
              <a:ext uri="{FF2B5EF4-FFF2-40B4-BE49-F238E27FC236}">
                <a16:creationId xmlns:a16="http://schemas.microsoft.com/office/drawing/2014/main" id="{5761DC5A-64A1-894C-AD5E-8EC390E922D3}"/>
              </a:ext>
            </a:extLst>
          </p:cNvPr>
          <p:cNvGraphicFramePr/>
          <p:nvPr>
            <p:extLst>
              <p:ext uri="{D42A27DB-BD31-4B8C-83A1-F6EECF244321}">
                <p14:modId xmlns:p14="http://schemas.microsoft.com/office/powerpoint/2010/main" val="633328261"/>
              </p:ext>
            </p:extLst>
          </p:nvPr>
        </p:nvGraphicFramePr>
        <p:xfrm>
          <a:off x="3886200" y="1743791"/>
          <a:ext cx="7239000" cy="231930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581025" y="1979332"/>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None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581025" y="2370936"/>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≥10%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581025" y="2663460"/>
            <a:ext cx="3381375" cy="19187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11%-25%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2" name="Title 1">
            <a:extLst>
              <a:ext uri="{FF2B5EF4-FFF2-40B4-BE49-F238E27FC236}">
                <a16:creationId xmlns:a16="http://schemas.microsoft.com/office/drawing/2014/main" id="{8B796110-725A-D443-A006-6DF877CEB2CD}"/>
              </a:ext>
            </a:extLst>
          </p:cNvPr>
          <p:cNvSpPr txBox="1">
            <a:spLocks/>
          </p:cNvSpPr>
          <p:nvPr/>
        </p:nvSpPr>
        <p:spPr bwMode="auto">
          <a:xfrm>
            <a:off x="609600" y="4063099"/>
            <a:ext cx="10744200" cy="49563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00" b="1">
                <a:solidFill>
                  <a:srgbClr val="EFC53D"/>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2400" dirty="0">
                <a:solidFill>
                  <a:srgbClr val="0432FF"/>
                </a:solidFill>
              </a:rPr>
              <a:t>During COVID-19 </a:t>
            </a:r>
          </a:p>
        </p:txBody>
      </p:sp>
      <p:sp>
        <p:nvSpPr>
          <p:cNvPr id="13" name="Text Box 4">
            <a:extLst>
              <a:ext uri="{FF2B5EF4-FFF2-40B4-BE49-F238E27FC236}">
                <a16:creationId xmlns:a16="http://schemas.microsoft.com/office/drawing/2014/main" id="{E4C23069-83E7-A146-988B-3EF3C679FF39}"/>
              </a:ext>
            </a:extLst>
          </p:cNvPr>
          <p:cNvSpPr txBox="1">
            <a:spLocks noChangeArrowheads="1"/>
          </p:cNvSpPr>
          <p:nvPr/>
        </p:nvSpPr>
        <p:spPr bwMode="auto">
          <a:xfrm>
            <a:off x="581025" y="2998890"/>
            <a:ext cx="3381375" cy="19187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26%-50%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8" name="Title 1">
            <a:extLst>
              <a:ext uri="{FF2B5EF4-FFF2-40B4-BE49-F238E27FC236}">
                <a16:creationId xmlns:a16="http://schemas.microsoft.com/office/drawing/2014/main" id="{A0EE07C0-671C-8346-AF89-0AA97833D8DD}"/>
              </a:ext>
            </a:extLst>
          </p:cNvPr>
          <p:cNvSpPr txBox="1">
            <a:spLocks/>
          </p:cNvSpPr>
          <p:nvPr/>
        </p:nvSpPr>
        <p:spPr bwMode="auto">
          <a:xfrm>
            <a:off x="609600" y="1361345"/>
            <a:ext cx="10744200" cy="49563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00" b="1">
                <a:solidFill>
                  <a:srgbClr val="EFC53D"/>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2400" dirty="0">
                <a:solidFill>
                  <a:srgbClr val="0432FF"/>
                </a:solidFill>
              </a:rPr>
              <a:t>Before COVID-19</a:t>
            </a:r>
          </a:p>
        </p:txBody>
      </p:sp>
      <p:sp>
        <p:nvSpPr>
          <p:cNvPr id="19" name="Text Box 4">
            <a:extLst>
              <a:ext uri="{FF2B5EF4-FFF2-40B4-BE49-F238E27FC236}">
                <a16:creationId xmlns:a16="http://schemas.microsoft.com/office/drawing/2014/main" id="{546BE848-2291-6F4D-811F-4482B43761A1}"/>
              </a:ext>
            </a:extLst>
          </p:cNvPr>
          <p:cNvSpPr txBox="1">
            <a:spLocks noChangeArrowheads="1"/>
          </p:cNvSpPr>
          <p:nvPr/>
        </p:nvSpPr>
        <p:spPr bwMode="auto">
          <a:xfrm>
            <a:off x="581025" y="3333060"/>
            <a:ext cx="3381375" cy="19187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&gt;50%</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graphicFrame>
        <p:nvGraphicFramePr>
          <p:cNvPr id="21" name="Chart 20">
            <a:extLst>
              <a:ext uri="{FF2B5EF4-FFF2-40B4-BE49-F238E27FC236}">
                <a16:creationId xmlns:a16="http://schemas.microsoft.com/office/drawing/2014/main" id="{F0440345-79A6-AD40-ACA2-F5EDBAD846DC}"/>
              </a:ext>
            </a:extLst>
          </p:cNvPr>
          <p:cNvGraphicFramePr/>
          <p:nvPr>
            <p:extLst>
              <p:ext uri="{D42A27DB-BD31-4B8C-83A1-F6EECF244321}">
                <p14:modId xmlns:p14="http://schemas.microsoft.com/office/powerpoint/2010/main" val="306072038"/>
              </p:ext>
            </p:extLst>
          </p:nvPr>
        </p:nvGraphicFramePr>
        <p:xfrm>
          <a:off x="3886200" y="4528555"/>
          <a:ext cx="7239000" cy="2319307"/>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 Box 4">
            <a:extLst>
              <a:ext uri="{FF2B5EF4-FFF2-40B4-BE49-F238E27FC236}">
                <a16:creationId xmlns:a16="http://schemas.microsoft.com/office/drawing/2014/main" id="{0A18F5C7-4EAC-9F46-9790-74AF643890A9}"/>
              </a:ext>
            </a:extLst>
          </p:cNvPr>
          <p:cNvSpPr txBox="1">
            <a:spLocks noChangeArrowheads="1"/>
          </p:cNvSpPr>
          <p:nvPr/>
        </p:nvSpPr>
        <p:spPr bwMode="auto">
          <a:xfrm>
            <a:off x="581025" y="4764096"/>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None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24" name="Text Box 4">
            <a:extLst>
              <a:ext uri="{FF2B5EF4-FFF2-40B4-BE49-F238E27FC236}">
                <a16:creationId xmlns:a16="http://schemas.microsoft.com/office/drawing/2014/main" id="{83AADFCF-CD95-3040-9501-43087AA38944}"/>
              </a:ext>
            </a:extLst>
          </p:cNvPr>
          <p:cNvSpPr txBox="1">
            <a:spLocks noChangeArrowheads="1"/>
          </p:cNvSpPr>
          <p:nvPr/>
        </p:nvSpPr>
        <p:spPr bwMode="auto">
          <a:xfrm>
            <a:off x="581025" y="5155700"/>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≥10%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25" name="Text Box 4">
            <a:extLst>
              <a:ext uri="{FF2B5EF4-FFF2-40B4-BE49-F238E27FC236}">
                <a16:creationId xmlns:a16="http://schemas.microsoft.com/office/drawing/2014/main" id="{C622F906-D329-2347-BAB1-B8563F2F02C3}"/>
              </a:ext>
            </a:extLst>
          </p:cNvPr>
          <p:cNvSpPr txBox="1">
            <a:spLocks noChangeArrowheads="1"/>
          </p:cNvSpPr>
          <p:nvPr/>
        </p:nvSpPr>
        <p:spPr bwMode="auto">
          <a:xfrm>
            <a:off x="581025" y="5448224"/>
            <a:ext cx="3381375" cy="19187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11%-25%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26" name="Text Box 4">
            <a:extLst>
              <a:ext uri="{FF2B5EF4-FFF2-40B4-BE49-F238E27FC236}">
                <a16:creationId xmlns:a16="http://schemas.microsoft.com/office/drawing/2014/main" id="{20AD6E6C-9D86-564E-ACF5-E7FA821EEB8F}"/>
              </a:ext>
            </a:extLst>
          </p:cNvPr>
          <p:cNvSpPr txBox="1">
            <a:spLocks noChangeArrowheads="1"/>
          </p:cNvSpPr>
          <p:nvPr/>
        </p:nvSpPr>
        <p:spPr bwMode="auto">
          <a:xfrm>
            <a:off x="581025" y="5783654"/>
            <a:ext cx="3381375" cy="19187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a:solidFill>
                  <a:srgbClr val="002060"/>
                </a:solidFill>
              </a:rPr>
              <a:t>26%-</a:t>
            </a:r>
            <a:r>
              <a:rPr lang="en-US" sz="2200" b="1" dirty="0">
                <a:solidFill>
                  <a:srgbClr val="002060"/>
                </a:solidFill>
              </a:rPr>
              <a:t>50%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27" name="Text Box 4">
            <a:extLst>
              <a:ext uri="{FF2B5EF4-FFF2-40B4-BE49-F238E27FC236}">
                <a16:creationId xmlns:a16="http://schemas.microsoft.com/office/drawing/2014/main" id="{17DD3E31-0E53-F84E-8206-91C30A0676DA}"/>
              </a:ext>
            </a:extLst>
          </p:cNvPr>
          <p:cNvSpPr txBox="1">
            <a:spLocks noChangeArrowheads="1"/>
          </p:cNvSpPr>
          <p:nvPr/>
        </p:nvSpPr>
        <p:spPr bwMode="auto">
          <a:xfrm>
            <a:off x="581025" y="6117824"/>
            <a:ext cx="3381375" cy="19187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&gt;50%</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Tree>
    <p:extLst>
      <p:ext uri="{BB962C8B-B14F-4D97-AF65-F5344CB8AC3E}">
        <p14:creationId xmlns:p14="http://schemas.microsoft.com/office/powerpoint/2010/main" val="2957999431"/>
      </p:ext>
    </p:extLst>
  </p:cSld>
  <p:clrMapOvr>
    <a:masterClrMapping/>
  </p:clrMapOvr>
  <p:transition spd="slow" advClick="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744200" cy="1143000"/>
          </a:xfrm>
        </p:spPr>
        <p:txBody>
          <a:bodyPr/>
          <a:lstStyle/>
          <a:p>
            <a:r>
              <a:rPr lang="en-US" sz="2400" dirty="0"/>
              <a:t>How does the amount of time you spend on web-based face-to-face patient consultations compare to the amount of time you would have spent conducting in-person office visits before the COVID-19 pandemic?  </a:t>
            </a:r>
          </a:p>
        </p:txBody>
      </p:sp>
      <p:sp>
        <p:nvSpPr>
          <p:cNvPr id="23" name="Text Box 4">
            <a:extLst>
              <a:ext uri="{FF2B5EF4-FFF2-40B4-BE49-F238E27FC236}">
                <a16:creationId xmlns:a16="http://schemas.microsoft.com/office/drawing/2014/main" id="{0A18F5C7-4EAC-9F46-9790-74AF643890A9}"/>
              </a:ext>
            </a:extLst>
          </p:cNvPr>
          <p:cNvSpPr txBox="1">
            <a:spLocks noChangeArrowheads="1"/>
          </p:cNvSpPr>
          <p:nvPr/>
        </p:nvSpPr>
        <p:spPr bwMode="auto">
          <a:xfrm>
            <a:off x="630382" y="5842620"/>
            <a:ext cx="10391775" cy="41750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eaLnBrk="1" hangingPunct="1">
              <a:spcBef>
                <a:spcPct val="50000"/>
              </a:spcBef>
              <a:defRPr/>
            </a:pPr>
            <a:r>
              <a:rPr lang="en-US" sz="2200" b="1" dirty="0">
                <a:solidFill>
                  <a:srgbClr val="002060"/>
                </a:solidFill>
              </a:rPr>
              <a:t>Duration of time spent for each web-based face-to-face patient consultation (Median): 20 minutes</a:t>
            </a:r>
          </a:p>
        </p:txBody>
      </p:sp>
      <p:graphicFrame>
        <p:nvGraphicFramePr>
          <p:cNvPr id="17" name="Chart 16">
            <a:extLst>
              <a:ext uri="{FF2B5EF4-FFF2-40B4-BE49-F238E27FC236}">
                <a16:creationId xmlns:a16="http://schemas.microsoft.com/office/drawing/2014/main" id="{4821BC71-C984-7645-B563-19F20881C8B3}"/>
              </a:ext>
            </a:extLst>
          </p:cNvPr>
          <p:cNvGraphicFramePr/>
          <p:nvPr>
            <p:extLst>
              <p:ext uri="{D42A27DB-BD31-4B8C-83A1-F6EECF244321}">
                <p14:modId xmlns:p14="http://schemas.microsoft.com/office/powerpoint/2010/main" val="3592330295"/>
              </p:ext>
            </p:extLst>
          </p:nvPr>
        </p:nvGraphicFramePr>
        <p:xfrm>
          <a:off x="4724400" y="1219200"/>
          <a:ext cx="6837218"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 Box 4">
            <a:extLst>
              <a:ext uri="{FF2B5EF4-FFF2-40B4-BE49-F238E27FC236}">
                <a16:creationId xmlns:a16="http://schemas.microsoft.com/office/drawing/2014/main" id="{8B9E3A05-5C6E-B548-98E7-EA4CD27C6BFB}"/>
              </a:ext>
            </a:extLst>
          </p:cNvPr>
          <p:cNvSpPr txBox="1">
            <a:spLocks noChangeArrowheads="1"/>
          </p:cNvSpPr>
          <p:nvPr/>
        </p:nvSpPr>
        <p:spPr bwMode="auto">
          <a:xfrm>
            <a:off x="467592" y="1859090"/>
            <a:ext cx="4343400" cy="14810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About the same</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22" name="Text Box 4">
            <a:extLst>
              <a:ext uri="{FF2B5EF4-FFF2-40B4-BE49-F238E27FC236}">
                <a16:creationId xmlns:a16="http://schemas.microsoft.com/office/drawing/2014/main" id="{C82CB62E-5EEB-B942-B655-2A6BAF966BE7}"/>
              </a:ext>
            </a:extLst>
          </p:cNvPr>
          <p:cNvSpPr txBox="1">
            <a:spLocks noChangeArrowheads="1"/>
          </p:cNvSpPr>
          <p:nvPr/>
        </p:nvSpPr>
        <p:spPr bwMode="auto">
          <a:xfrm>
            <a:off x="467592" y="2470065"/>
            <a:ext cx="4343400" cy="77642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lnSpc>
                <a:spcPts val="2340"/>
              </a:lnSpc>
              <a:spcBef>
                <a:spcPct val="50000"/>
              </a:spcBef>
              <a:defRPr/>
            </a:pPr>
            <a:r>
              <a:rPr lang="en-US" sz="2200" b="1" dirty="0">
                <a:solidFill>
                  <a:srgbClr val="002060"/>
                </a:solidFill>
              </a:rPr>
              <a:t>I spend more time on web-based patient visits than I did on </a:t>
            </a:r>
            <a:br>
              <a:rPr lang="en-US" sz="2200" b="1" dirty="0">
                <a:solidFill>
                  <a:srgbClr val="002060"/>
                </a:solidFill>
              </a:rPr>
            </a:br>
            <a:r>
              <a:rPr lang="en-US" sz="2200" b="1" dirty="0">
                <a:solidFill>
                  <a:srgbClr val="002060"/>
                </a:solidFill>
              </a:rPr>
              <a:t>in-person office visits</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28" name="Text Box 4">
            <a:extLst>
              <a:ext uri="{FF2B5EF4-FFF2-40B4-BE49-F238E27FC236}">
                <a16:creationId xmlns:a16="http://schemas.microsoft.com/office/drawing/2014/main" id="{69EA015F-61FA-E444-B1A2-5FF53E1A1781}"/>
              </a:ext>
            </a:extLst>
          </p:cNvPr>
          <p:cNvSpPr txBox="1">
            <a:spLocks noChangeArrowheads="1"/>
          </p:cNvSpPr>
          <p:nvPr/>
        </p:nvSpPr>
        <p:spPr bwMode="auto">
          <a:xfrm>
            <a:off x="304799" y="3647701"/>
            <a:ext cx="4506193" cy="41750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lnSpc>
                <a:spcPts val="2340"/>
              </a:lnSpc>
              <a:spcBef>
                <a:spcPct val="50000"/>
              </a:spcBef>
              <a:defRPr/>
            </a:pPr>
            <a:r>
              <a:rPr lang="en-US" sz="2200" b="1" dirty="0">
                <a:solidFill>
                  <a:srgbClr val="002060"/>
                </a:solidFill>
              </a:rPr>
              <a:t>I spend less time on web-based patient visits than I did on </a:t>
            </a:r>
            <a:br>
              <a:rPr lang="en-US" sz="2200" b="1" dirty="0">
                <a:solidFill>
                  <a:srgbClr val="002060"/>
                </a:solidFill>
              </a:rPr>
            </a:br>
            <a:r>
              <a:rPr lang="en-US" sz="2200" b="1" dirty="0">
                <a:solidFill>
                  <a:srgbClr val="002060"/>
                </a:solidFill>
              </a:rPr>
              <a:t>in-person office visits</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30" name="Text Box 4">
            <a:extLst>
              <a:ext uri="{FF2B5EF4-FFF2-40B4-BE49-F238E27FC236}">
                <a16:creationId xmlns:a16="http://schemas.microsoft.com/office/drawing/2014/main" id="{54BC77FD-0BC1-1E42-8B57-162DEB4DC21C}"/>
              </a:ext>
            </a:extLst>
          </p:cNvPr>
          <p:cNvSpPr txBox="1">
            <a:spLocks noChangeArrowheads="1"/>
          </p:cNvSpPr>
          <p:nvPr/>
        </p:nvSpPr>
        <p:spPr bwMode="auto">
          <a:xfrm>
            <a:off x="228600" y="4536408"/>
            <a:ext cx="4582392" cy="41750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lnSpc>
                <a:spcPts val="2340"/>
              </a:lnSpc>
              <a:spcBef>
                <a:spcPct val="50000"/>
              </a:spcBef>
              <a:defRPr/>
            </a:pPr>
            <a:r>
              <a:rPr lang="en-US" sz="2200" b="1" dirty="0">
                <a:solidFill>
                  <a:srgbClr val="002060"/>
                </a:solidFill>
              </a:rPr>
              <a:t>I don’t conduct web-based </a:t>
            </a:r>
            <a:br>
              <a:rPr lang="en-US" sz="2200" b="1" dirty="0">
                <a:solidFill>
                  <a:srgbClr val="002060"/>
                </a:solidFill>
              </a:rPr>
            </a:br>
            <a:r>
              <a:rPr lang="en-US" sz="2200" b="1" dirty="0">
                <a:solidFill>
                  <a:srgbClr val="002060"/>
                </a:solidFill>
              </a:rPr>
              <a:t>face-to-face patient consultations</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Tree>
    <p:extLst>
      <p:ext uri="{BB962C8B-B14F-4D97-AF65-F5344CB8AC3E}">
        <p14:creationId xmlns:p14="http://schemas.microsoft.com/office/powerpoint/2010/main" val="2344446327"/>
      </p:ext>
    </p:extLst>
  </p:cSld>
  <p:clrMapOvr>
    <a:masterClrMapping/>
  </p:clrMapOvr>
  <p:transition spd="slow"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744200" cy="1143000"/>
          </a:xfrm>
        </p:spPr>
        <p:txBody>
          <a:bodyPr/>
          <a:lstStyle/>
          <a:p>
            <a:r>
              <a:rPr lang="en-US" sz="2200" dirty="0"/>
              <a:t>Are you restricting the number of visitors allowed in your clinic during the COVID-19 pandemic?</a:t>
            </a:r>
          </a:p>
        </p:txBody>
      </p:sp>
      <p:graphicFrame>
        <p:nvGraphicFramePr>
          <p:cNvPr id="6" name="Chart 5">
            <a:extLst>
              <a:ext uri="{FF2B5EF4-FFF2-40B4-BE49-F238E27FC236}">
                <a16:creationId xmlns:a16="http://schemas.microsoft.com/office/drawing/2014/main" id="{5761DC5A-64A1-894C-AD5E-8EC390E922D3}"/>
              </a:ext>
            </a:extLst>
          </p:cNvPr>
          <p:cNvGraphicFramePr/>
          <p:nvPr>
            <p:extLst>
              <p:ext uri="{D42A27DB-BD31-4B8C-83A1-F6EECF244321}">
                <p14:modId xmlns:p14="http://schemas.microsoft.com/office/powerpoint/2010/main" val="1435492985"/>
              </p:ext>
            </p:extLst>
          </p:nvPr>
        </p:nvGraphicFramePr>
        <p:xfrm>
          <a:off x="3886200" y="1371600"/>
          <a:ext cx="7239000" cy="123614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581025" y="1583698"/>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Yes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581025" y="2061685"/>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No</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17" name="Title 1">
            <a:extLst>
              <a:ext uri="{FF2B5EF4-FFF2-40B4-BE49-F238E27FC236}">
                <a16:creationId xmlns:a16="http://schemas.microsoft.com/office/drawing/2014/main" id="{237A98DF-E907-CD4F-BFF9-DEDCF3519376}"/>
              </a:ext>
            </a:extLst>
          </p:cNvPr>
          <p:cNvSpPr txBox="1">
            <a:spLocks/>
          </p:cNvSpPr>
          <p:nvPr/>
        </p:nvSpPr>
        <p:spPr bwMode="auto">
          <a:xfrm>
            <a:off x="609600" y="2743200"/>
            <a:ext cx="10972800" cy="91592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00" b="1">
                <a:solidFill>
                  <a:srgbClr val="EFC53D"/>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2200" kern="0" dirty="0">
                <a:solidFill>
                  <a:srgbClr val="0432FF"/>
                </a:solidFill>
              </a:rPr>
              <a:t>Are the healthcare workers in your clinic required to wear masks or other personal protective equipment (PPE) during the COVID-19 pandemic?</a:t>
            </a:r>
          </a:p>
        </p:txBody>
      </p:sp>
      <p:graphicFrame>
        <p:nvGraphicFramePr>
          <p:cNvPr id="20" name="Chart 19">
            <a:extLst>
              <a:ext uri="{FF2B5EF4-FFF2-40B4-BE49-F238E27FC236}">
                <a16:creationId xmlns:a16="http://schemas.microsoft.com/office/drawing/2014/main" id="{2D754D4A-3EC6-B544-946B-447E265153BA}"/>
              </a:ext>
            </a:extLst>
          </p:cNvPr>
          <p:cNvGraphicFramePr/>
          <p:nvPr>
            <p:extLst>
              <p:ext uri="{D42A27DB-BD31-4B8C-83A1-F6EECF244321}">
                <p14:modId xmlns:p14="http://schemas.microsoft.com/office/powerpoint/2010/main" val="3631817672"/>
              </p:ext>
            </p:extLst>
          </p:nvPr>
        </p:nvGraphicFramePr>
        <p:xfrm>
          <a:off x="3886200" y="3724116"/>
          <a:ext cx="7239000" cy="733188"/>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 Box 4">
            <a:extLst>
              <a:ext uri="{FF2B5EF4-FFF2-40B4-BE49-F238E27FC236}">
                <a16:creationId xmlns:a16="http://schemas.microsoft.com/office/drawing/2014/main" id="{A10D5123-3701-E148-A11E-0499E4C0D5C7}"/>
              </a:ext>
            </a:extLst>
          </p:cNvPr>
          <p:cNvSpPr txBox="1">
            <a:spLocks noChangeArrowheads="1"/>
          </p:cNvSpPr>
          <p:nvPr/>
        </p:nvSpPr>
        <p:spPr bwMode="auto">
          <a:xfrm>
            <a:off x="581025" y="3936213"/>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Yes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29" name="Title 1">
            <a:extLst>
              <a:ext uri="{FF2B5EF4-FFF2-40B4-BE49-F238E27FC236}">
                <a16:creationId xmlns:a16="http://schemas.microsoft.com/office/drawing/2014/main" id="{22AB6C16-95B9-1D49-BD2C-888895C67B80}"/>
              </a:ext>
            </a:extLst>
          </p:cNvPr>
          <p:cNvSpPr txBox="1">
            <a:spLocks/>
          </p:cNvSpPr>
          <p:nvPr/>
        </p:nvSpPr>
        <p:spPr bwMode="auto">
          <a:xfrm>
            <a:off x="609600" y="4628949"/>
            <a:ext cx="10972800" cy="91592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00" b="1">
                <a:solidFill>
                  <a:srgbClr val="EFC53D"/>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2200" dirty="0">
                <a:solidFill>
                  <a:srgbClr val="0432FF"/>
                </a:solidFill>
              </a:rPr>
              <a:t>Are the patients who visit your clinic required to wear masks or other PPE during the COVID-19 pandemic?</a:t>
            </a:r>
          </a:p>
        </p:txBody>
      </p:sp>
      <p:graphicFrame>
        <p:nvGraphicFramePr>
          <p:cNvPr id="32" name="Chart 31">
            <a:extLst>
              <a:ext uri="{FF2B5EF4-FFF2-40B4-BE49-F238E27FC236}">
                <a16:creationId xmlns:a16="http://schemas.microsoft.com/office/drawing/2014/main" id="{A613C56C-6606-D943-9534-C008846470D3}"/>
              </a:ext>
            </a:extLst>
          </p:cNvPr>
          <p:cNvGraphicFramePr/>
          <p:nvPr>
            <p:extLst>
              <p:ext uri="{D42A27DB-BD31-4B8C-83A1-F6EECF244321}">
                <p14:modId xmlns:p14="http://schemas.microsoft.com/office/powerpoint/2010/main" val="3651545318"/>
              </p:ext>
            </p:extLst>
          </p:nvPr>
        </p:nvGraphicFramePr>
        <p:xfrm>
          <a:off x="3886200" y="5469459"/>
          <a:ext cx="7239000" cy="1236141"/>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 Box 4">
            <a:extLst>
              <a:ext uri="{FF2B5EF4-FFF2-40B4-BE49-F238E27FC236}">
                <a16:creationId xmlns:a16="http://schemas.microsoft.com/office/drawing/2014/main" id="{B5D43BAB-96BD-6F4F-83FC-62ADAF275F04}"/>
              </a:ext>
            </a:extLst>
          </p:cNvPr>
          <p:cNvSpPr txBox="1">
            <a:spLocks noChangeArrowheads="1"/>
          </p:cNvSpPr>
          <p:nvPr/>
        </p:nvSpPr>
        <p:spPr bwMode="auto">
          <a:xfrm>
            <a:off x="581025" y="5681557"/>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Yes </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
        <p:nvSpPr>
          <p:cNvPr id="34" name="Text Box 4">
            <a:extLst>
              <a:ext uri="{FF2B5EF4-FFF2-40B4-BE49-F238E27FC236}">
                <a16:creationId xmlns:a16="http://schemas.microsoft.com/office/drawing/2014/main" id="{99E706E1-9845-674D-81D6-E3089878CFC4}"/>
              </a:ext>
            </a:extLst>
          </p:cNvPr>
          <p:cNvSpPr txBox="1">
            <a:spLocks noChangeArrowheads="1"/>
          </p:cNvSpPr>
          <p:nvPr/>
        </p:nvSpPr>
        <p:spPr bwMode="auto">
          <a:xfrm>
            <a:off x="581025" y="6159544"/>
            <a:ext cx="3381375" cy="680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lvl="0" algn="r" eaLnBrk="1" hangingPunct="1">
              <a:spcBef>
                <a:spcPct val="50000"/>
              </a:spcBef>
              <a:defRPr/>
            </a:pPr>
            <a:r>
              <a:rPr lang="en-US" sz="2200" b="1" dirty="0">
                <a:solidFill>
                  <a:srgbClr val="002060"/>
                </a:solidFill>
              </a:rPr>
              <a:t>No</a:t>
            </a:r>
            <a:endParaRPr kumimoji="0" lang="en-US" sz="2200" b="1" i="0" u="none" strike="noStrike" kern="1200" cap="none" spc="0" normalizeH="0" baseline="0" noProof="0" dirty="0">
              <a:ln>
                <a:noFill/>
              </a:ln>
              <a:solidFill>
                <a:srgbClr val="002060"/>
              </a:solidFill>
              <a:effectLst/>
              <a:uLnTx/>
              <a:uFillTx/>
              <a:ea typeface="Arial" charset="0"/>
              <a:cs typeface="Arial" charset="0"/>
            </a:endParaRPr>
          </a:p>
        </p:txBody>
      </p:sp>
    </p:spTree>
    <p:extLst>
      <p:ext uri="{BB962C8B-B14F-4D97-AF65-F5344CB8AC3E}">
        <p14:creationId xmlns:p14="http://schemas.microsoft.com/office/powerpoint/2010/main" val="3414821825"/>
      </p:ext>
    </p:extLst>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7C16B9-7695-3948-B90C-6740B78ADF3E}"/>
              </a:ext>
            </a:extLst>
          </p:cNvPr>
          <p:cNvSpPr>
            <a:spLocks noGrp="1"/>
          </p:cNvSpPr>
          <p:nvPr>
            <p:ph idx="1"/>
          </p:nvPr>
        </p:nvSpPr>
        <p:spPr>
          <a:xfrm>
            <a:off x="609600" y="2133600"/>
            <a:ext cx="11201400" cy="4191000"/>
          </a:xfrm>
        </p:spPr>
        <p:txBody>
          <a:bodyPr/>
          <a:lstStyle/>
          <a:p>
            <a:pPr marL="0" indent="0">
              <a:spcBef>
                <a:spcPts val="400"/>
              </a:spcBef>
              <a:buNone/>
            </a:pPr>
            <a:r>
              <a:rPr lang="en-US" sz="2800" b="1" dirty="0">
                <a:solidFill>
                  <a:srgbClr val="0432FF"/>
                </a:solidFill>
              </a:rPr>
              <a:t>Module 1: Up-Front Management of Advanced Hepatocellular Carcinoma (HCC)</a:t>
            </a:r>
          </a:p>
          <a:p>
            <a:pPr>
              <a:spcBef>
                <a:spcPts val="400"/>
              </a:spcBef>
            </a:pPr>
            <a:r>
              <a:rPr lang="en-US" sz="2800" dirty="0"/>
              <a:t>IMbrave150: Atezolizumab plus bevacizumab versus sorafenib in unresectable HCC. ESMO Asia 2019, November 23, 2019</a:t>
            </a:r>
            <a:endParaRPr lang="en-US" sz="2800" b="1" dirty="0">
              <a:solidFill>
                <a:srgbClr val="FFC000"/>
              </a:solidFill>
            </a:endParaRPr>
          </a:p>
        </p:txBody>
      </p:sp>
    </p:spTree>
    <p:extLst>
      <p:ext uri="{BB962C8B-B14F-4D97-AF65-F5344CB8AC3E}">
        <p14:creationId xmlns:p14="http://schemas.microsoft.com/office/powerpoint/2010/main" val="1592130579"/>
      </p:ext>
    </p:extLst>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TIMING" val="|19.6|7|8.2|7.4|9.1"/>
</p:tagLst>
</file>

<file path=ppt/theme/theme1.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nchor="ctr">
        <a:spAutoFit/>
      </a:bodyPr>
      <a:lstStyle>
        <a:defPPr algn="ctr">
          <a:defRPr dirty="0">
            <a:latin typeface="Calibri"/>
            <a:cs typeface="Calibri"/>
          </a:defRPr>
        </a:defPPr>
      </a:lstStyle>
    </a:txDef>
  </a:objectDefaults>
  <a:extraClrSchemeLst/>
</a:theme>
</file>

<file path=ppt/theme/theme3.xml><?xml version="1.0" encoding="utf-8"?>
<a:theme xmlns:a="http://schemas.openxmlformats.org/drawingml/2006/main" name="2_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4104d5b-b872-4636-a728-507be7308f43"/>
    <Status xmlns="96f1686b-f877-4eb8-89ab-3a67a5dc2612" xsi:nil="true"/>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9EF07132-8C9A-48CA-847A-2EF39153CAB7}"/>
</file>

<file path=customXml/itemProps2.xml><?xml version="1.0" encoding="utf-8"?>
<ds:datastoreItem xmlns:ds="http://schemas.openxmlformats.org/officeDocument/2006/customXml" ds:itemID="{E7A127F8-0E70-447A-B573-14EB8250BA4C}"/>
</file>

<file path=customXml/itemProps3.xml><?xml version="1.0" encoding="utf-8"?>
<ds:datastoreItem xmlns:ds="http://schemas.openxmlformats.org/officeDocument/2006/customXml" ds:itemID="{DC3BBDB5-3112-4B79-AF59-3B4687D6B9F1}"/>
</file>

<file path=docProps/app.xml><?xml version="1.0" encoding="utf-8"?>
<Properties xmlns="http://schemas.openxmlformats.org/officeDocument/2006/extended-properties" xmlns:vt="http://schemas.openxmlformats.org/officeDocument/2006/docPropsVTypes">
  <Template/>
  <TotalTime>37160</TotalTime>
  <Words>5288</Words>
  <Application>Microsoft Macintosh PowerPoint</Application>
  <PresentationFormat>Widescreen</PresentationFormat>
  <Paragraphs>883</Paragraphs>
  <Slides>86</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86</vt:i4>
      </vt:variant>
    </vt:vector>
  </HeadingPairs>
  <TitlesOfParts>
    <vt:vector size="96" baseType="lpstr">
      <vt:lpstr>Arial</vt:lpstr>
      <vt:lpstr>Calibri</vt:lpstr>
      <vt:lpstr>Symbol</vt:lpstr>
      <vt:lpstr>System Font Regular</vt:lpstr>
      <vt:lpstr>Times</vt:lpstr>
      <vt:lpstr>Times New Roman</vt:lpstr>
      <vt:lpstr>Wingdings</vt:lpstr>
      <vt:lpstr>Blank Presentation</vt:lpstr>
      <vt:lpstr>Custom Design</vt:lpstr>
      <vt:lpstr>2_Blank Presentation</vt:lpstr>
      <vt:lpstr>PowerPoint Presentation</vt:lpstr>
      <vt:lpstr>Dr Love — Disclosures</vt:lpstr>
      <vt:lpstr>Ms Avella-Howell — Disclosures</vt:lpstr>
      <vt:lpstr>Dr Messersmith — Disclosures</vt:lpstr>
      <vt:lpstr>Dr Philip — Disclosures</vt:lpstr>
      <vt:lpstr>Ms Triglianos — Disclosures</vt:lpstr>
      <vt:lpstr>Commercial Support</vt:lpstr>
      <vt:lpstr>Agenda</vt:lpstr>
      <vt:lpstr>PowerPoint Presentation</vt:lpstr>
      <vt:lpstr>PowerPoint Presentation</vt:lpstr>
      <vt:lpstr>Regulatory and reimbursement issues aside, what would be your current preferred first-line systemic treatment for a 65-year-old patient with HCC, a Child-Pugh B7 score and a PS of 1?</vt:lpstr>
      <vt:lpstr>What would be your most likely first-line systemic treatment for a  65-year-old patient with hepatocellular carcinoma (HCC), a Child-Pugh B score and a performance status (PS) of 1? </vt:lpstr>
      <vt:lpstr>Regulatory and reimbursement issues aside, what would be your second-line therapy for a 65 yo with HCC, a Child-Pugh A score and a PS of 0 who received first-line sorafenib, had stable disease for 14 months and experienced disease progression (AFP = 2,500)? </vt:lpstr>
      <vt:lpstr>What would be your most likely second-line systemic therapy for a 65-year-old patient with HCC, a Child-Pugh A score and a PS of 0 who received first-line standard-dose sorafenib with minimal toxicity, had stable disease for 14 months and then experienced disease progression (AFP = 2,500)?</vt:lpstr>
      <vt:lpstr>In addition to sorafenib, what is the other FDA-approved first-line systemic treatment for advanced hepatocellular carcinoma (HCC)?</vt:lpstr>
      <vt:lpstr>The combination of atezolizumab and bevacizumab as first-line therapy for patients with advanced hepatocellular cancer has been shown in a Phase III trial to result in improved overall survival and quality-of-life outcomes when compared to sorafenib. </vt:lpstr>
      <vt:lpstr>Mechanism of Action of Lenvatinib</vt:lpstr>
      <vt:lpstr>Lenvatinib</vt:lpstr>
      <vt:lpstr>Mechanism of Action of Cabozantinib</vt:lpstr>
      <vt:lpstr>Cabozantinib</vt:lpstr>
      <vt:lpstr>Mechanism of Action of Ramucirumab</vt:lpstr>
      <vt:lpstr>Ramucirumab</vt:lpstr>
      <vt:lpstr>Atezolizumab/Bevacizumab Regimen</vt:lpstr>
      <vt:lpstr>IMbrave150: A Phase III Trial of Atezolizumab/Bevacizumab</vt:lpstr>
      <vt:lpstr>IMbrave150: Co-Primary Endpoints (OS and PFS)</vt:lpstr>
      <vt:lpstr>IMbrave150: Safety Results</vt:lpstr>
      <vt:lpstr>Press Release: Supplemental Biologics License Application to the FDA for Atezolizumab/Bevacizumab for Untreated HCC — January 27, 2020</vt:lpstr>
      <vt:lpstr>Press Release: FDA Grants Accelerated Approval to Nivolumab and Ipilimumab Combination for HCC — March 10, 2020</vt:lpstr>
      <vt:lpstr>63-year-old previously healthy, active man (from the practice of  Ms Triglianos)</vt:lpstr>
      <vt:lpstr>63-year-old man (from the practice of Ms Triglianos)</vt:lpstr>
      <vt:lpstr>63-year-old man with metastatic hepatocellular cancer (from the practice of Ms Triglianos)</vt:lpstr>
      <vt:lpstr>PowerPoint Presentation</vt:lpstr>
      <vt:lpstr>Patients with RAS wild-type metastatic colon cancer generally do not receive an EGFR antibody as part of first-line therapy if their tumor originates on… </vt:lpstr>
      <vt:lpstr>Patients with metastatic colorectal cancer and a BRAF V600E tumor mutation do not generally respond to targeted treatment with regimens that contain a BRAF inhibitor and an EGFR antibody. </vt:lpstr>
      <vt:lpstr>Which of the following regimens recently received FDA approval for the treatment of metastatic colorectal cancer with a BRAF V600E mutation? </vt:lpstr>
      <vt:lpstr>Which of the following descriptions best reflects the mechanism of action of TAS-102? </vt:lpstr>
      <vt:lpstr>Patients with metastatic colorectal cancer who experience neutropenia while receiving TAS-102… </vt:lpstr>
      <vt:lpstr>Based on your clinical experience, how would you compare the tolerability of TAS-102 to that of regorafenib for patients with metastatic colorectal cancer? </vt:lpstr>
      <vt:lpstr>Patients with microsatellite instability (MSI)-high/mismatch repair-deficient metastatic cancers have been shown to have a high rate of response to… </vt:lpstr>
      <vt:lpstr>Incurable Metastatic Colorectal Cancer Treatment Subsets</vt:lpstr>
      <vt:lpstr>Tumor Sidedness Associated with Genetic Alterations</vt:lpstr>
      <vt:lpstr>CALGB/SWOG 80405: Overall Survival by Biologic Agent and Primary Tumor Sidedness</vt:lpstr>
      <vt:lpstr>CALGB/SWOG 80405: Overall Survival by Biologic Agent and Primary Tumor Sidedness</vt:lpstr>
      <vt:lpstr>TAS-102</vt:lpstr>
      <vt:lpstr>RECOURSE: Final Overall Survival with TAS-102 versus Placebo</vt:lpstr>
      <vt:lpstr>A Phase II Trial of TAS-102 and Bevacizumab</vt:lpstr>
      <vt:lpstr>TAS-102 +/- Bevacizumab: Efficacy Results</vt:lpstr>
      <vt:lpstr>TAS-102 +/- Bevacizumab: Select AEs</vt:lpstr>
      <vt:lpstr>Regorafenib</vt:lpstr>
      <vt:lpstr>Regorafenib: Mechanism of Action</vt:lpstr>
      <vt:lpstr> Regorafenib Dose-Optimisation in Patients with Refractory Metastatic Colorectal Cancer (ReDOS): A Randomised, Multicentre, Open-Label, Phase 2 Study</vt:lpstr>
      <vt:lpstr>PowerPoint Presentation</vt:lpstr>
      <vt:lpstr>REGONIVO: Waterfall Plot of Maximum Percent Change in Tumor Size from Baseline </vt:lpstr>
      <vt:lpstr>REGONIVO: Longitudinal Percent Tumor Change from Baseline</vt:lpstr>
      <vt:lpstr>BRAF Mutations in Colorectal Cancer</vt:lpstr>
      <vt:lpstr>Select Systemic Treatments for CRC with BRAF Tumor Mutations</vt:lpstr>
      <vt:lpstr>Encorafenib and Cetuximab</vt:lpstr>
      <vt:lpstr> Encorafenib, Binimetinib, and Cetuximab in BRAF V600E–Mutated Colorectal Cancer</vt:lpstr>
      <vt:lpstr>BEACON CRC: Select AEs</vt:lpstr>
      <vt:lpstr>FDA Approval of Encorafenib in Combination with Cetuximab for mCRC — April 8, 2020</vt:lpstr>
      <vt:lpstr>Encorafenib plus Cetuximab with or without Binimetinib for BRAF V600E Metastatic Colorectal Cancer: Updated Survival Results from a Randomized, Three-Arm, Phase III Study versus Choice of Either Irinotecan or FOLFIRI plus Cetuximab (BEACON CRC)</vt:lpstr>
      <vt:lpstr>What Is Microsatellite Instability (MSI)?</vt:lpstr>
      <vt:lpstr>Immunotherapy in Cancers with Mismatch Repair Deficiency</vt:lpstr>
      <vt:lpstr> Pembrolizumab Versus Chemotherapy for Microsatellite Instability-High/Mismatch Repair Deficient Metastatic Colorectal Cancer: The Phase 3 KEYNOTE-177 Study</vt:lpstr>
      <vt:lpstr>KEYNOTE-177: A Phase III Trial in MSI-High or dMMR mCRC</vt:lpstr>
      <vt:lpstr>A Phase II, Multicenter, Open-label Study of Trastuzumab Deruxtecan (T-DXd; DS-8201) in Patients (pts) with HER2-Expressing Metastatic Colorectal Cancer (mCRC): DESTINY-CRC01</vt:lpstr>
      <vt:lpstr>DESTINY-CRC01: Results from the Trial of Trastuzumab Deruxtecan </vt:lpstr>
      <vt:lpstr>DESTINY-CRC01: Safety of Trastuzumab Deruxtecan </vt:lpstr>
      <vt:lpstr>84-year-old man with PMH of DM, HTN, HLD and CAD s/p PCI and CABG (from the practice of Ms Triglianos)</vt:lpstr>
      <vt:lpstr>84-year-old man (from the practice of Ms Triglianos)</vt:lpstr>
      <vt:lpstr>84-year-old man (from the practice of Ms Triglianos)</vt:lpstr>
      <vt:lpstr>52-year-old woman with 4 adult offspring and several grandchildren (from the practice of Ms Avella)</vt:lpstr>
      <vt:lpstr>PowerPoint Presentation</vt:lpstr>
      <vt:lpstr>The usual second-line therapy for metastatic gastric cancer is…</vt:lpstr>
      <vt:lpstr>Patients with MSS metastatic gastric adenocarcinoma should generally be offered an anti-PD-1 antibody…</vt:lpstr>
      <vt:lpstr>Which of the following agents is approved for metastatic gastroesophageal adenocarcinoma previously treated with at least 2 lines of chemotherapy?</vt:lpstr>
      <vt:lpstr>TAGS: Outcome Summary of Phase III Trial of Trifluridine/Tipiracil in Patients with Heavily Pretreated Metastatic Gastric Cancer</vt:lpstr>
      <vt:lpstr>Press Release: FDA Approves Trifluridine/Tipiracil (TAS-102) for Previously Treated Advanced Gastric or GEJ Adenocarcinoma — February 25, 2019</vt:lpstr>
      <vt:lpstr>58-year-old man and non smoker with PMH of hyperlipidemia (from the practice of Ms Avella)</vt:lpstr>
      <vt:lpstr>68-year-old woman with PMH of diabetes (from the practice of Dr Philip)</vt:lpstr>
      <vt:lpstr>PowerPoint Presentation</vt:lpstr>
      <vt:lpstr>Do you believe that receiving an anti-PD-1/PD-L1 antibody makes a patient more susceptible to contracting COVID-19? </vt:lpstr>
      <vt:lpstr>Has the approach to primary surgery for patients with gastrointestinal cancers changed at your institution during the COVID-19 pandemic?</vt:lpstr>
      <vt:lpstr>Approximately what proportion of your practice was/is telemedicine or virtual visits?</vt:lpstr>
      <vt:lpstr>How does the amount of time you spend on web-based face-to-face patient consultations compare to the amount of time you would have spent conducting in-person office visits before the COVID-19 pandemic?  </vt:lpstr>
      <vt:lpstr>Are you restricting the number of visitors allowed in your clinic during the COVID-19 pandemic?</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2442</cp:revision>
  <cp:lastPrinted>2020-05-28T17:02:08Z</cp:lastPrinted>
  <dcterms:created xsi:type="dcterms:W3CDTF">2012-08-13T12:55:31Z</dcterms:created>
  <dcterms:modified xsi:type="dcterms:W3CDTF">2020-06-16T13:56:15Z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0x01010018862A45804C7345BFDE61DA2C172BE7</vt:lpwstr>
  </property>
</Properties>
</file>