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90000" r:id="rId2"/>
    <p:sldMasterId id="2147490008" r:id="rId3"/>
  </p:sldMasterIdLst>
  <p:notesMasterIdLst>
    <p:notesMasterId r:id="rId13"/>
  </p:notesMasterIdLst>
  <p:handoutMasterIdLst>
    <p:handoutMasterId r:id="rId14"/>
  </p:handoutMasterIdLst>
  <p:sldIdLst>
    <p:sldId id="302" r:id="rId4"/>
    <p:sldId id="305" r:id="rId5"/>
    <p:sldId id="309" r:id="rId6"/>
    <p:sldId id="319" r:id="rId7"/>
    <p:sldId id="3151" r:id="rId8"/>
    <p:sldId id="3156" r:id="rId9"/>
    <p:sldId id="3157" r:id="rId10"/>
    <p:sldId id="3152" r:id="rId11"/>
    <p:sldId id="3158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5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9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74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99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248" algn="l" defTabSz="914498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497" algn="l" defTabSz="914498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747" algn="l" defTabSz="914498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997" algn="l" defTabSz="914498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C53C"/>
    <a:srgbClr val="D9C51C"/>
    <a:srgbClr val="FF40FF"/>
    <a:srgbClr val="79D4FF"/>
    <a:srgbClr val="BAD529"/>
    <a:srgbClr val="FF9300"/>
    <a:srgbClr val="0025A7"/>
    <a:srgbClr val="005796"/>
    <a:srgbClr val="002E5E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1"/>
    <p:restoredTop sz="96047"/>
  </p:normalViewPr>
  <p:slideViewPr>
    <p:cSldViewPr snapToGrid="0">
      <p:cViewPr>
        <p:scale>
          <a:sx n="100" d="100"/>
          <a:sy n="100" d="100"/>
        </p:scale>
        <p:origin x="1504" y="680"/>
      </p:cViewPr>
      <p:guideLst>
        <p:guide orient="horz" pos="216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90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customXml" Target="../customXml/item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AA2AE9-8C44-0D48-A5EB-581168E4CAF8}" type="datetimeFigureOut">
              <a:rPr lang="en-US" altLang="en-US"/>
              <a:pPr/>
              <a:t>12/17/19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F60FF3-8482-8F47-A9E8-BB698317D6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4313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AE9978-DBE0-0647-A8B1-B7828B2E14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0885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74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9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248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497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747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997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0BBC9E9-DFBC-432E-B4D7-A5E026B032E1}" type="slidenum">
              <a:rPr lang="en-US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57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CB4B2D-3A43-B24F-8B37-118AD8F3C8E4}" type="slidenum">
              <a:rPr lang="en-US" sz="1200">
                <a:latin typeface="Times" charset="0"/>
              </a:rPr>
              <a:pPr/>
              <a:t>2</a:t>
            </a:fld>
            <a:endParaRPr lang="en-US" sz="1200">
              <a:latin typeface="Times" charset="0"/>
            </a:endParaRPr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52CDB50F-C196-884E-BF24-A9738C361A0B}" type="slidenum">
              <a:rPr lang="en-US" sz="1200">
                <a:latin typeface="Times" charset="0"/>
              </a:rPr>
              <a:pPr algn="r"/>
              <a:t>2</a:t>
            </a:fld>
            <a:endParaRPr lang="en-US" sz="1200">
              <a:latin typeface="Times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2040134-F787-D742-936B-863828BA4714}" type="slidenum">
              <a:rPr lang="en-US" sz="1200">
                <a:latin typeface="Times" charset="0"/>
                <a:cs typeface="Arial" charset="0"/>
              </a:rPr>
              <a:pPr algn="r"/>
              <a:t>2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71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6187716D-450D-B24A-A974-6EF7FDCE1E34}" type="slidenum">
              <a:rPr lang="en-US" sz="1200">
                <a:latin typeface="Times" charset="0"/>
                <a:cs typeface="Arial" charset="0"/>
              </a:rPr>
              <a:pPr algn="r"/>
              <a:t>2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67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BBC9E9-DFBC-432E-B4D7-A5E026B032E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211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C708CA-88A1-CF42-A763-0BE2A5264DD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ヒラギノ角ゴ Pro W3" charset="0"/>
                <a:cs typeface="ヒラギノ角ゴ Pro W3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04D664-6C73-2B45-9AA6-6F73477E970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ヒラギノ角ゴ Pro W3" charset="0"/>
                <a:cs typeface="ヒラギノ角ゴ Pro W3" charset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8300" y="701675"/>
            <a:ext cx="6108700" cy="3436938"/>
          </a:xfrm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2338" y="4349750"/>
            <a:ext cx="5000625" cy="4140200"/>
          </a:xfrm>
          <a:noFill/>
          <a:ln>
            <a:solidFill>
              <a:srgbClr val="000000"/>
            </a:solidFill>
            <a:headEnd type="none" w="sm" len="sm"/>
            <a:tailEnd type="none" w="sm" len="sm"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z="2000" b="1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806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D049A8-9F38-DF42-98DA-AA5A1A44F61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49B3D1-E3D8-7D4F-9E09-01C225C94DC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-128"/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5EE16E-4C2B-F847-91BA-9E4C107300FB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-128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1552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0BBC9E9-DFBC-432E-B4D7-A5E026B032E1}" type="slidenum">
              <a:rPr lang="en-US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11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0BBC9E9-DFBC-432E-B4D7-A5E026B032E1}" type="slidenum">
              <a:rPr lang="en-US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59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RTP_SlideBackground-YiR_v3fr-bullet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TP_SlideBackground-ASCO-GI-13_v1fr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619" y="0"/>
            <a:ext cx="91463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4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873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763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5" y="1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565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7" y="220504"/>
            <a:ext cx="11447319" cy="838200"/>
          </a:xfrm>
          <a:prstGeom prst="rect">
            <a:avLst/>
          </a:prstGeom>
        </p:spPr>
        <p:txBody>
          <a:bodyPr lIns="91388" tIns="45693" rIns="91388" bIns="45693"/>
          <a:lstStyle>
            <a:lvl1pPr>
              <a:defRPr sz="3177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2933" y="6526842"/>
            <a:ext cx="11445393" cy="226084"/>
          </a:xfrm>
          <a:prstGeom prst="rect">
            <a:avLst/>
          </a:prstGeom>
        </p:spPr>
        <p:txBody>
          <a:bodyPr lIns="91398" tIns="45699" rIns="91398" bIns="45699" anchor="b"/>
          <a:lstStyle>
            <a:lvl1pPr marL="0" indent="0">
              <a:buNone/>
              <a:defRPr sz="1059" b="1">
                <a:solidFill>
                  <a:schemeClr val="bg1"/>
                </a:solidFill>
              </a:defRPr>
            </a:lvl1pPr>
            <a:lvl2pPr marL="403187" indent="0">
              <a:buNone/>
              <a:defRPr sz="1059">
                <a:solidFill>
                  <a:schemeClr val="bg1"/>
                </a:solidFill>
              </a:defRPr>
            </a:lvl2pPr>
            <a:lvl3pPr marL="806375" indent="0">
              <a:buNone/>
              <a:defRPr sz="1059">
                <a:solidFill>
                  <a:schemeClr val="bg1"/>
                </a:solidFill>
              </a:defRPr>
            </a:lvl3pPr>
            <a:lvl4pPr marL="1209560" indent="0">
              <a:buNone/>
              <a:defRPr sz="1059">
                <a:solidFill>
                  <a:schemeClr val="bg1"/>
                </a:solidFill>
              </a:defRPr>
            </a:lvl4pPr>
            <a:lvl5pPr marL="1612749" indent="0">
              <a:buNone/>
              <a:defRPr sz="1059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7"/>
          <a:stretch/>
        </p:blipFill>
        <p:spPr bwMode="grayWhite">
          <a:xfrm>
            <a:off x="0" y="3405193"/>
            <a:ext cx="12192000" cy="3452811"/>
          </a:xfrm>
          <a:prstGeom prst="rect">
            <a:avLst/>
          </a:prstGeom>
        </p:spPr>
      </p:pic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1876568"/>
            <a:ext cx="11430000" cy="1143000"/>
          </a:xfrm>
          <a:prstGeom prst="rect">
            <a:avLst/>
          </a:prstGeom>
        </p:spPr>
        <p:txBody>
          <a:bodyPr lIns="91388" tIns="45693" rIns="91388" bIns="45693" anchor="b"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3669443"/>
            <a:ext cx="11430000" cy="1752600"/>
          </a:xfrm>
          <a:prstGeom prst="rect">
            <a:avLst/>
          </a:prstGeom>
        </p:spPr>
        <p:txBody>
          <a:bodyPr lIns="92012" tIns="46008" rIns="92012" bIns="4600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3416959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22300" y="6249988"/>
            <a:ext cx="2844800" cy="207963"/>
          </a:xfrm>
          <a:prstGeom prst="rect">
            <a:avLst/>
          </a:prstGeom>
          <a:ln/>
        </p:spPr>
        <p:txBody>
          <a:bodyPr lIns="91398" tIns="45699" rIns="91398" bIns="45699"/>
          <a:lstStyle>
            <a:lvl1pPr>
              <a:defRPr/>
            </a:lvl1pPr>
          </a:lstStyle>
          <a:p>
            <a:pPr defTabSz="456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795">
                <a:solidFill>
                  <a:srgbClr val="1C2E37"/>
                </a:solidFill>
                <a:latin typeface="Calibri"/>
                <a:ea typeface=""/>
              </a:rPr>
              <a:t>19.10.2005 / </a:t>
            </a:r>
            <a:fld id="{CEF88F35-B23D-4308-86F7-AEF7C622C0AF}" type="slidenum">
              <a:rPr lang="de-DE" sz="1795" smtClean="0">
                <a:solidFill>
                  <a:srgbClr val="1C2E37"/>
                </a:solidFill>
                <a:latin typeface="Calibri"/>
                <a:ea typeface=""/>
              </a:rPr>
              <a:pPr defTabSz="456869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1795">
              <a:solidFill>
                <a:srgbClr val="1C2E37"/>
              </a:solidFill>
              <a:latin typeface="Calibri"/>
              <a:ea typeface="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727951" y="6237288"/>
            <a:ext cx="3860800" cy="476251"/>
          </a:xfrm>
          <a:prstGeom prst="rect">
            <a:avLst/>
          </a:prstGeom>
          <a:ln/>
        </p:spPr>
        <p:txBody>
          <a:bodyPr lIns="91398" tIns="45699" rIns="91398" bIns="45699"/>
          <a:lstStyle>
            <a:lvl1pPr>
              <a:defRPr/>
            </a:lvl1pPr>
          </a:lstStyle>
          <a:p>
            <a:pPr defTabSz="456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795">
              <a:solidFill>
                <a:srgbClr val="1C2E37"/>
              </a:solidFill>
              <a:latin typeface="Calibri"/>
              <a:ea typeface="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552123"/>
            <a:ext cx="7006269" cy="553999"/>
          </a:xfrm>
        </p:spPr>
        <p:txBody>
          <a:bodyPr lIns="91398" tIns="45699" rIns="91398" bIns="45699" anchor="b">
            <a:noAutofit/>
          </a:bodyPr>
          <a:lstStyle>
            <a:lvl1pPr>
              <a:defRPr sz="2381" cap="none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20000" y="1080001"/>
            <a:ext cx="7006269" cy="488795"/>
          </a:xfrm>
        </p:spPr>
        <p:txBody>
          <a:bodyPr lIns="91398" tIns="45699" rIns="91398" bIns="45699">
            <a:noAutofit/>
          </a:bodyPr>
          <a:lstStyle>
            <a:lvl1pPr marL="0" indent="0">
              <a:buNone/>
              <a:defRPr sz="194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20000" y="2112963"/>
            <a:ext cx="10742400" cy="4020208"/>
          </a:xfrm>
        </p:spPr>
        <p:txBody>
          <a:bodyPr lIns="91398" tIns="45699" rIns="91398" bIns="45699">
            <a:noAutofit/>
          </a:bodyPr>
          <a:lstStyle>
            <a:lvl1pPr marL="0" indent="0">
              <a:buNone/>
              <a:defRPr sz="1588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 lIns="91398" tIns="45699" rIns="91398" bIns="45699"/>
          <a:lstStyle>
            <a:lvl1pPr>
              <a:defRPr/>
            </a:lvl1pPr>
          </a:lstStyle>
          <a:p>
            <a:pPr defTabSz="456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7A788FA-F864-4521-9DFD-AF03C9BFF3E5}" type="slidenum">
              <a:rPr lang="en-US" altLang="en-US" sz="1795" smtClean="0">
                <a:solidFill>
                  <a:srgbClr val="1C2E37"/>
                </a:solidFill>
                <a:latin typeface="Calibri"/>
                <a:ea typeface=""/>
              </a:rPr>
              <a:pPr defTabSz="456869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altLang="en-US" sz="1795" dirty="0">
              <a:solidFill>
                <a:srgbClr val="1C2E37"/>
              </a:solidFill>
              <a:latin typeface="Calibri"/>
              <a:ea typeface="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gutter spac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3"/>
          <a:stretch>
            <a:fillRect/>
          </a:stretch>
        </p:blipFill>
        <p:spPr bwMode="auto">
          <a:xfrm>
            <a:off x="11347451" y="6078540"/>
            <a:ext cx="814916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758" y="1995494"/>
            <a:ext cx="1562100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8" t="14111" r="61900"/>
          <a:stretch>
            <a:fillRect/>
          </a:stretch>
        </p:blipFill>
        <p:spPr bwMode="auto">
          <a:xfrm>
            <a:off x="4269319" y="180975"/>
            <a:ext cx="218440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-10575" y="0"/>
            <a:ext cx="6790268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645" tIns="40323" rIns="80645" bIns="40323" anchor="ctr"/>
          <a:lstStyle/>
          <a:p>
            <a:pPr algn="ctr" defTabSz="456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765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"/>
            <a:ext cx="12192000" cy="195263"/>
          </a:xfrm>
          <a:prstGeom prst="rect">
            <a:avLst/>
          </a:prstGeom>
          <a:solidFill>
            <a:srgbClr val="4095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645" tIns="40323" rIns="80645" bIns="40323" anchor="ctr"/>
          <a:lstStyle/>
          <a:p>
            <a:pPr algn="ctr" defTabSz="456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765">
              <a:solidFill>
                <a:prstClr val="white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0039360" y="415929"/>
            <a:ext cx="2028825" cy="730251"/>
          </a:xfrm>
        </p:spPr>
        <p:txBody>
          <a:bodyPr lIns="91398" tIns="45699" rIns="91398" bIns="45699"/>
          <a:lstStyle/>
          <a:p>
            <a:pPr lvl="0"/>
            <a:endParaRPr lang="en-US" noProof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9323921" y="6540505"/>
            <a:ext cx="414867" cy="215900"/>
          </a:xfrm>
        </p:spPr>
        <p:txBody>
          <a:bodyPr lIns="91398" tIns="45699" rIns="91398" bIns="45699"/>
          <a:lstStyle>
            <a:lvl1pPr>
              <a:defRPr/>
            </a:lvl1pPr>
          </a:lstStyle>
          <a:p>
            <a:pPr defTabSz="456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DD61856-7998-43CB-A029-8FE9F56C062F}" type="slidenum">
              <a:rPr lang="en-US" altLang="en-US" sz="1795" smtClean="0">
                <a:solidFill>
                  <a:srgbClr val="1C2E37"/>
                </a:solidFill>
                <a:latin typeface="Calibri"/>
                <a:ea typeface=""/>
              </a:rPr>
              <a:pPr defTabSz="456869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altLang="en-US" sz="1795">
              <a:solidFill>
                <a:srgbClr val="1C2E37"/>
              </a:solidFill>
              <a:latin typeface="Calibri"/>
              <a:ea typeface="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99070"/>
            <a:ext cx="9144000" cy="2123615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14761"/>
            <a:ext cx="9144000" cy="1655762"/>
          </a:xfrm>
        </p:spPr>
        <p:txBody>
          <a:bodyPr anchor="t">
            <a:normAutofit/>
          </a:bodyPr>
          <a:lstStyle>
            <a:lvl1pPr marL="0" indent="0" algn="ctr">
              <a:buNone/>
              <a:defRPr sz="3200">
                <a:solidFill>
                  <a:srgbClr val="50515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7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1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22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93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8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2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6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7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3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5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6FF65-E16B-BA4F-9591-6B4416106527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2168-F8B8-B34D-83CF-DF309AC81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8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7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173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4" y="1462089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9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127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59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952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41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614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860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639" y="0"/>
            <a:ext cx="1036272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639" y="1462089"/>
            <a:ext cx="10362724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962" r:id="rId1"/>
    <p:sldLayoutId id="2147489963" r:id="rId2"/>
    <p:sldLayoutId id="2147489964" r:id="rId3"/>
    <p:sldLayoutId id="2147489965" r:id="rId4"/>
    <p:sldLayoutId id="2147489966" r:id="rId5"/>
    <p:sldLayoutId id="2147489967" r:id="rId6"/>
    <p:sldLayoutId id="2147489968" r:id="rId7"/>
    <p:sldLayoutId id="2147489969" r:id="rId8"/>
    <p:sldLayoutId id="2147489970" r:id="rId9"/>
    <p:sldLayoutId id="2147489971" r:id="rId10"/>
    <p:sldLayoutId id="2147489972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377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566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754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White"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001" r:id="rId1"/>
    <p:sldLayoutId id="2147490002" r:id="rId2"/>
    <p:sldLayoutId id="2147490003" r:id="rId3"/>
    <p:sldLayoutId id="2147490006" r:id="rId4"/>
    <p:sldLayoutId id="2147490007" r:id="rId5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403187" rtl="0" eaLnBrk="1" latinLnBrk="0" hangingPunct="1">
        <a:spcBef>
          <a:spcPct val="0"/>
        </a:spcBef>
        <a:buNone/>
        <a:defRPr sz="37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2391" indent="-302391" algn="l" defTabSz="403187" rtl="0" eaLnBrk="1" latinLnBrk="0" hangingPunct="1">
        <a:spcBef>
          <a:spcPct val="20000"/>
        </a:spcBef>
        <a:buFont typeface="Arial"/>
        <a:buChar char="•"/>
        <a:defRPr sz="2824" kern="1200">
          <a:solidFill>
            <a:schemeClr val="tx1"/>
          </a:solidFill>
          <a:latin typeface="+mn-lt"/>
          <a:ea typeface="+mn-ea"/>
          <a:cs typeface="+mn-cs"/>
        </a:defRPr>
      </a:lvl1pPr>
      <a:lvl2pPr marL="655178" indent="-251992" algn="l" defTabSz="403187" rtl="0" eaLnBrk="1" latinLnBrk="0" hangingPunct="1">
        <a:spcBef>
          <a:spcPct val="20000"/>
        </a:spcBef>
        <a:buFont typeface="Arial"/>
        <a:buChar char="–"/>
        <a:defRPr sz="2471" kern="1200">
          <a:solidFill>
            <a:schemeClr val="tx1"/>
          </a:solidFill>
          <a:latin typeface="+mn-lt"/>
          <a:ea typeface="+mn-ea"/>
          <a:cs typeface="+mn-cs"/>
        </a:defRPr>
      </a:lvl2pPr>
      <a:lvl3pPr marL="1007968" indent="-201594" algn="l" defTabSz="403187" rtl="0" eaLnBrk="1" latinLnBrk="0" hangingPunct="1">
        <a:spcBef>
          <a:spcPct val="20000"/>
        </a:spcBef>
        <a:buFont typeface="Arial"/>
        <a:buChar char="•"/>
        <a:defRPr sz="2207" kern="1200">
          <a:solidFill>
            <a:schemeClr val="tx1"/>
          </a:solidFill>
          <a:latin typeface="+mn-lt"/>
          <a:ea typeface="+mn-ea"/>
          <a:cs typeface="+mn-cs"/>
        </a:defRPr>
      </a:lvl3pPr>
      <a:lvl4pPr marL="1411155" indent="-201594" algn="l" defTabSz="403187" rtl="0" eaLnBrk="1" latinLnBrk="0" hangingPunct="1">
        <a:spcBef>
          <a:spcPct val="20000"/>
        </a:spcBef>
        <a:buFont typeface="Arial"/>
        <a:buChar char="–"/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14343" indent="-201594" algn="l" defTabSz="403187" rtl="0" eaLnBrk="1" latinLnBrk="0" hangingPunct="1">
        <a:spcBef>
          <a:spcPct val="20000"/>
        </a:spcBef>
        <a:buFont typeface="Arial"/>
        <a:buChar char="»"/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17533" indent="-201594" algn="l" defTabSz="40318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20718" indent="-201594" algn="l" defTabSz="40318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023910" indent="-201594" algn="l" defTabSz="40318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427093" indent="-201594" algn="l" defTabSz="403187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1pPr>
      <a:lvl2pPr marL="403187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2pPr>
      <a:lvl3pPr marL="806375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3pPr>
      <a:lvl4pPr marL="1209562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4pPr>
      <a:lvl5pPr marL="1612749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5pPr>
      <a:lvl6pPr marL="2015936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6pPr>
      <a:lvl7pPr marL="2419125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7pPr>
      <a:lvl8pPr marL="2822312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8pPr>
      <a:lvl9pPr marL="3225499" algn="l" defTabSz="403187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68562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45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83737"/>
            <a:ext cx="105156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5916FF65-E16B-BA4F-9591-6B4416106527}" type="datetimeFigureOut">
              <a:rPr lang="en-US" smtClean="0"/>
              <a:pPr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BB442168-F8B8-B34D-83CF-DF309AC816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5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009" r:id="rId1"/>
    <p:sldLayoutId id="2147490010" r:id="rId2"/>
    <p:sldLayoutId id="2147490011" r:id="rId3"/>
    <p:sldLayoutId id="2147490012" r:id="rId4"/>
    <p:sldLayoutId id="2147490013" r:id="rId5"/>
    <p:sldLayoutId id="2147490014" r:id="rId6"/>
    <p:sldLayoutId id="2147490015" r:id="rId7"/>
    <p:sldLayoutId id="2147490016" r:id="rId8"/>
    <p:sldLayoutId id="2147490017" r:id="rId9"/>
    <p:sldLayoutId id="2147490018" r:id="rId10"/>
    <p:sldLayoutId id="2147490019" r:id="rId11"/>
    <p:sldLayoutId id="214749002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2656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rgbClr val="505153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rgbClr val="505153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rgbClr val="505153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505153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505153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8"/>
          <p:cNvSpPr>
            <a:spLocks noChangeArrowheads="1"/>
          </p:cNvSpPr>
          <p:nvPr/>
        </p:nvSpPr>
        <p:spPr bwMode="auto">
          <a:xfrm>
            <a:off x="915924" y="1"/>
            <a:ext cx="10360152" cy="379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3000" b="1" dirty="0">
              <a:solidFill>
                <a:srgbClr val="EFC53D"/>
              </a:solidFill>
              <a:latin typeface="Arial" pitchFamily="34" charset="0"/>
              <a:ea typeface="ヒラギノ角ゴ Pro W3" charset="-128"/>
            </a:endParaRPr>
          </a:p>
          <a:p>
            <a:pPr algn="ctr"/>
            <a:r>
              <a:rPr lang="en-US" sz="3000" b="1" dirty="0">
                <a:solidFill>
                  <a:srgbClr val="BBE0E3"/>
                </a:solidFill>
                <a:latin typeface="Arial" pitchFamily="34" charset="0"/>
                <a:ea typeface="ヒラギノ角ゴ Pro W3" charset="-128"/>
              </a:rPr>
              <a:t>DATA + PERSPECTIVES</a:t>
            </a:r>
          </a:p>
          <a:p>
            <a:pPr algn="ctr"/>
            <a:r>
              <a:rPr lang="en-US" sz="3000" b="1" dirty="0">
                <a:solidFill>
                  <a:srgbClr val="EFC53D"/>
                </a:solidFill>
                <a:latin typeface="Arial" pitchFamily="34" charset="0"/>
                <a:ea typeface="ヒラギノ角ゴ Pro W3" charset="-128"/>
              </a:rPr>
              <a:t>Clinical Investigators Explore the Current and Future Management of Triple-Negative Breast Cancer</a:t>
            </a:r>
          </a:p>
          <a:p>
            <a:pPr algn="ctr"/>
            <a:br>
              <a:rPr lang="en-US" sz="1200" b="1" dirty="0">
                <a:solidFill>
                  <a:srgbClr val="EFC53D"/>
                </a:solidFill>
                <a:latin typeface="Arial" pitchFamily="34" charset="0"/>
                <a:ea typeface="ヒラギノ角ゴ Pro W3" charset="-128"/>
                <a:cs typeface="ヒラギノ角ゴ Pro W3" pitchFamily="1" charset="-128"/>
              </a:rPr>
            </a:br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Thursday, December 12, 2019</a:t>
            </a:r>
          </a:p>
          <a:p>
            <a:pPr algn="ctr"/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7:30 PM – 9:00 PM</a:t>
            </a:r>
          </a:p>
          <a:p>
            <a:pPr algn="ctr"/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San Antonio, Texas</a:t>
            </a:r>
            <a:endParaRPr lang="en-US" sz="2800" b="1" dirty="0">
              <a:solidFill>
                <a:srgbClr val="BBE0E3"/>
              </a:solidFill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562537" y="4628346"/>
            <a:ext cx="12538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>
                <a:solidFill>
                  <a:srgbClr val="EFC53D"/>
                </a:solidFill>
                <a:ea typeface="ヒラギノ角ゴ Pro W3" charset="0"/>
                <a:cs typeface="ヒラギノ角ゴ Pro W3" charset="0"/>
              </a:rPr>
              <a:t>Faculty</a:t>
            </a:r>
            <a:r>
              <a:rPr lang="en-US" sz="2200" b="1" dirty="0">
                <a:solidFill>
                  <a:schemeClr val="bg1"/>
                </a:solidFill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52398" y="3718284"/>
            <a:ext cx="156645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200" b="1" dirty="0">
                <a:solidFill>
                  <a:srgbClr val="EFC53D"/>
                </a:solidFill>
              </a:rPr>
              <a:t>Moderator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25949" y="4077948"/>
            <a:ext cx="24193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213"/>
              </a:spcBef>
            </a:pPr>
            <a:r>
              <a:rPr lang="en-US" sz="2000" b="1" dirty="0"/>
              <a:t>Neil Love, MD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CC51E94E-F580-4E4C-8655-123721330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481" y="5133259"/>
            <a:ext cx="9256595" cy="79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2" spcCol="45720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/>
              <a:t>Erika Hamilton, MD</a:t>
            </a:r>
          </a:p>
          <a:p>
            <a:r>
              <a:rPr lang="en-US" sz="2000" b="1" dirty="0"/>
              <a:t>Professor </a:t>
            </a:r>
            <a:r>
              <a:rPr lang="en-US" sz="2000" b="1" dirty="0" err="1"/>
              <a:t>Sherene</a:t>
            </a:r>
            <a:r>
              <a:rPr lang="en-US" sz="2000" b="1" dirty="0"/>
              <a:t> </a:t>
            </a:r>
            <a:r>
              <a:rPr lang="en-US" sz="2000" b="1" dirty="0" err="1"/>
              <a:t>Loi</a:t>
            </a:r>
            <a:r>
              <a:rPr lang="en-US" sz="2000" b="1" dirty="0"/>
              <a:t>, MBBS, PhD</a:t>
            </a:r>
          </a:p>
          <a:p>
            <a:r>
              <a:rPr lang="en-US" sz="2000" b="1" dirty="0"/>
              <a:t>Mark E Robson, MD</a:t>
            </a:r>
          </a:p>
          <a:p>
            <a:r>
              <a:rPr lang="en-US" sz="2000" b="1" dirty="0"/>
              <a:t>Hope S </a:t>
            </a:r>
            <a:r>
              <a:rPr lang="en-US" sz="2000" b="1" dirty="0" err="1"/>
              <a:t>Rugo</a:t>
            </a:r>
            <a:r>
              <a:rPr lang="en-US" sz="2000" b="1" dirty="0"/>
              <a:t>, MD</a:t>
            </a:r>
          </a:p>
        </p:txBody>
      </p:sp>
    </p:spTree>
    <p:extLst>
      <p:ext uri="{BB962C8B-B14F-4D97-AF65-F5344CB8AC3E}">
        <p14:creationId xmlns:p14="http://schemas.microsoft.com/office/powerpoint/2010/main" val="145370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Disclosures for Moderator Neil Love, MD</a:t>
            </a:r>
          </a:p>
        </p:txBody>
      </p:sp>
      <p:sp>
        <p:nvSpPr>
          <p:cNvPr id="6146" name="Content Placeholder 8"/>
          <p:cNvSpPr>
            <a:spLocks noGrp="1"/>
          </p:cNvSpPr>
          <p:nvPr>
            <p:ph idx="1"/>
          </p:nvPr>
        </p:nvSpPr>
        <p:spPr>
          <a:xfrm>
            <a:off x="914639" y="1143000"/>
            <a:ext cx="10362724" cy="534670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Dr Love is president and CEO of Research To Practice. Research To Practice receives funds in the form of educational grants to develop CME activities from the following commercial interests: AbbVie Inc,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Acerta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Pharma — A member of the AstraZeneca Group, Adaptive Biotechnologies,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Agendia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Agios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Pharmaceuticals Inc, Amgen Inc, Ariad Pharmaceuticals Inc, Array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BioPharma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Astellas, AstraZeneca Pharmaceuticals LP, Bayer HealthCare Pharmaceuticals,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Biodesix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bioTheranostics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Blueprint Medicines, Boehringer Ingelheim Pharmaceuticals Inc, Boston Biomedical Inc, Bristol-Myers Squibb Company, Celgene Corporation, Clovis Oncology, Daiichi Sankyo Inc,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Dendreon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Pharmaceuticals Inc, Eisai Inc, EMD Serono Inc,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Exelixis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Foundation Medicine, Genentech,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Genmab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, Genomic Health Inc, Gilead Sciences Inc, Guardant Health,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Halozyme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ImmunoGen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Incyte Corporation, Infinity Pharmaceuticals Inc, Ipsen Biopharmaceuticals Inc, Janssen Biotech Inc, administered by Janssen Scientific Affairs LLC, Jazz Pharmaceuticals Inc, Kite Pharma Inc, Lexicon Pharmaceuticals Inc, Lilly,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Loxo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Oncology Inc, a wholly owned subsidiary of Eli Lilly &amp; Company, Merck, Merrimack Pharmaceuticals Inc, Myriad Genetic Laboratories Inc,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Natera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Inc, Novartis,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Oncopeptides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, Pfizer Inc, Pharmacyclics LLC, an AbbVie Company, Prometheus Laboratories Inc, Puma Biotechnology Inc, Regeneron Pharmaceuticals Inc, Sandoz Inc, a Novartis Division, Sanofi Genzyme, Seattle Genetics,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Sirtex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Medical Ltd, Spectrum Pharmaceuticals Inc, Taiho Oncology Inc, Takeda Oncology,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Tesaro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, A GSK Company, Teva Oncology, Tokai Pharmaceuticals Inc and </a:t>
            </a:r>
            <a:r>
              <a:rPr lang="en-US" sz="1850" dirty="0" err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Tolero</a:t>
            </a:r>
            <a:r>
              <a:rPr lang="en-US" sz="185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 Pharmaceuticals.</a:t>
            </a:r>
          </a:p>
        </p:txBody>
      </p:sp>
    </p:spTree>
    <p:extLst>
      <p:ext uri="{BB962C8B-B14F-4D97-AF65-F5344CB8AC3E}">
        <p14:creationId xmlns:p14="http://schemas.microsoft.com/office/powerpoint/2010/main" val="31246872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914639" y="0"/>
            <a:ext cx="10362724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Agenda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195386"/>
              </p:ext>
            </p:extLst>
          </p:nvPr>
        </p:nvGraphicFramePr>
        <p:xfrm>
          <a:off x="914639" y="990599"/>
          <a:ext cx="10089158" cy="5084480"/>
        </p:xfrm>
        <a:graphic>
          <a:graphicData uri="http://schemas.openxmlformats.org/drawingml/2006/table">
            <a:tbl>
              <a:tblPr/>
              <a:tblGrid>
                <a:gridCol w="10089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0005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1 – Dr Hamilton:</a:t>
                      </a:r>
                      <a:r>
                        <a:rPr kumimoji="0" lang="en-US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Established Management Paradigms for Advanced Triple-Negative Breast Cancer (TNBC); Actionable and Other Potentially Relevant Biomarkers to Inform Decision-Making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449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2 – Dr </a:t>
                      </a:r>
                      <a:r>
                        <a:rPr kumimoji="0" lang="en-US" sz="2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Rugo</a:t>
                      </a:r>
                      <a:r>
                        <a:rPr kumimoji="0" 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:</a:t>
                      </a:r>
                      <a:r>
                        <a:rPr kumimoji="0" lang="en-US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Immune Checkpoint Inhibition as a Rational Therapeutic Strategy for Advanced TNBC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449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3 – Dr Robson:</a:t>
                      </a:r>
                      <a:r>
                        <a:rPr kumimoji="0" lang="en-US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Available Data with and Practical Integration of PARP Inhibition into the Care of Patients with </a:t>
                      </a:r>
                      <a:r>
                        <a:rPr kumimoji="0" lang="en-US" sz="25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mTNBC</a:t>
                      </a:r>
                      <a:r>
                        <a:rPr kumimoji="0" lang="en-US" sz="2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449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4 – Prof </a:t>
                      </a:r>
                      <a:r>
                        <a:rPr kumimoji="0" lang="en-US" sz="2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Loi</a:t>
                      </a:r>
                      <a:r>
                        <a:rPr kumimoji="0" 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:</a:t>
                      </a:r>
                      <a:r>
                        <a:rPr kumimoji="0" lang="en-US" sz="2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0C53C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Novel Applications of Immune Checkpoint Inhibitors Alone or in Combination with Other Agents for Patients with Early and Advanced TNBC; Other Promising Agents in Late-Stage Clinical Trials 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18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8"/>
          <p:cNvSpPr>
            <a:spLocks noChangeArrowheads="1"/>
          </p:cNvSpPr>
          <p:nvPr/>
        </p:nvSpPr>
        <p:spPr bwMode="auto">
          <a:xfrm>
            <a:off x="915924" y="1"/>
            <a:ext cx="10360152" cy="379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EFC53D"/>
              </a:solidFill>
              <a:effectLst/>
              <a:uLnTx/>
              <a:uFillTx/>
              <a:latin typeface="Arial" pitchFamily="34" charset="0"/>
              <a:ea typeface="ヒラギノ角ゴ Pro W3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BBE0E3"/>
                </a:solidFill>
                <a:effectLst/>
                <a:uLnTx/>
                <a:uFillTx/>
                <a:latin typeface="Arial" pitchFamily="34" charset="0"/>
                <a:ea typeface="ヒラギノ角ゴ Pro W3" charset="-128"/>
              </a:rPr>
              <a:t>DATA + PERSPECTIVES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pitchFamily="34" charset="0"/>
                <a:ea typeface="ヒラギノ角ゴ Pro W3" charset="-128"/>
              </a:rPr>
              <a:t>Clinical Investigators Explore the Current and Future Management of HER2-Positive Breast Cancer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pitchFamily="34" charset="0"/>
                <a:ea typeface="ヒラギノ角ゴ Pro W3" charset="-128"/>
                <a:cs typeface="ヒラギノ角ゴ Pro W3" pitchFamily="1" charset="-128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BBE0E3"/>
                </a:solidFill>
                <a:effectLst/>
                <a:uLnTx/>
                <a:uFillTx/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Friday, December 13, 2019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BBE0E3"/>
                </a:solidFill>
                <a:effectLst/>
                <a:uLnTx/>
                <a:uFillTx/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7:30 PM – 9:00 PM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BBE0E3"/>
                </a:solidFill>
                <a:effectLst/>
                <a:uLnTx/>
                <a:uFillTx/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San Antonio, Texas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BBE0E3"/>
              </a:solidFill>
              <a:effectLst/>
              <a:uLnTx/>
              <a:uFillTx/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562537" y="4628346"/>
            <a:ext cx="12538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ヒラギノ角ゴ Pro W3" charset="0"/>
                <a:cs typeface="ヒラギノ角ゴ Pro W3" charset="0"/>
              </a:rPr>
              <a:t>Faculty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52398" y="3718284"/>
            <a:ext cx="156645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EFC53D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Moderator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25949" y="4077948"/>
            <a:ext cx="24193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213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Neil Love, MD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CC51E94E-F580-4E4C-8655-123721330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481" y="5133259"/>
            <a:ext cx="9256595" cy="79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2" spcCol="45720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Adam M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Brufsky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, MD, PhD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Lisa A Carey, MD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Sara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Hurvitz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, MD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Martine J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Piccart-Gebhart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, MD, PhD</a:t>
            </a:r>
          </a:p>
        </p:txBody>
      </p:sp>
    </p:spTree>
    <p:extLst>
      <p:ext uri="{BB962C8B-B14F-4D97-AF65-F5344CB8AC3E}">
        <p14:creationId xmlns:p14="http://schemas.microsoft.com/office/powerpoint/2010/main" val="96054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>
            <a:extLst>
              <a:ext uri="{FF2B5EF4-FFF2-40B4-BE49-F238E27FC236}">
                <a16:creationId xmlns:a16="http://schemas.microsoft.com/office/drawing/2014/main" id="{068174A8-62DC-3C43-B689-DEFB9FBE1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872356"/>
            <a:ext cx="11249526" cy="131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2656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ＭＳ Ｐゴシック"/>
              </a:rPr>
              <a:t>February 21-23, 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2656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ＭＳ Ｐゴシック"/>
              </a:rPr>
              <a:t>JW Marriott Miami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02656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ＭＳ Ｐゴシック"/>
              </a:rPr>
              <a:t>Turnberry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2656"/>
              </a:solidFill>
              <a:effectLst/>
              <a:uLnTx/>
              <a:uFillTx/>
              <a:latin typeface="Arial" panose="020B0604020202020204"/>
              <a:ea typeface="ＭＳ Ｐゴシック" charset="0"/>
              <a:cs typeface="ＭＳ Ｐゴシック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2656"/>
                </a:solidFill>
                <a:effectLst/>
                <a:uLnTx/>
                <a:uFillTx/>
                <a:latin typeface="Arial" panose="020B0604020202020204"/>
                <a:ea typeface="ＭＳ Ｐゴシック" charset="0"/>
                <a:cs typeface="ＭＳ Ｐゴシック"/>
              </a:rPr>
              <a:t>Miami, Florida</a:t>
            </a:r>
          </a:p>
        </p:txBody>
      </p:sp>
    </p:spTree>
    <p:extLst>
      <p:ext uri="{BB962C8B-B14F-4D97-AF65-F5344CB8AC3E}">
        <p14:creationId xmlns:p14="http://schemas.microsoft.com/office/powerpoint/2010/main" val="71670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tanding next to a person in a suit and tie&#10;&#10;Description automatically generated">
            <a:extLst>
              <a:ext uri="{FF2B5EF4-FFF2-40B4-BE49-F238E27FC236}">
                <a16:creationId xmlns:a16="http://schemas.microsoft.com/office/drawing/2014/main" id="{5F4CB453-2D74-AB40-B27A-D89961885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120000">
            <a:off x="3480661" y="2092861"/>
            <a:ext cx="5586605" cy="4102663"/>
          </a:xfrm>
          <a:prstGeom prst="rect">
            <a:avLst/>
          </a:prstGeom>
          <a:ln w="1016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A person sitting in a chair&#10;&#10;Description automatically generated">
            <a:extLst>
              <a:ext uri="{FF2B5EF4-FFF2-40B4-BE49-F238E27FC236}">
                <a16:creationId xmlns:a16="http://schemas.microsoft.com/office/drawing/2014/main" id="{DC8A97E7-1212-FE47-90B5-1E715C0E9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000">
            <a:off x="9162967" y="2440077"/>
            <a:ext cx="2532228" cy="3873500"/>
          </a:xfrm>
          <a:prstGeom prst="rect">
            <a:avLst/>
          </a:prstGeom>
          <a:ln w="1016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12FC3183-476E-FE47-895E-9526E8A263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180000">
            <a:off x="645767" y="2125344"/>
            <a:ext cx="2915005" cy="4370374"/>
          </a:xfrm>
          <a:prstGeom prst="rect">
            <a:avLst/>
          </a:prstGeom>
          <a:ln w="101600">
            <a:solidFill>
              <a:schemeClr val="bg1"/>
            </a:solidFill>
            <a:miter lim="800000"/>
          </a:ln>
        </p:spPr>
      </p:pic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CA720E5F-6EB1-244D-A253-5D7D1A2C23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33" t="10869" r="5163" b="45652"/>
          <a:stretch/>
        </p:blipFill>
        <p:spPr>
          <a:xfrm>
            <a:off x="1752600" y="228600"/>
            <a:ext cx="8534400" cy="15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257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8"/>
          <p:cNvSpPr>
            <a:spLocks noChangeArrowheads="1"/>
          </p:cNvSpPr>
          <p:nvPr/>
        </p:nvSpPr>
        <p:spPr bwMode="auto">
          <a:xfrm>
            <a:off x="915924" y="1"/>
            <a:ext cx="10360152" cy="379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3000" b="1" dirty="0">
              <a:solidFill>
                <a:srgbClr val="EFC53D"/>
              </a:solidFill>
              <a:latin typeface="Arial" pitchFamily="34" charset="0"/>
              <a:ea typeface="ヒラギノ角ゴ Pro W3" charset="-128"/>
            </a:endParaRPr>
          </a:p>
          <a:p>
            <a:pPr algn="ctr"/>
            <a:r>
              <a:rPr lang="en-US" sz="3000" b="1" dirty="0">
                <a:solidFill>
                  <a:srgbClr val="BBE0E3"/>
                </a:solidFill>
                <a:latin typeface="Arial" pitchFamily="34" charset="0"/>
                <a:ea typeface="ヒラギノ角ゴ Pro W3" charset="-128"/>
              </a:rPr>
              <a:t>DATA + PERSPECTIVES</a:t>
            </a:r>
          </a:p>
          <a:p>
            <a:pPr algn="ctr"/>
            <a:r>
              <a:rPr lang="en-US" sz="3000" b="1" dirty="0">
                <a:solidFill>
                  <a:srgbClr val="EFC53D"/>
                </a:solidFill>
                <a:latin typeface="Arial" pitchFamily="34" charset="0"/>
                <a:ea typeface="ヒラギノ角ゴ Pro W3" charset="-128"/>
              </a:rPr>
              <a:t>Clinical Investigators Explore the Current and Future Management of Triple-Negative Breast Cancer</a:t>
            </a:r>
          </a:p>
          <a:p>
            <a:pPr algn="ctr"/>
            <a:br>
              <a:rPr lang="en-US" sz="1200" b="1" dirty="0">
                <a:solidFill>
                  <a:srgbClr val="EFC53D"/>
                </a:solidFill>
                <a:latin typeface="Arial" pitchFamily="34" charset="0"/>
                <a:ea typeface="ヒラギノ角ゴ Pro W3" charset="-128"/>
                <a:cs typeface="ヒラギノ角ゴ Pro W3" pitchFamily="1" charset="-128"/>
              </a:rPr>
            </a:br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Thursday, December 12, 2019</a:t>
            </a:r>
          </a:p>
          <a:p>
            <a:pPr algn="ctr"/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7:30 PM – 9:00 PM</a:t>
            </a:r>
          </a:p>
          <a:p>
            <a:pPr algn="ctr"/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San Antonio, Texas</a:t>
            </a:r>
            <a:endParaRPr lang="en-US" sz="2800" b="1" dirty="0">
              <a:solidFill>
                <a:srgbClr val="BBE0E3"/>
              </a:solidFill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562537" y="4628346"/>
            <a:ext cx="12538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>
                <a:solidFill>
                  <a:srgbClr val="EFC53D"/>
                </a:solidFill>
                <a:ea typeface="ヒラギノ角ゴ Pro W3" charset="0"/>
                <a:cs typeface="ヒラギノ角ゴ Pro W3" charset="0"/>
              </a:rPr>
              <a:t>Faculty</a:t>
            </a:r>
            <a:r>
              <a:rPr lang="en-US" sz="2200" b="1" dirty="0">
                <a:solidFill>
                  <a:schemeClr val="bg1"/>
                </a:solidFill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52398" y="3718284"/>
            <a:ext cx="156645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200" b="1" dirty="0">
                <a:solidFill>
                  <a:srgbClr val="EFC53D"/>
                </a:solidFill>
              </a:rPr>
              <a:t>Moderator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25949" y="4077948"/>
            <a:ext cx="24193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213"/>
              </a:spcBef>
            </a:pPr>
            <a:r>
              <a:rPr lang="en-US" sz="2000" b="1" dirty="0"/>
              <a:t>Neil Love, MD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CC51E94E-F580-4E4C-8655-123721330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481" y="5133259"/>
            <a:ext cx="9256595" cy="79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2" spcCol="45720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/>
              <a:t>Erika Hamilton, MD</a:t>
            </a:r>
          </a:p>
          <a:p>
            <a:r>
              <a:rPr lang="en-US" sz="2000" b="1" dirty="0"/>
              <a:t>Professor </a:t>
            </a:r>
            <a:r>
              <a:rPr lang="en-US" sz="2000" b="1" dirty="0" err="1"/>
              <a:t>Sherene</a:t>
            </a:r>
            <a:r>
              <a:rPr lang="en-US" sz="2000" b="1" dirty="0"/>
              <a:t> </a:t>
            </a:r>
            <a:r>
              <a:rPr lang="en-US" sz="2000" b="1" dirty="0" err="1"/>
              <a:t>Loi</a:t>
            </a:r>
            <a:r>
              <a:rPr lang="en-US" sz="2000" b="1" dirty="0"/>
              <a:t>, MBBS, PhD</a:t>
            </a:r>
          </a:p>
          <a:p>
            <a:r>
              <a:rPr lang="en-US" sz="2000" b="1" dirty="0"/>
              <a:t>Mark E Robson, MD</a:t>
            </a:r>
          </a:p>
          <a:p>
            <a:r>
              <a:rPr lang="en-US" sz="2000" b="1" dirty="0"/>
              <a:t>Hope S </a:t>
            </a:r>
            <a:r>
              <a:rPr lang="en-US" sz="2000" b="1" dirty="0" err="1"/>
              <a:t>Rugo</a:t>
            </a:r>
            <a:r>
              <a:rPr lang="en-US" sz="2000" b="1" dirty="0"/>
              <a:t>, MD</a:t>
            </a:r>
          </a:p>
        </p:txBody>
      </p:sp>
    </p:spTree>
    <p:extLst>
      <p:ext uri="{BB962C8B-B14F-4D97-AF65-F5344CB8AC3E}">
        <p14:creationId xmlns:p14="http://schemas.microsoft.com/office/powerpoint/2010/main" val="186810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D2269-5D69-8F41-BE68-E29F70EBE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637" y="597936"/>
            <a:ext cx="10900644" cy="2831064"/>
          </a:xfrm>
        </p:spPr>
        <p:txBody>
          <a:bodyPr/>
          <a:lstStyle/>
          <a:p>
            <a:r>
              <a:rPr lang="en-US" sz="3600" dirty="0"/>
              <a:t>Cisplatin versus Doxorubicin/Cyclophosphamide as Neoadjuvant Treatment in Germline </a:t>
            </a:r>
            <a:br>
              <a:rPr lang="en-US" sz="3600" dirty="0"/>
            </a:br>
            <a:r>
              <a:rPr lang="en-US" sz="3600" i="1" dirty="0"/>
              <a:t>BRCA</a:t>
            </a:r>
            <a:r>
              <a:rPr lang="en-US" sz="3600" dirty="0"/>
              <a:t> Mutation Carriers (</a:t>
            </a:r>
            <a:r>
              <a:rPr lang="en-US" sz="3600" i="1" dirty="0"/>
              <a:t>BRCA</a:t>
            </a:r>
            <a:r>
              <a:rPr lang="en-US" sz="3600" dirty="0"/>
              <a:t> Carriers) with HER2-Negative Breast Cancer: Results from </a:t>
            </a:r>
            <a:br>
              <a:rPr lang="en-US" sz="3600" dirty="0"/>
            </a:br>
            <a:r>
              <a:rPr lang="en-US" sz="3600" dirty="0"/>
              <a:t>the INFORM Trial (TBCRC 031)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C0BBA-08F5-FE4A-8D19-F6F563074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151" y="3826565"/>
            <a:ext cx="10362724" cy="241520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Tung N et al.</a:t>
            </a:r>
          </a:p>
          <a:p>
            <a:pPr marL="0" indent="0">
              <a:buNone/>
            </a:pPr>
            <a:r>
              <a:rPr lang="en-US" b="1" dirty="0"/>
              <a:t>SABCS 2019;Abstract GS6-03.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General Session – Friday, December 13</a:t>
            </a:r>
            <a:r>
              <a:rPr lang="en-US"/>
              <a:t>, 3:45 </a:t>
            </a:r>
            <a:r>
              <a:rPr lang="en-US" dirty="0"/>
              <a:t>PM</a:t>
            </a:r>
          </a:p>
        </p:txBody>
      </p:sp>
    </p:spTree>
    <p:extLst>
      <p:ext uri="{BB962C8B-B14F-4D97-AF65-F5344CB8AC3E}">
        <p14:creationId xmlns:p14="http://schemas.microsoft.com/office/powerpoint/2010/main" val="25660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8"/>
          <p:cNvSpPr>
            <a:spLocks noChangeArrowheads="1"/>
          </p:cNvSpPr>
          <p:nvPr/>
        </p:nvSpPr>
        <p:spPr bwMode="auto">
          <a:xfrm>
            <a:off x="915924" y="1"/>
            <a:ext cx="10360152" cy="379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3000" b="1" dirty="0">
              <a:solidFill>
                <a:srgbClr val="EFC53D"/>
              </a:solidFill>
              <a:latin typeface="Arial" pitchFamily="34" charset="0"/>
              <a:ea typeface="ヒラギノ角ゴ Pro W3" charset="-128"/>
            </a:endParaRPr>
          </a:p>
          <a:p>
            <a:pPr algn="ctr"/>
            <a:r>
              <a:rPr lang="en-US" sz="3000" b="1" dirty="0">
                <a:solidFill>
                  <a:srgbClr val="BBE0E3"/>
                </a:solidFill>
                <a:latin typeface="Arial" pitchFamily="34" charset="0"/>
                <a:ea typeface="ヒラギノ角ゴ Pro W3" charset="-128"/>
              </a:rPr>
              <a:t>DATA + PERSPECTIVES</a:t>
            </a:r>
          </a:p>
          <a:p>
            <a:pPr algn="ctr"/>
            <a:r>
              <a:rPr lang="en-US" sz="3000" b="1" dirty="0">
                <a:solidFill>
                  <a:srgbClr val="EFC53D"/>
                </a:solidFill>
                <a:latin typeface="Arial" pitchFamily="34" charset="0"/>
                <a:ea typeface="ヒラギノ角ゴ Pro W3" charset="-128"/>
              </a:rPr>
              <a:t>Clinical Investigators Explore the Current and Future Management of Triple-Negative Breast Cancer</a:t>
            </a:r>
          </a:p>
          <a:p>
            <a:pPr algn="ctr"/>
            <a:br>
              <a:rPr lang="en-US" sz="1200" b="1" dirty="0">
                <a:solidFill>
                  <a:srgbClr val="EFC53D"/>
                </a:solidFill>
                <a:latin typeface="Arial" pitchFamily="34" charset="0"/>
                <a:ea typeface="ヒラギノ角ゴ Pro W3" charset="-128"/>
                <a:cs typeface="ヒラギノ角ゴ Pro W3" pitchFamily="1" charset="-128"/>
              </a:rPr>
            </a:br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Thursday, December 12, 2019</a:t>
            </a:r>
          </a:p>
          <a:p>
            <a:pPr algn="ctr"/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7:30 PM – 9:00 PM</a:t>
            </a:r>
          </a:p>
          <a:p>
            <a:pPr algn="ctr"/>
            <a:r>
              <a:rPr lang="en-US" sz="2800" b="1" dirty="0">
                <a:solidFill>
                  <a:srgbClr val="BBE0E3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San Antonio, Texas</a:t>
            </a:r>
            <a:endParaRPr lang="en-US" sz="2800" b="1" dirty="0">
              <a:solidFill>
                <a:srgbClr val="BBE0E3"/>
              </a:solidFill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562537" y="4628346"/>
            <a:ext cx="12538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>
                <a:solidFill>
                  <a:srgbClr val="EFC53D"/>
                </a:solidFill>
                <a:ea typeface="ヒラギノ角ゴ Pro W3" charset="0"/>
                <a:cs typeface="ヒラギノ角ゴ Pro W3" charset="0"/>
              </a:rPr>
              <a:t>Faculty</a:t>
            </a:r>
            <a:r>
              <a:rPr lang="en-US" sz="2200" b="1" dirty="0">
                <a:solidFill>
                  <a:schemeClr val="bg1"/>
                </a:solidFill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52398" y="3718284"/>
            <a:ext cx="156645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200" b="1" dirty="0">
                <a:solidFill>
                  <a:srgbClr val="EFC53D"/>
                </a:solidFill>
              </a:rPr>
              <a:t>Moderator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25949" y="4077948"/>
            <a:ext cx="24193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ts val="213"/>
              </a:spcBef>
            </a:pPr>
            <a:r>
              <a:rPr lang="en-US" sz="2000" b="1" dirty="0"/>
              <a:t>Neil Love, MD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CC51E94E-F580-4E4C-8655-123721330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481" y="5133259"/>
            <a:ext cx="9256595" cy="79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numCol="2" spcCol="45720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/>
              <a:t>Erika Hamilton, MD</a:t>
            </a:r>
          </a:p>
          <a:p>
            <a:r>
              <a:rPr lang="en-US" sz="2000" b="1" dirty="0"/>
              <a:t>Professor </a:t>
            </a:r>
            <a:r>
              <a:rPr lang="en-US" sz="2000" b="1" dirty="0" err="1"/>
              <a:t>Sherene</a:t>
            </a:r>
            <a:r>
              <a:rPr lang="en-US" sz="2000" b="1" dirty="0"/>
              <a:t> </a:t>
            </a:r>
            <a:r>
              <a:rPr lang="en-US" sz="2000" b="1" dirty="0" err="1"/>
              <a:t>Loi</a:t>
            </a:r>
            <a:r>
              <a:rPr lang="en-US" sz="2000" b="1" dirty="0"/>
              <a:t>, MBBS, PhD</a:t>
            </a:r>
          </a:p>
          <a:p>
            <a:r>
              <a:rPr lang="en-US" sz="2000" b="1" dirty="0"/>
              <a:t>Mark E Robson, MD</a:t>
            </a:r>
          </a:p>
          <a:p>
            <a:r>
              <a:rPr lang="en-US" sz="2000" b="1" dirty="0"/>
              <a:t>Hope S </a:t>
            </a:r>
            <a:r>
              <a:rPr lang="en-US" sz="2000" b="1" dirty="0" err="1"/>
              <a:t>Rugo</a:t>
            </a:r>
            <a:r>
              <a:rPr lang="en-US" sz="2000" b="1" dirty="0"/>
              <a:t>, MD</a:t>
            </a:r>
          </a:p>
        </p:txBody>
      </p:sp>
    </p:spTree>
    <p:extLst>
      <p:ext uri="{BB962C8B-B14F-4D97-AF65-F5344CB8AC3E}">
        <p14:creationId xmlns:p14="http://schemas.microsoft.com/office/powerpoint/2010/main" val="282325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 Slide - Blank">
  <a:themeElements>
    <a:clrScheme name="Custom 1">
      <a:dk1>
        <a:srgbClr val="1C2E37"/>
      </a:dk1>
      <a:lt1>
        <a:sysClr val="window" lastClr="FFFFFF"/>
      </a:lt1>
      <a:dk2>
        <a:srgbClr val="215366"/>
      </a:dk2>
      <a:lt2>
        <a:srgbClr val="EBEBEB"/>
      </a:lt2>
      <a:accent1>
        <a:srgbClr val="6DCFF6"/>
      </a:accent1>
      <a:accent2>
        <a:srgbClr val="00AEF0"/>
      </a:accent2>
      <a:accent3>
        <a:srgbClr val="8FD5F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EF0"/>
      </a:hlink>
      <a:folHlink>
        <a:srgbClr val="00AE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chemeClr val="bg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7A09162D-24BE-4371-ABA3-C48D3564702B}"/>
</file>

<file path=customXml/itemProps2.xml><?xml version="1.0" encoding="utf-8"?>
<ds:datastoreItem xmlns:ds="http://schemas.openxmlformats.org/officeDocument/2006/customXml" ds:itemID="{BBBCE75E-DD54-4B82-9CB4-EFA04FA03274}"/>
</file>

<file path=customXml/itemProps3.xml><?xml version="1.0" encoding="utf-8"?>
<ds:datastoreItem xmlns:ds="http://schemas.openxmlformats.org/officeDocument/2006/customXml" ds:itemID="{0E30666A-E2A4-477B-8B27-CB5A5D855038}"/>
</file>

<file path=docProps/app.xml><?xml version="1.0" encoding="utf-8"?>
<Properties xmlns="http://schemas.openxmlformats.org/officeDocument/2006/extended-properties" xmlns:vt="http://schemas.openxmlformats.org/officeDocument/2006/docPropsVTypes">
  <TotalTime>6161</TotalTime>
  <Words>417</Words>
  <Application>Microsoft Macintosh PowerPoint</Application>
  <PresentationFormat>Widescreen</PresentationFormat>
  <Paragraphs>80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Times</vt:lpstr>
      <vt:lpstr>Times New Roman</vt:lpstr>
      <vt:lpstr>Wingdings</vt:lpstr>
      <vt:lpstr>Blank Presentation</vt:lpstr>
      <vt:lpstr>Content Slide - Blank</vt:lpstr>
      <vt:lpstr>2_Office Theme</vt:lpstr>
      <vt:lpstr>PowerPoint Presentation</vt:lpstr>
      <vt:lpstr>Disclosures for Moderator Neil Love, MD</vt:lpstr>
      <vt:lpstr>Agenda</vt:lpstr>
      <vt:lpstr>PowerPoint Presentation</vt:lpstr>
      <vt:lpstr>PowerPoint Presentation</vt:lpstr>
      <vt:lpstr>PowerPoint Presentation</vt:lpstr>
      <vt:lpstr>PowerPoint Presentation</vt:lpstr>
      <vt:lpstr>Cisplatin versus Doxorubicin/Cyclophosphamide as Neoadjuvant Treatment in Germline  BRCA Mutation Carriers (BRCA Carriers) with HER2-Negative Breast Cancer: Results from  the INFORM Trial (TBCRC 031) </vt:lpstr>
      <vt:lpstr>PowerPoint Presentation</vt:lpstr>
    </vt:vector>
  </TitlesOfParts>
  <Manager/>
  <Company>Research To Practice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Silvana Izquierdo</cp:lastModifiedBy>
  <cp:revision>886</cp:revision>
  <cp:lastPrinted>2018-12-04T20:24:44Z</cp:lastPrinted>
  <dcterms:created xsi:type="dcterms:W3CDTF">2012-08-13T12:55:31Z</dcterms:created>
  <dcterms:modified xsi:type="dcterms:W3CDTF">2019-12-17T17:01:05Z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