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53" r:id="rId5"/>
    <p:sldMasterId id="2147483665" r:id="rId6"/>
  </p:sldMasterIdLst>
  <p:notesMasterIdLst>
    <p:notesMasterId r:id="rId28"/>
  </p:notesMasterIdLst>
  <p:sldIdLst>
    <p:sldId id="256" r:id="rId7"/>
    <p:sldId id="304" r:id="rId8"/>
    <p:sldId id="3243" r:id="rId9"/>
    <p:sldId id="3244" r:id="rId10"/>
    <p:sldId id="294" r:id="rId11"/>
    <p:sldId id="2239" r:id="rId12"/>
    <p:sldId id="257" r:id="rId13"/>
    <p:sldId id="269" r:id="rId14"/>
    <p:sldId id="300" r:id="rId15"/>
    <p:sldId id="2240" r:id="rId16"/>
    <p:sldId id="271" r:id="rId17"/>
    <p:sldId id="270" r:id="rId18"/>
    <p:sldId id="272" r:id="rId19"/>
    <p:sldId id="2229" r:id="rId20"/>
    <p:sldId id="2225" r:id="rId21"/>
    <p:sldId id="2227" r:id="rId22"/>
    <p:sldId id="2237" r:id="rId23"/>
    <p:sldId id="2230" r:id="rId24"/>
    <p:sldId id="2234" r:id="rId25"/>
    <p:sldId id="274" r:id="rId26"/>
    <p:sldId id="2241" r:id="rId27"/>
  </p:sldIdLst>
  <p:sldSz cx="12192000" cy="6858000"/>
  <p:notesSz cx="6858000" cy="9144000"/>
  <p:defaultTextStyle>
    <a:defPPr marL="0" marR="0" indent="0" algn="l" defTabSz="457200"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412750" rtl="0" fontAlgn="auto" latinLnBrk="0" hangingPunct="0">
      <a:lnSpc>
        <a:spcPct val="80000"/>
      </a:lnSpc>
      <a:spcBef>
        <a:spcPts val="0"/>
      </a:spcBef>
      <a:spcAft>
        <a:spcPts val="0"/>
      </a:spcAft>
      <a:buClrTx/>
      <a:buSzTx/>
      <a:buFontTx/>
      <a:buNone/>
      <a:tabLst/>
      <a:defRPr kumimoji="0" sz="2700" b="1" i="0" u="none" strike="noStrike" cap="none" spc="-81" normalizeH="0" baseline="0">
        <a:ln>
          <a:noFill/>
        </a:ln>
        <a:solidFill>
          <a:srgbClr val="2F80AB"/>
        </a:solidFill>
        <a:effectLst/>
        <a:uFillTx/>
        <a:latin typeface="+mj-lt"/>
        <a:ea typeface="+mj-ea"/>
        <a:cs typeface="+mj-cs"/>
        <a:sym typeface="Helvetica Neue"/>
      </a:defRPr>
    </a:lvl1pPr>
    <a:lvl2pPr marL="0" marR="0" indent="114300" algn="l" defTabSz="412750" rtl="0" fontAlgn="auto" latinLnBrk="0" hangingPunct="0">
      <a:lnSpc>
        <a:spcPct val="80000"/>
      </a:lnSpc>
      <a:spcBef>
        <a:spcPts val="0"/>
      </a:spcBef>
      <a:spcAft>
        <a:spcPts val="0"/>
      </a:spcAft>
      <a:buClrTx/>
      <a:buSzTx/>
      <a:buFontTx/>
      <a:buNone/>
      <a:tabLst/>
      <a:defRPr kumimoji="0" sz="2700" b="1" i="0" u="none" strike="noStrike" cap="none" spc="-81" normalizeH="0" baseline="0">
        <a:ln>
          <a:noFill/>
        </a:ln>
        <a:solidFill>
          <a:srgbClr val="2F80AB"/>
        </a:solidFill>
        <a:effectLst/>
        <a:uFillTx/>
        <a:latin typeface="+mj-lt"/>
        <a:ea typeface="+mj-ea"/>
        <a:cs typeface="+mj-cs"/>
        <a:sym typeface="Helvetica Neue"/>
      </a:defRPr>
    </a:lvl2pPr>
    <a:lvl3pPr marL="0" marR="0" indent="228600" algn="l" defTabSz="412750" rtl="0" fontAlgn="auto" latinLnBrk="0" hangingPunct="0">
      <a:lnSpc>
        <a:spcPct val="80000"/>
      </a:lnSpc>
      <a:spcBef>
        <a:spcPts val="0"/>
      </a:spcBef>
      <a:spcAft>
        <a:spcPts val="0"/>
      </a:spcAft>
      <a:buClrTx/>
      <a:buSzTx/>
      <a:buFontTx/>
      <a:buNone/>
      <a:tabLst/>
      <a:defRPr kumimoji="0" sz="2700" b="1" i="0" u="none" strike="noStrike" cap="none" spc="-81" normalizeH="0" baseline="0">
        <a:ln>
          <a:noFill/>
        </a:ln>
        <a:solidFill>
          <a:srgbClr val="2F80AB"/>
        </a:solidFill>
        <a:effectLst/>
        <a:uFillTx/>
        <a:latin typeface="+mj-lt"/>
        <a:ea typeface="+mj-ea"/>
        <a:cs typeface="+mj-cs"/>
        <a:sym typeface="Helvetica Neue"/>
      </a:defRPr>
    </a:lvl3pPr>
    <a:lvl4pPr marL="0" marR="0" indent="342900" algn="l" defTabSz="412750" rtl="0" fontAlgn="auto" latinLnBrk="0" hangingPunct="0">
      <a:lnSpc>
        <a:spcPct val="80000"/>
      </a:lnSpc>
      <a:spcBef>
        <a:spcPts val="0"/>
      </a:spcBef>
      <a:spcAft>
        <a:spcPts val="0"/>
      </a:spcAft>
      <a:buClrTx/>
      <a:buSzTx/>
      <a:buFontTx/>
      <a:buNone/>
      <a:tabLst/>
      <a:defRPr kumimoji="0" sz="2700" b="1" i="0" u="none" strike="noStrike" cap="none" spc="-81" normalizeH="0" baseline="0">
        <a:ln>
          <a:noFill/>
        </a:ln>
        <a:solidFill>
          <a:srgbClr val="2F80AB"/>
        </a:solidFill>
        <a:effectLst/>
        <a:uFillTx/>
        <a:latin typeface="+mj-lt"/>
        <a:ea typeface="+mj-ea"/>
        <a:cs typeface="+mj-cs"/>
        <a:sym typeface="Helvetica Neue"/>
      </a:defRPr>
    </a:lvl4pPr>
    <a:lvl5pPr marL="0" marR="0" indent="457200" algn="l" defTabSz="412750" rtl="0" fontAlgn="auto" latinLnBrk="0" hangingPunct="0">
      <a:lnSpc>
        <a:spcPct val="80000"/>
      </a:lnSpc>
      <a:spcBef>
        <a:spcPts val="0"/>
      </a:spcBef>
      <a:spcAft>
        <a:spcPts val="0"/>
      </a:spcAft>
      <a:buClrTx/>
      <a:buSzTx/>
      <a:buFontTx/>
      <a:buNone/>
      <a:tabLst/>
      <a:defRPr kumimoji="0" sz="2700" b="1" i="0" u="none" strike="noStrike" cap="none" spc="-81" normalizeH="0" baseline="0">
        <a:ln>
          <a:noFill/>
        </a:ln>
        <a:solidFill>
          <a:srgbClr val="2F80AB"/>
        </a:solidFill>
        <a:effectLst/>
        <a:uFillTx/>
        <a:latin typeface="+mj-lt"/>
        <a:ea typeface="+mj-ea"/>
        <a:cs typeface="+mj-cs"/>
        <a:sym typeface="Helvetica Neue"/>
      </a:defRPr>
    </a:lvl5pPr>
    <a:lvl6pPr marL="0" marR="0" indent="571500" algn="l" defTabSz="412750" rtl="0" fontAlgn="auto" latinLnBrk="0" hangingPunct="0">
      <a:lnSpc>
        <a:spcPct val="80000"/>
      </a:lnSpc>
      <a:spcBef>
        <a:spcPts val="0"/>
      </a:spcBef>
      <a:spcAft>
        <a:spcPts val="0"/>
      </a:spcAft>
      <a:buClrTx/>
      <a:buSzTx/>
      <a:buFontTx/>
      <a:buNone/>
      <a:tabLst/>
      <a:defRPr kumimoji="0" sz="2700" b="1" i="0" u="none" strike="noStrike" cap="none" spc="-81" normalizeH="0" baseline="0">
        <a:ln>
          <a:noFill/>
        </a:ln>
        <a:solidFill>
          <a:srgbClr val="2F80AB"/>
        </a:solidFill>
        <a:effectLst/>
        <a:uFillTx/>
        <a:latin typeface="+mj-lt"/>
        <a:ea typeface="+mj-ea"/>
        <a:cs typeface="+mj-cs"/>
        <a:sym typeface="Helvetica Neue"/>
      </a:defRPr>
    </a:lvl6pPr>
    <a:lvl7pPr marL="0" marR="0" indent="685800" algn="l" defTabSz="412750" rtl="0" fontAlgn="auto" latinLnBrk="0" hangingPunct="0">
      <a:lnSpc>
        <a:spcPct val="80000"/>
      </a:lnSpc>
      <a:spcBef>
        <a:spcPts val="0"/>
      </a:spcBef>
      <a:spcAft>
        <a:spcPts val="0"/>
      </a:spcAft>
      <a:buClrTx/>
      <a:buSzTx/>
      <a:buFontTx/>
      <a:buNone/>
      <a:tabLst/>
      <a:defRPr kumimoji="0" sz="2700" b="1" i="0" u="none" strike="noStrike" cap="none" spc="-81" normalizeH="0" baseline="0">
        <a:ln>
          <a:noFill/>
        </a:ln>
        <a:solidFill>
          <a:srgbClr val="2F80AB"/>
        </a:solidFill>
        <a:effectLst/>
        <a:uFillTx/>
        <a:latin typeface="+mj-lt"/>
        <a:ea typeface="+mj-ea"/>
        <a:cs typeface="+mj-cs"/>
        <a:sym typeface="Helvetica Neue"/>
      </a:defRPr>
    </a:lvl7pPr>
    <a:lvl8pPr marL="0" marR="0" indent="800100" algn="l" defTabSz="412750" rtl="0" fontAlgn="auto" latinLnBrk="0" hangingPunct="0">
      <a:lnSpc>
        <a:spcPct val="80000"/>
      </a:lnSpc>
      <a:spcBef>
        <a:spcPts val="0"/>
      </a:spcBef>
      <a:spcAft>
        <a:spcPts val="0"/>
      </a:spcAft>
      <a:buClrTx/>
      <a:buSzTx/>
      <a:buFontTx/>
      <a:buNone/>
      <a:tabLst/>
      <a:defRPr kumimoji="0" sz="2700" b="1" i="0" u="none" strike="noStrike" cap="none" spc="-81" normalizeH="0" baseline="0">
        <a:ln>
          <a:noFill/>
        </a:ln>
        <a:solidFill>
          <a:srgbClr val="2F80AB"/>
        </a:solidFill>
        <a:effectLst/>
        <a:uFillTx/>
        <a:latin typeface="+mj-lt"/>
        <a:ea typeface="+mj-ea"/>
        <a:cs typeface="+mj-cs"/>
        <a:sym typeface="Helvetica Neue"/>
      </a:defRPr>
    </a:lvl8pPr>
    <a:lvl9pPr marL="0" marR="0" indent="914400" algn="l" defTabSz="412750" rtl="0" fontAlgn="auto" latinLnBrk="0" hangingPunct="0">
      <a:lnSpc>
        <a:spcPct val="80000"/>
      </a:lnSpc>
      <a:spcBef>
        <a:spcPts val="0"/>
      </a:spcBef>
      <a:spcAft>
        <a:spcPts val="0"/>
      </a:spcAft>
      <a:buClrTx/>
      <a:buSzTx/>
      <a:buFontTx/>
      <a:buNone/>
      <a:tabLst/>
      <a:defRPr kumimoji="0" sz="2700" b="1" i="0" u="none" strike="noStrike" cap="none" spc="-81" normalizeH="0" baseline="0">
        <a:ln>
          <a:noFill/>
        </a:ln>
        <a:solidFill>
          <a:srgbClr val="2F80AB"/>
        </a:solidFill>
        <a:effectLst/>
        <a:uFillTx/>
        <a:latin typeface="+mj-lt"/>
        <a:ea typeface="+mj-ea"/>
        <a:cs typeface="+mj-cs"/>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000000"/>
    <a:srgbClr val="00A1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DC4B8C-735F-FB4C-8F13-833A7C8EC1D3}" v="12" dt="2019-12-09T14:27:40.445"/>
    <p1510:client id="{C92F3B3C-19E0-5B4B-BFCE-A26D15DFE798}" v="2" dt="2019-12-09T15:03:41.859"/>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Ref idx="maj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
          <a:latin typeface="Helvetica Neue Medium"/>
          <a:ea typeface="Helvetica Neue Medium"/>
          <a:cs typeface="Helvetica Neue Medium"/>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Ref idx="major">
          <a:srgbClr val="000000"/>
        </a:fontRef>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
          <a:latin typeface="Helvetica Neue Medium"/>
          <a:ea typeface="Helvetica Neue Medium"/>
          <a:cs typeface="Helvetica Neue Medium"/>
        </a:font>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
          <a:latin typeface="Helvetica Neue Medium"/>
          <a:ea typeface="Helvetica Neue Medium"/>
          <a:cs typeface="Helvetica Neue Medium"/>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Ref idx="maj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Ref idx="maj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Ref idx="maj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Ref idx="major">
          <a:srgbClr val="FFFFFF"/>
        </a:fontRef>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Ref idx="major">
          <a:srgbClr val="000000"/>
        </a:fontRef>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Ref idx="maj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414"/>
    <p:restoredTop sz="95646"/>
  </p:normalViewPr>
  <p:slideViewPr>
    <p:cSldViewPr snapToGrid="0" snapToObjects="1">
      <p:cViewPr>
        <p:scale>
          <a:sx n="100" d="100"/>
          <a:sy n="100" d="100"/>
        </p:scale>
        <p:origin x="1648" y="552"/>
      </p:cViewPr>
      <p:guideLst>
        <p:guide orient="horz" pos="2160"/>
        <p:guide pos="3840"/>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viewProps" Target="viewProps.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4" name="Shape 34"/>
          <p:cNvSpPr>
            <a:spLocks noGrp="1" noRot="1" noChangeAspect="1"/>
          </p:cNvSpPr>
          <p:nvPr>
            <p:ph type="sldImg"/>
          </p:nvPr>
        </p:nvSpPr>
        <p:spPr>
          <a:xfrm>
            <a:off x="381000" y="685800"/>
            <a:ext cx="6096000" cy="3429000"/>
          </a:xfrm>
          <a:prstGeom prst="rect">
            <a:avLst/>
          </a:prstGeom>
        </p:spPr>
        <p:txBody>
          <a:bodyPr/>
          <a:lstStyle/>
          <a:p>
            <a:endParaRPr/>
          </a:p>
        </p:txBody>
      </p:sp>
      <p:sp>
        <p:nvSpPr>
          <p:cNvPr id="35" name="Shape 35"/>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228600" latinLnBrk="0">
      <a:lnSpc>
        <a:spcPct val="117999"/>
      </a:lnSpc>
      <a:defRPr sz="1100">
        <a:latin typeface="+mj-lt"/>
        <a:ea typeface="+mj-ea"/>
        <a:cs typeface="+mj-cs"/>
        <a:sym typeface="Helvetica Neue"/>
      </a:defRPr>
    </a:lvl1pPr>
    <a:lvl2pPr indent="114300" defTabSz="228600" latinLnBrk="0">
      <a:lnSpc>
        <a:spcPct val="117999"/>
      </a:lnSpc>
      <a:defRPr sz="1100">
        <a:latin typeface="+mj-lt"/>
        <a:ea typeface="+mj-ea"/>
        <a:cs typeface="+mj-cs"/>
        <a:sym typeface="Helvetica Neue"/>
      </a:defRPr>
    </a:lvl2pPr>
    <a:lvl3pPr indent="228600" defTabSz="228600" latinLnBrk="0">
      <a:lnSpc>
        <a:spcPct val="117999"/>
      </a:lnSpc>
      <a:defRPr sz="1100">
        <a:latin typeface="+mj-lt"/>
        <a:ea typeface="+mj-ea"/>
        <a:cs typeface="+mj-cs"/>
        <a:sym typeface="Helvetica Neue"/>
      </a:defRPr>
    </a:lvl3pPr>
    <a:lvl4pPr indent="342900" defTabSz="228600" latinLnBrk="0">
      <a:lnSpc>
        <a:spcPct val="117999"/>
      </a:lnSpc>
      <a:defRPr sz="1100">
        <a:latin typeface="+mj-lt"/>
        <a:ea typeface="+mj-ea"/>
        <a:cs typeface="+mj-cs"/>
        <a:sym typeface="Helvetica Neue"/>
      </a:defRPr>
    </a:lvl4pPr>
    <a:lvl5pPr indent="457200" defTabSz="228600" latinLnBrk="0">
      <a:lnSpc>
        <a:spcPct val="117999"/>
      </a:lnSpc>
      <a:defRPr sz="1100">
        <a:latin typeface="+mj-lt"/>
        <a:ea typeface="+mj-ea"/>
        <a:cs typeface="+mj-cs"/>
        <a:sym typeface="Helvetica Neue"/>
      </a:defRPr>
    </a:lvl5pPr>
    <a:lvl6pPr indent="571500" defTabSz="228600" latinLnBrk="0">
      <a:lnSpc>
        <a:spcPct val="117999"/>
      </a:lnSpc>
      <a:defRPr sz="1100">
        <a:latin typeface="+mj-lt"/>
        <a:ea typeface="+mj-ea"/>
        <a:cs typeface="+mj-cs"/>
        <a:sym typeface="Helvetica Neue"/>
      </a:defRPr>
    </a:lvl6pPr>
    <a:lvl7pPr indent="685800" defTabSz="228600" latinLnBrk="0">
      <a:lnSpc>
        <a:spcPct val="117999"/>
      </a:lnSpc>
      <a:defRPr sz="1100">
        <a:latin typeface="+mj-lt"/>
        <a:ea typeface="+mj-ea"/>
        <a:cs typeface="+mj-cs"/>
        <a:sym typeface="Helvetica Neue"/>
      </a:defRPr>
    </a:lvl7pPr>
    <a:lvl8pPr indent="800100" defTabSz="228600" latinLnBrk="0">
      <a:lnSpc>
        <a:spcPct val="117999"/>
      </a:lnSpc>
      <a:defRPr sz="1100">
        <a:latin typeface="+mj-lt"/>
        <a:ea typeface="+mj-ea"/>
        <a:cs typeface="+mj-cs"/>
        <a:sym typeface="Helvetica Neue"/>
      </a:defRPr>
    </a:lvl8pPr>
    <a:lvl9pPr indent="914400" defTabSz="228600" latinLnBrk="0">
      <a:lnSpc>
        <a:spcPct val="117999"/>
      </a:lnSpc>
      <a:defRPr sz="1100">
        <a:latin typeface="+mj-lt"/>
        <a:ea typeface="+mj-ea"/>
        <a:cs typeface="+mj-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172878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sz="1200" i="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8788C3D4-4E8E-42A9-A0D4-F7C4FE6795DB}" type="slidenum">
              <a:rPr lang="en-US" smtClean="0"/>
              <a:t>15</a:t>
            </a:fld>
            <a:endParaRPr lang="en-US" dirty="0"/>
          </a:p>
        </p:txBody>
      </p:sp>
    </p:spTree>
    <p:extLst>
      <p:ext uri="{BB962C8B-B14F-4D97-AF65-F5344CB8AC3E}">
        <p14:creationId xmlns:p14="http://schemas.microsoft.com/office/powerpoint/2010/main" val="19124881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164610-A458-014B-85DB-3C47A06D91B2}"/>
              </a:ext>
            </a:extLst>
          </p:cNvPr>
          <p:cNvSpPr>
            <a:spLocks noGrp="1"/>
          </p:cNvSpPr>
          <p:nvPr>
            <p:ph type="title"/>
          </p:nvPr>
        </p:nvSpPr>
        <p:spPr/>
        <p:txBody>
          <a:bodyPr>
            <a:normAutofit/>
          </a:bodyPr>
          <a:lstStyle>
            <a:lvl1pPr>
              <a:defRPr sz="3800" b="1" i="0" baseline="0">
                <a:solidFill>
                  <a:srgbClr val="002060"/>
                </a:solidFill>
                <a:latin typeface="Calibri" panose="020F0502020204030204" pitchFamily="34" charset="0"/>
              </a:defRPr>
            </a:lvl1pPr>
          </a:lstStyle>
          <a:p>
            <a:r>
              <a:rPr lang="en-US" dirty="0"/>
              <a:t>Click to edit Master title style</a:t>
            </a:r>
          </a:p>
        </p:txBody>
      </p:sp>
      <p:sp>
        <p:nvSpPr>
          <p:cNvPr id="3" name="Date Placeholder 2">
            <a:extLst>
              <a:ext uri="{FF2B5EF4-FFF2-40B4-BE49-F238E27FC236}">
                <a16:creationId xmlns:a16="http://schemas.microsoft.com/office/drawing/2014/main" id="{F873E16F-435F-C349-8288-F9CD93C6D06C}"/>
              </a:ext>
            </a:extLst>
          </p:cNvPr>
          <p:cNvSpPr>
            <a:spLocks noGrp="1"/>
          </p:cNvSpPr>
          <p:nvPr>
            <p:ph type="dt" sz="half" idx="10"/>
          </p:nvPr>
        </p:nvSpPr>
        <p:spPr>
          <a:xfrm>
            <a:off x="838200" y="6356372"/>
            <a:ext cx="2743200" cy="365125"/>
          </a:xfrm>
          <a:prstGeom prst="rect">
            <a:avLst/>
          </a:prstGeom>
        </p:spPr>
        <p:txBody>
          <a:bodyPr/>
          <a:lstStyle/>
          <a:p>
            <a:fld id="{101CD0CD-C8A1-4B47-A57E-594C582F5512}" type="datetime1">
              <a:rPr lang="en-US" smtClean="0"/>
              <a:t>12/17/19</a:t>
            </a:fld>
            <a:endParaRPr lang="en-US"/>
          </a:p>
        </p:txBody>
      </p:sp>
      <p:sp>
        <p:nvSpPr>
          <p:cNvPr id="4" name="Footer Placeholder 3">
            <a:extLst>
              <a:ext uri="{FF2B5EF4-FFF2-40B4-BE49-F238E27FC236}">
                <a16:creationId xmlns:a16="http://schemas.microsoft.com/office/drawing/2014/main" id="{1931F815-51E5-A84B-BDC7-8F20166D0F70}"/>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5" name="Slide Number Placeholder 4">
            <a:extLst>
              <a:ext uri="{FF2B5EF4-FFF2-40B4-BE49-F238E27FC236}">
                <a16:creationId xmlns:a16="http://schemas.microsoft.com/office/drawing/2014/main" id="{70C13337-9F19-8246-95CD-2125E2F1182B}"/>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254074915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59B1C5D-C1F2-5A49-A922-11BE129D6065}"/>
              </a:ext>
            </a:extLst>
          </p:cNvPr>
          <p:cNvSpPr>
            <a:spLocks noGrp="1"/>
          </p:cNvSpPr>
          <p:nvPr>
            <p:ph type="dt" sz="half" idx="10"/>
          </p:nvPr>
        </p:nvSpPr>
        <p:spPr>
          <a:xfrm>
            <a:off x="838200" y="6356372"/>
            <a:ext cx="2743200" cy="365125"/>
          </a:xfrm>
          <a:prstGeom prst="rect">
            <a:avLst/>
          </a:prstGeom>
        </p:spPr>
        <p:txBody>
          <a:bodyPr/>
          <a:lstStyle/>
          <a:p>
            <a:fld id="{082CCE90-DE55-BD43-88DA-41317692BD8F}" type="datetime1">
              <a:rPr lang="en-US" smtClean="0"/>
              <a:t>12/17/19</a:t>
            </a:fld>
            <a:endParaRPr lang="en-US"/>
          </a:p>
        </p:txBody>
      </p:sp>
      <p:sp>
        <p:nvSpPr>
          <p:cNvPr id="3" name="Footer Placeholder 2">
            <a:extLst>
              <a:ext uri="{FF2B5EF4-FFF2-40B4-BE49-F238E27FC236}">
                <a16:creationId xmlns:a16="http://schemas.microsoft.com/office/drawing/2014/main" id="{FF07E28B-D0A0-8444-9229-3128B20EEEAD}"/>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4" name="Slide Number Placeholder 3">
            <a:extLst>
              <a:ext uri="{FF2B5EF4-FFF2-40B4-BE49-F238E27FC236}">
                <a16:creationId xmlns:a16="http://schemas.microsoft.com/office/drawing/2014/main" id="{DAD65EF1-CAC7-264C-8901-85A8A6475978}"/>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35527304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E4091-A818-9F4D-94F4-3530375FBDA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0608132-7FBF-1D41-BFC7-AE32E459C099}"/>
              </a:ext>
            </a:extLst>
          </p:cNvPr>
          <p:cNvSpPr>
            <a:spLocks noGrp="1"/>
          </p:cNvSpPr>
          <p:nvPr>
            <p:ph idx="1"/>
          </p:nvPr>
        </p:nvSpPr>
        <p:spPr>
          <a:xfrm>
            <a:off x="5183188" y="98744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9366A54-F4B8-B740-BF8E-1E451ACC50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5E316F9-0571-0440-BE24-B45E0C050F78}"/>
              </a:ext>
            </a:extLst>
          </p:cNvPr>
          <p:cNvSpPr>
            <a:spLocks noGrp="1"/>
          </p:cNvSpPr>
          <p:nvPr>
            <p:ph type="dt" sz="half" idx="10"/>
          </p:nvPr>
        </p:nvSpPr>
        <p:spPr>
          <a:xfrm>
            <a:off x="838200" y="6356372"/>
            <a:ext cx="2743200" cy="365125"/>
          </a:xfrm>
          <a:prstGeom prst="rect">
            <a:avLst/>
          </a:prstGeom>
        </p:spPr>
        <p:txBody>
          <a:bodyPr/>
          <a:lstStyle/>
          <a:p>
            <a:fld id="{B038A6A6-4650-FC40-B7D0-C65767562882}" type="datetime1">
              <a:rPr lang="en-US" smtClean="0"/>
              <a:t>12/17/19</a:t>
            </a:fld>
            <a:endParaRPr lang="en-US"/>
          </a:p>
        </p:txBody>
      </p:sp>
      <p:sp>
        <p:nvSpPr>
          <p:cNvPr id="6" name="Footer Placeholder 5">
            <a:extLst>
              <a:ext uri="{FF2B5EF4-FFF2-40B4-BE49-F238E27FC236}">
                <a16:creationId xmlns:a16="http://schemas.microsoft.com/office/drawing/2014/main" id="{EEE22EF0-5F04-7A4B-958A-D113179CB066}"/>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7" name="Slide Number Placeholder 6">
            <a:extLst>
              <a:ext uri="{FF2B5EF4-FFF2-40B4-BE49-F238E27FC236}">
                <a16:creationId xmlns:a16="http://schemas.microsoft.com/office/drawing/2014/main" id="{8363D41D-6F7A-F947-ACA2-9A510D35C3A9}"/>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15678108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32D76-FE70-AA41-854C-5A48382745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BB64AAE-65EE-604F-92FF-B99C0F595E51}"/>
              </a:ext>
            </a:extLst>
          </p:cNvPr>
          <p:cNvSpPr>
            <a:spLocks noGrp="1"/>
          </p:cNvSpPr>
          <p:nvPr>
            <p:ph type="pic" idx="1"/>
          </p:nvPr>
        </p:nvSpPr>
        <p:spPr>
          <a:xfrm>
            <a:off x="5183188" y="98744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A77091-ABB2-ED47-A2EB-6509849B81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3A1FFA4-27CC-DA41-9267-AC174EAC88AD}"/>
              </a:ext>
            </a:extLst>
          </p:cNvPr>
          <p:cNvSpPr>
            <a:spLocks noGrp="1"/>
          </p:cNvSpPr>
          <p:nvPr>
            <p:ph type="dt" sz="half" idx="10"/>
          </p:nvPr>
        </p:nvSpPr>
        <p:spPr>
          <a:xfrm>
            <a:off x="838200" y="6356372"/>
            <a:ext cx="2743200" cy="365125"/>
          </a:xfrm>
          <a:prstGeom prst="rect">
            <a:avLst/>
          </a:prstGeom>
        </p:spPr>
        <p:txBody>
          <a:bodyPr/>
          <a:lstStyle/>
          <a:p>
            <a:fld id="{2EB837F0-D47C-094D-956E-D0AB20619296}" type="datetime1">
              <a:rPr lang="en-US" smtClean="0"/>
              <a:t>12/17/19</a:t>
            </a:fld>
            <a:endParaRPr lang="en-US"/>
          </a:p>
        </p:txBody>
      </p:sp>
      <p:sp>
        <p:nvSpPr>
          <p:cNvPr id="6" name="Footer Placeholder 5">
            <a:extLst>
              <a:ext uri="{FF2B5EF4-FFF2-40B4-BE49-F238E27FC236}">
                <a16:creationId xmlns:a16="http://schemas.microsoft.com/office/drawing/2014/main" id="{24AC0332-FD4E-F148-AA96-F2CA1B678164}"/>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7" name="Slide Number Placeholder 6">
            <a:extLst>
              <a:ext uri="{FF2B5EF4-FFF2-40B4-BE49-F238E27FC236}">
                <a16:creationId xmlns:a16="http://schemas.microsoft.com/office/drawing/2014/main" id="{65C0512C-C9B5-AB40-9DFA-537FB269B7B7}"/>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13847892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A59BF-6A98-C04F-97BA-E2A04D3EB92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8F353F-78AA-D34E-A914-930E26BB208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6C2982-523F-9146-8B16-0C68838D6540}"/>
              </a:ext>
            </a:extLst>
          </p:cNvPr>
          <p:cNvSpPr>
            <a:spLocks noGrp="1"/>
          </p:cNvSpPr>
          <p:nvPr>
            <p:ph type="dt" sz="half" idx="10"/>
          </p:nvPr>
        </p:nvSpPr>
        <p:spPr>
          <a:xfrm>
            <a:off x="838200" y="6356372"/>
            <a:ext cx="2743200" cy="365125"/>
          </a:xfrm>
          <a:prstGeom prst="rect">
            <a:avLst/>
          </a:prstGeom>
        </p:spPr>
        <p:txBody>
          <a:bodyPr/>
          <a:lstStyle/>
          <a:p>
            <a:fld id="{2CD3D994-2CE6-F04F-B875-70A2D0881EF1}" type="datetime1">
              <a:rPr lang="en-US" smtClean="0"/>
              <a:t>12/17/19</a:t>
            </a:fld>
            <a:endParaRPr lang="en-US"/>
          </a:p>
        </p:txBody>
      </p:sp>
      <p:sp>
        <p:nvSpPr>
          <p:cNvPr id="5" name="Footer Placeholder 4">
            <a:extLst>
              <a:ext uri="{FF2B5EF4-FFF2-40B4-BE49-F238E27FC236}">
                <a16:creationId xmlns:a16="http://schemas.microsoft.com/office/drawing/2014/main" id="{8E9BFC77-3B23-0941-A298-C262CE111CF7}"/>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6" name="Slide Number Placeholder 5">
            <a:extLst>
              <a:ext uri="{FF2B5EF4-FFF2-40B4-BE49-F238E27FC236}">
                <a16:creationId xmlns:a16="http://schemas.microsoft.com/office/drawing/2014/main" id="{E4AF9799-E367-0F4E-AE69-4B49C4E07494}"/>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41674057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B3E7F8B-EF96-1049-A331-3FB6CF486B77}"/>
              </a:ext>
            </a:extLst>
          </p:cNvPr>
          <p:cNvSpPr>
            <a:spLocks noGrp="1"/>
          </p:cNvSpPr>
          <p:nvPr>
            <p:ph type="title" orient="vert"/>
          </p:nvPr>
        </p:nvSpPr>
        <p:spPr>
          <a:xfrm>
            <a:off x="8724902"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23932B8-59B8-B94D-958A-99302C216803}"/>
              </a:ext>
            </a:extLst>
          </p:cNvPr>
          <p:cNvSpPr>
            <a:spLocks noGrp="1"/>
          </p:cNvSpPr>
          <p:nvPr>
            <p:ph type="body" orient="vert" idx="1"/>
          </p:nvPr>
        </p:nvSpPr>
        <p:spPr>
          <a:xfrm>
            <a:off x="838203"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D5BB32-887A-4A46-8DA0-C123F2AC3A01}"/>
              </a:ext>
            </a:extLst>
          </p:cNvPr>
          <p:cNvSpPr>
            <a:spLocks noGrp="1"/>
          </p:cNvSpPr>
          <p:nvPr>
            <p:ph type="dt" sz="half" idx="10"/>
          </p:nvPr>
        </p:nvSpPr>
        <p:spPr>
          <a:xfrm>
            <a:off x="838200" y="6356372"/>
            <a:ext cx="2743200" cy="365125"/>
          </a:xfrm>
          <a:prstGeom prst="rect">
            <a:avLst/>
          </a:prstGeom>
        </p:spPr>
        <p:txBody>
          <a:bodyPr/>
          <a:lstStyle/>
          <a:p>
            <a:fld id="{C61D37E7-342C-8345-B3A3-5FA27938DF34}" type="datetime1">
              <a:rPr lang="en-US" smtClean="0"/>
              <a:t>12/17/19</a:t>
            </a:fld>
            <a:endParaRPr lang="en-US"/>
          </a:p>
        </p:txBody>
      </p:sp>
      <p:sp>
        <p:nvSpPr>
          <p:cNvPr id="5" name="Footer Placeholder 4">
            <a:extLst>
              <a:ext uri="{FF2B5EF4-FFF2-40B4-BE49-F238E27FC236}">
                <a16:creationId xmlns:a16="http://schemas.microsoft.com/office/drawing/2014/main" id="{80A77961-A122-ED46-ABA8-7C21C8E7DCAF}"/>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6" name="Slide Number Placeholder 5">
            <a:extLst>
              <a:ext uri="{FF2B5EF4-FFF2-40B4-BE49-F238E27FC236}">
                <a16:creationId xmlns:a16="http://schemas.microsoft.com/office/drawing/2014/main" id="{C1610642-16ED-754B-BCA0-0E3BB96C15A3}"/>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17450473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ubheader 1">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215392"/>
            <a:ext cx="12192000" cy="4336288"/>
          </a:xfrm>
          <a:prstGeom prst="rect">
            <a:avLst/>
          </a:prstGeom>
        </p:spPr>
      </p:pic>
      <p:sp>
        <p:nvSpPr>
          <p:cNvPr id="3" name="Rectangle 2"/>
          <p:cNvSpPr/>
          <p:nvPr userDrawn="1"/>
        </p:nvSpPr>
        <p:spPr>
          <a:xfrm>
            <a:off x="0" y="4368800"/>
            <a:ext cx="12192000" cy="252114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20" name="Title 1"/>
          <p:cNvSpPr>
            <a:spLocks noGrp="1"/>
          </p:cNvSpPr>
          <p:nvPr>
            <p:ph type="ctrTitle" hasCustomPrompt="1"/>
          </p:nvPr>
        </p:nvSpPr>
        <p:spPr>
          <a:xfrm>
            <a:off x="375121" y="4749853"/>
            <a:ext cx="10363200" cy="957892"/>
          </a:xfrm>
          <a:prstGeom prst="rect">
            <a:avLst/>
          </a:prstGeom>
          <a:ln>
            <a:noFill/>
          </a:ln>
        </p:spPr>
        <p:txBody>
          <a:bodyPr/>
          <a:lstStyle>
            <a:lvl1pPr algn="l">
              <a:defRPr sz="4267" b="1">
                <a:solidFill>
                  <a:schemeClr val="tx2"/>
                </a:solidFill>
              </a:defRPr>
            </a:lvl1pPr>
          </a:lstStyle>
          <a:p>
            <a:r>
              <a:rPr lang="en-US" dirty="0"/>
              <a:t>CLICK TO EDIT TITLE STYLE</a:t>
            </a:r>
          </a:p>
        </p:txBody>
      </p:sp>
      <p:sp>
        <p:nvSpPr>
          <p:cNvPr id="21" name="Subtitle 2"/>
          <p:cNvSpPr>
            <a:spLocks noGrp="1"/>
          </p:cNvSpPr>
          <p:nvPr>
            <p:ph type="subTitle" idx="1"/>
          </p:nvPr>
        </p:nvSpPr>
        <p:spPr>
          <a:xfrm>
            <a:off x="375121" y="5415428"/>
            <a:ext cx="8534400" cy="839005"/>
          </a:xfrm>
          <a:ln>
            <a:noFill/>
          </a:ln>
        </p:spPr>
        <p:txBody>
          <a:bodyPr>
            <a:normAutofit/>
          </a:bodyPr>
          <a:lstStyle>
            <a:lvl1pPr marL="0" indent="0" algn="l">
              <a:buNone/>
              <a:defRPr sz="240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9" name="Picture 8"/>
          <p:cNvPicPr>
            <a:picLocks noChangeAspect="1"/>
          </p:cNvPicPr>
          <p:nvPr userDrawn="1"/>
        </p:nvPicPr>
        <p:blipFill>
          <a:blip r:embed="rId3"/>
          <a:stretch>
            <a:fillRect/>
          </a:stretch>
        </p:blipFill>
        <p:spPr>
          <a:xfrm>
            <a:off x="8901068" y="4903249"/>
            <a:ext cx="2682240" cy="562167"/>
          </a:xfrm>
          <a:prstGeom prst="rect">
            <a:avLst/>
          </a:prstGeom>
        </p:spPr>
      </p:pic>
      <p:sp>
        <p:nvSpPr>
          <p:cNvPr id="8" name="Footer Placeholder 4"/>
          <p:cNvSpPr>
            <a:spLocks noGrp="1"/>
          </p:cNvSpPr>
          <p:nvPr>
            <p:ph type="ftr" sz="quarter" idx="3"/>
          </p:nvPr>
        </p:nvSpPr>
        <p:spPr>
          <a:xfrm>
            <a:off x="4387589" y="6367001"/>
            <a:ext cx="7573804" cy="522945"/>
          </a:xfrm>
          <a:prstGeom prst="rect">
            <a:avLst/>
          </a:prstGeom>
        </p:spPr>
        <p:txBody>
          <a:bodyPr/>
          <a:lstStyle>
            <a:lvl1pPr algn="r">
              <a:defRPr sz="1333"/>
            </a:lvl1pPr>
            <a:lvl3pPr>
              <a:defRPr sz="1067">
                <a:solidFill>
                  <a:schemeClr val="bg1"/>
                </a:solidFill>
              </a:defRPr>
            </a:lvl3pPr>
          </a:lstStyle>
          <a:p>
            <a:pPr marL="0" lvl="2" algn="r"/>
            <a:r>
              <a:rPr lang="en-US" b="1"/>
              <a:t>CONFIDENTIAL</a:t>
            </a:r>
            <a:r>
              <a:rPr lang="en-US"/>
              <a:t> – Contains proprietary information. Not intended for external distribution. </a:t>
            </a:r>
          </a:p>
          <a:p>
            <a:endParaRPr lang="en-US" dirty="0">
              <a:solidFill>
                <a:schemeClr val="bg1"/>
              </a:solidFill>
            </a:endParaRPr>
          </a:p>
        </p:txBody>
      </p:sp>
      <p:sp>
        <p:nvSpPr>
          <p:cNvPr id="10" name="Rectangle 9"/>
          <p:cNvSpPr/>
          <p:nvPr userDrawn="1"/>
        </p:nvSpPr>
        <p:spPr>
          <a:xfrm>
            <a:off x="11712730" y="6367000"/>
            <a:ext cx="454047" cy="256545"/>
          </a:xfrm>
          <a:prstGeom prst="rect">
            <a:avLst/>
          </a:prstGeom>
        </p:spPr>
        <p:txBody>
          <a:bodyPr wrap="square">
            <a:spAutoFit/>
          </a:bodyPr>
          <a:lstStyle/>
          <a:p>
            <a:pPr algn="r">
              <a:defRPr/>
            </a:pPr>
            <a:fld id="{C673820B-E1A6-4810-93D0-880E4DE7F26D}" type="slidenum">
              <a:rPr lang="en-US" sz="1067" i="0" smtClean="0">
                <a:solidFill>
                  <a:schemeClr val="bg1"/>
                </a:solidFill>
              </a:rPr>
              <a:pPr algn="r">
                <a:defRPr/>
              </a:pPr>
              <a:t>‹#›</a:t>
            </a:fld>
            <a:endParaRPr lang="en-US" sz="1067" i="0" dirty="0">
              <a:solidFill>
                <a:schemeClr val="bg1"/>
              </a:solidFill>
            </a:endParaRPr>
          </a:p>
        </p:txBody>
      </p:sp>
    </p:spTree>
    <p:extLst>
      <p:ext uri="{BB962C8B-B14F-4D97-AF65-F5344CB8AC3E}">
        <p14:creationId xmlns:p14="http://schemas.microsoft.com/office/powerpoint/2010/main" val="54597270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ubheader 2">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140148"/>
            <a:ext cx="12192000" cy="4336288"/>
          </a:xfrm>
          <a:prstGeom prst="rect">
            <a:avLst/>
          </a:prstGeom>
        </p:spPr>
      </p:pic>
      <p:sp>
        <p:nvSpPr>
          <p:cNvPr id="3" name="Rectangle 2"/>
          <p:cNvSpPr/>
          <p:nvPr userDrawn="1"/>
        </p:nvSpPr>
        <p:spPr>
          <a:xfrm>
            <a:off x="0" y="4368800"/>
            <a:ext cx="12192000" cy="252114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20" name="Title 1"/>
          <p:cNvSpPr>
            <a:spLocks noGrp="1"/>
          </p:cNvSpPr>
          <p:nvPr>
            <p:ph type="ctrTitle" hasCustomPrompt="1"/>
          </p:nvPr>
        </p:nvSpPr>
        <p:spPr>
          <a:xfrm>
            <a:off x="375121" y="4749853"/>
            <a:ext cx="10363200" cy="957892"/>
          </a:xfrm>
          <a:prstGeom prst="rect">
            <a:avLst/>
          </a:prstGeom>
          <a:ln>
            <a:noFill/>
          </a:ln>
        </p:spPr>
        <p:txBody>
          <a:bodyPr/>
          <a:lstStyle>
            <a:lvl1pPr algn="l">
              <a:defRPr sz="4267" b="1">
                <a:solidFill>
                  <a:schemeClr val="tx2"/>
                </a:solidFill>
              </a:defRPr>
            </a:lvl1pPr>
          </a:lstStyle>
          <a:p>
            <a:r>
              <a:rPr lang="en-US" dirty="0"/>
              <a:t>CLICK TO EDIT TITLE STYLE</a:t>
            </a:r>
          </a:p>
        </p:txBody>
      </p:sp>
      <p:sp>
        <p:nvSpPr>
          <p:cNvPr id="21" name="Subtitle 2"/>
          <p:cNvSpPr>
            <a:spLocks noGrp="1"/>
          </p:cNvSpPr>
          <p:nvPr>
            <p:ph type="subTitle" idx="1"/>
          </p:nvPr>
        </p:nvSpPr>
        <p:spPr>
          <a:xfrm>
            <a:off x="375121" y="5415428"/>
            <a:ext cx="8534400" cy="839005"/>
          </a:xfrm>
          <a:ln>
            <a:noFill/>
          </a:ln>
        </p:spPr>
        <p:txBody>
          <a:bodyPr>
            <a:normAutofit/>
          </a:bodyPr>
          <a:lstStyle>
            <a:lvl1pPr marL="0" indent="0" algn="l">
              <a:buNone/>
              <a:defRPr sz="240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9" name="Picture 8"/>
          <p:cNvPicPr>
            <a:picLocks noChangeAspect="1"/>
          </p:cNvPicPr>
          <p:nvPr userDrawn="1"/>
        </p:nvPicPr>
        <p:blipFill>
          <a:blip r:embed="rId3"/>
          <a:stretch>
            <a:fillRect/>
          </a:stretch>
        </p:blipFill>
        <p:spPr>
          <a:xfrm>
            <a:off x="8901068" y="4903249"/>
            <a:ext cx="2682240" cy="562167"/>
          </a:xfrm>
          <a:prstGeom prst="rect">
            <a:avLst/>
          </a:prstGeom>
        </p:spPr>
      </p:pic>
      <p:sp>
        <p:nvSpPr>
          <p:cNvPr id="8" name="Footer Placeholder 4"/>
          <p:cNvSpPr>
            <a:spLocks noGrp="1"/>
          </p:cNvSpPr>
          <p:nvPr>
            <p:ph type="ftr" sz="quarter" idx="3"/>
          </p:nvPr>
        </p:nvSpPr>
        <p:spPr>
          <a:xfrm>
            <a:off x="4387589" y="6367001"/>
            <a:ext cx="7573804" cy="522945"/>
          </a:xfrm>
          <a:prstGeom prst="rect">
            <a:avLst/>
          </a:prstGeom>
        </p:spPr>
        <p:txBody>
          <a:bodyPr/>
          <a:lstStyle>
            <a:lvl1pPr algn="r">
              <a:defRPr sz="1333"/>
            </a:lvl1pPr>
            <a:lvl3pPr>
              <a:defRPr sz="1067">
                <a:solidFill>
                  <a:schemeClr val="bg1"/>
                </a:solidFill>
              </a:defRPr>
            </a:lvl3pPr>
          </a:lstStyle>
          <a:p>
            <a:pPr marL="0" lvl="2" algn="r"/>
            <a:r>
              <a:rPr lang="en-US" b="1"/>
              <a:t>CONFIDENTIAL</a:t>
            </a:r>
            <a:r>
              <a:rPr lang="en-US"/>
              <a:t> – Contains proprietary information. Not intended for external distribution. </a:t>
            </a:r>
          </a:p>
          <a:p>
            <a:endParaRPr lang="en-US" dirty="0">
              <a:solidFill>
                <a:schemeClr val="bg1"/>
              </a:solidFill>
            </a:endParaRPr>
          </a:p>
        </p:txBody>
      </p:sp>
      <p:sp>
        <p:nvSpPr>
          <p:cNvPr id="10" name="Rectangle 9"/>
          <p:cNvSpPr/>
          <p:nvPr userDrawn="1"/>
        </p:nvSpPr>
        <p:spPr>
          <a:xfrm>
            <a:off x="11712730" y="6367000"/>
            <a:ext cx="454047" cy="256545"/>
          </a:xfrm>
          <a:prstGeom prst="rect">
            <a:avLst/>
          </a:prstGeom>
        </p:spPr>
        <p:txBody>
          <a:bodyPr wrap="square">
            <a:spAutoFit/>
          </a:bodyPr>
          <a:lstStyle/>
          <a:p>
            <a:pPr algn="r">
              <a:defRPr/>
            </a:pPr>
            <a:fld id="{C673820B-E1A6-4810-93D0-880E4DE7F26D}" type="slidenum">
              <a:rPr lang="en-US" sz="1067" i="0" smtClean="0">
                <a:solidFill>
                  <a:schemeClr val="bg1"/>
                </a:solidFill>
              </a:rPr>
              <a:pPr algn="r">
                <a:defRPr/>
              </a:pPr>
              <a:t>‹#›</a:t>
            </a:fld>
            <a:endParaRPr lang="en-US" sz="1067" i="0" dirty="0">
              <a:solidFill>
                <a:schemeClr val="bg1"/>
              </a:solidFill>
            </a:endParaRPr>
          </a:p>
        </p:txBody>
      </p:sp>
    </p:spTree>
    <p:extLst>
      <p:ext uri="{BB962C8B-B14F-4D97-AF65-F5344CB8AC3E}">
        <p14:creationId xmlns:p14="http://schemas.microsoft.com/office/powerpoint/2010/main" val="80721839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ubheader 3">
    <p:spTree>
      <p:nvGrpSpPr>
        <p:cNvPr id="1" name=""/>
        <p:cNvGrpSpPr/>
        <p:nvPr/>
      </p:nvGrpSpPr>
      <p:grpSpPr>
        <a:xfrm>
          <a:off x="0" y="0"/>
          <a:ext cx="0" cy="0"/>
          <a:chOff x="0" y="0"/>
          <a:chExt cx="0" cy="0"/>
        </a:xfrm>
      </p:grpSpPr>
      <p:sp>
        <p:nvSpPr>
          <p:cNvPr id="3" name="Rectangle 2"/>
          <p:cNvSpPr/>
          <p:nvPr userDrawn="1"/>
        </p:nvSpPr>
        <p:spPr>
          <a:xfrm>
            <a:off x="0" y="4340725"/>
            <a:ext cx="12192000" cy="25492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20" name="Title 1"/>
          <p:cNvSpPr>
            <a:spLocks noGrp="1"/>
          </p:cNvSpPr>
          <p:nvPr>
            <p:ph type="ctrTitle" hasCustomPrompt="1"/>
          </p:nvPr>
        </p:nvSpPr>
        <p:spPr>
          <a:xfrm>
            <a:off x="609581" y="4749853"/>
            <a:ext cx="10363200" cy="957892"/>
          </a:xfrm>
          <a:prstGeom prst="rect">
            <a:avLst/>
          </a:prstGeom>
          <a:ln>
            <a:noFill/>
          </a:ln>
        </p:spPr>
        <p:txBody>
          <a:bodyPr/>
          <a:lstStyle>
            <a:lvl1pPr algn="l">
              <a:defRPr sz="4267" b="1">
                <a:solidFill>
                  <a:schemeClr val="tx2"/>
                </a:solidFill>
              </a:defRPr>
            </a:lvl1pPr>
          </a:lstStyle>
          <a:p>
            <a:r>
              <a:rPr lang="en-US" dirty="0"/>
              <a:t>CLICK TO EDIT TITLE STYLE</a:t>
            </a:r>
          </a:p>
        </p:txBody>
      </p:sp>
      <p:sp>
        <p:nvSpPr>
          <p:cNvPr id="21" name="Subtitle 2"/>
          <p:cNvSpPr>
            <a:spLocks noGrp="1"/>
          </p:cNvSpPr>
          <p:nvPr>
            <p:ph type="subTitle" idx="1"/>
          </p:nvPr>
        </p:nvSpPr>
        <p:spPr>
          <a:xfrm>
            <a:off x="609581" y="5415428"/>
            <a:ext cx="8534400" cy="839005"/>
          </a:xfrm>
          <a:ln>
            <a:noFill/>
          </a:ln>
        </p:spPr>
        <p:txBody>
          <a:bodyPr>
            <a:normAutofit/>
          </a:bodyPr>
          <a:lstStyle>
            <a:lvl1pPr marL="0" indent="0" algn="l">
              <a:buNone/>
              <a:defRPr sz="240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8" name="Picture 7"/>
          <p:cNvPicPr>
            <a:picLocks noChangeAspect="1"/>
          </p:cNvPicPr>
          <p:nvPr userDrawn="1"/>
        </p:nvPicPr>
        <p:blipFill>
          <a:blip r:embed="rId2"/>
          <a:stretch>
            <a:fillRect/>
          </a:stretch>
        </p:blipFill>
        <p:spPr>
          <a:xfrm>
            <a:off x="0" y="4436"/>
            <a:ext cx="12192000" cy="4336288"/>
          </a:xfrm>
          <a:prstGeom prst="rect">
            <a:avLst/>
          </a:prstGeom>
        </p:spPr>
      </p:pic>
      <p:sp>
        <p:nvSpPr>
          <p:cNvPr id="7" name="Footer Placeholder 4"/>
          <p:cNvSpPr>
            <a:spLocks noGrp="1"/>
          </p:cNvSpPr>
          <p:nvPr>
            <p:ph type="ftr" sz="quarter" idx="3"/>
          </p:nvPr>
        </p:nvSpPr>
        <p:spPr>
          <a:xfrm>
            <a:off x="4387589" y="6367001"/>
            <a:ext cx="7573804" cy="522945"/>
          </a:xfrm>
          <a:prstGeom prst="rect">
            <a:avLst/>
          </a:prstGeom>
        </p:spPr>
        <p:txBody>
          <a:bodyPr/>
          <a:lstStyle>
            <a:lvl1pPr algn="r">
              <a:defRPr sz="1333"/>
            </a:lvl1pPr>
            <a:lvl3pPr>
              <a:defRPr sz="1067">
                <a:solidFill>
                  <a:schemeClr val="bg1"/>
                </a:solidFill>
              </a:defRPr>
            </a:lvl3pPr>
          </a:lstStyle>
          <a:p>
            <a:pPr marL="0" lvl="2" algn="r"/>
            <a:r>
              <a:rPr lang="en-US" b="1"/>
              <a:t>CONFIDENTIAL</a:t>
            </a:r>
            <a:r>
              <a:rPr lang="en-US"/>
              <a:t> – Contains proprietary information. Not intended for external distribution. </a:t>
            </a:r>
          </a:p>
          <a:p>
            <a:endParaRPr lang="en-US" dirty="0">
              <a:solidFill>
                <a:schemeClr val="bg1"/>
              </a:solidFill>
            </a:endParaRPr>
          </a:p>
        </p:txBody>
      </p:sp>
      <p:sp>
        <p:nvSpPr>
          <p:cNvPr id="9" name="Rectangle 8"/>
          <p:cNvSpPr/>
          <p:nvPr userDrawn="1"/>
        </p:nvSpPr>
        <p:spPr>
          <a:xfrm>
            <a:off x="11712730" y="6367000"/>
            <a:ext cx="454047" cy="256545"/>
          </a:xfrm>
          <a:prstGeom prst="rect">
            <a:avLst/>
          </a:prstGeom>
        </p:spPr>
        <p:txBody>
          <a:bodyPr wrap="square">
            <a:spAutoFit/>
          </a:bodyPr>
          <a:lstStyle/>
          <a:p>
            <a:pPr algn="r">
              <a:defRPr/>
            </a:pPr>
            <a:fld id="{C673820B-E1A6-4810-93D0-880E4DE7F26D}" type="slidenum">
              <a:rPr lang="en-US" sz="1067" i="0" smtClean="0">
                <a:solidFill>
                  <a:schemeClr val="bg1"/>
                </a:solidFill>
              </a:rPr>
              <a:pPr algn="r">
                <a:defRPr/>
              </a:pPr>
              <a:t>‹#›</a:t>
            </a:fld>
            <a:endParaRPr lang="en-US" sz="1067" i="0" dirty="0">
              <a:solidFill>
                <a:schemeClr val="bg1"/>
              </a:solidFill>
            </a:endParaRPr>
          </a:p>
        </p:txBody>
      </p:sp>
    </p:spTree>
    <p:extLst>
      <p:ext uri="{BB962C8B-B14F-4D97-AF65-F5344CB8AC3E}">
        <p14:creationId xmlns:p14="http://schemas.microsoft.com/office/powerpoint/2010/main" val="367404635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ubheader 4">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0" y="0"/>
            <a:ext cx="12192000" cy="4336288"/>
          </a:xfrm>
          <a:prstGeom prst="rect">
            <a:avLst/>
          </a:prstGeom>
        </p:spPr>
      </p:pic>
      <p:sp>
        <p:nvSpPr>
          <p:cNvPr id="3" name="Rectangle 2"/>
          <p:cNvSpPr/>
          <p:nvPr userDrawn="1"/>
        </p:nvSpPr>
        <p:spPr>
          <a:xfrm>
            <a:off x="0" y="4336289"/>
            <a:ext cx="12192000" cy="255365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10" name="Title 1"/>
          <p:cNvSpPr>
            <a:spLocks noGrp="1"/>
          </p:cNvSpPr>
          <p:nvPr>
            <p:ph type="ctrTitle" hasCustomPrompt="1"/>
          </p:nvPr>
        </p:nvSpPr>
        <p:spPr>
          <a:xfrm>
            <a:off x="375121" y="4749853"/>
            <a:ext cx="10363200" cy="957892"/>
          </a:xfrm>
          <a:prstGeom prst="rect">
            <a:avLst/>
          </a:prstGeom>
          <a:ln>
            <a:noFill/>
          </a:ln>
        </p:spPr>
        <p:txBody>
          <a:bodyPr/>
          <a:lstStyle>
            <a:lvl1pPr algn="l">
              <a:defRPr sz="4267" b="1">
                <a:solidFill>
                  <a:schemeClr val="tx2"/>
                </a:solidFill>
              </a:defRPr>
            </a:lvl1pPr>
          </a:lstStyle>
          <a:p>
            <a:r>
              <a:rPr lang="en-US" dirty="0"/>
              <a:t>CLICK TO EDIT TITLE STYLE</a:t>
            </a:r>
          </a:p>
        </p:txBody>
      </p:sp>
      <p:sp>
        <p:nvSpPr>
          <p:cNvPr id="11" name="Subtitle 2"/>
          <p:cNvSpPr>
            <a:spLocks noGrp="1"/>
          </p:cNvSpPr>
          <p:nvPr>
            <p:ph type="subTitle" idx="1"/>
          </p:nvPr>
        </p:nvSpPr>
        <p:spPr>
          <a:xfrm>
            <a:off x="375121" y="5415428"/>
            <a:ext cx="8534400" cy="839005"/>
          </a:xfrm>
          <a:ln>
            <a:noFill/>
          </a:ln>
        </p:spPr>
        <p:txBody>
          <a:bodyPr>
            <a:normAutofit/>
          </a:bodyPr>
          <a:lstStyle>
            <a:lvl1pPr marL="0" indent="0" algn="l">
              <a:buNone/>
              <a:defRPr sz="240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8" name="Picture 7"/>
          <p:cNvPicPr>
            <a:picLocks noChangeAspect="1"/>
          </p:cNvPicPr>
          <p:nvPr userDrawn="1"/>
        </p:nvPicPr>
        <p:blipFill>
          <a:blip r:embed="rId3"/>
          <a:stretch>
            <a:fillRect/>
          </a:stretch>
        </p:blipFill>
        <p:spPr>
          <a:xfrm>
            <a:off x="8901068" y="4903249"/>
            <a:ext cx="2682240" cy="562167"/>
          </a:xfrm>
          <a:prstGeom prst="rect">
            <a:avLst/>
          </a:prstGeom>
        </p:spPr>
      </p:pic>
      <p:sp>
        <p:nvSpPr>
          <p:cNvPr id="9" name="Footer Placeholder 4"/>
          <p:cNvSpPr>
            <a:spLocks noGrp="1"/>
          </p:cNvSpPr>
          <p:nvPr>
            <p:ph type="ftr" sz="quarter" idx="3"/>
          </p:nvPr>
        </p:nvSpPr>
        <p:spPr>
          <a:xfrm>
            <a:off x="4387589" y="6367001"/>
            <a:ext cx="7573804" cy="522945"/>
          </a:xfrm>
          <a:prstGeom prst="rect">
            <a:avLst/>
          </a:prstGeom>
        </p:spPr>
        <p:txBody>
          <a:bodyPr/>
          <a:lstStyle>
            <a:lvl1pPr algn="r">
              <a:defRPr sz="1333"/>
            </a:lvl1pPr>
            <a:lvl3pPr>
              <a:defRPr sz="1067">
                <a:solidFill>
                  <a:schemeClr val="bg1"/>
                </a:solidFill>
              </a:defRPr>
            </a:lvl3pPr>
          </a:lstStyle>
          <a:p>
            <a:pPr marL="0" lvl="2" algn="r"/>
            <a:r>
              <a:rPr lang="en-US" b="1"/>
              <a:t>CONFIDENTIAL</a:t>
            </a:r>
            <a:r>
              <a:rPr lang="en-US"/>
              <a:t> – Contains proprietary information. Not intended for external distribution. </a:t>
            </a:r>
          </a:p>
          <a:p>
            <a:endParaRPr lang="en-US" dirty="0">
              <a:solidFill>
                <a:schemeClr val="bg1"/>
              </a:solidFill>
            </a:endParaRPr>
          </a:p>
        </p:txBody>
      </p:sp>
      <p:sp>
        <p:nvSpPr>
          <p:cNvPr id="12" name="Rectangle 11"/>
          <p:cNvSpPr/>
          <p:nvPr userDrawn="1"/>
        </p:nvSpPr>
        <p:spPr>
          <a:xfrm>
            <a:off x="11712730" y="6367000"/>
            <a:ext cx="454047" cy="256545"/>
          </a:xfrm>
          <a:prstGeom prst="rect">
            <a:avLst/>
          </a:prstGeom>
        </p:spPr>
        <p:txBody>
          <a:bodyPr wrap="square">
            <a:spAutoFit/>
          </a:bodyPr>
          <a:lstStyle/>
          <a:p>
            <a:pPr algn="r">
              <a:defRPr/>
            </a:pPr>
            <a:fld id="{C673820B-E1A6-4810-93D0-880E4DE7F26D}" type="slidenum">
              <a:rPr lang="en-US" sz="1067" i="0" smtClean="0">
                <a:solidFill>
                  <a:schemeClr val="bg1"/>
                </a:solidFill>
              </a:rPr>
              <a:pPr algn="r">
                <a:defRPr/>
              </a:pPr>
              <a:t>‹#›</a:t>
            </a:fld>
            <a:endParaRPr lang="en-US" sz="1067" i="0" dirty="0">
              <a:solidFill>
                <a:schemeClr val="bg1"/>
              </a:solidFill>
            </a:endParaRPr>
          </a:p>
        </p:txBody>
      </p:sp>
    </p:spTree>
    <p:extLst>
      <p:ext uri="{BB962C8B-B14F-4D97-AF65-F5344CB8AC3E}">
        <p14:creationId xmlns:p14="http://schemas.microsoft.com/office/powerpoint/2010/main" val="36790151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bg>
      <p:bgPr>
        <a:solidFill>
          <a:srgbClr val="3189C1"/>
        </a:soli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ubheader 5">
    <p:spTree>
      <p:nvGrpSpPr>
        <p:cNvPr id="1" name=""/>
        <p:cNvGrpSpPr/>
        <p:nvPr/>
      </p:nvGrpSpPr>
      <p:grpSpPr>
        <a:xfrm>
          <a:off x="0" y="0"/>
          <a:ext cx="0" cy="0"/>
          <a:chOff x="0" y="0"/>
          <a:chExt cx="0" cy="0"/>
        </a:xfrm>
      </p:grpSpPr>
      <p:sp>
        <p:nvSpPr>
          <p:cNvPr id="3" name="Rectangle 2"/>
          <p:cNvSpPr/>
          <p:nvPr userDrawn="1"/>
        </p:nvSpPr>
        <p:spPr>
          <a:xfrm>
            <a:off x="0" y="4340725"/>
            <a:ext cx="12192000" cy="25492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20" name="Title 1"/>
          <p:cNvSpPr>
            <a:spLocks noGrp="1"/>
          </p:cNvSpPr>
          <p:nvPr>
            <p:ph type="ctrTitle" hasCustomPrompt="1"/>
          </p:nvPr>
        </p:nvSpPr>
        <p:spPr>
          <a:xfrm>
            <a:off x="609581" y="4749853"/>
            <a:ext cx="10363200" cy="957892"/>
          </a:xfrm>
          <a:prstGeom prst="rect">
            <a:avLst/>
          </a:prstGeom>
          <a:ln>
            <a:noFill/>
          </a:ln>
        </p:spPr>
        <p:txBody>
          <a:bodyPr/>
          <a:lstStyle>
            <a:lvl1pPr algn="l">
              <a:defRPr sz="4267" b="1">
                <a:solidFill>
                  <a:schemeClr val="tx2"/>
                </a:solidFill>
              </a:defRPr>
            </a:lvl1pPr>
          </a:lstStyle>
          <a:p>
            <a:r>
              <a:rPr lang="en-US" dirty="0"/>
              <a:t>CLICK TO EDIT TITLE STYLE</a:t>
            </a:r>
          </a:p>
        </p:txBody>
      </p:sp>
      <p:sp>
        <p:nvSpPr>
          <p:cNvPr id="21" name="Subtitle 2"/>
          <p:cNvSpPr>
            <a:spLocks noGrp="1"/>
          </p:cNvSpPr>
          <p:nvPr>
            <p:ph type="subTitle" idx="1"/>
          </p:nvPr>
        </p:nvSpPr>
        <p:spPr>
          <a:xfrm>
            <a:off x="609581" y="5415428"/>
            <a:ext cx="8534400" cy="839005"/>
          </a:xfrm>
          <a:ln>
            <a:noFill/>
          </a:ln>
        </p:spPr>
        <p:txBody>
          <a:bodyPr>
            <a:normAutofit/>
          </a:bodyPr>
          <a:lstStyle>
            <a:lvl1pPr marL="0" indent="0" algn="l">
              <a:buNone/>
              <a:defRPr sz="2400">
                <a:solidFill>
                  <a:schemeClr val="accent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8" name="Picture 7"/>
          <p:cNvPicPr>
            <a:picLocks noChangeAspect="1"/>
          </p:cNvPicPr>
          <p:nvPr userDrawn="1"/>
        </p:nvPicPr>
        <p:blipFill>
          <a:blip r:embed="rId2"/>
          <a:stretch>
            <a:fillRect/>
          </a:stretch>
        </p:blipFill>
        <p:spPr>
          <a:xfrm>
            <a:off x="0" y="4436"/>
            <a:ext cx="12192000" cy="4336288"/>
          </a:xfrm>
          <a:prstGeom prst="rect">
            <a:avLst/>
          </a:prstGeom>
        </p:spPr>
      </p:pic>
      <p:sp>
        <p:nvSpPr>
          <p:cNvPr id="7" name="Footer Placeholder 4"/>
          <p:cNvSpPr>
            <a:spLocks noGrp="1"/>
          </p:cNvSpPr>
          <p:nvPr>
            <p:ph type="ftr" sz="quarter" idx="3"/>
          </p:nvPr>
        </p:nvSpPr>
        <p:spPr>
          <a:xfrm>
            <a:off x="4387589" y="6367000"/>
            <a:ext cx="7573804" cy="522945"/>
          </a:xfrm>
          <a:prstGeom prst="rect">
            <a:avLst/>
          </a:prstGeom>
        </p:spPr>
        <p:txBody>
          <a:bodyPr/>
          <a:lstStyle>
            <a:lvl1pPr algn="r">
              <a:defRPr sz="1333"/>
            </a:lvl1pPr>
            <a:lvl3pPr>
              <a:defRPr sz="1067">
                <a:solidFill>
                  <a:schemeClr val="tx2"/>
                </a:solidFill>
              </a:defRPr>
            </a:lvl3pPr>
          </a:lstStyle>
          <a:p>
            <a:pPr marL="0" lvl="2" algn="r"/>
            <a:r>
              <a:rPr lang="en-US" b="1"/>
              <a:t>CONFIDENTIAL</a:t>
            </a:r>
            <a:r>
              <a:rPr lang="en-US"/>
              <a:t> – Contains proprietary information. Not intended for external distribution. </a:t>
            </a:r>
          </a:p>
          <a:p>
            <a:endParaRPr lang="en-US" dirty="0"/>
          </a:p>
        </p:txBody>
      </p:sp>
      <p:sp>
        <p:nvSpPr>
          <p:cNvPr id="9" name="Rectangle 8"/>
          <p:cNvSpPr/>
          <p:nvPr userDrawn="1"/>
        </p:nvSpPr>
        <p:spPr>
          <a:xfrm>
            <a:off x="11712730" y="6367000"/>
            <a:ext cx="454047" cy="256545"/>
          </a:xfrm>
          <a:prstGeom prst="rect">
            <a:avLst/>
          </a:prstGeom>
        </p:spPr>
        <p:txBody>
          <a:bodyPr wrap="square">
            <a:spAutoFit/>
          </a:bodyPr>
          <a:lstStyle/>
          <a:p>
            <a:pPr algn="r">
              <a:defRPr/>
            </a:pPr>
            <a:fld id="{C673820B-E1A6-4810-93D0-880E4DE7F26D}" type="slidenum">
              <a:rPr lang="en-US" sz="1067" i="0" smtClean="0">
                <a:solidFill>
                  <a:srgbClr val="004B84"/>
                </a:solidFill>
              </a:rPr>
              <a:pPr algn="r">
                <a:defRPr/>
              </a:pPr>
              <a:t>‹#›</a:t>
            </a:fld>
            <a:endParaRPr lang="en-US" sz="1067" i="0" dirty="0">
              <a:solidFill>
                <a:srgbClr val="004B84"/>
              </a:solidFill>
            </a:endParaRPr>
          </a:p>
        </p:txBody>
      </p:sp>
    </p:spTree>
    <p:extLst>
      <p:ext uri="{BB962C8B-B14F-4D97-AF65-F5344CB8AC3E}">
        <p14:creationId xmlns:p14="http://schemas.microsoft.com/office/powerpoint/2010/main" val="3841037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ubheader 6">
    <p:spTree>
      <p:nvGrpSpPr>
        <p:cNvPr id="1" name=""/>
        <p:cNvGrpSpPr/>
        <p:nvPr/>
      </p:nvGrpSpPr>
      <p:grpSpPr>
        <a:xfrm>
          <a:off x="0" y="0"/>
          <a:ext cx="0" cy="0"/>
          <a:chOff x="0" y="0"/>
          <a:chExt cx="0" cy="0"/>
        </a:xfrm>
      </p:grpSpPr>
      <p:sp>
        <p:nvSpPr>
          <p:cNvPr id="3" name="Rectangle 2"/>
          <p:cNvSpPr/>
          <p:nvPr userDrawn="1"/>
        </p:nvSpPr>
        <p:spPr>
          <a:xfrm>
            <a:off x="0" y="4337890"/>
            <a:ext cx="12192000" cy="255205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20" name="Title 1"/>
          <p:cNvSpPr>
            <a:spLocks noGrp="1"/>
          </p:cNvSpPr>
          <p:nvPr>
            <p:ph type="ctrTitle" hasCustomPrompt="1"/>
          </p:nvPr>
        </p:nvSpPr>
        <p:spPr>
          <a:xfrm>
            <a:off x="609581" y="4749853"/>
            <a:ext cx="10363200" cy="957892"/>
          </a:xfrm>
          <a:prstGeom prst="rect">
            <a:avLst/>
          </a:prstGeom>
          <a:ln>
            <a:noFill/>
          </a:ln>
        </p:spPr>
        <p:txBody>
          <a:bodyPr/>
          <a:lstStyle>
            <a:lvl1pPr algn="l">
              <a:defRPr sz="4267" b="1">
                <a:solidFill>
                  <a:schemeClr val="tx2"/>
                </a:solidFill>
              </a:defRPr>
            </a:lvl1pPr>
          </a:lstStyle>
          <a:p>
            <a:r>
              <a:rPr lang="en-US" dirty="0"/>
              <a:t>CLICK TO EDIT TITLE STYLE</a:t>
            </a:r>
          </a:p>
        </p:txBody>
      </p:sp>
      <p:sp>
        <p:nvSpPr>
          <p:cNvPr id="21" name="Subtitle 2"/>
          <p:cNvSpPr>
            <a:spLocks noGrp="1"/>
          </p:cNvSpPr>
          <p:nvPr>
            <p:ph type="subTitle" idx="1"/>
          </p:nvPr>
        </p:nvSpPr>
        <p:spPr>
          <a:xfrm>
            <a:off x="609581" y="5415428"/>
            <a:ext cx="8534400" cy="839005"/>
          </a:xfrm>
          <a:ln>
            <a:noFill/>
          </a:ln>
        </p:spPr>
        <p:txBody>
          <a:bodyPr>
            <a:normAutofit/>
          </a:bodyPr>
          <a:lstStyle>
            <a:lvl1pPr marL="0" indent="0" algn="l">
              <a:buNone/>
              <a:defRPr sz="2400">
                <a:solidFill>
                  <a:schemeClr val="accent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8" name="Picture 7"/>
          <p:cNvPicPr>
            <a:picLocks noChangeAspect="1"/>
          </p:cNvPicPr>
          <p:nvPr userDrawn="1"/>
        </p:nvPicPr>
        <p:blipFill>
          <a:blip r:embed="rId2"/>
          <a:stretch>
            <a:fillRect/>
          </a:stretch>
        </p:blipFill>
        <p:spPr>
          <a:xfrm>
            <a:off x="0" y="1601"/>
            <a:ext cx="12192000" cy="4336288"/>
          </a:xfrm>
          <a:prstGeom prst="rect">
            <a:avLst/>
          </a:prstGeom>
        </p:spPr>
      </p:pic>
      <p:sp>
        <p:nvSpPr>
          <p:cNvPr id="7" name="Footer Placeholder 4"/>
          <p:cNvSpPr>
            <a:spLocks noGrp="1"/>
          </p:cNvSpPr>
          <p:nvPr>
            <p:ph type="ftr" sz="quarter" idx="3"/>
          </p:nvPr>
        </p:nvSpPr>
        <p:spPr>
          <a:xfrm>
            <a:off x="4387589" y="6367000"/>
            <a:ext cx="7573804" cy="522945"/>
          </a:xfrm>
          <a:prstGeom prst="rect">
            <a:avLst/>
          </a:prstGeom>
        </p:spPr>
        <p:txBody>
          <a:bodyPr/>
          <a:lstStyle>
            <a:lvl1pPr algn="r">
              <a:defRPr sz="1333"/>
            </a:lvl1pPr>
            <a:lvl3pPr>
              <a:defRPr sz="1067">
                <a:solidFill>
                  <a:schemeClr val="tx2"/>
                </a:solidFill>
              </a:defRPr>
            </a:lvl3pPr>
          </a:lstStyle>
          <a:p>
            <a:pPr marL="0" lvl="2" algn="r"/>
            <a:r>
              <a:rPr lang="en-US" b="1"/>
              <a:t>CONFIDENTIAL</a:t>
            </a:r>
            <a:r>
              <a:rPr lang="en-US"/>
              <a:t> – Contains proprietary information. Not intended for external distribution. </a:t>
            </a:r>
          </a:p>
          <a:p>
            <a:endParaRPr lang="en-US" dirty="0"/>
          </a:p>
        </p:txBody>
      </p:sp>
      <p:sp>
        <p:nvSpPr>
          <p:cNvPr id="9" name="Rectangle 8"/>
          <p:cNvSpPr/>
          <p:nvPr userDrawn="1"/>
        </p:nvSpPr>
        <p:spPr>
          <a:xfrm>
            <a:off x="11712730" y="6367000"/>
            <a:ext cx="454047" cy="256545"/>
          </a:xfrm>
          <a:prstGeom prst="rect">
            <a:avLst/>
          </a:prstGeom>
        </p:spPr>
        <p:txBody>
          <a:bodyPr wrap="square">
            <a:spAutoFit/>
          </a:bodyPr>
          <a:lstStyle/>
          <a:p>
            <a:pPr algn="r">
              <a:defRPr/>
            </a:pPr>
            <a:fld id="{C673820B-E1A6-4810-93D0-880E4DE7F26D}" type="slidenum">
              <a:rPr lang="en-US" sz="1067" i="0" smtClean="0">
                <a:solidFill>
                  <a:srgbClr val="004B84"/>
                </a:solidFill>
              </a:rPr>
              <a:pPr algn="r">
                <a:defRPr/>
              </a:pPr>
              <a:t>‹#›</a:t>
            </a:fld>
            <a:endParaRPr lang="en-US" sz="1067" i="0" dirty="0">
              <a:solidFill>
                <a:srgbClr val="004B84"/>
              </a:solidFill>
            </a:endParaRPr>
          </a:p>
        </p:txBody>
      </p:sp>
    </p:spTree>
    <p:extLst>
      <p:ext uri="{BB962C8B-B14F-4D97-AF65-F5344CB8AC3E}">
        <p14:creationId xmlns:p14="http://schemas.microsoft.com/office/powerpoint/2010/main" val="15989049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
  <p:cSld name="HEADING TITLE +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476646"/>
            <a:ext cx="10972800" cy="491393"/>
          </a:xfrm>
          <a:prstGeom prst="rect">
            <a:avLst/>
          </a:prstGeom>
        </p:spPr>
        <p:txBody>
          <a:bodyPr lIns="0" tIns="0" rIns="0" bIns="0">
            <a:normAutofit/>
          </a:bodyPr>
          <a:lstStyle>
            <a:lvl1pPr algn="l">
              <a:defRPr sz="2133" b="1" cap="all" baseline="0">
                <a:latin typeface="+mj-lt"/>
              </a:defRPr>
            </a:lvl1pPr>
          </a:lstStyle>
          <a:p>
            <a:r>
              <a:rPr lang="en-US" dirty="0"/>
              <a:t>CLICK HERE TO EDIT TITLE</a:t>
            </a:r>
          </a:p>
        </p:txBody>
      </p:sp>
      <p:sp>
        <p:nvSpPr>
          <p:cNvPr id="3" name="Content Placeholder 2"/>
          <p:cNvSpPr>
            <a:spLocks noGrp="1"/>
          </p:cNvSpPr>
          <p:nvPr>
            <p:ph idx="1"/>
          </p:nvPr>
        </p:nvSpPr>
        <p:spPr>
          <a:xfrm>
            <a:off x="609600" y="1435301"/>
            <a:ext cx="10972800" cy="4273651"/>
          </a:xfrm>
        </p:spPr>
        <p:txBody>
          <a:bodyPr/>
          <a:lstStyle>
            <a:lvl4pPr>
              <a:defRPr>
                <a:solidFill>
                  <a:srgbClr val="0E70C2"/>
                </a:solidFill>
              </a:defRPr>
            </a:lvl4pPr>
            <a:lvl5pPr>
              <a:defRPr>
                <a:solidFill>
                  <a:srgbClr val="0E70C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userDrawn="1"/>
        </p:nvSpPr>
        <p:spPr>
          <a:xfrm>
            <a:off x="0" y="6721477"/>
            <a:ext cx="12192000" cy="16846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130" y="5945689"/>
            <a:ext cx="2367271" cy="632223"/>
          </a:xfrm>
          <a:prstGeom prst="rect">
            <a:avLst/>
          </a:prstGeom>
        </p:spPr>
      </p:pic>
      <p:cxnSp>
        <p:nvCxnSpPr>
          <p:cNvPr id="5" name="Straight Connector 4"/>
          <p:cNvCxnSpPr/>
          <p:nvPr userDrawn="1"/>
        </p:nvCxnSpPr>
        <p:spPr>
          <a:xfrm>
            <a:off x="632162" y="895045"/>
            <a:ext cx="10950239" cy="0"/>
          </a:xfrm>
          <a:prstGeom prst="line">
            <a:avLst/>
          </a:prstGeom>
          <a:ln>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p:ph type="ftr" sz="quarter" idx="3"/>
          </p:nvPr>
        </p:nvSpPr>
        <p:spPr>
          <a:xfrm>
            <a:off x="4387589" y="6367000"/>
            <a:ext cx="7573804" cy="522945"/>
          </a:xfrm>
          <a:prstGeom prst="rect">
            <a:avLst/>
          </a:prstGeom>
        </p:spPr>
        <p:txBody>
          <a:bodyPr/>
          <a:lstStyle>
            <a:lvl1pPr algn="r">
              <a:defRPr sz="1333"/>
            </a:lvl1pPr>
            <a:lvl3pPr>
              <a:defRPr sz="1067">
                <a:solidFill>
                  <a:schemeClr val="tx2"/>
                </a:solidFill>
              </a:defRPr>
            </a:lvl3pPr>
          </a:lstStyle>
          <a:p>
            <a:pPr marL="0" lvl="2" algn="r"/>
            <a:r>
              <a:rPr lang="en-US" b="1"/>
              <a:t>CONFIDENTIAL </a:t>
            </a:r>
            <a:r>
              <a:rPr lang="en-US"/>
              <a:t>– Contains proprietary information. Not intended for external distribution.</a:t>
            </a:r>
            <a:endParaRPr lang="en-US" dirty="0"/>
          </a:p>
        </p:txBody>
      </p:sp>
    </p:spTree>
    <p:extLst>
      <p:ext uri="{BB962C8B-B14F-4D97-AF65-F5344CB8AC3E}">
        <p14:creationId xmlns:p14="http://schemas.microsoft.com/office/powerpoint/2010/main" val="37881166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
          <p:cNvSpPr>
            <a:spLocks noGrp="1"/>
          </p:cNvSpPr>
          <p:nvPr>
            <p:ph type="ftr" sz="quarter" idx="3"/>
          </p:nvPr>
        </p:nvSpPr>
        <p:spPr>
          <a:xfrm>
            <a:off x="6768075" y="6165305"/>
            <a:ext cx="5204949" cy="556172"/>
          </a:xfrm>
          <a:prstGeom prst="rect">
            <a:avLst/>
          </a:prstGeom>
        </p:spPr>
        <p:txBody>
          <a:bodyPr vert="horz" lIns="91440" tIns="45720" rIns="91440" bIns="45720" rtlCol="0" anchor="ctr"/>
          <a:lstStyle>
            <a:lvl1pPr algn="ctr">
              <a:defRPr sz="1599">
                <a:solidFill>
                  <a:srgbClr val="800000"/>
                </a:solidFill>
              </a:defRPr>
            </a:lvl1pPr>
          </a:lstStyle>
          <a:p>
            <a:endParaRPr lang="en-US" dirty="0"/>
          </a:p>
        </p:txBody>
      </p:sp>
    </p:spTree>
    <p:extLst>
      <p:ext uri="{BB962C8B-B14F-4D97-AF65-F5344CB8AC3E}">
        <p14:creationId xmlns:p14="http://schemas.microsoft.com/office/powerpoint/2010/main" val="20584916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InsidePageWNumber">
    <p:spTree>
      <p:nvGrpSpPr>
        <p:cNvPr id="1" name=""/>
        <p:cNvGrpSpPr/>
        <p:nvPr/>
      </p:nvGrpSpPr>
      <p:grpSpPr>
        <a:xfrm>
          <a:off x="0" y="0"/>
          <a:ext cx="0" cy="0"/>
          <a:chOff x="0" y="0"/>
          <a:chExt cx="0" cy="0"/>
        </a:xfrm>
      </p:grpSpPr>
      <p:sp>
        <p:nvSpPr>
          <p:cNvPr id="25" name="Rectangle"/>
          <p:cNvSpPr/>
          <p:nvPr/>
        </p:nvSpPr>
        <p:spPr>
          <a:xfrm>
            <a:off x="10949155" y="6750348"/>
            <a:ext cx="1242845" cy="107651"/>
          </a:xfrm>
          <a:prstGeom prst="rect">
            <a:avLst/>
          </a:prstGeom>
          <a:solidFill>
            <a:srgbClr val="2875B4"/>
          </a:solidFill>
          <a:ln w="12700">
            <a:miter lim="400000"/>
          </a:ln>
        </p:spPr>
        <p:txBody>
          <a:bodyPr lIns="25400" tIns="25400" rIns="25400" bIns="25400" anchor="ctr"/>
          <a:lstStyle/>
          <a:p>
            <a:pPr algn="ctr" defTabSz="1097280">
              <a:lnSpc>
                <a:spcPct val="100000"/>
              </a:lnSpc>
              <a:defRPr sz="3200" b="0" spc="0">
                <a:solidFill>
                  <a:srgbClr val="2875B4"/>
                </a:solidFill>
                <a:latin typeface="Calibri"/>
                <a:ea typeface="Calibri"/>
                <a:cs typeface="Calibri"/>
                <a:sym typeface="Calibri"/>
              </a:defRPr>
            </a:pPr>
            <a:endParaRPr sz="1600"/>
          </a:p>
        </p:txBody>
      </p:sp>
      <p:sp>
        <p:nvSpPr>
          <p:cNvPr id="26" name="Rectangle"/>
          <p:cNvSpPr/>
          <p:nvPr/>
        </p:nvSpPr>
        <p:spPr>
          <a:xfrm>
            <a:off x="7862193" y="6750349"/>
            <a:ext cx="3126582" cy="107651"/>
          </a:xfrm>
          <a:prstGeom prst="rect">
            <a:avLst/>
          </a:prstGeom>
          <a:solidFill>
            <a:srgbClr val="00BDF2"/>
          </a:solidFill>
          <a:ln w="12700">
            <a:miter lim="400000"/>
          </a:ln>
        </p:spPr>
        <p:txBody>
          <a:bodyPr lIns="25400" tIns="25400" rIns="25400" bIns="25400" anchor="ctr"/>
          <a:lstStyle/>
          <a:p>
            <a:pPr algn="ctr" defTabSz="1097280">
              <a:lnSpc>
                <a:spcPct val="100000"/>
              </a:lnSpc>
              <a:defRPr sz="3200" b="0" spc="0">
                <a:solidFill>
                  <a:srgbClr val="2875B4"/>
                </a:solidFill>
                <a:latin typeface="Calibri"/>
                <a:ea typeface="Calibri"/>
                <a:cs typeface="Calibri"/>
                <a:sym typeface="Calibri"/>
              </a:defRPr>
            </a:pPr>
            <a:endParaRPr sz="1600"/>
          </a:p>
        </p:txBody>
      </p:sp>
      <p:sp>
        <p:nvSpPr>
          <p:cNvPr id="27" name="Rectangle"/>
          <p:cNvSpPr/>
          <p:nvPr/>
        </p:nvSpPr>
        <p:spPr>
          <a:xfrm>
            <a:off x="-1" y="6750349"/>
            <a:ext cx="7913591" cy="107651"/>
          </a:xfrm>
          <a:prstGeom prst="rect">
            <a:avLst/>
          </a:prstGeom>
          <a:solidFill>
            <a:srgbClr val="9BDCFF"/>
          </a:solidFill>
          <a:ln w="12700">
            <a:miter lim="400000"/>
          </a:ln>
        </p:spPr>
        <p:txBody>
          <a:bodyPr lIns="25400" tIns="25400" rIns="25400" bIns="25400" anchor="ctr"/>
          <a:lstStyle/>
          <a:p>
            <a:pPr algn="ctr" defTabSz="1097280">
              <a:lnSpc>
                <a:spcPct val="100000"/>
              </a:lnSpc>
              <a:defRPr sz="3200" b="0" spc="0">
                <a:solidFill>
                  <a:srgbClr val="2875B4"/>
                </a:solidFill>
                <a:latin typeface="Calibri"/>
                <a:ea typeface="Calibri"/>
                <a:cs typeface="Calibri"/>
                <a:sym typeface="Calibri"/>
              </a:defRPr>
            </a:pPr>
            <a:endParaRPr sz="1600"/>
          </a:p>
        </p:txBody>
      </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759" y="238128"/>
            <a:ext cx="10872444" cy="1103313"/>
          </a:xfrm>
          <a:prstGeom prst="rect">
            <a:avLst/>
          </a:prstGeom>
        </p:spPr>
        <p:txBody>
          <a:bodyPr/>
          <a:lstStyle>
            <a:lvl1pPr>
              <a:defRPr/>
            </a:lvl1pPr>
          </a:lstStyle>
          <a:p>
            <a:r>
              <a:rPr lang="en-US" dirty="0"/>
              <a:t>Click to edit Master title style</a:t>
            </a:r>
          </a:p>
        </p:txBody>
      </p:sp>
      <p:sp>
        <p:nvSpPr>
          <p:cNvPr id="3" name="Content Placeholder 2"/>
          <p:cNvSpPr>
            <a:spLocks noGrp="1"/>
          </p:cNvSpPr>
          <p:nvPr>
            <p:ph idx="1"/>
          </p:nvPr>
        </p:nvSpPr>
        <p:spPr>
          <a:xfrm>
            <a:off x="604676" y="1513047"/>
            <a:ext cx="10877529" cy="4650686"/>
          </a:xfrm>
          <a:prstGeom prst="rect">
            <a:avLst/>
          </a:prstGeo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7161139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46DC13-F16C-2C49-B6DA-D48BF53F4DBA}"/>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7D649060-4FF6-AD4E-B368-F4D54B200E3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AC7C7A14-7E33-C646-99FA-5DD0C7DEFAC6}"/>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endParaRPr lang="en-US" dirty="0"/>
          </a:p>
        </p:txBody>
      </p:sp>
    </p:spTree>
    <p:extLst>
      <p:ext uri="{BB962C8B-B14F-4D97-AF65-F5344CB8AC3E}">
        <p14:creationId xmlns:p14="http://schemas.microsoft.com/office/powerpoint/2010/main" val="5585621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ECF5F-8842-054F-938F-0BBE2535DA7C}"/>
              </a:ext>
            </a:extLst>
          </p:cNvPr>
          <p:cNvSpPr>
            <a:spLocks noGrp="1"/>
          </p:cNvSpPr>
          <p:nvPr>
            <p:ph type="title"/>
          </p:nvPr>
        </p:nvSpPr>
        <p:spPr>
          <a:xfrm>
            <a:off x="838200" y="594309"/>
            <a:ext cx="10515600" cy="1003951"/>
          </a:xfrm>
        </p:spPr>
        <p:txBody>
          <a:bodyPr>
            <a:normAutofit/>
          </a:bodyPr>
          <a:lstStyle>
            <a:lvl1pPr>
              <a:defRPr sz="3800" b="1" i="0" baseline="0">
                <a:solidFill>
                  <a:srgbClr val="002060"/>
                </a:solidFill>
                <a:latin typeface="Calibri" panose="020F0502020204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B0D6EFF8-134C-0649-BE3E-DBE640FD54AC}"/>
              </a:ext>
            </a:extLst>
          </p:cNvPr>
          <p:cNvSpPr>
            <a:spLocks noGrp="1"/>
          </p:cNvSpPr>
          <p:nvPr>
            <p:ph idx="1"/>
          </p:nvPr>
        </p:nvSpPr>
        <p:spPr>
          <a:xfrm>
            <a:off x="838200" y="1600201"/>
            <a:ext cx="10515600" cy="4576763"/>
          </a:xfrm>
        </p:spPr>
        <p:txBody>
          <a:bodyPr>
            <a:normAutofit/>
          </a:bodyPr>
          <a:lstStyle>
            <a:lvl1pPr>
              <a:defRPr sz="2800" b="0" i="0" baseline="0">
                <a:solidFill>
                  <a:srgbClr val="002060"/>
                </a:solidFill>
                <a:latin typeface="Calibri" panose="020F0502020204030204" pitchFamily="34" charset="0"/>
              </a:defRPr>
            </a:lvl1pPr>
            <a:lvl2pPr>
              <a:defRPr sz="2800" b="0" i="0" baseline="0">
                <a:solidFill>
                  <a:srgbClr val="002060"/>
                </a:solidFill>
                <a:latin typeface="Calibri" panose="020F0502020204030204" pitchFamily="34" charset="0"/>
              </a:defRPr>
            </a:lvl2pPr>
            <a:lvl3pPr>
              <a:defRPr sz="2800" b="0" i="0" baseline="0">
                <a:solidFill>
                  <a:srgbClr val="002060"/>
                </a:solidFill>
                <a:latin typeface="Calibri" panose="020F0502020204030204" pitchFamily="34" charset="0"/>
              </a:defRPr>
            </a:lvl3pPr>
            <a:lvl4pPr>
              <a:defRPr sz="2800" b="0" i="0" baseline="0">
                <a:solidFill>
                  <a:srgbClr val="002060"/>
                </a:solidFill>
                <a:latin typeface="Calibri" panose="020F0502020204030204" pitchFamily="34" charset="0"/>
              </a:defRPr>
            </a:lvl4pPr>
            <a:lvl5pPr>
              <a:defRPr sz="2800" b="0" i="0" baseline="0">
                <a:solidFill>
                  <a:srgbClr val="002060"/>
                </a:solidFill>
                <a:latin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00C1105-8ED8-ED47-BCE6-D9BC85FBFEF6}"/>
              </a:ext>
            </a:extLst>
          </p:cNvPr>
          <p:cNvSpPr>
            <a:spLocks noGrp="1"/>
          </p:cNvSpPr>
          <p:nvPr>
            <p:ph type="dt" sz="half" idx="10"/>
          </p:nvPr>
        </p:nvSpPr>
        <p:spPr>
          <a:xfrm>
            <a:off x="838200" y="6356372"/>
            <a:ext cx="2743200" cy="365125"/>
          </a:xfrm>
          <a:prstGeom prst="rect">
            <a:avLst/>
          </a:prstGeom>
        </p:spPr>
        <p:txBody>
          <a:bodyPr/>
          <a:lstStyle/>
          <a:p>
            <a:fld id="{DEA0ED9F-C8D4-1E40-9274-0BDB20A70D48}" type="datetime1">
              <a:rPr lang="en-US" smtClean="0"/>
              <a:t>12/17/19</a:t>
            </a:fld>
            <a:endParaRPr lang="en-US"/>
          </a:p>
        </p:txBody>
      </p:sp>
      <p:sp>
        <p:nvSpPr>
          <p:cNvPr id="5" name="Footer Placeholder 4">
            <a:extLst>
              <a:ext uri="{FF2B5EF4-FFF2-40B4-BE49-F238E27FC236}">
                <a16:creationId xmlns:a16="http://schemas.microsoft.com/office/drawing/2014/main" id="{57E670BB-AB69-1F49-BAD0-26F476911613}"/>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6" name="Slide Number Placeholder 5">
            <a:extLst>
              <a:ext uri="{FF2B5EF4-FFF2-40B4-BE49-F238E27FC236}">
                <a16:creationId xmlns:a16="http://schemas.microsoft.com/office/drawing/2014/main" id="{FFF93DA6-3D62-6B43-BADC-35B67625EB1D}"/>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16884567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596DA-ED36-B54A-BC95-915AC34DF6D1}"/>
              </a:ext>
            </a:extLst>
          </p:cNvPr>
          <p:cNvSpPr>
            <a:spLocks noGrp="1"/>
          </p:cNvSpPr>
          <p:nvPr>
            <p:ph type="title"/>
          </p:nvPr>
        </p:nvSpPr>
        <p:spPr>
          <a:xfrm>
            <a:off x="831851" y="1709760"/>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599FD30-C91C-1344-A36E-9D8E7E9BE3C5}"/>
              </a:ext>
            </a:extLst>
          </p:cNvPr>
          <p:cNvSpPr>
            <a:spLocks noGrp="1"/>
          </p:cNvSpPr>
          <p:nvPr>
            <p:ph type="body" idx="1"/>
          </p:nvPr>
        </p:nvSpPr>
        <p:spPr>
          <a:xfrm>
            <a:off x="831851" y="458948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AA9FD4A-7D4D-3C44-9107-886E054DBA1E}"/>
              </a:ext>
            </a:extLst>
          </p:cNvPr>
          <p:cNvSpPr>
            <a:spLocks noGrp="1"/>
          </p:cNvSpPr>
          <p:nvPr>
            <p:ph type="dt" sz="half" idx="10"/>
          </p:nvPr>
        </p:nvSpPr>
        <p:spPr>
          <a:xfrm>
            <a:off x="838200" y="6356372"/>
            <a:ext cx="2743200" cy="365125"/>
          </a:xfrm>
          <a:prstGeom prst="rect">
            <a:avLst/>
          </a:prstGeom>
        </p:spPr>
        <p:txBody>
          <a:bodyPr/>
          <a:lstStyle/>
          <a:p>
            <a:fld id="{E9C83694-6E62-4247-B0E1-CEEA07AB95EC}" type="datetime1">
              <a:rPr lang="en-US" smtClean="0"/>
              <a:t>12/17/19</a:t>
            </a:fld>
            <a:endParaRPr lang="en-US"/>
          </a:p>
        </p:txBody>
      </p:sp>
      <p:sp>
        <p:nvSpPr>
          <p:cNvPr id="5" name="Footer Placeholder 4">
            <a:extLst>
              <a:ext uri="{FF2B5EF4-FFF2-40B4-BE49-F238E27FC236}">
                <a16:creationId xmlns:a16="http://schemas.microsoft.com/office/drawing/2014/main" id="{93270579-83DA-0748-AF6E-2AF4838A2B25}"/>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6" name="Slide Number Placeholder 5">
            <a:extLst>
              <a:ext uri="{FF2B5EF4-FFF2-40B4-BE49-F238E27FC236}">
                <a16:creationId xmlns:a16="http://schemas.microsoft.com/office/drawing/2014/main" id="{9EF2A69E-C917-BE48-B998-E161199C6521}"/>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8196914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A58DB-E7FC-D14A-A4F8-248C05325C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1773874-71FA-1B4C-BEF0-2A36A1BA64D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CF81942-1E4D-EF4D-9B41-00B44C2CC0E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3DB6AC9-6069-FC4B-B39A-733F5405A0A5}"/>
              </a:ext>
            </a:extLst>
          </p:cNvPr>
          <p:cNvSpPr>
            <a:spLocks noGrp="1"/>
          </p:cNvSpPr>
          <p:nvPr>
            <p:ph type="dt" sz="half" idx="10"/>
          </p:nvPr>
        </p:nvSpPr>
        <p:spPr>
          <a:xfrm>
            <a:off x="838200" y="6356372"/>
            <a:ext cx="2743200" cy="365125"/>
          </a:xfrm>
          <a:prstGeom prst="rect">
            <a:avLst/>
          </a:prstGeom>
        </p:spPr>
        <p:txBody>
          <a:bodyPr/>
          <a:lstStyle/>
          <a:p>
            <a:fld id="{20C93545-0752-DA41-94D3-C70D5030B2AE}" type="datetime1">
              <a:rPr lang="en-US" smtClean="0"/>
              <a:t>12/17/19</a:t>
            </a:fld>
            <a:endParaRPr lang="en-US"/>
          </a:p>
        </p:txBody>
      </p:sp>
      <p:sp>
        <p:nvSpPr>
          <p:cNvPr id="6" name="Footer Placeholder 5">
            <a:extLst>
              <a:ext uri="{FF2B5EF4-FFF2-40B4-BE49-F238E27FC236}">
                <a16:creationId xmlns:a16="http://schemas.microsoft.com/office/drawing/2014/main" id="{1966E7A5-0B03-0C47-B9BC-643F4CCDB491}"/>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7" name="Slide Number Placeholder 6">
            <a:extLst>
              <a:ext uri="{FF2B5EF4-FFF2-40B4-BE49-F238E27FC236}">
                <a16:creationId xmlns:a16="http://schemas.microsoft.com/office/drawing/2014/main" id="{04FD965F-1B81-8B43-8454-3A7B07E29C04}"/>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15361896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4AB18-4F5C-0247-B9F9-ABE7C769FE6A}"/>
              </a:ext>
            </a:extLst>
          </p:cNvPr>
          <p:cNvSpPr>
            <a:spLocks noGrp="1"/>
          </p:cNvSpPr>
          <p:nvPr>
            <p:ph type="title"/>
          </p:nvPr>
        </p:nvSpPr>
        <p:spPr>
          <a:xfrm>
            <a:off x="839788" y="365129"/>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52A4E53-CA22-C148-B373-A1E82FE1A2D8}"/>
              </a:ext>
            </a:extLst>
          </p:cNvPr>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358D498-9F6E-2C41-9608-836AD418916C}"/>
              </a:ext>
            </a:extLst>
          </p:cNvPr>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510ED5-DDEC-9C4C-98CC-B766525CB170}"/>
              </a:ext>
            </a:extLst>
          </p:cNvPr>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B515785-7172-264F-954C-651ADE90FB1D}"/>
              </a:ext>
            </a:extLst>
          </p:cNvPr>
          <p:cNvSpPr>
            <a:spLocks noGrp="1"/>
          </p:cNvSpPr>
          <p:nvPr>
            <p:ph sz="quarter" idx="4"/>
          </p:nvPr>
        </p:nvSpPr>
        <p:spPr>
          <a:xfrm>
            <a:off x="6172203"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3C345A1-9FD2-5640-9AF6-0FB71EE24368}"/>
              </a:ext>
            </a:extLst>
          </p:cNvPr>
          <p:cNvSpPr>
            <a:spLocks noGrp="1"/>
          </p:cNvSpPr>
          <p:nvPr>
            <p:ph type="dt" sz="half" idx="10"/>
          </p:nvPr>
        </p:nvSpPr>
        <p:spPr>
          <a:xfrm>
            <a:off x="838200" y="6356372"/>
            <a:ext cx="2743200" cy="365125"/>
          </a:xfrm>
          <a:prstGeom prst="rect">
            <a:avLst/>
          </a:prstGeom>
        </p:spPr>
        <p:txBody>
          <a:bodyPr/>
          <a:lstStyle/>
          <a:p>
            <a:fld id="{31334277-4A54-9A45-8E23-C5AD10E53567}" type="datetime1">
              <a:rPr lang="en-US" smtClean="0"/>
              <a:t>12/17/19</a:t>
            </a:fld>
            <a:endParaRPr lang="en-US"/>
          </a:p>
        </p:txBody>
      </p:sp>
      <p:sp>
        <p:nvSpPr>
          <p:cNvPr id="8" name="Footer Placeholder 7">
            <a:extLst>
              <a:ext uri="{FF2B5EF4-FFF2-40B4-BE49-F238E27FC236}">
                <a16:creationId xmlns:a16="http://schemas.microsoft.com/office/drawing/2014/main" id="{5DFA2AA7-C399-484A-A3CF-A791E9002239}"/>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9" name="Slide Number Placeholder 8">
            <a:extLst>
              <a:ext uri="{FF2B5EF4-FFF2-40B4-BE49-F238E27FC236}">
                <a16:creationId xmlns:a16="http://schemas.microsoft.com/office/drawing/2014/main" id="{33564A09-42AD-2F4A-A0A3-47F421C36235}"/>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8183641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844550" y="177800"/>
            <a:ext cx="10502900" cy="11430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rPr dirty="0"/>
              <a:t>Title Text</a:t>
            </a:r>
          </a:p>
        </p:txBody>
      </p:sp>
      <p:sp>
        <p:nvSpPr>
          <p:cNvPr id="3" name="Body Level One…"/>
          <p:cNvSpPr txBox="1">
            <a:spLocks noGrp="1"/>
          </p:cNvSpPr>
          <p:nvPr>
            <p:ph type="body" idx="1"/>
          </p:nvPr>
        </p:nvSpPr>
        <p:spPr>
          <a:xfrm>
            <a:off x="844550" y="1574800"/>
            <a:ext cx="10502900" cy="4648200"/>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normAutofit/>
          </a:bodyPr>
          <a:lstStyle/>
          <a:p>
            <a:r>
              <a:rPr dirty="0"/>
              <a:t>Body Level One</a:t>
            </a:r>
          </a:p>
          <a:p>
            <a:pPr lvl="1"/>
            <a:r>
              <a:rPr dirty="0"/>
              <a:t>Body Level Two</a:t>
            </a:r>
          </a:p>
          <a:p>
            <a:pPr lvl="2"/>
            <a:r>
              <a:rPr dirty="0"/>
              <a:t>Body Level Three</a:t>
            </a:r>
          </a:p>
          <a:p>
            <a:pPr lvl="3"/>
            <a:r>
              <a:rPr dirty="0"/>
              <a:t>Body Level Four</a:t>
            </a:r>
          </a:p>
          <a:p>
            <a:pPr lvl="4"/>
            <a:r>
              <a:rPr dirty="0"/>
              <a:t>Body Level Five</a:t>
            </a:r>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4="http://schemas.microsoft.com/office/powerpoint/2010/main">
    <mc:Choice Requires="p14">
      <p:transition p14:dur="0" advClick="0"/>
    </mc:Choice>
    <mc:Fallback xmlns="">
      <p:transition advClick="0"/>
    </mc:Fallback>
  </mc:AlternateContent>
  <p:txStyles>
    <p:titleStyle>
      <a:lvl1pPr marL="0" marR="0" indent="0" algn="l" defTabSz="412750" rtl="0" eaLnBrk="1" latinLnBrk="0" hangingPunct="1">
        <a:lnSpc>
          <a:spcPct val="80000"/>
        </a:lnSpc>
        <a:spcBef>
          <a:spcPts val="0"/>
        </a:spcBef>
        <a:spcAft>
          <a:spcPts val="0"/>
        </a:spcAft>
        <a:buClrTx/>
        <a:buSzTx/>
        <a:buFontTx/>
        <a:buNone/>
        <a:tabLst/>
        <a:defRPr sz="3750" b="1" i="0" u="none" strike="noStrike" cap="none" spc="0" baseline="0">
          <a:ln>
            <a:noFill/>
          </a:ln>
          <a:solidFill>
            <a:srgbClr val="2F80AB"/>
          </a:solidFill>
          <a:uFillTx/>
          <a:latin typeface="Arial" panose="020B0604020202020204" pitchFamily="34" charset="0"/>
          <a:ea typeface="+mj-ea"/>
          <a:cs typeface="Arial" panose="020B0604020202020204" pitchFamily="34" charset="0"/>
          <a:sym typeface="Helvetica Neue"/>
        </a:defRPr>
      </a:lvl1pPr>
      <a:lvl2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2pPr>
      <a:lvl3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3pPr>
      <a:lvl4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4pPr>
      <a:lvl5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5pPr>
      <a:lvl6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6pPr>
      <a:lvl7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7pPr>
      <a:lvl8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8pPr>
      <a:lvl9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9pPr>
    </p:titleStyle>
    <p:bodyStyle>
      <a:lvl1pPr marL="357187" marR="0" indent="-357187" algn="l" defTabSz="412750" rtl="0" eaLnBrk="1" latinLnBrk="0" hangingPunct="1">
        <a:lnSpc>
          <a:spcPct val="80000"/>
        </a:lnSpc>
        <a:spcBef>
          <a:spcPts val="0"/>
        </a:spcBef>
        <a:spcAft>
          <a:spcPts val="0"/>
        </a:spcAft>
        <a:buClrTx/>
        <a:buSzPct val="125000"/>
        <a:buFontTx/>
        <a:buChar char="•"/>
        <a:tabLst/>
        <a:defRPr sz="2700" b="1" i="0" u="none" strike="noStrike" cap="none" spc="0" baseline="0">
          <a:ln>
            <a:noFill/>
          </a:ln>
          <a:solidFill>
            <a:srgbClr val="2F80AB"/>
          </a:solidFill>
          <a:uFillTx/>
          <a:latin typeface="Arial" panose="020B0604020202020204" pitchFamily="34" charset="0"/>
          <a:ea typeface="+mj-ea"/>
          <a:cs typeface="Arial" panose="020B0604020202020204" pitchFamily="34" charset="0"/>
          <a:sym typeface="Helvetica Neue"/>
        </a:defRPr>
      </a:lvl1pPr>
      <a:lvl2pPr marL="674688" marR="0" indent="-357188" algn="l" defTabSz="412750" rtl="0" eaLnBrk="1" latinLnBrk="0" hangingPunct="1">
        <a:lnSpc>
          <a:spcPct val="80000"/>
        </a:lnSpc>
        <a:spcBef>
          <a:spcPts val="0"/>
        </a:spcBef>
        <a:spcAft>
          <a:spcPts val="0"/>
        </a:spcAft>
        <a:buClrTx/>
        <a:buSzPct val="125000"/>
        <a:buFontTx/>
        <a:buChar char="•"/>
        <a:tabLst/>
        <a:defRPr sz="2700" b="1" i="0" u="none" strike="noStrike" cap="none" spc="0" baseline="0">
          <a:ln>
            <a:noFill/>
          </a:ln>
          <a:solidFill>
            <a:srgbClr val="2F80AB"/>
          </a:solidFill>
          <a:uFillTx/>
          <a:latin typeface="Arial" panose="020B0604020202020204" pitchFamily="34" charset="0"/>
          <a:ea typeface="+mj-ea"/>
          <a:cs typeface="Arial" panose="020B0604020202020204" pitchFamily="34" charset="0"/>
          <a:sym typeface="Helvetica Neue"/>
        </a:defRPr>
      </a:lvl2pPr>
      <a:lvl3pPr marL="992188" marR="0" indent="-357188" algn="l" defTabSz="412750" rtl="0" eaLnBrk="1" latinLnBrk="0" hangingPunct="1">
        <a:lnSpc>
          <a:spcPct val="80000"/>
        </a:lnSpc>
        <a:spcBef>
          <a:spcPts val="0"/>
        </a:spcBef>
        <a:spcAft>
          <a:spcPts val="0"/>
        </a:spcAft>
        <a:buClrTx/>
        <a:buSzPct val="125000"/>
        <a:buFontTx/>
        <a:buChar char="•"/>
        <a:tabLst/>
        <a:defRPr sz="2700" b="1" i="0" u="none" strike="noStrike" cap="none" spc="0" baseline="0">
          <a:ln>
            <a:noFill/>
          </a:ln>
          <a:solidFill>
            <a:srgbClr val="2F80AB"/>
          </a:solidFill>
          <a:uFillTx/>
          <a:latin typeface="Arial" panose="020B0604020202020204" pitchFamily="34" charset="0"/>
          <a:ea typeface="+mj-ea"/>
          <a:cs typeface="Arial" panose="020B0604020202020204" pitchFamily="34" charset="0"/>
          <a:sym typeface="Helvetica Neue"/>
        </a:defRPr>
      </a:lvl3pPr>
      <a:lvl4pPr marL="1309688" marR="0" indent="-357188" algn="l" defTabSz="412750" rtl="0" eaLnBrk="1" latinLnBrk="0" hangingPunct="1">
        <a:lnSpc>
          <a:spcPct val="80000"/>
        </a:lnSpc>
        <a:spcBef>
          <a:spcPts val="0"/>
        </a:spcBef>
        <a:spcAft>
          <a:spcPts val="0"/>
        </a:spcAft>
        <a:buClrTx/>
        <a:buSzPct val="125000"/>
        <a:buFontTx/>
        <a:buChar char="•"/>
        <a:tabLst/>
        <a:defRPr sz="2700" b="1" i="0" u="none" strike="noStrike" cap="none" spc="0" baseline="0">
          <a:ln>
            <a:noFill/>
          </a:ln>
          <a:solidFill>
            <a:srgbClr val="2F80AB"/>
          </a:solidFill>
          <a:uFillTx/>
          <a:latin typeface="Arial" panose="020B0604020202020204" pitchFamily="34" charset="0"/>
          <a:ea typeface="+mj-ea"/>
          <a:cs typeface="Arial" panose="020B0604020202020204" pitchFamily="34" charset="0"/>
          <a:sym typeface="Helvetica Neue"/>
        </a:defRPr>
      </a:lvl4pPr>
      <a:lvl5pPr marL="1627188" marR="0" indent="-357188" algn="l" defTabSz="412750" rtl="0" eaLnBrk="1" latinLnBrk="0" hangingPunct="1">
        <a:lnSpc>
          <a:spcPct val="80000"/>
        </a:lnSpc>
        <a:spcBef>
          <a:spcPts val="0"/>
        </a:spcBef>
        <a:spcAft>
          <a:spcPts val="0"/>
        </a:spcAft>
        <a:buClrTx/>
        <a:buSzPct val="125000"/>
        <a:buFontTx/>
        <a:buChar char="•"/>
        <a:tabLst/>
        <a:defRPr sz="2700" b="1" i="0" u="none" strike="noStrike" cap="none" spc="0" baseline="0">
          <a:ln>
            <a:noFill/>
          </a:ln>
          <a:solidFill>
            <a:srgbClr val="2F80AB"/>
          </a:solidFill>
          <a:uFillTx/>
          <a:latin typeface="Arial" panose="020B0604020202020204" pitchFamily="34" charset="0"/>
          <a:ea typeface="+mj-ea"/>
          <a:cs typeface="Arial" panose="020B0604020202020204" pitchFamily="34" charset="0"/>
          <a:sym typeface="Helvetica Neue"/>
        </a:defRPr>
      </a:lvl5pPr>
      <a:lvl6pPr marL="1944688" marR="0" indent="-357188" algn="l" defTabSz="412750" rtl="0" eaLnBrk="1" latinLnBrk="0" hangingPunct="1">
        <a:lnSpc>
          <a:spcPct val="80000"/>
        </a:lnSpc>
        <a:spcBef>
          <a:spcPts val="0"/>
        </a:spcBef>
        <a:spcAft>
          <a:spcPts val="0"/>
        </a:spcAft>
        <a:buClrTx/>
        <a:buSzPct val="125000"/>
        <a:buFontTx/>
        <a:buChar char="•"/>
        <a:tabLst/>
        <a:defRPr sz="2700" b="1" i="0" u="none" strike="noStrike" cap="none" spc="-81" baseline="0">
          <a:ln>
            <a:noFill/>
          </a:ln>
          <a:solidFill>
            <a:srgbClr val="2F80AB"/>
          </a:solidFill>
          <a:uFillTx/>
          <a:latin typeface="+mj-lt"/>
          <a:ea typeface="+mj-ea"/>
          <a:cs typeface="+mj-cs"/>
          <a:sym typeface="Helvetica Neue"/>
        </a:defRPr>
      </a:lvl6pPr>
      <a:lvl7pPr marL="2262188" marR="0" indent="-357188" algn="l" defTabSz="412750" rtl="0" eaLnBrk="1" latinLnBrk="0" hangingPunct="1">
        <a:lnSpc>
          <a:spcPct val="80000"/>
        </a:lnSpc>
        <a:spcBef>
          <a:spcPts val="0"/>
        </a:spcBef>
        <a:spcAft>
          <a:spcPts val="0"/>
        </a:spcAft>
        <a:buClrTx/>
        <a:buSzPct val="125000"/>
        <a:buFontTx/>
        <a:buChar char="•"/>
        <a:tabLst/>
        <a:defRPr sz="2700" b="1" i="0" u="none" strike="noStrike" cap="none" spc="-81" baseline="0">
          <a:ln>
            <a:noFill/>
          </a:ln>
          <a:solidFill>
            <a:srgbClr val="2F80AB"/>
          </a:solidFill>
          <a:uFillTx/>
          <a:latin typeface="+mj-lt"/>
          <a:ea typeface="+mj-ea"/>
          <a:cs typeface="+mj-cs"/>
          <a:sym typeface="Helvetica Neue"/>
        </a:defRPr>
      </a:lvl7pPr>
      <a:lvl8pPr marL="2579688" marR="0" indent="-357188" algn="l" defTabSz="412750" rtl="0" eaLnBrk="1" latinLnBrk="0" hangingPunct="1">
        <a:lnSpc>
          <a:spcPct val="80000"/>
        </a:lnSpc>
        <a:spcBef>
          <a:spcPts val="0"/>
        </a:spcBef>
        <a:spcAft>
          <a:spcPts val="0"/>
        </a:spcAft>
        <a:buClrTx/>
        <a:buSzPct val="125000"/>
        <a:buFontTx/>
        <a:buChar char="•"/>
        <a:tabLst/>
        <a:defRPr sz="2700" b="1" i="0" u="none" strike="noStrike" cap="none" spc="-81" baseline="0">
          <a:ln>
            <a:noFill/>
          </a:ln>
          <a:solidFill>
            <a:srgbClr val="2F80AB"/>
          </a:solidFill>
          <a:uFillTx/>
          <a:latin typeface="+mj-lt"/>
          <a:ea typeface="+mj-ea"/>
          <a:cs typeface="+mj-cs"/>
          <a:sym typeface="Helvetica Neue"/>
        </a:defRPr>
      </a:lvl8pPr>
      <a:lvl9pPr marL="2897188" marR="0" indent="-357188" algn="l" defTabSz="412750" rtl="0" eaLnBrk="1" latinLnBrk="0" hangingPunct="1">
        <a:lnSpc>
          <a:spcPct val="80000"/>
        </a:lnSpc>
        <a:spcBef>
          <a:spcPts val="0"/>
        </a:spcBef>
        <a:spcAft>
          <a:spcPts val="0"/>
        </a:spcAft>
        <a:buClrTx/>
        <a:buSzPct val="125000"/>
        <a:buFontTx/>
        <a:buChar char="•"/>
        <a:tabLst/>
        <a:defRPr sz="2700" b="1" i="0" u="none" strike="noStrike" cap="none" spc="-81" baseline="0">
          <a:ln>
            <a:noFill/>
          </a:ln>
          <a:solidFill>
            <a:srgbClr val="2F80AB"/>
          </a:solidFill>
          <a:uFillTx/>
          <a:latin typeface="+mj-lt"/>
          <a:ea typeface="+mj-ea"/>
          <a:cs typeface="+mj-cs"/>
          <a:sym typeface="Helvetica Neue"/>
        </a:defRPr>
      </a:lvl9pPr>
    </p:bodyStyle>
    <p:otherStyle>
      <a:lvl1pPr marL="0" marR="0" indent="0" algn="ctr" defTabSz="41275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Neue Light"/>
        </a:defRPr>
      </a:lvl1pPr>
      <a:lvl2pPr marL="0" marR="0" indent="114300" algn="ctr" defTabSz="41275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Neue Light"/>
        </a:defRPr>
      </a:lvl2pPr>
      <a:lvl3pPr marL="0" marR="0" indent="228600" algn="ctr" defTabSz="41275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Neue Light"/>
        </a:defRPr>
      </a:lvl3pPr>
      <a:lvl4pPr marL="0" marR="0" indent="342900" algn="ctr" defTabSz="41275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Neue Light"/>
        </a:defRPr>
      </a:lvl4pPr>
      <a:lvl5pPr marL="0" marR="0" indent="457200" algn="ctr" defTabSz="41275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Neue Light"/>
        </a:defRPr>
      </a:lvl5pPr>
      <a:lvl6pPr marL="0" marR="0" indent="571500" algn="ctr" defTabSz="41275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Neue Light"/>
        </a:defRPr>
      </a:lvl6pPr>
      <a:lvl7pPr marL="0" marR="0" indent="685800" algn="ctr" defTabSz="41275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Neue Light"/>
        </a:defRPr>
      </a:lvl7pPr>
      <a:lvl8pPr marL="0" marR="0" indent="800100" algn="ctr" defTabSz="41275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Neue Light"/>
        </a:defRPr>
      </a:lvl8pPr>
      <a:lvl9pPr marL="0" marR="0" indent="914400" algn="ctr" defTabSz="412750" eaLnBrk="1" latinLnBrk="0" hangingPunct="1">
        <a:lnSpc>
          <a:spcPct val="100000"/>
        </a:lnSpc>
        <a:spcBef>
          <a:spcPts val="0"/>
        </a:spcBef>
        <a:spcAft>
          <a:spcPts val="0"/>
        </a:spcAft>
        <a:buClrTx/>
        <a:buSzTx/>
        <a:buFontTx/>
        <a:buNone/>
        <a:tabLst/>
        <a:defRPr sz="12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3BD49F-9AAD-9141-998F-F60B39506132}"/>
              </a:ext>
            </a:extLst>
          </p:cNvPr>
          <p:cNvSpPr>
            <a:spLocks noGrp="1"/>
          </p:cNvSpPr>
          <p:nvPr>
            <p:ph type="title"/>
          </p:nvPr>
        </p:nvSpPr>
        <p:spPr>
          <a:xfrm>
            <a:off x="838200" y="580292"/>
            <a:ext cx="10515600" cy="78995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D6D312C4-1B90-954B-80BC-48D080F300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AC107131-DD53-CF43-BE86-98A30C1AB6DE}"/>
              </a:ext>
            </a:extLst>
          </p:cNvPr>
          <p:cNvSpPr>
            <a:spLocks noGrp="1"/>
          </p:cNvSpPr>
          <p:nvPr>
            <p:ph type="ftr" sz="quarter" idx="3"/>
          </p:nvPr>
        </p:nvSpPr>
        <p:spPr>
          <a:xfrm>
            <a:off x="69589" y="6506811"/>
            <a:ext cx="12036287" cy="251101"/>
          </a:xfrm>
          <a:prstGeom prst="rect">
            <a:avLst/>
          </a:prstGeom>
        </p:spPr>
        <p:txBody>
          <a:bodyPr vert="horz" lIns="91440" tIns="45720" rIns="91440" bIns="45720" rtlCol="0" anchor="ctr"/>
          <a:lstStyle>
            <a:lvl1pPr algn="ctr">
              <a:defRPr sz="1200">
                <a:solidFill>
                  <a:schemeClr val="bg1">
                    <a:lumMod val="65000"/>
                  </a:schemeClr>
                </a:solidFill>
              </a:defRPr>
            </a:lvl1pPr>
          </a:lstStyle>
          <a:p>
            <a:r>
              <a:rPr lang="en-US"/>
              <a:t>This presentation is the intellectual property of the author/presenter. Contact hope.rugo@ucsf.edu for permission to reprint and/or distribute.</a:t>
            </a:r>
            <a:endParaRPr lang="en-US" dirty="0"/>
          </a:p>
        </p:txBody>
      </p:sp>
      <p:sp>
        <p:nvSpPr>
          <p:cNvPr id="7" name="Rectangle 6"/>
          <p:cNvSpPr/>
          <p:nvPr userDrawn="1"/>
        </p:nvSpPr>
        <p:spPr>
          <a:xfrm>
            <a:off x="838200" y="43454"/>
            <a:ext cx="10515600" cy="307777"/>
          </a:xfrm>
          <a:prstGeom prst="rect">
            <a:avLst/>
          </a:prstGeom>
        </p:spPr>
        <p:txBody>
          <a:bodyPr wrap="square">
            <a:spAutoFit/>
          </a:bodyPr>
          <a:lstStyle/>
          <a:p>
            <a:pPr algn="ctr"/>
            <a:r>
              <a:rPr lang="en-US" sz="1400">
                <a:solidFill>
                  <a:schemeClr val="bg1">
                    <a:lumMod val="65000"/>
                  </a:schemeClr>
                </a:solidFill>
                <a:latin typeface="Arial" charset="0"/>
              </a:rPr>
              <a:t>San Antonio Breast Cancer Symposium®, December 4 -8, 2018</a:t>
            </a:r>
            <a:endParaRPr lang="en-US" sz="1400">
              <a:solidFill>
                <a:schemeClr val="bg1">
                  <a:lumMod val="65000"/>
                </a:schemeClr>
              </a:solidFill>
              <a:effectLst/>
              <a:latin typeface="Arial" charset="0"/>
            </a:endParaRPr>
          </a:p>
        </p:txBody>
      </p:sp>
    </p:spTree>
    <p:extLst>
      <p:ext uri="{BB962C8B-B14F-4D97-AF65-F5344CB8AC3E}">
        <p14:creationId xmlns:p14="http://schemas.microsoft.com/office/powerpoint/2010/main" val="174642885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sldNum="0" hdr="0" dt="0"/>
  <p:txStyles>
    <p:titleStyle>
      <a:lvl1pPr algn="l" defTabSz="914400" rtl="0" eaLnBrk="1" latinLnBrk="0" hangingPunct="1">
        <a:lnSpc>
          <a:spcPct val="90000"/>
        </a:lnSpc>
        <a:spcBef>
          <a:spcPct val="0"/>
        </a:spcBef>
        <a:buNone/>
        <a:defRPr sz="3800" b="1" i="0" kern="1200" baseline="0">
          <a:solidFill>
            <a:srgbClr val="002060"/>
          </a:solidFill>
          <a:latin typeface="Calibri" panose="020F05020202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rgbClr val="002060"/>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rgbClr val="002060"/>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rgbClr val="002060"/>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rgbClr val="002060"/>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rgbClr val="002060"/>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p:cNvSpPr/>
          <p:nvPr userDrawn="1"/>
        </p:nvSpPr>
        <p:spPr>
          <a:xfrm>
            <a:off x="-1" y="6721477"/>
            <a:ext cx="12192001" cy="16846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9" name="Footer Placeholder 4"/>
          <p:cNvSpPr>
            <a:spLocks noGrp="1"/>
          </p:cNvSpPr>
          <p:nvPr>
            <p:ph type="ftr" sz="quarter" idx="3"/>
          </p:nvPr>
        </p:nvSpPr>
        <p:spPr>
          <a:xfrm>
            <a:off x="4387589" y="6367000"/>
            <a:ext cx="7573804" cy="522945"/>
          </a:xfrm>
          <a:prstGeom prst="rect">
            <a:avLst/>
          </a:prstGeom>
        </p:spPr>
        <p:txBody>
          <a:bodyPr/>
          <a:lstStyle>
            <a:lvl1pPr algn="r">
              <a:defRPr sz="1333"/>
            </a:lvl1pPr>
            <a:lvl3pPr>
              <a:defRPr sz="1067">
                <a:solidFill>
                  <a:schemeClr val="tx2"/>
                </a:solidFill>
              </a:defRPr>
            </a:lvl3pPr>
          </a:lstStyle>
          <a:p>
            <a:pPr marL="0" lvl="2" algn="r"/>
            <a:r>
              <a:rPr lang="en-US" b="1"/>
              <a:t>CONFIDENTIAL</a:t>
            </a:r>
            <a:r>
              <a:rPr lang="en-US"/>
              <a:t> – Contains proprietary information. Not intended for external distribution. </a:t>
            </a:r>
          </a:p>
          <a:p>
            <a:endParaRPr lang="en-US" dirty="0"/>
          </a:p>
        </p:txBody>
      </p:sp>
    </p:spTree>
    <p:extLst>
      <p:ext uri="{BB962C8B-B14F-4D97-AF65-F5344CB8AC3E}">
        <p14:creationId xmlns:p14="http://schemas.microsoft.com/office/powerpoint/2010/main" val="44239613"/>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sldNum="0" hdr="0" dt="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https://openpaymentsdata.cms.gov/physician/612669/payment-information"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Shape 324"/>
          <p:cNvSpPr/>
          <p:nvPr/>
        </p:nvSpPr>
        <p:spPr>
          <a:xfrm>
            <a:off x="-78647" y="5025811"/>
            <a:ext cx="12433128" cy="1938019"/>
          </a:xfrm>
          <a:prstGeom prst="rect">
            <a:avLst/>
          </a:prstGeom>
          <a:gradFill>
            <a:gsLst>
              <a:gs pos="0">
                <a:srgbClr val="000000">
                  <a:alpha val="21000"/>
                </a:srgbClr>
              </a:gs>
              <a:gs pos="100000">
                <a:srgbClr val="000000">
                  <a:alpha val="0"/>
                </a:srgbClr>
              </a:gs>
            </a:gsLst>
            <a:lin ang="16200000"/>
          </a:gradFill>
          <a:ln w="12700">
            <a:miter lim="400000"/>
          </a:ln>
        </p:spPr>
        <p:txBody>
          <a:bodyPr lIns="25400" tIns="25400" rIns="25400" bIns="25400" anchor="ctr"/>
          <a:lstStyle/>
          <a:p>
            <a:pPr algn="ctr" defTabSz="609600">
              <a:lnSpc>
                <a:spcPct val="100000"/>
              </a:lnSpc>
              <a:defRPr sz="4800" b="0" spc="0">
                <a:solidFill>
                  <a:srgbClr val="FFFFFF"/>
                </a:solidFill>
                <a:latin typeface="Helvetica"/>
                <a:ea typeface="Helvetica"/>
                <a:cs typeface="Helvetica"/>
                <a:sym typeface="Helvetica"/>
              </a:defRPr>
            </a:pPr>
            <a:endParaRPr sz="2400"/>
          </a:p>
        </p:txBody>
      </p:sp>
      <p:pic>
        <p:nvPicPr>
          <p:cNvPr id="38" name="image1.png" descr="image1.png"/>
          <p:cNvPicPr>
            <a:picLocks noChangeAspect="1"/>
          </p:cNvPicPr>
          <p:nvPr/>
        </p:nvPicPr>
        <p:blipFill rotWithShape="1">
          <a:blip r:embed="rId2">
            <a:alphaModFix amt="52420"/>
          </a:blip>
          <a:srcRect r="25610" b="21779"/>
          <a:stretch/>
        </p:blipFill>
        <p:spPr>
          <a:xfrm>
            <a:off x="4598299" y="688022"/>
            <a:ext cx="7593701" cy="6169978"/>
          </a:xfrm>
          <a:prstGeom prst="rect">
            <a:avLst/>
          </a:prstGeom>
          <a:ln w="12700">
            <a:miter lim="400000"/>
          </a:ln>
        </p:spPr>
      </p:pic>
      <p:pic>
        <p:nvPicPr>
          <p:cNvPr id="39" name="pasted-image.pdf" descr="pasted-image.pdf"/>
          <p:cNvPicPr>
            <a:picLocks noChangeAspect="1"/>
          </p:cNvPicPr>
          <p:nvPr/>
        </p:nvPicPr>
        <p:blipFill>
          <a:blip r:embed="rId3"/>
          <a:stretch>
            <a:fillRect/>
          </a:stretch>
        </p:blipFill>
        <p:spPr>
          <a:xfrm>
            <a:off x="533459" y="736999"/>
            <a:ext cx="2184133" cy="662919"/>
          </a:xfrm>
          <a:prstGeom prst="rect">
            <a:avLst/>
          </a:prstGeom>
          <a:ln w="12700">
            <a:miter lim="400000"/>
          </a:ln>
        </p:spPr>
      </p:pic>
      <p:sp>
        <p:nvSpPr>
          <p:cNvPr id="40" name="Shape 328"/>
          <p:cNvSpPr txBox="1"/>
          <p:nvPr/>
        </p:nvSpPr>
        <p:spPr>
          <a:xfrm>
            <a:off x="1066798" y="1803762"/>
            <a:ext cx="10460806" cy="1785096"/>
          </a:xfrm>
          <a:prstGeom prst="rect">
            <a:avLst/>
          </a:prstGeom>
          <a:ln w="12700">
            <a:miter lim="400000"/>
          </a:ln>
          <a:extLst>
            <a:ext uri="{C572A759-6A51-4108-AA02-DFA0A04FC94B}">
              <ma14:wrappingTextBoxFlag xmlns="" xmlns:ma14="http://schemas.microsoft.com/office/mac/drawingml/2011/main" val="1"/>
            </a:ext>
          </a:extLst>
        </p:spPr>
        <p:txBody>
          <a:bodyPr wrap="square" lIns="60956" tIns="60956" rIns="60956" bIns="60956">
            <a:spAutoFit/>
          </a:bodyPr>
          <a:lstStyle/>
          <a:p>
            <a:pPr defTabSz="609600">
              <a:lnSpc>
                <a:spcPct val="90000"/>
              </a:lnSpc>
              <a:defRPr sz="13600" spc="-643">
                <a:solidFill>
                  <a:srgbClr val="FFFFFF"/>
                </a:solidFill>
                <a:latin typeface="+mn-lt"/>
                <a:ea typeface="+mn-ea"/>
                <a:cs typeface="+mn-cs"/>
                <a:sym typeface="Arial"/>
              </a:defRPr>
            </a:pPr>
            <a:r>
              <a:rPr lang="en-US" sz="4000" spc="0" dirty="0"/>
              <a:t>Available Data with and Practical Integration of PARP Inhibition into the Care of Patients with </a:t>
            </a:r>
            <a:r>
              <a:rPr lang="en-US" sz="4000" spc="0" dirty="0" err="1"/>
              <a:t>mTNBC</a:t>
            </a:r>
            <a:endParaRPr sz="4000" spc="0" dirty="0"/>
          </a:p>
        </p:txBody>
      </p:sp>
      <p:sp>
        <p:nvSpPr>
          <p:cNvPr id="43" name="Shape 328"/>
          <p:cNvSpPr txBox="1"/>
          <p:nvPr/>
        </p:nvSpPr>
        <p:spPr>
          <a:xfrm>
            <a:off x="1117598" y="3689442"/>
            <a:ext cx="10972804" cy="2831536"/>
          </a:xfrm>
          <a:prstGeom prst="rect">
            <a:avLst/>
          </a:prstGeom>
          <a:ln w="12700">
            <a:miter lim="400000"/>
          </a:ln>
          <a:extLst>
            <a:ext uri="{C572A759-6A51-4108-AA02-DFA0A04FC94B}">
              <ma14:wrappingTextBoxFlag xmlns="" xmlns:ma14="http://schemas.microsoft.com/office/mac/drawingml/2011/main" val="1"/>
            </a:ext>
          </a:extLst>
        </p:spPr>
        <p:txBody>
          <a:bodyPr lIns="60956" tIns="60956" rIns="60956" bIns="60956">
            <a:spAutoFit/>
          </a:bodyPr>
          <a:lstStyle/>
          <a:p>
            <a:pPr defTabSz="609600">
              <a:lnSpc>
                <a:spcPct val="100000"/>
              </a:lnSpc>
              <a:defRPr sz="5200" spc="-246">
                <a:solidFill>
                  <a:srgbClr val="FFFFFF"/>
                </a:solidFill>
                <a:latin typeface="+mn-lt"/>
                <a:ea typeface="+mn-ea"/>
                <a:cs typeface="+mn-cs"/>
                <a:sym typeface="Arial"/>
              </a:defRPr>
            </a:pPr>
            <a:r>
              <a:rPr lang="en-US" sz="2200" spc="0" dirty="0"/>
              <a:t>Mark E Robson, MD</a:t>
            </a:r>
          </a:p>
          <a:p>
            <a:pPr defTabSz="609600">
              <a:lnSpc>
                <a:spcPct val="100000"/>
              </a:lnSpc>
              <a:defRPr sz="5200" spc="-246">
                <a:solidFill>
                  <a:srgbClr val="FFFFFF"/>
                </a:solidFill>
                <a:latin typeface="+mn-lt"/>
                <a:ea typeface="+mn-ea"/>
                <a:cs typeface="+mn-cs"/>
                <a:sym typeface="Arial"/>
              </a:defRPr>
            </a:pPr>
            <a:r>
              <a:rPr lang="en-US" sz="2200" b="0" spc="0" dirty="0"/>
              <a:t>Chief, Breast Medicine Service</a:t>
            </a:r>
          </a:p>
          <a:p>
            <a:pPr defTabSz="609600">
              <a:lnSpc>
                <a:spcPct val="100000"/>
              </a:lnSpc>
              <a:defRPr sz="5200" spc="-246">
                <a:solidFill>
                  <a:srgbClr val="FFFFFF"/>
                </a:solidFill>
                <a:latin typeface="+mn-lt"/>
                <a:ea typeface="+mn-ea"/>
                <a:cs typeface="+mn-cs"/>
                <a:sym typeface="Arial"/>
              </a:defRPr>
            </a:pPr>
            <a:r>
              <a:rPr lang="en-US" sz="2200" b="0" spc="0" dirty="0"/>
              <a:t>Attending Physician</a:t>
            </a:r>
          </a:p>
          <a:p>
            <a:pPr defTabSz="609600">
              <a:lnSpc>
                <a:spcPct val="100000"/>
              </a:lnSpc>
              <a:defRPr sz="5200" spc="-246">
                <a:solidFill>
                  <a:srgbClr val="FFFFFF"/>
                </a:solidFill>
                <a:latin typeface="+mn-lt"/>
                <a:ea typeface="+mn-ea"/>
                <a:cs typeface="+mn-cs"/>
                <a:sym typeface="Arial"/>
              </a:defRPr>
            </a:pPr>
            <a:r>
              <a:rPr lang="en-US" sz="2200" b="0" spc="0" dirty="0"/>
              <a:t>Breast Medicine and Clinical Genetics Services</a:t>
            </a:r>
          </a:p>
          <a:p>
            <a:pPr defTabSz="609600">
              <a:lnSpc>
                <a:spcPct val="100000"/>
              </a:lnSpc>
              <a:defRPr sz="5200" spc="-246">
                <a:solidFill>
                  <a:srgbClr val="FFFFFF"/>
                </a:solidFill>
                <a:latin typeface="+mn-lt"/>
                <a:ea typeface="+mn-ea"/>
                <a:cs typeface="+mn-cs"/>
                <a:sym typeface="Arial"/>
              </a:defRPr>
            </a:pPr>
            <a:r>
              <a:rPr lang="en-US" sz="2200" b="0" spc="0" dirty="0"/>
              <a:t>Member, Memorial Sloan Kettering Cancer Center</a:t>
            </a:r>
          </a:p>
          <a:p>
            <a:pPr defTabSz="609600">
              <a:lnSpc>
                <a:spcPct val="100000"/>
              </a:lnSpc>
              <a:defRPr sz="5200" spc="-246">
                <a:solidFill>
                  <a:srgbClr val="FFFFFF"/>
                </a:solidFill>
                <a:latin typeface="+mn-lt"/>
                <a:ea typeface="+mn-ea"/>
                <a:cs typeface="+mn-cs"/>
                <a:sym typeface="Arial"/>
              </a:defRPr>
            </a:pPr>
            <a:r>
              <a:rPr lang="en-US" sz="2200" b="0" spc="0" dirty="0"/>
              <a:t>Professor of Medicine</a:t>
            </a:r>
          </a:p>
          <a:p>
            <a:pPr defTabSz="609600">
              <a:lnSpc>
                <a:spcPct val="100000"/>
              </a:lnSpc>
              <a:defRPr sz="5200" spc="-246">
                <a:solidFill>
                  <a:srgbClr val="FFFFFF"/>
                </a:solidFill>
                <a:latin typeface="+mn-lt"/>
                <a:ea typeface="+mn-ea"/>
                <a:cs typeface="+mn-cs"/>
                <a:sym typeface="Arial"/>
              </a:defRPr>
            </a:pPr>
            <a:r>
              <a:rPr lang="en-US" sz="2200" b="0" spc="0" dirty="0"/>
              <a:t>Weill Cornell Medical College</a:t>
            </a:r>
          </a:p>
          <a:p>
            <a:pPr defTabSz="609600">
              <a:lnSpc>
                <a:spcPct val="100000"/>
              </a:lnSpc>
              <a:defRPr sz="5200" spc="-246">
                <a:solidFill>
                  <a:srgbClr val="FFFFFF"/>
                </a:solidFill>
                <a:latin typeface="+mn-lt"/>
                <a:ea typeface="+mn-ea"/>
                <a:cs typeface="+mn-cs"/>
                <a:sym typeface="Arial"/>
              </a:defRPr>
            </a:pPr>
            <a:r>
              <a:rPr lang="en-US" sz="2200" b="0" spc="0" dirty="0"/>
              <a:t>New York, New York</a:t>
            </a:r>
            <a:endParaRPr sz="2200" b="0" spc="0" dirty="0"/>
          </a:p>
        </p:txBody>
      </p:sp>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10162-D831-2F47-ACCF-974224931F88}"/>
              </a:ext>
            </a:extLst>
          </p:cNvPr>
          <p:cNvSpPr>
            <a:spLocks noGrp="1"/>
          </p:cNvSpPr>
          <p:nvPr>
            <p:ph type="title"/>
          </p:nvPr>
        </p:nvSpPr>
        <p:spPr>
          <a:xfrm>
            <a:off x="659778" y="175067"/>
            <a:ext cx="10872444" cy="623720"/>
          </a:xfrm>
        </p:spPr>
        <p:txBody>
          <a:bodyPr>
            <a:normAutofit/>
          </a:bodyPr>
          <a:lstStyle/>
          <a:p>
            <a:r>
              <a:rPr lang="en-US" sz="3200" dirty="0" err="1"/>
              <a:t>OlympiAD</a:t>
            </a:r>
            <a:r>
              <a:rPr lang="en-US" sz="3200" dirty="0"/>
              <a:t>: Subgroup Analyses for PFS</a:t>
            </a:r>
          </a:p>
        </p:txBody>
      </p:sp>
      <p:pic>
        <p:nvPicPr>
          <p:cNvPr id="5" name="Picture 4" descr="A screenshot of a cell phone&#10;&#10;Description automatically generated">
            <a:extLst>
              <a:ext uri="{FF2B5EF4-FFF2-40B4-BE49-F238E27FC236}">
                <a16:creationId xmlns:a16="http://schemas.microsoft.com/office/drawing/2014/main" id="{9AB89E3D-F295-CB48-AFBC-F12899E882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6316" y="798787"/>
            <a:ext cx="9598320" cy="4777146"/>
          </a:xfrm>
          <a:prstGeom prst="rect">
            <a:avLst/>
          </a:prstGeom>
        </p:spPr>
      </p:pic>
      <p:pic>
        <p:nvPicPr>
          <p:cNvPr id="8" name="Picture 7">
            <a:extLst>
              <a:ext uri="{FF2B5EF4-FFF2-40B4-BE49-F238E27FC236}">
                <a16:creationId xmlns:a16="http://schemas.microsoft.com/office/drawing/2014/main" id="{EA8D11C5-2D92-7843-B5BB-D6B10EFE00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5519" y="5575933"/>
            <a:ext cx="10478811" cy="1173755"/>
          </a:xfrm>
          <a:prstGeom prst="rect">
            <a:avLst/>
          </a:prstGeom>
        </p:spPr>
      </p:pic>
      <p:sp>
        <p:nvSpPr>
          <p:cNvPr id="10" name="TextBox 9">
            <a:extLst>
              <a:ext uri="{FF2B5EF4-FFF2-40B4-BE49-F238E27FC236}">
                <a16:creationId xmlns:a16="http://schemas.microsoft.com/office/drawing/2014/main" id="{18AE8D47-D71F-5D46-A7BE-7CB4EAACD228}"/>
              </a:ext>
            </a:extLst>
          </p:cNvPr>
          <p:cNvSpPr txBox="1"/>
          <p:nvPr/>
        </p:nvSpPr>
        <p:spPr>
          <a:xfrm>
            <a:off x="287105" y="6463341"/>
            <a:ext cx="4860305" cy="2995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825500" rtl="0" fontAlgn="auto" latinLnBrk="0" hangingPunct="0">
              <a:lnSpc>
                <a:spcPct val="80000"/>
              </a:lnSpc>
              <a:spcBef>
                <a:spcPts val="0"/>
              </a:spcBef>
              <a:spcAft>
                <a:spcPts val="0"/>
              </a:spcAft>
              <a:buClrTx/>
              <a:buSzTx/>
              <a:buFontTx/>
              <a:buNone/>
              <a:tabLst/>
            </a:pPr>
            <a:r>
              <a:rPr kumimoji="0" lang="en-US" sz="1600" b="0" i="0" u="none" strike="noStrike" cap="none" spc="0" normalizeH="0" dirty="0">
                <a:ln>
                  <a:noFill/>
                </a:ln>
                <a:solidFill>
                  <a:srgbClr val="000000"/>
                </a:solidFill>
                <a:effectLst/>
                <a:uFillTx/>
                <a:latin typeface="+mn-lt"/>
                <a:ea typeface="+mj-ea"/>
                <a:cs typeface="+mj-cs"/>
                <a:sym typeface="Helvetica Neue"/>
              </a:rPr>
              <a:t>Robson M et al. </a:t>
            </a:r>
            <a:r>
              <a:rPr kumimoji="0" lang="en-US" sz="1600" b="0" i="1" u="none" strike="noStrike" cap="none" spc="0" normalizeH="0" dirty="0">
                <a:ln>
                  <a:noFill/>
                </a:ln>
                <a:solidFill>
                  <a:srgbClr val="000000"/>
                </a:solidFill>
                <a:effectLst/>
                <a:uFillTx/>
                <a:latin typeface="+mn-lt"/>
                <a:ea typeface="+mj-ea"/>
                <a:cs typeface="+mj-cs"/>
                <a:sym typeface="Helvetica Neue"/>
              </a:rPr>
              <a:t>N </a:t>
            </a:r>
            <a:r>
              <a:rPr kumimoji="0" lang="en-US" sz="1600" b="0" i="1" u="none" strike="noStrike" cap="none" spc="0" normalizeH="0" dirty="0" err="1">
                <a:ln>
                  <a:noFill/>
                </a:ln>
                <a:solidFill>
                  <a:srgbClr val="000000"/>
                </a:solidFill>
                <a:effectLst/>
                <a:uFillTx/>
                <a:latin typeface="+mn-lt"/>
                <a:ea typeface="+mj-ea"/>
                <a:cs typeface="+mj-cs"/>
                <a:sym typeface="Helvetica Neue"/>
              </a:rPr>
              <a:t>Engl</a:t>
            </a:r>
            <a:r>
              <a:rPr kumimoji="0" lang="en-US" sz="1600" b="0" i="1" u="none" strike="noStrike" cap="none" spc="0" normalizeH="0" dirty="0">
                <a:ln>
                  <a:noFill/>
                </a:ln>
                <a:solidFill>
                  <a:srgbClr val="000000"/>
                </a:solidFill>
                <a:effectLst/>
                <a:uFillTx/>
                <a:latin typeface="+mn-lt"/>
                <a:ea typeface="+mj-ea"/>
                <a:cs typeface="+mj-cs"/>
                <a:sym typeface="Helvetica Neue"/>
              </a:rPr>
              <a:t> J Med </a:t>
            </a:r>
            <a:r>
              <a:rPr kumimoji="0" lang="en-US" sz="1600" b="0" i="0" u="none" strike="noStrike" cap="none" spc="0" normalizeH="0" dirty="0">
                <a:ln>
                  <a:noFill/>
                </a:ln>
                <a:solidFill>
                  <a:srgbClr val="000000"/>
                </a:solidFill>
                <a:effectLst/>
                <a:uFillTx/>
                <a:latin typeface="+mn-lt"/>
                <a:ea typeface="+mj-ea"/>
                <a:cs typeface="+mj-cs"/>
                <a:sym typeface="Helvetica Neue"/>
              </a:rPr>
              <a:t>2017;377(6):523-33.</a:t>
            </a:r>
          </a:p>
        </p:txBody>
      </p:sp>
    </p:spTree>
    <p:extLst>
      <p:ext uri="{BB962C8B-B14F-4D97-AF65-F5344CB8AC3E}">
        <p14:creationId xmlns:p14="http://schemas.microsoft.com/office/powerpoint/2010/main" val="123358708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creenshot of a cell phone&#10;&#10;Description automatically generated">
            <a:extLst>
              <a:ext uri="{FF2B5EF4-FFF2-40B4-BE49-F238E27FC236}">
                <a16:creationId xmlns:a16="http://schemas.microsoft.com/office/drawing/2014/main" id="{93D53891-1891-9246-BFEA-40A488DB07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659" y="1113257"/>
            <a:ext cx="11756682" cy="4849964"/>
          </a:xfrm>
          <a:prstGeom prst="rect">
            <a:avLst/>
          </a:prstGeom>
        </p:spPr>
      </p:pic>
      <p:sp>
        <p:nvSpPr>
          <p:cNvPr id="7" name="Title 1">
            <a:extLst>
              <a:ext uri="{FF2B5EF4-FFF2-40B4-BE49-F238E27FC236}">
                <a16:creationId xmlns:a16="http://schemas.microsoft.com/office/drawing/2014/main" id="{9FFDFC49-03F4-054C-A266-934875205ECB}"/>
              </a:ext>
            </a:extLst>
          </p:cNvPr>
          <p:cNvSpPr txBox="1">
            <a:spLocks/>
          </p:cNvSpPr>
          <p:nvPr/>
        </p:nvSpPr>
        <p:spPr>
          <a:xfrm>
            <a:off x="659778" y="230346"/>
            <a:ext cx="10872444" cy="623720"/>
          </a:xfrm>
          <a:prstGeom prst="rect">
            <a:avLst/>
          </a:prstGeom>
        </p:spPr>
        <p:txBody>
          <a:bodyPr>
            <a:normAutofit/>
          </a:bodyPr>
          <a:lstStyle>
            <a:lvl1pPr marL="0" marR="0" indent="0" algn="l" defTabSz="412750" rtl="0" eaLnBrk="1" latinLnBrk="0" hangingPunct="1">
              <a:lnSpc>
                <a:spcPct val="80000"/>
              </a:lnSpc>
              <a:spcBef>
                <a:spcPts val="0"/>
              </a:spcBef>
              <a:spcAft>
                <a:spcPts val="0"/>
              </a:spcAft>
              <a:buClrTx/>
              <a:buSzTx/>
              <a:buFontTx/>
              <a:buNone/>
              <a:tabLst/>
              <a:defRPr sz="3750" b="1" i="0" u="none" strike="noStrike" cap="none" spc="0" baseline="0">
                <a:ln>
                  <a:noFill/>
                </a:ln>
                <a:solidFill>
                  <a:srgbClr val="2F80AB"/>
                </a:solidFill>
                <a:uFillTx/>
                <a:latin typeface="Arial" panose="020B0604020202020204" pitchFamily="34" charset="0"/>
                <a:ea typeface="+mj-ea"/>
                <a:cs typeface="Arial" panose="020B0604020202020204" pitchFamily="34" charset="0"/>
                <a:sym typeface="Helvetica Neue"/>
              </a:defRPr>
            </a:lvl1pPr>
            <a:lvl2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2pPr>
            <a:lvl3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3pPr>
            <a:lvl4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4pPr>
            <a:lvl5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5pPr>
            <a:lvl6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6pPr>
            <a:lvl7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7pPr>
            <a:lvl8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8pPr>
            <a:lvl9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9pPr>
          </a:lstStyle>
          <a:p>
            <a:r>
              <a:rPr lang="en-US" sz="3200" dirty="0"/>
              <a:t>EMBRACA: Subgroup Analyses for PFS</a:t>
            </a:r>
          </a:p>
        </p:txBody>
      </p:sp>
      <p:sp>
        <p:nvSpPr>
          <p:cNvPr id="8" name="TextBox 7">
            <a:extLst>
              <a:ext uri="{FF2B5EF4-FFF2-40B4-BE49-F238E27FC236}">
                <a16:creationId xmlns:a16="http://schemas.microsoft.com/office/drawing/2014/main" id="{069BDF47-4FCC-B64F-9DB3-E8EB38D9AD58}"/>
              </a:ext>
            </a:extLst>
          </p:cNvPr>
          <p:cNvSpPr txBox="1"/>
          <p:nvPr/>
        </p:nvSpPr>
        <p:spPr>
          <a:xfrm>
            <a:off x="447154" y="6379381"/>
            <a:ext cx="4698126" cy="2482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r>
              <a:rPr lang="en-US" sz="1600" b="0" spc="0" dirty="0">
                <a:solidFill>
                  <a:srgbClr val="000000"/>
                </a:solidFill>
                <a:latin typeface="Arial" panose="020B0604020202020204" pitchFamily="34" charset="0"/>
                <a:cs typeface="Arial" panose="020B0604020202020204" pitchFamily="34" charset="0"/>
              </a:rPr>
              <a:t>Litton JK et al. </a:t>
            </a:r>
            <a:r>
              <a:rPr lang="en-US" sz="1600" b="0" i="1" spc="0" dirty="0">
                <a:solidFill>
                  <a:srgbClr val="000000"/>
                </a:solidFill>
                <a:latin typeface="Arial" panose="020B0604020202020204" pitchFamily="34" charset="0"/>
                <a:cs typeface="Arial" panose="020B0604020202020204" pitchFamily="34" charset="0"/>
              </a:rPr>
              <a:t>N </a:t>
            </a:r>
            <a:r>
              <a:rPr lang="en-US" sz="1600" b="0" i="1" spc="0" dirty="0" err="1">
                <a:solidFill>
                  <a:srgbClr val="000000"/>
                </a:solidFill>
                <a:latin typeface="Arial" panose="020B0604020202020204" pitchFamily="34" charset="0"/>
                <a:cs typeface="Arial" panose="020B0604020202020204" pitchFamily="34" charset="0"/>
              </a:rPr>
              <a:t>Engl</a:t>
            </a:r>
            <a:r>
              <a:rPr lang="en-US" sz="1600" b="0" i="1" spc="0" dirty="0">
                <a:solidFill>
                  <a:srgbClr val="000000"/>
                </a:solidFill>
                <a:latin typeface="Arial" panose="020B0604020202020204" pitchFamily="34" charset="0"/>
                <a:cs typeface="Arial" panose="020B0604020202020204" pitchFamily="34" charset="0"/>
              </a:rPr>
              <a:t> J Med </a:t>
            </a:r>
            <a:r>
              <a:rPr lang="en-US" sz="1600" b="0" spc="0" dirty="0">
                <a:solidFill>
                  <a:srgbClr val="000000"/>
                </a:solidFill>
                <a:latin typeface="Arial" panose="020B0604020202020204" pitchFamily="34" charset="0"/>
                <a:cs typeface="Arial" panose="020B0604020202020204" pitchFamily="34" charset="0"/>
              </a:rPr>
              <a:t>2018;379:753-63.</a:t>
            </a:r>
          </a:p>
        </p:txBody>
      </p:sp>
    </p:spTree>
    <p:extLst>
      <p:ext uri="{BB962C8B-B14F-4D97-AF65-F5344CB8AC3E}">
        <p14:creationId xmlns:p14="http://schemas.microsoft.com/office/powerpoint/2010/main" val="183337856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Enter Title/Headline Here"/>
          <p:cNvSpPr txBox="1"/>
          <p:nvPr/>
        </p:nvSpPr>
        <p:spPr>
          <a:xfrm>
            <a:off x="517707" y="424172"/>
            <a:ext cx="11790819" cy="492443"/>
          </a:xfrm>
          <a:prstGeom prst="rect">
            <a:avLst/>
          </a:prstGeom>
          <a:ln w="12700">
            <a:miter lim="400000"/>
          </a:ln>
          <a:extLst>
            <a:ext uri="{C572A759-6A51-4108-AA02-DFA0A04FC94B}">
              <ma14:wrappingTextBoxFlag xmlns="" xmlns:ma14="http://schemas.microsoft.com/office/mac/drawingml/2011/main" val="1"/>
            </a:ext>
          </a:extLst>
        </p:spPr>
        <p:txBody>
          <a:bodyPr wrap="square" lIns="0" tIns="0" rIns="0" bIns="0">
            <a:spAutoFit/>
          </a:bodyPr>
          <a:lstStyle>
            <a:lvl1pPr>
              <a:defRPr sz="7500" spc="-300"/>
            </a:lvl1pPr>
          </a:lstStyle>
          <a:p>
            <a:pPr>
              <a:lnSpc>
                <a:spcPct val="100000"/>
              </a:lnSpc>
            </a:pPr>
            <a:r>
              <a:rPr lang="en-US" sz="3200" spc="0" dirty="0" err="1">
                <a:latin typeface="Arial" panose="020B0604020202020204" pitchFamily="34" charset="0"/>
                <a:cs typeface="Arial" panose="020B0604020202020204" pitchFamily="34" charset="0"/>
              </a:rPr>
              <a:t>OlympiAD</a:t>
            </a:r>
            <a:r>
              <a:rPr lang="en-US" sz="3200" spc="0" dirty="0">
                <a:latin typeface="Arial" panose="020B0604020202020204" pitchFamily="34" charset="0"/>
                <a:cs typeface="Arial" panose="020B0604020202020204" pitchFamily="34" charset="0"/>
              </a:rPr>
              <a:t>: OS by Prior Chemo (hypothesis generating)</a:t>
            </a:r>
            <a:endParaRPr sz="3200" spc="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7542735D-1B9E-1B41-84CF-EB26FF2F0DD7}"/>
              </a:ext>
            </a:extLst>
          </p:cNvPr>
          <p:cNvSpPr txBox="1"/>
          <p:nvPr/>
        </p:nvSpPr>
        <p:spPr>
          <a:xfrm>
            <a:off x="185195" y="6433828"/>
            <a:ext cx="4472378" cy="2995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825500" rtl="0" fontAlgn="auto" latinLnBrk="0" hangingPunct="0">
              <a:lnSpc>
                <a:spcPct val="80000"/>
              </a:lnSpc>
              <a:spcBef>
                <a:spcPts val="0"/>
              </a:spcBef>
              <a:spcAft>
                <a:spcPts val="0"/>
              </a:spcAft>
              <a:buClrTx/>
              <a:buSzTx/>
              <a:buFontTx/>
              <a:buNone/>
              <a:tabLst/>
            </a:pPr>
            <a:r>
              <a:rPr kumimoji="0" lang="en-US" sz="1600" b="0" i="0" u="none" strike="noStrike" cap="none" spc="0" normalizeH="0" dirty="0">
                <a:ln>
                  <a:noFill/>
                </a:ln>
                <a:solidFill>
                  <a:srgbClr val="000000"/>
                </a:solidFill>
                <a:effectLst/>
                <a:uFillTx/>
                <a:latin typeface="+mn-lt"/>
                <a:ea typeface="+mj-ea"/>
                <a:cs typeface="+mj-cs"/>
                <a:sym typeface="Helvetica Neue"/>
              </a:rPr>
              <a:t>Robson M et al. </a:t>
            </a:r>
            <a:r>
              <a:rPr kumimoji="0" lang="en-US" sz="1600" b="0" i="1" u="none" strike="noStrike" cap="none" spc="0" normalizeH="0" dirty="0">
                <a:ln>
                  <a:noFill/>
                </a:ln>
                <a:solidFill>
                  <a:srgbClr val="000000"/>
                </a:solidFill>
                <a:effectLst/>
                <a:uFillTx/>
                <a:latin typeface="+mn-lt"/>
                <a:ea typeface="+mj-ea"/>
                <a:cs typeface="+mj-cs"/>
                <a:sym typeface="Helvetica Neue"/>
              </a:rPr>
              <a:t>Ann Oncol </a:t>
            </a:r>
            <a:r>
              <a:rPr kumimoji="0" lang="en-US" sz="1600" b="0" i="0" u="none" strike="noStrike" cap="none" spc="0" normalizeH="0" dirty="0">
                <a:ln>
                  <a:noFill/>
                </a:ln>
                <a:solidFill>
                  <a:srgbClr val="000000"/>
                </a:solidFill>
                <a:effectLst/>
                <a:uFillTx/>
                <a:latin typeface="+mn-lt"/>
                <a:ea typeface="+mj-ea"/>
                <a:cs typeface="+mj-cs"/>
                <a:sym typeface="Helvetica Neue"/>
              </a:rPr>
              <a:t>2019;30(4):558-66.</a:t>
            </a:r>
          </a:p>
        </p:txBody>
      </p:sp>
      <p:pic>
        <p:nvPicPr>
          <p:cNvPr id="6" name="Picture 5" descr="A close up of a map&#10;&#10;Description automatically generated">
            <a:extLst>
              <a:ext uri="{FF2B5EF4-FFF2-40B4-BE49-F238E27FC236}">
                <a16:creationId xmlns:a16="http://schemas.microsoft.com/office/drawing/2014/main" id="{3A093AA4-F3AB-9F41-9E7D-D210A259258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707" y="1191934"/>
            <a:ext cx="11015780" cy="5035245"/>
          </a:xfrm>
          <a:prstGeom prst="rect">
            <a:avLst/>
          </a:prstGeom>
        </p:spPr>
      </p:pic>
    </p:spTree>
    <p:extLst>
      <p:ext uri="{BB962C8B-B14F-4D97-AF65-F5344CB8AC3E}">
        <p14:creationId xmlns:p14="http://schemas.microsoft.com/office/powerpoint/2010/main" val="388942882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Enter Title/Headline Here"/>
          <p:cNvSpPr txBox="1"/>
          <p:nvPr/>
        </p:nvSpPr>
        <p:spPr>
          <a:xfrm>
            <a:off x="380185" y="376397"/>
            <a:ext cx="11528402" cy="39395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defRPr sz="7500" spc="-300"/>
            </a:lvl1pPr>
          </a:lstStyle>
          <a:p>
            <a:r>
              <a:rPr lang="en-US" sz="3200" spc="0" dirty="0" err="1">
                <a:latin typeface="Arial" panose="020B0604020202020204" pitchFamily="34" charset="0"/>
                <a:cs typeface="Arial" panose="020B0604020202020204" pitchFamily="34" charset="0"/>
              </a:rPr>
              <a:t>OlympiAD</a:t>
            </a:r>
            <a:r>
              <a:rPr lang="en-US" sz="3200" spc="0" dirty="0">
                <a:latin typeface="Arial" panose="020B0604020202020204" pitchFamily="34" charset="0"/>
                <a:cs typeface="Arial" panose="020B0604020202020204" pitchFamily="34" charset="0"/>
              </a:rPr>
              <a:t> and EMBRACA: Safety</a:t>
            </a:r>
            <a:endParaRPr sz="3200" spc="0" dirty="0">
              <a:latin typeface="Arial" panose="020B0604020202020204" pitchFamily="34" charset="0"/>
              <a:cs typeface="Arial" panose="020B0604020202020204" pitchFamily="34" charset="0"/>
            </a:endParaRPr>
          </a:p>
        </p:txBody>
      </p:sp>
      <p:graphicFrame>
        <p:nvGraphicFramePr>
          <p:cNvPr id="2" name="Table 1">
            <a:extLst>
              <a:ext uri="{FF2B5EF4-FFF2-40B4-BE49-F238E27FC236}">
                <a16:creationId xmlns:a16="http://schemas.microsoft.com/office/drawing/2014/main" id="{8A4CBB90-BA73-3941-BBCD-4DD8616EDA02}"/>
              </a:ext>
            </a:extLst>
          </p:cNvPr>
          <p:cNvGraphicFramePr>
            <a:graphicFrameLocks noGrp="1"/>
          </p:cNvGraphicFramePr>
          <p:nvPr>
            <p:extLst>
              <p:ext uri="{D42A27DB-BD31-4B8C-83A1-F6EECF244321}">
                <p14:modId xmlns:p14="http://schemas.microsoft.com/office/powerpoint/2010/main" val="3665800809"/>
              </p:ext>
            </p:extLst>
          </p:nvPr>
        </p:nvGraphicFramePr>
        <p:xfrm>
          <a:off x="929399" y="1113135"/>
          <a:ext cx="10333203" cy="4600081"/>
        </p:xfrm>
        <a:graphic>
          <a:graphicData uri="http://schemas.openxmlformats.org/drawingml/2006/table">
            <a:tbl>
              <a:tblPr bandRow="1">
                <a:tableStyleId>{4C3C2611-4C71-4FC5-86AE-919BDF0F9419}</a:tableStyleId>
              </a:tblPr>
              <a:tblGrid>
                <a:gridCol w="3805400">
                  <a:extLst>
                    <a:ext uri="{9D8B030D-6E8A-4147-A177-3AD203B41FA5}">
                      <a16:colId xmlns:a16="http://schemas.microsoft.com/office/drawing/2014/main" val="2814853501"/>
                    </a:ext>
                  </a:extLst>
                </a:gridCol>
                <a:gridCol w="3234563">
                  <a:extLst>
                    <a:ext uri="{9D8B030D-6E8A-4147-A177-3AD203B41FA5}">
                      <a16:colId xmlns:a16="http://schemas.microsoft.com/office/drawing/2014/main" val="2364886181"/>
                    </a:ext>
                  </a:extLst>
                </a:gridCol>
                <a:gridCol w="3293240">
                  <a:extLst>
                    <a:ext uri="{9D8B030D-6E8A-4147-A177-3AD203B41FA5}">
                      <a16:colId xmlns:a16="http://schemas.microsoft.com/office/drawing/2014/main" val="1058911899"/>
                    </a:ext>
                  </a:extLst>
                </a:gridCol>
              </a:tblGrid>
              <a:tr h="562357">
                <a:tc>
                  <a:txBody>
                    <a:bodyPr/>
                    <a:lstStyle/>
                    <a:p>
                      <a:pPr marL="0" marR="914400" indent="0" algn="l" defTabSz="914400" eaLnBrk="1" latinLnBrk="0" hangingPunct="1">
                        <a:lnSpc>
                          <a:spcPct val="90000"/>
                        </a:lnSpc>
                        <a:spcBef>
                          <a:spcPts val="0"/>
                        </a:spcBef>
                        <a:spcAft>
                          <a:spcPts val="0"/>
                        </a:spcAft>
                        <a:buClrTx/>
                        <a:buSzTx/>
                        <a:buFontTx/>
                        <a:buNone/>
                        <a:tabLst/>
                        <a:defRPr sz="1800"/>
                      </a:pPr>
                      <a:endParaRPr lang="en-US" sz="1800" b="1"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endParaRPr>
                    </a:p>
                  </a:txBody>
                  <a:tcPr marL="45720" marR="45720" marT="22860" marB="22860" anchor="ctr">
                    <a:lnL w="12700" cap="flat">
                      <a:noFill/>
                      <a:miter lim="400000"/>
                    </a:lnL>
                    <a:lnR w="12700" cap="flat">
                      <a:noFill/>
                      <a:miter lim="400000"/>
                    </a:lnR>
                    <a:lnT w="12700">
                      <a:noFill/>
                      <a:miter lim="400000"/>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eaLnBrk="1" latinLnBrk="0" hangingPunct="1">
                        <a:lnSpc>
                          <a:spcPct val="90000"/>
                        </a:lnSpc>
                        <a:spcBef>
                          <a:spcPts val="0"/>
                        </a:spcBef>
                        <a:spcAft>
                          <a:spcPts val="0"/>
                        </a:spcAft>
                        <a:buClrTx/>
                        <a:buSzTx/>
                        <a:buFontTx/>
                        <a:buNone/>
                        <a:tabLst/>
                        <a:defRPr sz="1800"/>
                      </a:pPr>
                      <a:r>
                        <a:rPr lang="en-US" sz="2400" b="1"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Olaparib</a:t>
                      </a:r>
                    </a:p>
                  </a:txBody>
                  <a:tcPr marL="45720" marR="45720" marT="22860" marB="22860" anchor="ctr">
                    <a:lnL w="12700" cap="flat">
                      <a:noFill/>
                      <a:miter lim="400000"/>
                    </a:lnL>
                    <a:lnR w="12700" cap="flat">
                      <a:noFill/>
                      <a:miter lim="400000"/>
                    </a:lnR>
                    <a:lnT w="12700">
                      <a:noFill/>
                      <a:miter lim="400000"/>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eaLnBrk="1" latinLnBrk="0" hangingPunct="1">
                        <a:lnSpc>
                          <a:spcPct val="90000"/>
                        </a:lnSpc>
                        <a:spcBef>
                          <a:spcPts val="0"/>
                        </a:spcBef>
                        <a:spcAft>
                          <a:spcPts val="0"/>
                        </a:spcAft>
                        <a:buClrTx/>
                        <a:buSzTx/>
                        <a:buFontTx/>
                        <a:buNone/>
                        <a:tabLst/>
                        <a:defRPr sz="1800"/>
                      </a:pPr>
                      <a:r>
                        <a:rPr lang="en-US" sz="2400" b="1" i="0" u="none" strike="noStrike" cap="none" spc="0" baseline="0" dirty="0" err="1">
                          <a:ln>
                            <a:noFill/>
                          </a:ln>
                          <a:solidFill>
                            <a:srgbClr val="0074AA"/>
                          </a:solidFill>
                          <a:uFillTx/>
                          <a:latin typeface="Arial" panose="020B0604020202020204" pitchFamily="34" charset="0"/>
                          <a:ea typeface="+mn-ea"/>
                          <a:cs typeface="Arial" panose="020B0604020202020204" pitchFamily="34" charset="0"/>
                          <a:sym typeface="Helvetica Neue Light"/>
                        </a:rPr>
                        <a:t>Talazoparib</a:t>
                      </a:r>
                      <a:endParaRPr lang="en-US" sz="2400" b="1"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endParaRPr>
                    </a:p>
                  </a:txBody>
                  <a:tcPr marL="45720" marR="45720" marT="22860" marB="22860" anchor="ctr">
                    <a:lnL w="12700" cap="flat">
                      <a:noFill/>
                      <a:miter lim="400000"/>
                    </a:lnL>
                    <a:lnR w="12700" cap="flat">
                      <a:noFill/>
                      <a:miter lim="400000"/>
                    </a:lnR>
                    <a:lnT w="12700">
                      <a:noFill/>
                      <a:miter lim="400000"/>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27301842"/>
                  </a:ext>
                </a:extLst>
              </a:tr>
              <a:tr h="562357">
                <a:tc>
                  <a:txBody>
                    <a:bodyPr/>
                    <a:lstStyle/>
                    <a:p>
                      <a:pPr marL="0" marR="914400" indent="0" algn="l" defTabSz="914400" eaLnBrk="1" latinLnBrk="0" hangingPunct="1">
                        <a:lnSpc>
                          <a:spcPct val="90000"/>
                        </a:lnSpc>
                        <a:spcBef>
                          <a:spcPts val="0"/>
                        </a:spcBef>
                        <a:spcAft>
                          <a:spcPts val="0"/>
                        </a:spcAft>
                        <a:buClrTx/>
                        <a:buSzTx/>
                        <a:buFontTx/>
                        <a:buNone/>
                        <a:tabLst/>
                        <a:defRPr sz="1800"/>
                      </a:pPr>
                      <a:r>
                        <a:rPr lang="en-US" sz="1800" b="1"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Nausea (any grade)</a:t>
                      </a:r>
                    </a:p>
                  </a:txBody>
                  <a:tcPr marL="45720" marR="45720" marT="22860" marB="22860" anchor="ctr">
                    <a:lnL w="12700" cap="flat">
                      <a:noFill/>
                      <a:miter lim="400000"/>
                    </a:lnL>
                    <a:lnR w="12700" cap="flat">
                      <a:noFill/>
                      <a:miter lim="400000"/>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eaLnBrk="1" latinLnBrk="0" hangingPunct="1">
                        <a:lnSpc>
                          <a:spcPct val="90000"/>
                        </a:lnSpc>
                        <a:spcBef>
                          <a:spcPts val="0"/>
                        </a:spcBef>
                        <a:spcAft>
                          <a:spcPts val="0"/>
                        </a:spcAft>
                        <a:buClrTx/>
                        <a:buSzTx/>
                        <a:buFontTx/>
                        <a:buNone/>
                        <a:tabLst/>
                        <a:defRPr sz="1800"/>
                      </a:pPr>
                      <a:r>
                        <a:rPr lang="en-US" sz="1800" b="0"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58.0%</a:t>
                      </a:r>
                    </a:p>
                  </a:txBody>
                  <a:tcPr marL="45720" marR="45720" marT="22860" marB="22860" anchor="ctr">
                    <a:lnL w="12700" cap="flat">
                      <a:noFill/>
                      <a:miter lim="400000"/>
                    </a:lnL>
                    <a:lnR w="12700" cap="flat">
                      <a:noFill/>
                      <a:miter lim="400000"/>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eaLnBrk="1" latinLnBrk="0" hangingPunct="1">
                        <a:lnSpc>
                          <a:spcPct val="90000"/>
                        </a:lnSpc>
                        <a:spcBef>
                          <a:spcPts val="0"/>
                        </a:spcBef>
                        <a:spcAft>
                          <a:spcPts val="0"/>
                        </a:spcAft>
                        <a:buClrTx/>
                        <a:buSzTx/>
                        <a:buFontTx/>
                        <a:buNone/>
                        <a:tabLst/>
                        <a:defRPr sz="1800"/>
                      </a:pPr>
                      <a:r>
                        <a:rPr lang="en-US" sz="1800" b="0"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48.6%</a:t>
                      </a:r>
                    </a:p>
                  </a:txBody>
                  <a:tcPr marL="45720" marR="45720" marT="22860" marB="22860" anchor="ctr">
                    <a:lnL w="12700" cap="flat">
                      <a:noFill/>
                      <a:miter lim="400000"/>
                    </a:lnL>
                    <a:lnR w="12700" cap="flat">
                      <a:noFill/>
                      <a:miter lim="400000"/>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15451413"/>
                  </a:ext>
                </a:extLst>
              </a:tr>
              <a:tr h="562357">
                <a:tc>
                  <a:txBody>
                    <a:bodyPr/>
                    <a:lstStyle/>
                    <a:p>
                      <a:pPr marL="0" marR="914400" indent="0" algn="l" defTabSz="914400" eaLnBrk="1" latinLnBrk="0" hangingPunct="1">
                        <a:lnSpc>
                          <a:spcPct val="90000"/>
                        </a:lnSpc>
                        <a:spcBef>
                          <a:spcPts val="0"/>
                        </a:spcBef>
                        <a:spcAft>
                          <a:spcPts val="0"/>
                        </a:spcAft>
                        <a:buClrTx/>
                        <a:buSzTx/>
                        <a:buFontTx/>
                        <a:buNone/>
                        <a:tabLst/>
                        <a:defRPr sz="1800"/>
                      </a:pPr>
                      <a:r>
                        <a:rPr lang="en-US" sz="1800" b="1"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Fatigue </a:t>
                      </a:r>
                      <a:r>
                        <a:rPr lang="en-US" sz="1800" b="1" i="0" u="none" strike="noStrike" cap="none" spc="0" baseline="0" dirty="0">
                          <a:ln>
                            <a:noFill/>
                          </a:ln>
                          <a:solidFill>
                            <a:srgbClr val="0074AA"/>
                          </a:solidFill>
                          <a:uFillTx/>
                          <a:latin typeface="Arial" panose="020B0604020202020204" pitchFamily="34" charset="0"/>
                          <a:ea typeface="+mj-ea"/>
                          <a:cs typeface="Arial" panose="020B0604020202020204" pitchFamily="34" charset="0"/>
                          <a:sym typeface="Helvetica Neue Light"/>
                        </a:rPr>
                        <a:t>≥ Grade 2</a:t>
                      </a:r>
                      <a:endParaRPr lang="en-US" sz="1800" b="1"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endParaRPr>
                    </a:p>
                  </a:txBody>
                  <a:tcPr marL="45720" marR="45720" marT="22860" marB="22860" anchor="ctr">
                    <a:lnL w="12700" cap="flat">
                      <a:noFill/>
                      <a:miter lim="400000"/>
                    </a:lnL>
                    <a:lnR w="12700" cap="flat">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marL="0" marR="0" indent="0" algn="ctr" defTabSz="914400" eaLnBrk="1" latinLnBrk="0" hangingPunct="1">
                        <a:lnSpc>
                          <a:spcPct val="90000"/>
                        </a:lnSpc>
                        <a:spcBef>
                          <a:spcPts val="0"/>
                        </a:spcBef>
                        <a:spcAft>
                          <a:spcPts val="0"/>
                        </a:spcAft>
                        <a:buClrTx/>
                        <a:buSzTx/>
                        <a:buFontTx/>
                        <a:buNone/>
                        <a:tabLst/>
                        <a:defRPr sz="1800"/>
                      </a:pPr>
                      <a:r>
                        <a:rPr lang="en-US" sz="1800" b="0"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10.2%</a:t>
                      </a:r>
                    </a:p>
                  </a:txBody>
                  <a:tcPr marL="45720" marR="45720" marT="22860" marB="22860" anchor="ctr">
                    <a:lnL w="12700" cap="flat">
                      <a:noFill/>
                      <a:miter lim="400000"/>
                    </a:lnL>
                    <a:lnR w="12700" cap="flat">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marL="0" marR="0" indent="0" algn="ctr" defTabSz="914400" eaLnBrk="1" latinLnBrk="0" hangingPunct="1">
                        <a:lnSpc>
                          <a:spcPct val="90000"/>
                        </a:lnSpc>
                        <a:spcBef>
                          <a:spcPts val="0"/>
                        </a:spcBef>
                        <a:spcAft>
                          <a:spcPts val="0"/>
                        </a:spcAft>
                        <a:buClrTx/>
                        <a:buSzTx/>
                        <a:buFontTx/>
                        <a:buNone/>
                        <a:tabLst/>
                        <a:defRPr sz="1800"/>
                      </a:pPr>
                      <a:r>
                        <a:rPr lang="en-US" sz="1800" b="0"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27.2%</a:t>
                      </a:r>
                    </a:p>
                  </a:txBody>
                  <a:tcPr marL="45720" marR="45720" marT="22860" marB="22860" anchor="ctr">
                    <a:lnL w="12700" cap="flat">
                      <a:noFill/>
                      <a:miter lim="400000"/>
                    </a:lnL>
                    <a:lnR w="12700" cap="flat">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2989451220"/>
                  </a:ext>
                </a:extLst>
              </a:tr>
              <a:tr h="562357">
                <a:tc>
                  <a:txBody>
                    <a:bodyPr/>
                    <a:lstStyle/>
                    <a:p>
                      <a:pPr marL="0" marR="914400" indent="0" algn="l" defTabSz="914400" eaLnBrk="1" latinLnBrk="0" hangingPunct="1">
                        <a:lnSpc>
                          <a:spcPct val="90000"/>
                        </a:lnSpc>
                        <a:spcBef>
                          <a:spcPts val="0"/>
                        </a:spcBef>
                        <a:spcAft>
                          <a:spcPts val="0"/>
                        </a:spcAft>
                        <a:buClrTx/>
                        <a:buSzTx/>
                        <a:buFontTx/>
                        <a:buNone/>
                        <a:tabLst/>
                        <a:defRPr sz="1800"/>
                      </a:pPr>
                      <a:r>
                        <a:rPr lang="en-US" sz="1800" b="1"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Alopecia (any grade)</a:t>
                      </a:r>
                    </a:p>
                  </a:txBody>
                  <a:tcPr marL="45720" marR="45720" marT="22860" marB="22860" anchor="ctr">
                    <a:lnL w="12700" cap="flat">
                      <a:noFill/>
                      <a:miter lim="400000"/>
                    </a:lnL>
                    <a:lnR w="12700" cap="flat">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eaLnBrk="1" latinLnBrk="0" hangingPunct="1">
                        <a:lnSpc>
                          <a:spcPct val="90000"/>
                        </a:lnSpc>
                        <a:spcBef>
                          <a:spcPts val="0"/>
                        </a:spcBef>
                        <a:spcAft>
                          <a:spcPts val="0"/>
                        </a:spcAft>
                        <a:buClrTx/>
                        <a:buSzTx/>
                        <a:buFontTx/>
                        <a:buNone/>
                        <a:tabLst/>
                        <a:defRPr sz="1800"/>
                      </a:pPr>
                      <a:r>
                        <a:rPr lang="en-US" sz="1800" b="0"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3.4%</a:t>
                      </a:r>
                    </a:p>
                  </a:txBody>
                  <a:tcPr marL="45720" marR="45720" marT="22860" marB="22860" anchor="ctr">
                    <a:lnL w="12700" cap="flat">
                      <a:noFill/>
                      <a:miter lim="400000"/>
                    </a:lnL>
                    <a:lnR w="12700" cap="flat">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eaLnBrk="1" latinLnBrk="0" hangingPunct="1">
                        <a:lnSpc>
                          <a:spcPct val="90000"/>
                        </a:lnSpc>
                        <a:spcBef>
                          <a:spcPts val="0"/>
                        </a:spcBef>
                        <a:spcAft>
                          <a:spcPts val="0"/>
                        </a:spcAft>
                        <a:buClrTx/>
                        <a:buSzTx/>
                        <a:buFontTx/>
                        <a:buNone/>
                        <a:tabLst/>
                        <a:defRPr sz="1800"/>
                      </a:pPr>
                      <a:r>
                        <a:rPr lang="en-US" sz="1800" b="0"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25.1%</a:t>
                      </a:r>
                    </a:p>
                  </a:txBody>
                  <a:tcPr marL="45720" marR="45720" marT="22860" marB="22860" anchor="ctr">
                    <a:lnL w="12700" cap="flat">
                      <a:noFill/>
                      <a:miter lim="400000"/>
                    </a:lnL>
                    <a:lnR w="12700" cap="flat">
                      <a:noFill/>
                      <a:miter lim="400000"/>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06896998"/>
                  </a:ext>
                </a:extLst>
              </a:tr>
              <a:tr h="562357">
                <a:tc>
                  <a:txBody>
                    <a:bodyPr/>
                    <a:lstStyle/>
                    <a:p>
                      <a:pPr marL="0" marR="914400" indent="0" algn="l" defTabSz="914400" eaLnBrk="1" latinLnBrk="0" hangingPunct="1">
                        <a:lnSpc>
                          <a:spcPct val="90000"/>
                        </a:lnSpc>
                        <a:spcBef>
                          <a:spcPts val="0"/>
                        </a:spcBef>
                        <a:spcAft>
                          <a:spcPts val="0"/>
                        </a:spcAft>
                        <a:buClrTx/>
                        <a:buSzTx/>
                        <a:buFontTx/>
                        <a:buNone/>
                        <a:tabLst/>
                        <a:defRPr sz="1800"/>
                      </a:pPr>
                      <a:r>
                        <a:rPr lang="en-US" sz="1800" b="1"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Anemia ≥ Grade 3</a:t>
                      </a:r>
                    </a:p>
                  </a:txBody>
                  <a:tcPr marL="45720" marR="45720" marT="22860" marB="22860" anchor="ctr">
                    <a:lnL w="12700" cap="flat">
                      <a:noFill/>
                      <a:miter lim="400000"/>
                    </a:lnL>
                    <a:lnR w="12700" cap="flat">
                      <a:noFill/>
                      <a:miter lim="400000"/>
                    </a:lnR>
                    <a:lnT w="12700" cap="flat" cmpd="sng" algn="ctr">
                      <a:noFill/>
                      <a:prstDash val="solid"/>
                      <a:round/>
                      <a:headEnd type="none" w="med" len="med"/>
                      <a:tailEnd type="none" w="med" len="med"/>
                    </a:lnT>
                    <a:lnB w="12700" cap="flat" cmpd="sng" algn="ctr">
                      <a:noFill/>
                      <a:prstDash val="solid"/>
                      <a:miter lim="400000"/>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marL="0" marR="0" indent="0" algn="ctr" defTabSz="914400" eaLnBrk="1" latinLnBrk="0" hangingPunct="1">
                        <a:lnSpc>
                          <a:spcPct val="90000"/>
                        </a:lnSpc>
                        <a:spcBef>
                          <a:spcPts val="0"/>
                        </a:spcBef>
                        <a:spcAft>
                          <a:spcPts val="0"/>
                        </a:spcAft>
                        <a:buClrTx/>
                        <a:buSzTx/>
                        <a:buFontTx/>
                        <a:buNone/>
                        <a:tabLst/>
                        <a:defRPr sz="1800"/>
                      </a:pPr>
                      <a:r>
                        <a:rPr lang="en-US" sz="1800" b="0"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16.1%</a:t>
                      </a:r>
                    </a:p>
                  </a:txBody>
                  <a:tcPr marL="45720" marR="45720" marT="22860" marB="22860" anchor="ctr">
                    <a:lnL w="12700" cap="flat">
                      <a:noFill/>
                      <a:miter lim="400000"/>
                    </a:lnL>
                    <a:lnR w="12700" cap="flat">
                      <a:noFill/>
                      <a:miter lim="400000"/>
                    </a:lnR>
                    <a:lnT w="12700" cap="flat" cmpd="sng" algn="ctr">
                      <a:noFill/>
                      <a:prstDash val="solid"/>
                      <a:round/>
                      <a:headEnd type="none" w="med" len="med"/>
                      <a:tailEnd type="none" w="med" len="med"/>
                    </a:lnT>
                    <a:lnB w="12700" cap="flat" cmpd="sng" algn="ctr">
                      <a:noFill/>
                      <a:prstDash val="solid"/>
                      <a:miter lim="400000"/>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marL="0" marR="0" indent="0" algn="ctr" defTabSz="914400" eaLnBrk="1" latinLnBrk="0" hangingPunct="1">
                        <a:lnSpc>
                          <a:spcPct val="90000"/>
                        </a:lnSpc>
                        <a:spcBef>
                          <a:spcPts val="0"/>
                        </a:spcBef>
                        <a:spcAft>
                          <a:spcPts val="0"/>
                        </a:spcAft>
                        <a:buClrTx/>
                        <a:buSzTx/>
                        <a:buFontTx/>
                        <a:buNone/>
                        <a:tabLst/>
                        <a:defRPr sz="1800"/>
                      </a:pPr>
                      <a:r>
                        <a:rPr lang="en-US" sz="1800" b="0"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39.2%</a:t>
                      </a:r>
                    </a:p>
                  </a:txBody>
                  <a:tcPr marL="45720" marR="45720" marT="22860" marB="22860" anchor="ctr">
                    <a:lnL w="12700" cap="flat">
                      <a:noFill/>
                      <a:miter lim="400000"/>
                    </a:lnL>
                    <a:lnR w="12700" cap="flat">
                      <a:noFill/>
                      <a:miter lim="400000"/>
                    </a:lnR>
                    <a:lnT w="12700" cap="flat" cmpd="sng" algn="ctr">
                      <a:noFill/>
                      <a:prstDash val="solid"/>
                      <a:round/>
                      <a:headEnd type="none" w="med" len="med"/>
                      <a:tailEnd type="none" w="med" len="med"/>
                    </a:lnT>
                    <a:lnB w="12700" cap="flat" cmpd="sng" algn="ctr">
                      <a:noFill/>
                      <a:prstDash val="solid"/>
                      <a:miter lim="400000"/>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1853708992"/>
                  </a:ext>
                </a:extLst>
              </a:tr>
              <a:tr h="562357">
                <a:tc>
                  <a:txBody>
                    <a:bodyPr/>
                    <a:lstStyle/>
                    <a:p>
                      <a:pPr marL="0" marR="914400" indent="0" algn="l" defTabSz="914400" eaLnBrk="1" latinLnBrk="0" hangingPunct="1">
                        <a:lnSpc>
                          <a:spcPct val="90000"/>
                        </a:lnSpc>
                        <a:spcBef>
                          <a:spcPts val="0"/>
                        </a:spcBef>
                        <a:spcAft>
                          <a:spcPts val="0"/>
                        </a:spcAft>
                        <a:buClrTx/>
                        <a:buSzTx/>
                        <a:buFontTx/>
                        <a:buNone/>
                        <a:tabLst/>
                        <a:defRPr sz="1800"/>
                      </a:pPr>
                      <a:r>
                        <a:rPr lang="en-US" sz="1800" b="1"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Neutropenia ≥ Grade 3</a:t>
                      </a:r>
                    </a:p>
                  </a:txBody>
                  <a:tcPr marL="45720" marR="45720" marT="22860" marB="22860" anchor="ctr">
                    <a:lnL w="12700" cap="flat">
                      <a:noFill/>
                      <a:miter lim="400000"/>
                    </a:lnL>
                    <a:lnR w="12700" cap="flat">
                      <a:noFill/>
                      <a:miter lim="400000"/>
                    </a:lnR>
                    <a:lnT w="12700">
                      <a:noFill/>
                      <a:miter lim="400000"/>
                    </a:lnT>
                    <a:lnB w="12700" cap="flat" cmpd="sng" algn="ctr">
                      <a:noFill/>
                      <a:prstDash val="solid"/>
                      <a:miter lim="400000"/>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eaLnBrk="1" latinLnBrk="0" hangingPunct="1">
                        <a:lnSpc>
                          <a:spcPct val="90000"/>
                        </a:lnSpc>
                        <a:spcBef>
                          <a:spcPts val="0"/>
                        </a:spcBef>
                        <a:spcAft>
                          <a:spcPts val="0"/>
                        </a:spcAft>
                        <a:buClrTx/>
                        <a:buSzTx/>
                        <a:buFontTx/>
                        <a:buNone/>
                        <a:tabLst/>
                        <a:defRPr sz="1800"/>
                      </a:pPr>
                      <a:r>
                        <a:rPr lang="en-US" sz="1800" b="0"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9.3%</a:t>
                      </a:r>
                    </a:p>
                  </a:txBody>
                  <a:tcPr marL="45720" marR="45720" marT="22860" marB="22860" anchor="ctr">
                    <a:lnL w="12700" cap="flat">
                      <a:noFill/>
                      <a:miter lim="400000"/>
                    </a:lnL>
                    <a:lnR w="12700" cap="flat">
                      <a:noFill/>
                      <a:miter lim="400000"/>
                    </a:lnR>
                    <a:lnT w="12700">
                      <a:noFill/>
                      <a:miter lim="400000"/>
                    </a:lnT>
                    <a:lnB w="12700" cap="flat" cmpd="sng" algn="ctr">
                      <a:noFill/>
                      <a:prstDash val="solid"/>
                      <a:miter lim="400000"/>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eaLnBrk="1" latinLnBrk="0" hangingPunct="1">
                        <a:lnSpc>
                          <a:spcPct val="90000"/>
                        </a:lnSpc>
                        <a:spcBef>
                          <a:spcPts val="0"/>
                        </a:spcBef>
                        <a:spcAft>
                          <a:spcPts val="0"/>
                        </a:spcAft>
                        <a:buClrTx/>
                        <a:buSzTx/>
                        <a:buFontTx/>
                        <a:buNone/>
                        <a:tabLst/>
                        <a:defRPr sz="1800"/>
                      </a:pPr>
                      <a:r>
                        <a:rPr lang="en-US" sz="1800" b="0"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20.9%</a:t>
                      </a:r>
                    </a:p>
                  </a:txBody>
                  <a:tcPr marL="45720" marR="45720" marT="22860" marB="22860" anchor="ctr">
                    <a:lnL w="12700" cap="flat">
                      <a:noFill/>
                      <a:miter lim="400000"/>
                    </a:lnL>
                    <a:lnR w="12700" cap="flat">
                      <a:noFill/>
                      <a:miter lim="400000"/>
                    </a:lnR>
                    <a:lnT w="12700">
                      <a:noFill/>
                      <a:miter lim="400000"/>
                    </a:lnT>
                    <a:lnB w="12700" cap="flat" cmpd="sng" algn="ctr">
                      <a:noFill/>
                      <a:prstDash val="solid"/>
                      <a:miter lim="400000"/>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52221520"/>
                  </a:ext>
                </a:extLst>
              </a:tr>
              <a:tr h="663582">
                <a:tc>
                  <a:txBody>
                    <a:bodyPr/>
                    <a:lstStyle/>
                    <a:p>
                      <a:pPr marL="0" marR="914400" indent="0" algn="l" defTabSz="914400" eaLnBrk="1" latinLnBrk="0" hangingPunct="1">
                        <a:lnSpc>
                          <a:spcPct val="90000"/>
                        </a:lnSpc>
                        <a:spcBef>
                          <a:spcPts val="0"/>
                        </a:spcBef>
                        <a:spcAft>
                          <a:spcPts val="0"/>
                        </a:spcAft>
                        <a:buClrTx/>
                        <a:buSzTx/>
                        <a:buFontTx/>
                        <a:buNone/>
                        <a:tabLst/>
                        <a:defRPr sz="1800"/>
                      </a:pPr>
                      <a:r>
                        <a:rPr lang="en-US" sz="1800" b="1"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Thrombocytopenia ≥ Grade 3</a:t>
                      </a:r>
                    </a:p>
                  </a:txBody>
                  <a:tcPr marL="45720" marR="45720" marT="22860" marB="22860" anchor="ctr">
                    <a:lnL w="12700" cap="flat">
                      <a:noFill/>
                      <a:miter lim="400000"/>
                    </a:lnL>
                    <a:lnR w="12700" cap="flat">
                      <a:noFill/>
                      <a:miter lim="400000"/>
                    </a:lnR>
                    <a:lnT w="12700">
                      <a:noFill/>
                      <a:miter lim="400000"/>
                    </a:lnT>
                    <a:lnB w="12700" cap="flat" cmpd="sng" algn="ctr">
                      <a:noFill/>
                      <a:prstDash val="solid"/>
                      <a:miter lim="400000"/>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marL="0" marR="0" indent="0" algn="ctr" defTabSz="914400" eaLnBrk="1" latinLnBrk="0" hangingPunct="1">
                        <a:lnSpc>
                          <a:spcPct val="90000"/>
                        </a:lnSpc>
                        <a:spcBef>
                          <a:spcPts val="0"/>
                        </a:spcBef>
                        <a:spcAft>
                          <a:spcPts val="0"/>
                        </a:spcAft>
                        <a:buClrTx/>
                        <a:buSzTx/>
                        <a:buFontTx/>
                        <a:buNone/>
                        <a:tabLst/>
                        <a:defRPr sz="1800"/>
                      </a:pPr>
                      <a:r>
                        <a:rPr lang="en-US" sz="1800" b="0"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2.4%</a:t>
                      </a:r>
                    </a:p>
                  </a:txBody>
                  <a:tcPr marL="45720" marR="45720" marT="22860" marB="22860" anchor="ctr">
                    <a:lnL w="12700" cap="flat">
                      <a:noFill/>
                      <a:miter lim="400000"/>
                    </a:lnL>
                    <a:lnR w="12700" cap="flat">
                      <a:noFill/>
                      <a:miter lim="400000"/>
                    </a:lnR>
                    <a:lnT w="12700">
                      <a:noFill/>
                      <a:miter lim="400000"/>
                    </a:lnT>
                    <a:lnB w="12700" cap="flat" cmpd="sng" algn="ctr">
                      <a:noFill/>
                      <a:prstDash val="solid"/>
                      <a:miter lim="400000"/>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tc>
                  <a:txBody>
                    <a:bodyPr/>
                    <a:lstStyle/>
                    <a:p>
                      <a:pPr marL="0" marR="0" indent="0" algn="ctr" defTabSz="914400" eaLnBrk="1" latinLnBrk="0" hangingPunct="1">
                        <a:lnSpc>
                          <a:spcPct val="90000"/>
                        </a:lnSpc>
                        <a:spcBef>
                          <a:spcPts val="0"/>
                        </a:spcBef>
                        <a:spcAft>
                          <a:spcPts val="0"/>
                        </a:spcAft>
                        <a:buClrTx/>
                        <a:buSzTx/>
                        <a:buFontTx/>
                        <a:buNone/>
                        <a:tabLst/>
                        <a:defRPr sz="1800"/>
                      </a:pPr>
                      <a:r>
                        <a:rPr lang="en-US" sz="1800" b="0"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14.7%</a:t>
                      </a:r>
                    </a:p>
                  </a:txBody>
                  <a:tcPr marL="45720" marR="45720" marT="22860" marB="22860" anchor="ctr">
                    <a:lnL w="12700" cap="flat">
                      <a:noFill/>
                      <a:miter lim="400000"/>
                    </a:lnL>
                    <a:lnR w="12700" cap="flat">
                      <a:noFill/>
                      <a:miter lim="400000"/>
                    </a:lnR>
                    <a:lnT w="12700">
                      <a:noFill/>
                      <a:miter lim="400000"/>
                    </a:lnT>
                    <a:lnB w="12700" cap="flat" cmpd="sng" algn="ctr">
                      <a:noFill/>
                      <a:prstDash val="solid"/>
                      <a:miter lim="400000"/>
                      <a:headEnd type="none" w="med" len="med"/>
                      <a:tailEnd type="none" w="med" len="med"/>
                    </a:lnB>
                    <a:lnTlToBr w="12700" cmpd="sng">
                      <a:noFill/>
                      <a:prstDash val="solid"/>
                    </a:lnTlToBr>
                    <a:lnBlToTr w="12700" cmpd="sng">
                      <a:noFill/>
                      <a:prstDash val="solid"/>
                    </a:lnBlToTr>
                    <a:solidFill>
                      <a:schemeClr val="accent2">
                        <a:lumMod val="40000"/>
                        <a:lumOff val="60000"/>
                      </a:schemeClr>
                    </a:solidFill>
                  </a:tcPr>
                </a:tc>
                <a:extLst>
                  <a:ext uri="{0D108BD9-81ED-4DB2-BD59-A6C34878D82A}">
                    <a16:rowId xmlns:a16="http://schemas.microsoft.com/office/drawing/2014/main" val="170650795"/>
                  </a:ext>
                </a:extLst>
              </a:tr>
              <a:tr h="562357">
                <a:tc>
                  <a:txBody>
                    <a:bodyPr/>
                    <a:lstStyle/>
                    <a:p>
                      <a:pPr marL="0" marR="914400" indent="0" algn="l" defTabSz="914400" eaLnBrk="1" latinLnBrk="0" hangingPunct="1">
                        <a:lnSpc>
                          <a:spcPct val="90000"/>
                        </a:lnSpc>
                        <a:spcBef>
                          <a:spcPts val="0"/>
                        </a:spcBef>
                        <a:spcAft>
                          <a:spcPts val="0"/>
                        </a:spcAft>
                        <a:buClrTx/>
                        <a:buSzTx/>
                        <a:buFontTx/>
                        <a:buNone/>
                        <a:tabLst/>
                        <a:defRPr sz="1800"/>
                      </a:pPr>
                      <a:r>
                        <a:rPr lang="en-US" sz="1800" b="1"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MDS/AML</a:t>
                      </a:r>
                    </a:p>
                  </a:txBody>
                  <a:tcPr marL="45720" marR="45720" marT="22860" marB="22860" anchor="ctr">
                    <a:lnL w="12700" cap="flat">
                      <a:noFill/>
                      <a:miter lim="400000"/>
                    </a:lnL>
                    <a:lnR w="12700" cap="flat">
                      <a:noFill/>
                      <a:miter lim="400000"/>
                    </a:lnR>
                    <a:lnT w="12700">
                      <a:noFill/>
                      <a:miter lim="400000"/>
                    </a:lnT>
                    <a:lnB w="12700" cap="flat" cmpd="sng" algn="ctr">
                      <a:noFill/>
                      <a:prstDash val="solid"/>
                      <a:miter lim="400000"/>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eaLnBrk="1" latinLnBrk="0" hangingPunct="1">
                        <a:lnSpc>
                          <a:spcPct val="90000"/>
                        </a:lnSpc>
                        <a:spcBef>
                          <a:spcPts val="0"/>
                        </a:spcBef>
                        <a:spcAft>
                          <a:spcPts val="0"/>
                        </a:spcAft>
                        <a:buClrTx/>
                        <a:buSzTx/>
                        <a:buFontTx/>
                        <a:buNone/>
                        <a:tabLst/>
                        <a:defRPr sz="1800"/>
                      </a:pPr>
                      <a:r>
                        <a:rPr lang="en-US" sz="1800" b="0"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0</a:t>
                      </a:r>
                    </a:p>
                  </a:txBody>
                  <a:tcPr marL="45720" marR="45720" marT="22860" marB="22860" anchor="ctr">
                    <a:lnL w="12700" cap="flat">
                      <a:noFill/>
                      <a:miter lim="400000"/>
                    </a:lnL>
                    <a:lnR w="12700" cap="flat">
                      <a:noFill/>
                      <a:miter lim="400000"/>
                    </a:lnR>
                    <a:lnT w="12700">
                      <a:noFill/>
                      <a:miter lim="400000"/>
                    </a:lnT>
                    <a:lnB w="12700" cap="flat" cmpd="sng" algn="ctr">
                      <a:noFill/>
                      <a:prstDash val="solid"/>
                      <a:miter lim="400000"/>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eaLnBrk="1" latinLnBrk="0" hangingPunct="1">
                        <a:lnSpc>
                          <a:spcPct val="90000"/>
                        </a:lnSpc>
                        <a:spcBef>
                          <a:spcPts val="0"/>
                        </a:spcBef>
                        <a:spcAft>
                          <a:spcPts val="0"/>
                        </a:spcAft>
                        <a:buClrTx/>
                        <a:buSzTx/>
                        <a:buFontTx/>
                        <a:buNone/>
                        <a:tabLst/>
                        <a:defRPr sz="1800"/>
                      </a:pPr>
                      <a:r>
                        <a:rPr lang="en-US" sz="1800" b="0" i="0" u="none" strike="noStrike" cap="none" spc="0" baseline="0" dirty="0">
                          <a:ln>
                            <a:noFill/>
                          </a:ln>
                          <a:solidFill>
                            <a:srgbClr val="0074AA"/>
                          </a:solidFill>
                          <a:uFillTx/>
                          <a:latin typeface="Arial" panose="020B0604020202020204" pitchFamily="34" charset="0"/>
                          <a:ea typeface="+mn-ea"/>
                          <a:cs typeface="Arial" panose="020B0604020202020204" pitchFamily="34" charset="0"/>
                          <a:sym typeface="Helvetica Neue Light"/>
                        </a:rPr>
                        <a:t>0</a:t>
                      </a:r>
                    </a:p>
                  </a:txBody>
                  <a:tcPr marL="45720" marR="45720" marT="22860" marB="22860" anchor="ctr">
                    <a:lnL w="12700" cap="flat">
                      <a:noFill/>
                      <a:miter lim="400000"/>
                    </a:lnL>
                    <a:lnR w="12700" cap="flat">
                      <a:noFill/>
                      <a:miter lim="400000"/>
                    </a:lnR>
                    <a:lnT w="12700">
                      <a:noFill/>
                      <a:miter lim="400000"/>
                    </a:lnT>
                    <a:lnB w="12700" cap="flat" cmpd="sng" algn="ctr">
                      <a:noFill/>
                      <a:prstDash val="solid"/>
                      <a:miter lim="400000"/>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02115852"/>
                  </a:ext>
                </a:extLst>
              </a:tr>
            </a:tbl>
          </a:graphicData>
        </a:graphic>
      </p:graphicFrame>
      <p:sp>
        <p:nvSpPr>
          <p:cNvPr id="4" name="TextBox 3">
            <a:extLst>
              <a:ext uri="{FF2B5EF4-FFF2-40B4-BE49-F238E27FC236}">
                <a16:creationId xmlns:a16="http://schemas.microsoft.com/office/drawing/2014/main" id="{3456F1E9-3BFA-9648-853B-CEA1AEFFF56C}"/>
              </a:ext>
            </a:extLst>
          </p:cNvPr>
          <p:cNvSpPr txBox="1"/>
          <p:nvPr/>
        </p:nvSpPr>
        <p:spPr>
          <a:xfrm>
            <a:off x="380185" y="6357466"/>
            <a:ext cx="5935920" cy="2482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r>
              <a:rPr lang="en-US" sz="1600" b="0" spc="0" dirty="0" err="1">
                <a:solidFill>
                  <a:srgbClr val="000000"/>
                </a:solidFill>
                <a:latin typeface="Arial" panose="020B0604020202020204" pitchFamily="34" charset="0"/>
                <a:cs typeface="Arial" panose="020B0604020202020204" pitchFamily="34" charset="0"/>
              </a:rPr>
              <a:t>Hurvitz</a:t>
            </a:r>
            <a:r>
              <a:rPr lang="en-US" sz="1600" b="0" spc="0" dirty="0">
                <a:solidFill>
                  <a:srgbClr val="000000"/>
                </a:solidFill>
                <a:latin typeface="Arial" panose="020B0604020202020204" pitchFamily="34" charset="0"/>
                <a:cs typeface="Arial" panose="020B0604020202020204" pitchFamily="34" charset="0"/>
              </a:rPr>
              <a:t> et al, The Oncologist 2019; Robson et al, Ann Oncol 2019</a:t>
            </a:r>
          </a:p>
        </p:txBody>
      </p:sp>
    </p:spTree>
    <p:extLst>
      <p:ext uri="{BB962C8B-B14F-4D97-AF65-F5344CB8AC3E}">
        <p14:creationId xmlns:p14="http://schemas.microsoft.com/office/powerpoint/2010/main" val="112467286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90605-A0EF-D54F-83F8-40BB528D6E89}"/>
              </a:ext>
            </a:extLst>
          </p:cNvPr>
          <p:cNvSpPr>
            <a:spLocks noGrp="1"/>
          </p:cNvSpPr>
          <p:nvPr>
            <p:ph type="title"/>
          </p:nvPr>
        </p:nvSpPr>
        <p:spPr>
          <a:xfrm>
            <a:off x="530932" y="1141710"/>
            <a:ext cx="11151317" cy="1103313"/>
          </a:xfrm>
        </p:spPr>
        <p:txBody>
          <a:bodyPr>
            <a:normAutofit/>
          </a:bodyPr>
          <a:lstStyle/>
          <a:p>
            <a:pPr>
              <a:lnSpc>
                <a:spcPct val="100000"/>
              </a:lnSpc>
            </a:pPr>
            <a:r>
              <a:rPr lang="en-US" altLang="en-US" sz="2000" dirty="0"/>
              <a:t>Olaparib vs Placebo as Adjuvant Therapy in HER2-/</a:t>
            </a:r>
            <a:r>
              <a:rPr lang="en-US" altLang="en-US" sz="2000" dirty="0" err="1"/>
              <a:t>g</a:t>
            </a:r>
            <a:r>
              <a:rPr lang="en-US" altLang="en-US" sz="2000" i="1" dirty="0" err="1"/>
              <a:t>BRCA</a:t>
            </a:r>
            <a:r>
              <a:rPr lang="en-US" altLang="en-US" sz="2000" dirty="0"/>
              <a:t> </a:t>
            </a:r>
            <a:r>
              <a:rPr lang="en-US" altLang="en-US" sz="1800" dirty="0"/>
              <a:t>Mutation-Positive</a:t>
            </a:r>
            <a:r>
              <a:rPr lang="en-US" altLang="en-US" sz="2000" dirty="0"/>
              <a:t> EBC (</a:t>
            </a:r>
            <a:r>
              <a:rPr lang="en-US" altLang="en-US" sz="2000" dirty="0" err="1"/>
              <a:t>OlympiA</a:t>
            </a:r>
            <a:r>
              <a:rPr lang="en-US" altLang="en-US" sz="2000" dirty="0"/>
              <a:t>;</a:t>
            </a:r>
            <a:r>
              <a:rPr lang="en-US" altLang="en-US" sz="2000" b="0" kern="1200" dirty="0">
                <a:solidFill>
                  <a:srgbClr val="455560"/>
                </a:solidFill>
              </a:rPr>
              <a:t> </a:t>
            </a:r>
            <a:r>
              <a:rPr lang="en-US" altLang="en-US" sz="2000" dirty="0"/>
              <a:t>NCT02032823)</a:t>
            </a:r>
            <a:endParaRPr lang="en-US" sz="2000" dirty="0"/>
          </a:p>
        </p:txBody>
      </p:sp>
      <p:pic>
        <p:nvPicPr>
          <p:cNvPr id="5" name="Content Placeholder 4">
            <a:extLst>
              <a:ext uri="{FF2B5EF4-FFF2-40B4-BE49-F238E27FC236}">
                <a16:creationId xmlns:a16="http://schemas.microsoft.com/office/drawing/2014/main" id="{D34D38B6-5374-CF4F-9999-5FF9848C6731}"/>
              </a:ext>
            </a:extLst>
          </p:cNvPr>
          <p:cNvPicPr>
            <a:picLocks noGrp="1" noChangeAspect="1"/>
          </p:cNvPicPr>
          <p:nvPr>
            <p:ph idx="1"/>
          </p:nvPr>
        </p:nvPicPr>
        <p:blipFill>
          <a:blip r:embed="rId2">
            <a:extLst>
              <a:ext uri="{28A0092B-C50C-407E-A947-70E740481C1C}">
                <a14:useLocalDpi xmlns:a14="http://schemas.microsoft.com/office/drawing/2010/main"/>
              </a:ext>
            </a:extLst>
          </a:blip>
          <a:stretch>
            <a:fillRect/>
          </a:stretch>
        </p:blipFill>
        <p:spPr>
          <a:xfrm>
            <a:off x="546786" y="2094139"/>
            <a:ext cx="11265729" cy="2902404"/>
          </a:xfrm>
        </p:spPr>
      </p:pic>
      <p:sp>
        <p:nvSpPr>
          <p:cNvPr id="6" name="Rectangle 5">
            <a:extLst>
              <a:ext uri="{FF2B5EF4-FFF2-40B4-BE49-F238E27FC236}">
                <a16:creationId xmlns:a16="http://schemas.microsoft.com/office/drawing/2014/main" id="{550BC260-B00D-3045-BED0-385B5D0F5F15}"/>
              </a:ext>
            </a:extLst>
          </p:cNvPr>
          <p:cNvSpPr/>
          <p:nvPr/>
        </p:nvSpPr>
        <p:spPr>
          <a:xfrm>
            <a:off x="661198" y="5164634"/>
            <a:ext cx="9730740" cy="1257588"/>
          </a:xfrm>
          <a:prstGeom prst="rect">
            <a:avLst/>
          </a:prstGeom>
        </p:spPr>
        <p:txBody>
          <a:bodyPr wrap="square">
            <a:spAutoFit/>
          </a:bodyPr>
          <a:lstStyle/>
          <a:p>
            <a:pPr marL="342900" indent="-342900" defTabSz="457200" fontAlgn="base" hangingPunct="1">
              <a:lnSpc>
                <a:spcPct val="110000"/>
              </a:lnSpc>
              <a:spcBef>
                <a:spcPts val="250"/>
              </a:spcBef>
              <a:spcAft>
                <a:spcPct val="0"/>
              </a:spcAft>
              <a:buClr>
                <a:schemeClr val="tx1"/>
              </a:buClr>
              <a:buFont typeface="Arial" panose="020B0604020202020204" pitchFamily="34" charset="0"/>
              <a:buChar char="•"/>
              <a:defRPr/>
            </a:pPr>
            <a:r>
              <a:rPr lang="en-US" sz="2200" b="0" spc="0" dirty="0">
                <a:latin typeface="Arial" panose="020B0604020202020204" pitchFamily="34" charset="0"/>
                <a:cs typeface="Arial" panose="020B0604020202020204" pitchFamily="34" charset="0"/>
              </a:rPr>
              <a:t>Primary endpoint: invasive DFS</a:t>
            </a:r>
          </a:p>
          <a:p>
            <a:pPr marL="342900" indent="-342900" defTabSz="457200" fontAlgn="base" hangingPunct="1">
              <a:lnSpc>
                <a:spcPct val="110000"/>
              </a:lnSpc>
              <a:spcBef>
                <a:spcPts val="250"/>
              </a:spcBef>
              <a:spcAft>
                <a:spcPct val="0"/>
              </a:spcAft>
              <a:buClr>
                <a:schemeClr val="tx1"/>
              </a:buClr>
              <a:buFont typeface="Arial" panose="020B0604020202020204" pitchFamily="34" charset="0"/>
              <a:buChar char="•"/>
              <a:defRPr/>
            </a:pPr>
            <a:r>
              <a:rPr lang="en-US" sz="2200" b="0" spc="0" dirty="0">
                <a:latin typeface="Arial" panose="020B0604020202020204" pitchFamily="34" charset="0"/>
                <a:cs typeface="Arial" panose="020B0604020202020204" pitchFamily="34" charset="0"/>
              </a:rPr>
              <a:t>Secondary endpoints: distant DFS, OS, safety, QoL</a:t>
            </a:r>
          </a:p>
          <a:p>
            <a:pPr marL="342900" indent="-342900" defTabSz="457200" fontAlgn="base" hangingPunct="1">
              <a:lnSpc>
                <a:spcPct val="110000"/>
              </a:lnSpc>
              <a:spcBef>
                <a:spcPts val="250"/>
              </a:spcBef>
              <a:spcAft>
                <a:spcPct val="0"/>
              </a:spcAft>
              <a:buClr>
                <a:schemeClr val="tx1"/>
              </a:buClr>
              <a:buFont typeface="Arial" panose="020B0604020202020204" pitchFamily="34" charset="0"/>
              <a:buChar char="•"/>
              <a:defRPr/>
            </a:pPr>
            <a:r>
              <a:rPr lang="en-US" sz="2200" b="0" spc="0" dirty="0">
                <a:latin typeface="Arial" panose="020B0604020202020204" pitchFamily="34" charset="0"/>
                <a:cs typeface="Arial" panose="020B0604020202020204" pitchFamily="34" charset="0"/>
              </a:rPr>
              <a:t>Fully accrued: results expected in 2020</a:t>
            </a:r>
          </a:p>
        </p:txBody>
      </p:sp>
      <p:sp>
        <p:nvSpPr>
          <p:cNvPr id="7" name="Enter Title/Headline Here">
            <a:extLst>
              <a:ext uri="{FF2B5EF4-FFF2-40B4-BE49-F238E27FC236}">
                <a16:creationId xmlns:a16="http://schemas.microsoft.com/office/drawing/2014/main" id="{1BEF8D64-CE1C-CB4F-92E0-F5CB4099ABAE}"/>
              </a:ext>
            </a:extLst>
          </p:cNvPr>
          <p:cNvSpPr txBox="1"/>
          <p:nvPr/>
        </p:nvSpPr>
        <p:spPr>
          <a:xfrm>
            <a:off x="380185" y="376397"/>
            <a:ext cx="11528402" cy="46166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defRPr sz="7500" spc="-300"/>
            </a:lvl1pPr>
          </a:lstStyle>
          <a:p>
            <a:r>
              <a:rPr lang="en-US" sz="3750" spc="0" dirty="0">
                <a:latin typeface="Arial" panose="020B0604020202020204" pitchFamily="34" charset="0"/>
                <a:cs typeface="Arial" panose="020B0604020202020204" pitchFamily="34" charset="0"/>
              </a:rPr>
              <a:t>Approaches to Increasing Benefit – Early Stage</a:t>
            </a:r>
            <a:endParaRPr sz="3750" spc="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627183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Neoadjuvant PARP Inhibitor Trials in Breast Cancer</a:t>
            </a:r>
          </a:p>
        </p:txBody>
      </p:sp>
      <p:sp>
        <p:nvSpPr>
          <p:cNvPr id="10" name="Text Box 15">
            <a:extLst>
              <a:ext uri="{FF2B5EF4-FFF2-40B4-BE49-F238E27FC236}">
                <a16:creationId xmlns:a16="http://schemas.microsoft.com/office/drawing/2014/main" id="{8F28DC21-E92D-43EB-8CB2-A40276187A5E}"/>
              </a:ext>
            </a:extLst>
          </p:cNvPr>
          <p:cNvSpPr txBox="1">
            <a:spLocks noChangeArrowheads="1"/>
          </p:cNvSpPr>
          <p:nvPr/>
        </p:nvSpPr>
        <p:spPr bwMode="auto">
          <a:xfrm>
            <a:off x="472544" y="6434431"/>
            <a:ext cx="8491763" cy="276999"/>
          </a:xfrm>
          <a:prstGeom prst="rect">
            <a:avLst/>
          </a:prstGeom>
          <a:noFill/>
          <a:ln>
            <a:noFill/>
          </a:ln>
        </p:spPr>
        <p:txBody>
          <a:bodyPr wrap="square" anchor="b">
            <a:spAutoFit/>
          </a:bodyPr>
          <a:lstStyle>
            <a:lvl1pPr>
              <a:defRPr b="1">
                <a:solidFill>
                  <a:schemeClr val="tx1"/>
                </a:solidFill>
                <a:latin typeface="Arial" charset="0"/>
              </a:defRPr>
            </a:lvl1pPr>
            <a:lvl2pPr marL="742950" indent="-285750">
              <a:defRPr b="1">
                <a:solidFill>
                  <a:schemeClr val="tx1"/>
                </a:solidFill>
                <a:latin typeface="Arial" charset="0"/>
              </a:defRPr>
            </a:lvl2pPr>
            <a:lvl3pPr marL="1143000" indent="-228600">
              <a:defRPr b="1">
                <a:solidFill>
                  <a:schemeClr val="tx1"/>
                </a:solidFill>
                <a:latin typeface="Arial" charset="0"/>
              </a:defRPr>
            </a:lvl3pPr>
            <a:lvl4pPr marL="1600200" indent="-228600">
              <a:defRPr b="1">
                <a:solidFill>
                  <a:schemeClr val="tx1"/>
                </a:solidFill>
                <a:latin typeface="Arial" charset="0"/>
              </a:defRPr>
            </a:lvl4pPr>
            <a:lvl5pPr marL="2057400" indent="-22860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defTabSz="914400" hangingPunct="1">
              <a:lnSpc>
                <a:spcPct val="100000"/>
              </a:lnSpc>
              <a:defRPr/>
            </a:pPr>
            <a:r>
              <a:rPr lang="en-US" altLang="en-US" sz="1200" b="0" kern="1200" spc="0" dirty="0">
                <a:solidFill>
                  <a:srgbClr val="455560"/>
                </a:solidFill>
                <a:latin typeface="Calibri" panose="020F0502020204030204" pitchFamily="34" charset="0"/>
                <a:ea typeface="+mn-ea"/>
                <a:cs typeface="+mn-cs"/>
              </a:rPr>
              <a:t>1. Rugo. NEJM. 2016;375:23. 2. Loibl. Lancet Oncol. 2018;19:497. 3. Litton. NPJ BC. 2017;3:49. 4. Litton. ASCO 2018. Abstr 508. </a:t>
            </a:r>
          </a:p>
        </p:txBody>
      </p:sp>
      <p:graphicFrame>
        <p:nvGraphicFramePr>
          <p:cNvPr id="11" name="Group 155">
            <a:extLst>
              <a:ext uri="{FF2B5EF4-FFF2-40B4-BE49-F238E27FC236}">
                <a16:creationId xmlns:a16="http://schemas.microsoft.com/office/drawing/2014/main" id="{A7B1FC81-F3F8-4BA9-A3EF-9984A4C0264E}"/>
              </a:ext>
            </a:extLst>
          </p:cNvPr>
          <p:cNvGraphicFramePr>
            <a:graphicFrameLocks/>
          </p:cNvGraphicFramePr>
          <p:nvPr>
            <p:extLst>
              <p:ext uri="{D42A27DB-BD31-4B8C-83A1-F6EECF244321}">
                <p14:modId xmlns:p14="http://schemas.microsoft.com/office/powerpoint/2010/main" val="3651827775"/>
              </p:ext>
            </p:extLst>
          </p:nvPr>
        </p:nvGraphicFramePr>
        <p:xfrm>
          <a:off x="472544" y="1523851"/>
          <a:ext cx="11201758" cy="4166692"/>
        </p:xfrm>
        <a:graphic>
          <a:graphicData uri="http://schemas.openxmlformats.org/drawingml/2006/table">
            <a:tbl>
              <a:tblPr bandRow="1">
                <a:tableStyleId>{5DA37D80-6434-44D0-A028-1B22A696006F}</a:tableStyleId>
              </a:tblPr>
              <a:tblGrid>
                <a:gridCol w="1680264">
                  <a:extLst>
                    <a:ext uri="{9D8B030D-6E8A-4147-A177-3AD203B41FA5}">
                      <a16:colId xmlns:a16="http://schemas.microsoft.com/office/drawing/2014/main" val="20000"/>
                    </a:ext>
                  </a:extLst>
                </a:gridCol>
                <a:gridCol w="1196120">
                  <a:extLst>
                    <a:ext uri="{9D8B030D-6E8A-4147-A177-3AD203B41FA5}">
                      <a16:colId xmlns:a16="http://schemas.microsoft.com/office/drawing/2014/main" val="20001"/>
                    </a:ext>
                  </a:extLst>
                </a:gridCol>
                <a:gridCol w="1822659">
                  <a:extLst>
                    <a:ext uri="{9D8B030D-6E8A-4147-A177-3AD203B41FA5}">
                      <a16:colId xmlns:a16="http://schemas.microsoft.com/office/drawing/2014/main" val="225683912"/>
                    </a:ext>
                  </a:extLst>
                </a:gridCol>
                <a:gridCol w="3626332">
                  <a:extLst>
                    <a:ext uri="{9D8B030D-6E8A-4147-A177-3AD203B41FA5}">
                      <a16:colId xmlns:a16="http://schemas.microsoft.com/office/drawing/2014/main" val="20002"/>
                    </a:ext>
                  </a:extLst>
                </a:gridCol>
                <a:gridCol w="968288">
                  <a:extLst>
                    <a:ext uri="{9D8B030D-6E8A-4147-A177-3AD203B41FA5}">
                      <a16:colId xmlns:a16="http://schemas.microsoft.com/office/drawing/2014/main" val="2364328093"/>
                    </a:ext>
                  </a:extLst>
                </a:gridCol>
                <a:gridCol w="1908095">
                  <a:extLst>
                    <a:ext uri="{9D8B030D-6E8A-4147-A177-3AD203B41FA5}">
                      <a16:colId xmlns:a16="http://schemas.microsoft.com/office/drawing/2014/main" val="3398481923"/>
                    </a:ext>
                  </a:extLst>
                </a:gridCol>
              </a:tblGrid>
              <a:tr h="644646">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800" u="none" strike="noStrike" cap="none" normalizeH="0" baseline="0" dirty="0">
                          <a:ln>
                            <a:noFill/>
                          </a:ln>
                          <a:solidFill>
                            <a:srgbClr val="000000"/>
                          </a:solidFill>
                          <a:effectLst/>
                          <a:latin typeface="Calibri" panose="020F0502020204030204" pitchFamily="34" charset="0"/>
                          <a:cs typeface="Calibri" panose="020F0502020204030204" pitchFamily="34" charset="0"/>
                        </a:rPr>
                        <a:t>PARP Inhibitor (Dose)</a:t>
                      </a:r>
                      <a:endParaRPr kumimoji="0" lang="en-US" sz="1800" b="1" i="0" u="none" strike="noStrike" cap="none" normalizeH="0" baseline="0" dirty="0">
                        <a:ln>
                          <a:noFill/>
                        </a:ln>
                        <a:solidFill>
                          <a:srgbClr val="000000"/>
                        </a:solidFill>
                        <a:effectLst/>
                        <a:latin typeface="Calibri" panose="020F0502020204030204" pitchFamily="34" charset="0"/>
                        <a:cs typeface="Calibri" panose="020F0502020204030204" pitchFamily="34" charset="0"/>
                      </a:endParaRPr>
                    </a:p>
                  </a:txBody>
                  <a:tcPr marL="121881" marR="121881" marT="45774" marB="45774"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8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Trial</a:t>
                      </a:r>
                      <a:endParaRPr kumimoji="0" lang="en-US" sz="1800" b="1"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121881" marR="121881" marT="45774" marB="45774"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8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Patient Population</a:t>
                      </a:r>
                      <a:endParaRPr kumimoji="0" lang="en-US" sz="1800" b="1"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121881" marR="121881" marT="45774" marB="45774"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8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Treatment Arms</a:t>
                      </a:r>
                      <a:endParaRPr kumimoji="0" lang="en-US" sz="1800" b="1"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121881" marR="121881" marT="45774" marB="45774"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8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Sample </a:t>
                      </a:r>
                      <a:br>
                        <a:rPr kumimoji="0" lang="en-US" sz="18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br>
                      <a:r>
                        <a:rPr kumimoji="0" lang="en-US" sz="18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Size, n</a:t>
                      </a:r>
                      <a:endParaRPr kumimoji="0" lang="en-US" sz="1800" b="1"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121881" marR="121881" marT="45774" marB="45774"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8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Results </a:t>
                      </a:r>
                      <a:endParaRPr kumimoji="0" lang="en-US" sz="1800" b="1"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121881" marR="121881" marT="45774" marB="45774" anchor="ctr" horzOverflow="overflow"/>
                </a:tc>
                <a:extLst>
                  <a:ext uri="{0D108BD9-81ED-4DB2-BD59-A6C34878D82A}">
                    <a16:rowId xmlns:a16="http://schemas.microsoft.com/office/drawing/2014/main" val="10000"/>
                  </a:ext>
                </a:extLst>
              </a:tr>
              <a:tr h="713595">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cap="none" normalizeH="0" baseline="0" dirty="0">
                          <a:ln>
                            <a:noFill/>
                          </a:ln>
                          <a:solidFill>
                            <a:srgbClr val="000000"/>
                          </a:solidFill>
                          <a:effectLst/>
                          <a:latin typeface="Calibri" panose="020F0502020204030204" pitchFamily="34" charset="0"/>
                          <a:cs typeface="Calibri" panose="020F0502020204030204" pitchFamily="34" charset="0"/>
                        </a:rPr>
                        <a:t>Veliparib</a:t>
                      </a:r>
                    </a:p>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cap="none" normalizeH="0" baseline="0" dirty="0">
                          <a:ln>
                            <a:noFill/>
                          </a:ln>
                          <a:solidFill>
                            <a:srgbClr val="000000"/>
                          </a:solidFill>
                          <a:effectLst/>
                          <a:latin typeface="Calibri" panose="020F0502020204030204" pitchFamily="34" charset="0"/>
                          <a:cs typeface="Calibri" panose="020F0502020204030204" pitchFamily="34" charset="0"/>
                        </a:rPr>
                        <a:t>(50 mg BID)</a:t>
                      </a:r>
                      <a:r>
                        <a:rPr kumimoji="0" lang="en-US" sz="1400" u="none" strike="noStrike" cap="none" normalizeH="0" baseline="30000" dirty="0">
                          <a:ln>
                            <a:noFill/>
                          </a:ln>
                          <a:solidFill>
                            <a:srgbClr val="000000"/>
                          </a:solidFill>
                          <a:effectLst/>
                          <a:latin typeface="Calibri" panose="020F0502020204030204" pitchFamily="34" charset="0"/>
                          <a:cs typeface="Calibri" panose="020F0502020204030204" pitchFamily="34" charset="0"/>
                        </a:rPr>
                        <a:t>[1]</a:t>
                      </a:r>
                      <a:endParaRPr kumimoji="0" lang="en-US" sz="1400" b="0" i="0" u="none" strike="noStrike" cap="none" normalizeH="0" baseline="0" dirty="0">
                        <a:ln>
                          <a:noFill/>
                        </a:ln>
                        <a:solidFill>
                          <a:srgbClr val="000000"/>
                        </a:solidFill>
                        <a:effectLst/>
                        <a:latin typeface="Calibri" panose="020F0502020204030204" pitchFamily="34" charset="0"/>
                        <a:cs typeface="Calibri" panose="020F0502020204030204" pitchFamily="34" charset="0"/>
                      </a:endParaRPr>
                    </a:p>
                  </a:txBody>
                  <a:tcPr marL="121881" marR="121881" marT="45774" marB="45774"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I-SPY 2 </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(phase II )*</a:t>
                      </a: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121881" marR="121881" marT="45774" marB="45774"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Stage II-III TNBC</a:t>
                      </a: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68580" marR="68580" marT="34290" marB="34290" anchor="ct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
                        <a:tabLst/>
                        <a:defRPr/>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Veliparib + Q3W IV carboplatin (AUC dose = 6) + QW IV 80 mg/m</a:t>
                      </a:r>
                      <a:r>
                        <a:rPr kumimoji="0" lang="en-US" sz="1400" u="none" strike="noStrike" kern="1200" cap="none" normalizeH="0" baseline="30000" dirty="0">
                          <a:ln>
                            <a:noFill/>
                          </a:ln>
                          <a:solidFill>
                            <a:srgbClr val="000000"/>
                          </a:solidFill>
                          <a:effectLst/>
                          <a:latin typeface="Calibri" panose="020F0502020204030204" pitchFamily="34" charset="0"/>
                          <a:cs typeface="Calibri" panose="020F0502020204030204" pitchFamily="34" charset="0"/>
                        </a:rPr>
                        <a:t>2 </a:t>
                      </a: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paclitaxel </a:t>
                      </a: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QW IV 80 mg/m</a:t>
                      </a:r>
                      <a:r>
                        <a:rPr kumimoji="0" lang="en-US" sz="1400" u="none" strike="noStrike" kern="1200" cap="none" normalizeH="0" baseline="30000" dirty="0">
                          <a:ln>
                            <a:noFill/>
                          </a:ln>
                          <a:solidFill>
                            <a:srgbClr val="000000"/>
                          </a:solidFill>
                          <a:effectLst/>
                          <a:latin typeface="Calibri" panose="020F0502020204030204" pitchFamily="34" charset="0"/>
                          <a:cs typeface="Calibri" panose="020F0502020204030204" pitchFamily="34" charset="0"/>
                        </a:rPr>
                        <a:t>2 </a:t>
                      </a: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paclitaxel</a:t>
                      </a: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68580" marR="68580" marT="34290" marB="34290"/>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39</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endPar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21</a:t>
                      </a: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68580" marR="68580" marT="34290" marB="34290"/>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pCR: 51%</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endPar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pCR: 26%</a:t>
                      </a: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68580" marR="68580" marT="34290" marB="34290"/>
                </a:tc>
                <a:extLst>
                  <a:ext uri="{0D108BD9-81ED-4DB2-BD59-A6C34878D82A}">
                    <a16:rowId xmlns:a16="http://schemas.microsoft.com/office/drawing/2014/main" val="10001"/>
                  </a:ext>
                </a:extLst>
              </a:tr>
              <a:tr h="1143287">
                <a:tc>
                  <a:txBody>
                    <a:bodyPr/>
                    <a:lstStyle/>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cap="none" normalizeH="0" baseline="0" dirty="0">
                          <a:ln>
                            <a:noFill/>
                          </a:ln>
                          <a:solidFill>
                            <a:srgbClr val="000000"/>
                          </a:solidFill>
                          <a:effectLst/>
                          <a:latin typeface="Calibri" panose="020F0502020204030204" pitchFamily="34" charset="0"/>
                          <a:cs typeface="Calibri" panose="020F0502020204030204" pitchFamily="34" charset="0"/>
                        </a:rPr>
                        <a:t>Veliparib </a:t>
                      </a:r>
                    </a:p>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cap="none" normalizeH="0" baseline="0" dirty="0">
                          <a:ln>
                            <a:noFill/>
                          </a:ln>
                          <a:solidFill>
                            <a:srgbClr val="000000"/>
                          </a:solidFill>
                          <a:effectLst/>
                          <a:latin typeface="Calibri" panose="020F0502020204030204" pitchFamily="34" charset="0"/>
                          <a:cs typeface="Calibri" panose="020F0502020204030204" pitchFamily="34" charset="0"/>
                        </a:rPr>
                        <a:t>(50 mg BID)</a:t>
                      </a:r>
                      <a:r>
                        <a:rPr kumimoji="0" lang="en-US" sz="1400" u="none" strike="noStrike" cap="none" normalizeH="0" baseline="30000" dirty="0">
                          <a:ln>
                            <a:noFill/>
                          </a:ln>
                          <a:solidFill>
                            <a:srgbClr val="000000"/>
                          </a:solidFill>
                          <a:effectLst/>
                          <a:latin typeface="Calibri" panose="020F0502020204030204" pitchFamily="34" charset="0"/>
                          <a:cs typeface="Calibri" panose="020F0502020204030204" pitchFamily="34" charset="0"/>
                        </a:rPr>
                        <a:t>[2]</a:t>
                      </a:r>
                      <a:endParaRPr kumimoji="0" lang="en-US" sz="1400" b="0" i="0" u="none" strike="noStrike" cap="none" normalizeH="0" baseline="0" dirty="0">
                        <a:ln>
                          <a:noFill/>
                        </a:ln>
                        <a:solidFill>
                          <a:srgbClr val="000000"/>
                        </a:solidFill>
                        <a:effectLst/>
                        <a:latin typeface="Calibri" panose="020F0502020204030204" pitchFamily="34" charset="0"/>
                        <a:cs typeface="Calibri" panose="020F0502020204030204" pitchFamily="34" charset="0"/>
                      </a:endParaRPr>
                    </a:p>
                  </a:txBody>
                  <a:tcPr marL="121881" marR="121881" marT="45774" marB="45774"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 BrighTNess (phase III)*</a:t>
                      </a: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121881" marR="121881" marT="45774" marB="45774"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Stage II-III TNBC</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(15% </a:t>
                      </a:r>
                      <a:r>
                        <a:rPr kumimoji="0" lang="en-US" sz="1400" u="none" strike="noStrike" kern="1200" cap="none" normalizeH="0" baseline="0" dirty="0" err="1">
                          <a:ln>
                            <a:noFill/>
                          </a:ln>
                          <a:solidFill>
                            <a:srgbClr val="000000"/>
                          </a:solidFill>
                          <a:effectLst/>
                          <a:latin typeface="Calibri" panose="020F0502020204030204" pitchFamily="34" charset="0"/>
                          <a:cs typeface="Calibri" panose="020F0502020204030204" pitchFamily="34" charset="0"/>
                        </a:rPr>
                        <a:t>gBRCA</a:t>
                      </a: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a:t>
                      </a: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68580" marR="68580" marT="34290" marB="34290" anchor="ctr"/>
                </a:tc>
                <a:tc>
                  <a:txBody>
                    <a:bodyPr/>
                    <a:lstStyle/>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
                        <a:tabLst/>
                        <a:defRPr/>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Veliparib + Q3W IV carboplatin (AUC dose = 6) + QW IV 80 mg/m</a:t>
                      </a:r>
                      <a:r>
                        <a:rPr kumimoji="0" lang="en-US" sz="1400" u="none" strike="noStrike" kern="1200" cap="none" normalizeH="0" baseline="30000" dirty="0">
                          <a:ln>
                            <a:noFill/>
                          </a:ln>
                          <a:solidFill>
                            <a:srgbClr val="000000"/>
                          </a:solidFill>
                          <a:effectLst/>
                          <a:latin typeface="Calibri" panose="020F0502020204030204" pitchFamily="34" charset="0"/>
                          <a:cs typeface="Calibri" panose="020F0502020204030204" pitchFamily="34" charset="0"/>
                        </a:rPr>
                        <a:t>2</a:t>
                      </a: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 paclitaxel </a:t>
                      </a: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
                        <a:tabLst/>
                        <a:defRPr/>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Placebo </a:t>
                      </a:r>
                      <a:r>
                        <a:rPr kumimoji="0" lang="en-US" sz="1400" u="none" strike="noStrike" kern="1200" cap="none" normalizeH="0" baseline="0">
                          <a:ln>
                            <a:noFill/>
                          </a:ln>
                          <a:solidFill>
                            <a:srgbClr val="000000"/>
                          </a:solidFill>
                          <a:effectLst/>
                          <a:latin typeface="Calibri" panose="020F0502020204030204" pitchFamily="34" charset="0"/>
                          <a:cs typeface="Calibri" panose="020F0502020204030204" pitchFamily="34" charset="0"/>
                        </a:rPr>
                        <a:t>+ Q3W IV carboplatin </a:t>
                      </a: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(AUC dose = 6) + </a:t>
                      </a:r>
                      <a:r>
                        <a:rPr kumimoji="0" lang="en-US" sz="1400" u="none" strike="noStrike" kern="1200" cap="none" normalizeH="0" baseline="0" dirty="0" err="1">
                          <a:ln>
                            <a:noFill/>
                          </a:ln>
                          <a:solidFill>
                            <a:srgbClr val="000000"/>
                          </a:solidFill>
                          <a:effectLst/>
                          <a:latin typeface="Calibri" panose="020F0502020204030204" pitchFamily="34" charset="0"/>
                          <a:cs typeface="Calibri" panose="020F0502020204030204" pitchFamily="34" charset="0"/>
                        </a:rPr>
                        <a:t>QW</a:t>
                      </a: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 IV 80 mg/m</a:t>
                      </a:r>
                      <a:r>
                        <a:rPr kumimoji="0" lang="en-US" sz="1400" u="none" strike="noStrike" kern="1200" cap="none" normalizeH="0" baseline="30000" dirty="0">
                          <a:ln>
                            <a:noFill/>
                          </a:ln>
                          <a:solidFill>
                            <a:srgbClr val="000000"/>
                          </a:solidFill>
                          <a:effectLst/>
                          <a:latin typeface="Calibri" panose="020F0502020204030204" pitchFamily="34" charset="0"/>
                          <a:cs typeface="Calibri" panose="020F0502020204030204" pitchFamily="34" charset="0"/>
                        </a:rPr>
                        <a:t>2</a:t>
                      </a: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 paclitaxel </a:t>
                      </a:r>
                    </a:p>
                    <a:p>
                      <a:pPr marL="342900" marR="0" lvl="0" indent="-342900" algn="l" defTabSz="914400" rtl="0" eaLnBrk="1" fontAlgn="base" latinLnBrk="0" hangingPunct="1">
                        <a:lnSpc>
                          <a:spcPct val="100000"/>
                        </a:lnSpc>
                        <a:spcBef>
                          <a:spcPct val="0"/>
                        </a:spcBef>
                        <a:spcAft>
                          <a:spcPct val="0"/>
                        </a:spcAft>
                        <a:buClrTx/>
                        <a:buSzTx/>
                        <a:buFont typeface="Wingdings" panose="05000000000000000000" pitchFamily="2" charset="2"/>
                        <a:buChar char="§"/>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QW IV 80 mg/m</a:t>
                      </a:r>
                      <a:r>
                        <a:rPr kumimoji="0" lang="en-US" sz="1400" u="none" strike="noStrike" kern="1200" cap="none" normalizeH="0" baseline="30000" dirty="0">
                          <a:ln>
                            <a:noFill/>
                          </a:ln>
                          <a:solidFill>
                            <a:srgbClr val="000000"/>
                          </a:solidFill>
                          <a:effectLst/>
                          <a:latin typeface="Calibri" panose="020F0502020204030204" pitchFamily="34" charset="0"/>
                          <a:cs typeface="Calibri" panose="020F0502020204030204" pitchFamily="34" charset="0"/>
                        </a:rPr>
                        <a:t>2</a:t>
                      </a: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 paclitaxel</a:t>
                      </a: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68580" marR="68580" marT="34290" marB="34290"/>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316</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endPar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160</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endPar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158</a:t>
                      </a: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68580" marR="68580" marT="34290" marB="34290"/>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defRPr/>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pCR: 53%</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endPar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pCR: 58% </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endPar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pCR: 31%</a:t>
                      </a: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68580" marR="68580" marT="34290" marB="34290"/>
                </a:tc>
                <a:extLst>
                  <a:ext uri="{0D108BD9-81ED-4DB2-BD59-A6C34878D82A}">
                    <a16:rowId xmlns:a16="http://schemas.microsoft.com/office/drawing/2014/main" val="10002"/>
                  </a:ext>
                </a:extLst>
              </a:tr>
              <a:tr h="713595">
                <a:tc>
                  <a:txBody>
                    <a:bodyPr/>
                    <a:lstStyle/>
                    <a:p>
                      <a:pPr algn="l"/>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Talazoparib</a:t>
                      </a:r>
                    </a:p>
                    <a:p>
                      <a:pPr algn="l"/>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(1 mg daily)</a:t>
                      </a:r>
                      <a:r>
                        <a:rPr kumimoji="0" lang="en-US" sz="1400" u="none" strike="noStrike" cap="none" normalizeH="0" baseline="30000" dirty="0">
                          <a:ln>
                            <a:noFill/>
                          </a:ln>
                          <a:solidFill>
                            <a:srgbClr val="000000"/>
                          </a:solidFill>
                          <a:effectLst/>
                          <a:latin typeface="Calibri" panose="020F0502020204030204" pitchFamily="34" charset="0"/>
                          <a:cs typeface="Calibri" panose="020F0502020204030204" pitchFamily="34" charset="0"/>
                        </a:rPr>
                        <a:t>[3]</a:t>
                      </a: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121881" marR="121881" marT="45774" marB="45774"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cap="none" normalizeH="0" baseline="0" dirty="0">
                          <a:ln>
                            <a:noFill/>
                          </a:ln>
                          <a:solidFill>
                            <a:srgbClr val="000000"/>
                          </a:solidFill>
                          <a:effectLst/>
                          <a:latin typeface="Calibri" panose="020F0502020204030204" pitchFamily="34" charset="0"/>
                          <a:cs typeface="Calibri" panose="020F0502020204030204" pitchFamily="34" charset="0"/>
                        </a:rPr>
                        <a:t>MDACC</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cap="none" normalizeH="0" baseline="0" dirty="0">
                          <a:ln>
                            <a:noFill/>
                          </a:ln>
                          <a:solidFill>
                            <a:srgbClr val="000000"/>
                          </a:solidFill>
                          <a:effectLst/>
                          <a:latin typeface="Calibri" panose="020F0502020204030204" pitchFamily="34" charset="0"/>
                          <a:cs typeface="Calibri" panose="020F0502020204030204" pitchFamily="34" charset="0"/>
                        </a:rPr>
                        <a:t> (pilot)</a:t>
                      </a:r>
                      <a:endParaRPr kumimoji="0" lang="en-US" sz="1400" b="0" i="0" u="none" strike="noStrike" cap="none" normalizeH="0" baseline="0" dirty="0">
                        <a:ln>
                          <a:noFill/>
                        </a:ln>
                        <a:solidFill>
                          <a:srgbClr val="000000"/>
                        </a:solidFill>
                        <a:effectLst/>
                        <a:latin typeface="Calibri" panose="020F0502020204030204" pitchFamily="34" charset="0"/>
                        <a:cs typeface="Calibri" panose="020F0502020204030204" pitchFamily="34" charset="0"/>
                      </a:endParaRPr>
                    </a:p>
                  </a:txBody>
                  <a:tcPr marL="121881" marR="121881" marT="45774" marB="45774"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Stage I-III </a:t>
                      </a:r>
                      <a:r>
                        <a:rPr kumimoji="0" lang="en-US" sz="1400" u="none" strike="noStrike" kern="1200" cap="none" normalizeH="0" baseline="0" dirty="0" err="1">
                          <a:ln>
                            <a:noFill/>
                          </a:ln>
                          <a:solidFill>
                            <a:srgbClr val="000000"/>
                          </a:solidFill>
                          <a:effectLst/>
                          <a:latin typeface="Calibri" panose="020F0502020204030204" pitchFamily="34" charset="0"/>
                          <a:cs typeface="Calibri" panose="020F0502020204030204" pitchFamily="34" charset="0"/>
                        </a:rPr>
                        <a:t>gBRCA</a:t>
                      </a: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(69% TNBC)</a:t>
                      </a: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68580" marR="68580" marT="34290" marB="34290" anchor="ctr"/>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Talazoparib x 2 mos followed</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by standard NAC</a:t>
                      </a: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68580" marR="68580" marT="34290" marB="34290"/>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13</a:t>
                      </a: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68580" marR="68580" marT="34290" marB="34290"/>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88% decrease in</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tumor volume</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pCR: 54% after NAC</a:t>
                      </a: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68580" marR="68580" marT="34290" marB="34290"/>
                </a:tc>
                <a:extLst>
                  <a:ext uri="{0D108BD9-81ED-4DB2-BD59-A6C34878D82A}">
                    <a16:rowId xmlns:a16="http://schemas.microsoft.com/office/drawing/2014/main" val="10003"/>
                  </a:ext>
                </a:extLst>
              </a:tr>
              <a:tr h="951569">
                <a:tc>
                  <a:txBody>
                    <a:bodyPr/>
                    <a:lstStyle/>
                    <a:p>
                      <a:pPr marL="0" algn="l" defTabSz="914400" rtl="0" eaLnBrk="1" latinLnBrk="0" hangingPunct="1"/>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Talazoparib</a:t>
                      </a:r>
                    </a:p>
                    <a:p>
                      <a:pPr marL="0" algn="l" defTabSz="914400" rtl="0" eaLnBrk="1" latinLnBrk="0" hangingPunct="1"/>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(1 mg daily)</a:t>
                      </a:r>
                      <a:r>
                        <a:rPr kumimoji="0" lang="en-US" sz="1400" u="none" strike="noStrike" cap="none" normalizeH="0" baseline="30000" dirty="0">
                          <a:ln>
                            <a:noFill/>
                          </a:ln>
                          <a:solidFill>
                            <a:srgbClr val="000000"/>
                          </a:solidFill>
                          <a:effectLst/>
                          <a:latin typeface="Calibri" panose="020F0502020204030204" pitchFamily="34" charset="0"/>
                          <a:cs typeface="Calibri" panose="020F0502020204030204" pitchFamily="34" charset="0"/>
                        </a:rPr>
                        <a:t>[4]</a:t>
                      </a:r>
                      <a:endPar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121881" marR="121881" marT="45774" marB="45774"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defRPr/>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MDACC </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defRPr/>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(pilot phase II)</a:t>
                      </a:r>
                    </a:p>
                    <a:p>
                      <a:pPr marL="0" marR="0" lvl="0" indent="0" algn="l" defTabSz="914400" rtl="0" eaLnBrk="1" fontAlgn="base" latinLnBrk="0" hangingPunct="1">
                        <a:lnSpc>
                          <a:spcPct val="100000"/>
                        </a:lnSpc>
                        <a:spcBef>
                          <a:spcPct val="0"/>
                        </a:spcBef>
                        <a:spcAft>
                          <a:spcPct val="0"/>
                        </a:spcAft>
                        <a:buClr>
                          <a:schemeClr val="accent2"/>
                        </a:buClr>
                        <a:buSzTx/>
                        <a:buFont typeface="Wingdings" pitchFamily="2" charset="2"/>
                        <a:buNone/>
                        <a:tabLst/>
                      </a:pP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121881" marR="121881" marT="45774" marB="45774" anchor="ctr" horzOverflow="overflow"/>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Stage I-III </a:t>
                      </a:r>
                      <a:r>
                        <a:rPr kumimoji="0" lang="en-US" sz="1400" u="none" strike="noStrike" kern="1200" cap="none" normalizeH="0" baseline="0">
                          <a:ln>
                            <a:noFill/>
                          </a:ln>
                          <a:solidFill>
                            <a:srgbClr val="000000"/>
                          </a:solidFill>
                          <a:effectLst/>
                          <a:latin typeface="Calibri" panose="020F0502020204030204" pitchFamily="34" charset="0"/>
                          <a:cs typeface="Calibri" panose="020F0502020204030204" pitchFamily="34" charset="0"/>
                        </a:rPr>
                        <a:t>gBRCA+ </a:t>
                      </a:r>
                      <a:endPar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(74% TNBC)</a:t>
                      </a: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68580" marR="68580" marT="34290" marB="34290" anchor="ctr"/>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Talazoparib x 6 mos followed</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by surgery</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 (adjuvant therapy as per physician’s choice)</a:t>
                      </a: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68580" marR="68580" marT="34290" marB="34290"/>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19</a:t>
                      </a:r>
                      <a:r>
                        <a:rPr lang="en-US" sz="1400" baseline="30000" dirty="0">
                          <a:solidFill>
                            <a:srgbClr val="000000"/>
                          </a:solidFill>
                          <a:latin typeface="Calibri" panose="020F0502020204030204" pitchFamily="34" charset="0"/>
                          <a:cs typeface="Calibri" panose="020F0502020204030204" pitchFamily="34" charset="0"/>
                        </a:rPr>
                        <a:t>†</a:t>
                      </a: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68580" marR="68580" marT="34290" marB="34290"/>
                </a:tc>
                <a:tc>
                  <a:txBody>
                    <a:bodyPr/>
                    <a:lstStyle/>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pCR: 53%</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RCB 0+I: 63%</a:t>
                      </a:r>
                    </a:p>
                    <a:p>
                      <a:pPr marL="0" marR="0" lvl="0" indent="0" algn="ctr" defTabSz="914400" rtl="0" eaLnBrk="1" fontAlgn="base" latinLnBrk="0" hangingPunct="1">
                        <a:lnSpc>
                          <a:spcPct val="100000"/>
                        </a:lnSpc>
                        <a:spcBef>
                          <a:spcPct val="0"/>
                        </a:spcBef>
                        <a:spcAft>
                          <a:spcPct val="0"/>
                        </a:spcAft>
                        <a:buClr>
                          <a:schemeClr val="accent2"/>
                        </a:buClr>
                        <a:buSzTx/>
                        <a:buFont typeface="Wingdings" pitchFamily="2" charset="2"/>
                        <a:buNone/>
                        <a:tabLst/>
                      </a:pPr>
                      <a:r>
                        <a:rPr kumimoji="0" lang="en-US" sz="1400" u="none" strike="noStrike" kern="1200" cap="none" normalizeH="0" baseline="0" dirty="0">
                          <a:ln>
                            <a:noFill/>
                          </a:ln>
                          <a:solidFill>
                            <a:srgbClr val="000000"/>
                          </a:solidFill>
                          <a:effectLst/>
                          <a:latin typeface="Calibri" panose="020F0502020204030204" pitchFamily="34" charset="0"/>
                          <a:cs typeface="Calibri" panose="020F0502020204030204" pitchFamily="34" charset="0"/>
                        </a:rPr>
                        <a:t>(pCR in pts with lobular, metaplastic and IBC)</a:t>
                      </a:r>
                      <a:endParaRPr kumimoji="0" lang="en-US" sz="1400" b="0" i="0" u="none" strike="noStrike" kern="1200" cap="none" normalizeH="0" baseline="0" dirty="0">
                        <a:ln>
                          <a:noFill/>
                        </a:ln>
                        <a:solidFill>
                          <a:srgbClr val="000000"/>
                        </a:solidFill>
                        <a:effectLst/>
                        <a:latin typeface="Calibri" panose="020F0502020204030204" pitchFamily="34" charset="0"/>
                        <a:ea typeface="+mn-ea"/>
                        <a:cs typeface="Calibri" panose="020F0502020204030204" pitchFamily="34" charset="0"/>
                      </a:endParaRPr>
                    </a:p>
                  </a:txBody>
                  <a:tcPr marL="68580" marR="68580" marT="34290" marB="34290"/>
                </a:tc>
                <a:extLst>
                  <a:ext uri="{0D108BD9-81ED-4DB2-BD59-A6C34878D82A}">
                    <a16:rowId xmlns:a16="http://schemas.microsoft.com/office/drawing/2014/main" val="3777136590"/>
                  </a:ext>
                </a:extLst>
              </a:tr>
            </a:tbl>
          </a:graphicData>
        </a:graphic>
      </p:graphicFrame>
      <p:sp>
        <p:nvSpPr>
          <p:cNvPr id="12" name="Rectangle 11">
            <a:extLst>
              <a:ext uri="{FF2B5EF4-FFF2-40B4-BE49-F238E27FC236}">
                <a16:creationId xmlns:a16="http://schemas.microsoft.com/office/drawing/2014/main" id="{C1E281E2-F61D-4A88-800D-542392713ED8}"/>
              </a:ext>
            </a:extLst>
          </p:cNvPr>
          <p:cNvSpPr/>
          <p:nvPr/>
        </p:nvSpPr>
        <p:spPr>
          <a:xfrm>
            <a:off x="472544" y="5857499"/>
            <a:ext cx="11201757" cy="441275"/>
          </a:xfrm>
          <a:prstGeom prst="rect">
            <a:avLst/>
          </a:prstGeom>
        </p:spPr>
        <p:txBody>
          <a:bodyPr wrap="square">
            <a:spAutoFit/>
          </a:bodyPr>
          <a:lstStyle/>
          <a:p>
            <a:r>
              <a:rPr lang="en-US" sz="1400" b="0" spc="0" dirty="0">
                <a:solidFill>
                  <a:schemeClr val="bg2">
                    <a:lumMod val="10000"/>
                  </a:schemeClr>
                </a:solidFill>
                <a:latin typeface="Calibri" panose="020F0502020204030204" pitchFamily="34" charset="0"/>
                <a:cs typeface="Calibri" panose="020F0502020204030204" pitchFamily="34" charset="0"/>
              </a:rPr>
              <a:t>*All patients in I-SPY2 and BrighTNess additionally received doxorubicin and cyclophosphamide every 2-3 wks for 4 cycles before surgery.</a:t>
            </a:r>
          </a:p>
          <a:p>
            <a:r>
              <a:rPr lang="en-US" sz="1400" b="0" spc="0" baseline="30000" dirty="0">
                <a:solidFill>
                  <a:schemeClr val="bg2">
                    <a:lumMod val="10000"/>
                  </a:schemeClr>
                </a:solidFill>
                <a:latin typeface="Calibri" panose="020F0502020204030204" pitchFamily="34" charset="0"/>
                <a:cs typeface="Calibri" panose="020F0502020204030204" pitchFamily="34" charset="0"/>
              </a:rPr>
              <a:t>†</a:t>
            </a:r>
            <a:r>
              <a:rPr lang="en-US" sz="1400" b="0" spc="0" dirty="0">
                <a:solidFill>
                  <a:schemeClr val="bg2">
                    <a:lumMod val="10000"/>
                  </a:schemeClr>
                </a:solidFill>
                <a:latin typeface="Calibri" panose="020F0502020204030204" pitchFamily="34" charset="0"/>
                <a:cs typeface="Calibri" panose="020F0502020204030204" pitchFamily="34" charset="0"/>
              </a:rPr>
              <a:t>20 patients enrolled; 19 completed study.</a:t>
            </a:r>
          </a:p>
        </p:txBody>
      </p:sp>
    </p:spTree>
    <p:extLst>
      <p:ext uri="{BB962C8B-B14F-4D97-AF65-F5344CB8AC3E}">
        <p14:creationId xmlns:p14="http://schemas.microsoft.com/office/powerpoint/2010/main" val="359962600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C4497A40-CE3C-AF4A-B5C4-DB16E97162BF}"/>
              </a:ext>
            </a:extLst>
          </p:cNvPr>
          <p:cNvSpPr>
            <a:spLocks noGrp="1" noChangeArrowheads="1"/>
          </p:cNvSpPr>
          <p:nvPr>
            <p:ph type="title"/>
          </p:nvPr>
        </p:nvSpPr>
        <p:spPr>
          <a:xfrm>
            <a:off x="609758" y="376367"/>
            <a:ext cx="11059727" cy="1103313"/>
          </a:xfrm>
        </p:spPr>
        <p:txBody>
          <a:bodyPr>
            <a:normAutofit fontScale="90000"/>
          </a:bodyPr>
          <a:lstStyle/>
          <a:p>
            <a:pPr>
              <a:lnSpc>
                <a:spcPct val="100000"/>
              </a:lnSpc>
            </a:pPr>
            <a:r>
              <a:rPr lang="en-US" altLang="en-US" dirty="0"/>
              <a:t>Talazoparib as Neoadjuvant Treatment for g</a:t>
            </a:r>
            <a:r>
              <a:rPr lang="en-US" altLang="en-US" i="1" dirty="0"/>
              <a:t>BRCA</a:t>
            </a:r>
            <a:r>
              <a:rPr lang="en-US" altLang="en-US" dirty="0"/>
              <a:t> Mutation-Positive Early TNBC (NEOTALA; </a:t>
            </a:r>
            <a:r>
              <a:rPr lang="en-US" altLang="en-US" sz="3800" dirty="0"/>
              <a:t>NCT03499353</a:t>
            </a:r>
            <a:r>
              <a:rPr lang="en-US" altLang="en-US" dirty="0"/>
              <a:t>)</a:t>
            </a:r>
          </a:p>
        </p:txBody>
      </p:sp>
      <p:pic>
        <p:nvPicPr>
          <p:cNvPr id="6" name="Picture 5">
            <a:extLst>
              <a:ext uri="{FF2B5EF4-FFF2-40B4-BE49-F238E27FC236}">
                <a16:creationId xmlns:a16="http://schemas.microsoft.com/office/drawing/2014/main" id="{F4C8116F-C961-9446-8465-9A03F0553BA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609759" y="2179904"/>
            <a:ext cx="10526554" cy="2659340"/>
          </a:xfrm>
          <a:prstGeom prst="rect">
            <a:avLst/>
          </a:prstGeom>
        </p:spPr>
      </p:pic>
      <p:sp>
        <p:nvSpPr>
          <p:cNvPr id="7" name="Rectangle 6">
            <a:extLst>
              <a:ext uri="{FF2B5EF4-FFF2-40B4-BE49-F238E27FC236}">
                <a16:creationId xmlns:a16="http://schemas.microsoft.com/office/drawing/2014/main" id="{979DD03B-97E2-A34A-95E8-32C6E212E99C}"/>
              </a:ext>
            </a:extLst>
          </p:cNvPr>
          <p:cNvSpPr/>
          <p:nvPr/>
        </p:nvSpPr>
        <p:spPr>
          <a:xfrm>
            <a:off x="308610" y="5166080"/>
            <a:ext cx="11883390" cy="1315553"/>
          </a:xfrm>
          <a:prstGeom prst="rect">
            <a:avLst/>
          </a:prstGeom>
        </p:spPr>
        <p:txBody>
          <a:bodyPr wrap="square">
            <a:spAutoFit/>
          </a:bodyPr>
          <a:lstStyle/>
          <a:p>
            <a:pPr>
              <a:lnSpc>
                <a:spcPct val="110000"/>
              </a:lnSpc>
              <a:spcBef>
                <a:spcPts val="250"/>
              </a:spcBef>
              <a:spcAft>
                <a:spcPct val="0"/>
              </a:spcAft>
              <a:buClr>
                <a:srgbClr val="000000"/>
              </a:buClr>
              <a:defRPr/>
            </a:pPr>
            <a:r>
              <a:rPr lang="en-US" sz="2400" b="0" spc="0" dirty="0">
                <a:latin typeface="Arial" panose="020B0604020202020204" pitchFamily="34" charset="0"/>
                <a:cs typeface="Arial" panose="020B0604020202020204" pitchFamily="34" charset="0"/>
              </a:rPr>
              <a:t>Primary endpoint: </a:t>
            </a:r>
            <a:r>
              <a:rPr lang="en-US" sz="2400" b="0" spc="0" dirty="0" err="1">
                <a:latin typeface="Arial" panose="020B0604020202020204" pitchFamily="34" charset="0"/>
                <a:cs typeface="Arial" panose="020B0604020202020204" pitchFamily="34" charset="0"/>
              </a:rPr>
              <a:t>pCR</a:t>
            </a:r>
            <a:r>
              <a:rPr lang="en-US" sz="2400" b="0" spc="0" dirty="0">
                <a:latin typeface="Arial" panose="020B0604020202020204" pitchFamily="34" charset="0"/>
                <a:cs typeface="Arial" panose="020B0604020202020204" pitchFamily="34" charset="0"/>
              </a:rPr>
              <a:t> by independent central review</a:t>
            </a:r>
          </a:p>
          <a:p>
            <a:pPr>
              <a:lnSpc>
                <a:spcPct val="110000"/>
              </a:lnSpc>
              <a:spcBef>
                <a:spcPts val="250"/>
              </a:spcBef>
              <a:spcAft>
                <a:spcPct val="0"/>
              </a:spcAft>
              <a:buClr>
                <a:srgbClr val="000000"/>
              </a:buClr>
              <a:defRPr/>
            </a:pPr>
            <a:r>
              <a:rPr lang="en-US" sz="2400" b="0" spc="0" dirty="0">
                <a:latin typeface="Arial" panose="020B0604020202020204" pitchFamily="34" charset="0"/>
                <a:cs typeface="Arial" panose="020B0604020202020204" pitchFamily="34" charset="0"/>
              </a:rPr>
              <a:t>Secondary endpoints: </a:t>
            </a:r>
            <a:r>
              <a:rPr lang="en-US" sz="2400" b="0" spc="0" dirty="0" err="1">
                <a:latin typeface="Arial" panose="020B0604020202020204" pitchFamily="34" charset="0"/>
                <a:cs typeface="Arial" panose="020B0604020202020204" pitchFamily="34" charset="0"/>
              </a:rPr>
              <a:t>pCR</a:t>
            </a:r>
            <a:r>
              <a:rPr lang="en-US" sz="2400" b="0" spc="0" dirty="0">
                <a:latin typeface="Arial" panose="020B0604020202020204" pitchFamily="34" charset="0"/>
                <a:cs typeface="Arial" panose="020B0604020202020204" pitchFamily="34" charset="0"/>
              </a:rPr>
              <a:t> by investigator, RCB, </a:t>
            </a:r>
            <a:r>
              <a:rPr lang="en-US" sz="2400" b="0" spc="0" dirty="0" err="1">
                <a:latin typeface="Arial" panose="020B0604020202020204" pitchFamily="34" charset="0"/>
                <a:cs typeface="Arial" panose="020B0604020202020204" pitchFamily="34" charset="0"/>
              </a:rPr>
              <a:t>pCR</a:t>
            </a:r>
            <a:r>
              <a:rPr lang="en-US" sz="2400" b="0" spc="0" dirty="0">
                <a:latin typeface="Arial" panose="020B0604020202020204" pitchFamily="34" charset="0"/>
                <a:cs typeface="Arial" panose="020B0604020202020204" pitchFamily="34" charset="0"/>
              </a:rPr>
              <a:t> in breast by independent reviewer, EFS, OS, safety, PROs, pharmacokinetics</a:t>
            </a:r>
          </a:p>
        </p:txBody>
      </p:sp>
    </p:spTree>
    <p:extLst>
      <p:ext uri="{BB962C8B-B14F-4D97-AF65-F5344CB8AC3E}">
        <p14:creationId xmlns:p14="http://schemas.microsoft.com/office/powerpoint/2010/main" val="103095413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This is a subhead category…"/>
          <p:cNvSpPr txBox="1"/>
          <p:nvPr/>
        </p:nvSpPr>
        <p:spPr>
          <a:xfrm>
            <a:off x="380185" y="376397"/>
            <a:ext cx="11528402" cy="81253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a:defRPr sz="7500" spc="-300"/>
            </a:pPr>
            <a:r>
              <a:rPr lang="en-US" sz="3300" spc="0" dirty="0">
                <a:latin typeface="Arial" panose="020B0604020202020204" pitchFamily="34" charset="0"/>
                <a:cs typeface="Arial" panose="020B0604020202020204" pitchFamily="34" charset="0"/>
              </a:rPr>
              <a:t>Improving outcomes and extending benefits</a:t>
            </a:r>
            <a:endParaRPr sz="3300" spc="0" dirty="0">
              <a:latin typeface="Arial" panose="020B0604020202020204" pitchFamily="34" charset="0"/>
              <a:cs typeface="Arial" panose="020B0604020202020204" pitchFamily="34" charset="0"/>
            </a:endParaRPr>
          </a:p>
          <a:p>
            <a:pPr>
              <a:defRPr sz="7500" spc="-300"/>
            </a:pPr>
            <a:r>
              <a:rPr lang="en-US" sz="3300" spc="0" dirty="0">
                <a:latin typeface="Arial" panose="020B0604020202020204" pitchFamily="34" charset="0"/>
                <a:cs typeface="Arial" panose="020B0604020202020204" pitchFamily="34" charset="0"/>
              </a:rPr>
              <a:t>Combination therapies</a:t>
            </a:r>
            <a:endParaRPr sz="3300" spc="0" dirty="0">
              <a:latin typeface="Arial" panose="020B0604020202020204" pitchFamily="34" charset="0"/>
              <a:cs typeface="Arial" panose="020B0604020202020204" pitchFamily="34" charset="0"/>
            </a:endParaRPr>
          </a:p>
        </p:txBody>
      </p:sp>
      <p:sp>
        <p:nvSpPr>
          <p:cNvPr id="24" name="Content Placeholder 2">
            <a:extLst>
              <a:ext uri="{FF2B5EF4-FFF2-40B4-BE49-F238E27FC236}">
                <a16:creationId xmlns:a16="http://schemas.microsoft.com/office/drawing/2014/main" id="{3C31952A-FF99-2141-B41B-7D178104D6E0}"/>
              </a:ext>
            </a:extLst>
          </p:cNvPr>
          <p:cNvSpPr txBox="1">
            <a:spLocks/>
          </p:cNvSpPr>
          <p:nvPr/>
        </p:nvSpPr>
        <p:spPr>
          <a:xfrm>
            <a:off x="621943" y="1608785"/>
            <a:ext cx="11286643" cy="4432786"/>
          </a:xfrm>
          <a:prstGeom prst="rect">
            <a:avLst/>
          </a:prstGeom>
        </p:spPr>
        <p:txBody>
          <a:bodyPr/>
          <a:lstStyle>
            <a:lvl1pPr marL="714374" marR="0" indent="-714374" algn="l" defTabSz="825500" rtl="0" eaLnBrk="1" latinLnBrk="0" hangingPunct="1">
              <a:lnSpc>
                <a:spcPct val="80000"/>
              </a:lnSpc>
              <a:spcBef>
                <a:spcPts val="0"/>
              </a:spcBef>
              <a:spcAft>
                <a:spcPts val="0"/>
              </a:spcAft>
              <a:buClrTx/>
              <a:buSzPct val="125000"/>
              <a:buFontTx/>
              <a:buChar char="•"/>
              <a:tabLst/>
              <a:defRPr sz="5400" b="1" i="0" u="none" strike="noStrike" cap="none" spc="-162" baseline="0">
                <a:ln>
                  <a:noFill/>
                </a:ln>
                <a:solidFill>
                  <a:srgbClr val="2F80AB"/>
                </a:solidFill>
                <a:uFillTx/>
                <a:latin typeface="+mj-lt"/>
                <a:ea typeface="+mj-ea"/>
                <a:cs typeface="+mj-cs"/>
                <a:sym typeface="Helvetica Neue"/>
              </a:defRPr>
            </a:lvl1pPr>
            <a:lvl2pPr marL="1349375" marR="0" indent="-714375" algn="l" defTabSz="825500" rtl="0" eaLnBrk="1" latinLnBrk="0" hangingPunct="1">
              <a:lnSpc>
                <a:spcPct val="80000"/>
              </a:lnSpc>
              <a:spcBef>
                <a:spcPts val="0"/>
              </a:spcBef>
              <a:spcAft>
                <a:spcPts val="0"/>
              </a:spcAft>
              <a:buClrTx/>
              <a:buSzPct val="125000"/>
              <a:buFontTx/>
              <a:buChar char="•"/>
              <a:tabLst/>
              <a:defRPr sz="5400" b="1" i="0" u="none" strike="noStrike" cap="none" spc="-162" baseline="0">
                <a:ln>
                  <a:noFill/>
                </a:ln>
                <a:solidFill>
                  <a:srgbClr val="2F80AB"/>
                </a:solidFill>
                <a:uFillTx/>
                <a:latin typeface="+mj-lt"/>
                <a:ea typeface="+mj-ea"/>
                <a:cs typeface="+mj-cs"/>
                <a:sym typeface="Helvetica Neue"/>
              </a:defRPr>
            </a:lvl2pPr>
            <a:lvl3pPr marL="1984375" marR="0" indent="-714375" algn="l" defTabSz="825500" rtl="0" eaLnBrk="1" latinLnBrk="0" hangingPunct="1">
              <a:lnSpc>
                <a:spcPct val="80000"/>
              </a:lnSpc>
              <a:spcBef>
                <a:spcPts val="0"/>
              </a:spcBef>
              <a:spcAft>
                <a:spcPts val="0"/>
              </a:spcAft>
              <a:buClrTx/>
              <a:buSzPct val="125000"/>
              <a:buFontTx/>
              <a:buChar char="•"/>
              <a:tabLst/>
              <a:defRPr sz="5400" b="1" i="0" u="none" strike="noStrike" cap="none" spc="-162" baseline="0">
                <a:ln>
                  <a:noFill/>
                </a:ln>
                <a:solidFill>
                  <a:srgbClr val="2F80AB"/>
                </a:solidFill>
                <a:uFillTx/>
                <a:latin typeface="+mj-lt"/>
                <a:ea typeface="+mj-ea"/>
                <a:cs typeface="+mj-cs"/>
                <a:sym typeface="Helvetica Neue"/>
              </a:defRPr>
            </a:lvl3pPr>
            <a:lvl4pPr marL="2619375" marR="0" indent="-714375" algn="l" defTabSz="825500" rtl="0" eaLnBrk="1" latinLnBrk="0" hangingPunct="1">
              <a:lnSpc>
                <a:spcPct val="80000"/>
              </a:lnSpc>
              <a:spcBef>
                <a:spcPts val="0"/>
              </a:spcBef>
              <a:spcAft>
                <a:spcPts val="0"/>
              </a:spcAft>
              <a:buClrTx/>
              <a:buSzPct val="125000"/>
              <a:buFontTx/>
              <a:buChar char="•"/>
              <a:tabLst/>
              <a:defRPr sz="5400" b="1" i="0" u="none" strike="noStrike" cap="none" spc="-162" baseline="0">
                <a:ln>
                  <a:noFill/>
                </a:ln>
                <a:solidFill>
                  <a:srgbClr val="2F80AB"/>
                </a:solidFill>
                <a:uFillTx/>
                <a:latin typeface="+mj-lt"/>
                <a:ea typeface="+mj-ea"/>
                <a:cs typeface="+mj-cs"/>
                <a:sym typeface="Helvetica Neue"/>
              </a:defRPr>
            </a:lvl4pPr>
            <a:lvl5pPr marL="3254375" marR="0" indent="-714375" algn="l" defTabSz="825500" rtl="0" eaLnBrk="1" latinLnBrk="0" hangingPunct="1">
              <a:lnSpc>
                <a:spcPct val="80000"/>
              </a:lnSpc>
              <a:spcBef>
                <a:spcPts val="0"/>
              </a:spcBef>
              <a:spcAft>
                <a:spcPts val="0"/>
              </a:spcAft>
              <a:buClrTx/>
              <a:buSzPct val="125000"/>
              <a:buFontTx/>
              <a:buChar char="•"/>
              <a:tabLst/>
              <a:defRPr sz="5400" b="1" i="0" u="none" strike="noStrike" cap="none" spc="-162" baseline="0">
                <a:ln>
                  <a:noFill/>
                </a:ln>
                <a:solidFill>
                  <a:srgbClr val="2F80AB"/>
                </a:solidFill>
                <a:uFillTx/>
                <a:latin typeface="+mj-lt"/>
                <a:ea typeface="+mj-ea"/>
                <a:cs typeface="+mj-cs"/>
                <a:sym typeface="Helvetica Neue"/>
              </a:defRPr>
            </a:lvl5pPr>
            <a:lvl6pPr marL="3889375" marR="0" indent="-714375" algn="l" defTabSz="825500" rtl="0" eaLnBrk="1" latinLnBrk="0" hangingPunct="1">
              <a:lnSpc>
                <a:spcPct val="80000"/>
              </a:lnSpc>
              <a:spcBef>
                <a:spcPts val="0"/>
              </a:spcBef>
              <a:spcAft>
                <a:spcPts val="0"/>
              </a:spcAft>
              <a:buClrTx/>
              <a:buSzPct val="125000"/>
              <a:buFontTx/>
              <a:buChar char="•"/>
              <a:tabLst/>
              <a:defRPr sz="5400" b="1" i="0" u="none" strike="noStrike" cap="none" spc="-162" baseline="0">
                <a:ln>
                  <a:noFill/>
                </a:ln>
                <a:solidFill>
                  <a:srgbClr val="2F80AB"/>
                </a:solidFill>
                <a:uFillTx/>
                <a:latin typeface="+mj-lt"/>
                <a:ea typeface="+mj-ea"/>
                <a:cs typeface="+mj-cs"/>
                <a:sym typeface="Helvetica Neue"/>
              </a:defRPr>
            </a:lvl6pPr>
            <a:lvl7pPr marL="4524375" marR="0" indent="-714375" algn="l" defTabSz="825500" rtl="0" eaLnBrk="1" latinLnBrk="0" hangingPunct="1">
              <a:lnSpc>
                <a:spcPct val="80000"/>
              </a:lnSpc>
              <a:spcBef>
                <a:spcPts val="0"/>
              </a:spcBef>
              <a:spcAft>
                <a:spcPts val="0"/>
              </a:spcAft>
              <a:buClrTx/>
              <a:buSzPct val="125000"/>
              <a:buFontTx/>
              <a:buChar char="•"/>
              <a:tabLst/>
              <a:defRPr sz="5400" b="1" i="0" u="none" strike="noStrike" cap="none" spc="-162" baseline="0">
                <a:ln>
                  <a:noFill/>
                </a:ln>
                <a:solidFill>
                  <a:srgbClr val="2F80AB"/>
                </a:solidFill>
                <a:uFillTx/>
                <a:latin typeface="+mj-lt"/>
                <a:ea typeface="+mj-ea"/>
                <a:cs typeface="+mj-cs"/>
                <a:sym typeface="Helvetica Neue"/>
              </a:defRPr>
            </a:lvl7pPr>
            <a:lvl8pPr marL="5159375" marR="0" indent="-714375" algn="l" defTabSz="825500" rtl="0" eaLnBrk="1" latinLnBrk="0" hangingPunct="1">
              <a:lnSpc>
                <a:spcPct val="80000"/>
              </a:lnSpc>
              <a:spcBef>
                <a:spcPts val="0"/>
              </a:spcBef>
              <a:spcAft>
                <a:spcPts val="0"/>
              </a:spcAft>
              <a:buClrTx/>
              <a:buSzPct val="125000"/>
              <a:buFontTx/>
              <a:buChar char="•"/>
              <a:tabLst/>
              <a:defRPr sz="5400" b="1" i="0" u="none" strike="noStrike" cap="none" spc="-162" baseline="0">
                <a:ln>
                  <a:noFill/>
                </a:ln>
                <a:solidFill>
                  <a:srgbClr val="2F80AB"/>
                </a:solidFill>
                <a:uFillTx/>
                <a:latin typeface="+mj-lt"/>
                <a:ea typeface="+mj-ea"/>
                <a:cs typeface="+mj-cs"/>
                <a:sym typeface="Helvetica Neue"/>
              </a:defRPr>
            </a:lvl8pPr>
            <a:lvl9pPr marL="5794375" marR="0" indent="-714375" algn="l" defTabSz="825500" rtl="0" eaLnBrk="1" latinLnBrk="0" hangingPunct="1">
              <a:lnSpc>
                <a:spcPct val="80000"/>
              </a:lnSpc>
              <a:spcBef>
                <a:spcPts val="0"/>
              </a:spcBef>
              <a:spcAft>
                <a:spcPts val="0"/>
              </a:spcAft>
              <a:buClrTx/>
              <a:buSzPct val="125000"/>
              <a:buFontTx/>
              <a:buChar char="•"/>
              <a:tabLst/>
              <a:defRPr sz="5400" b="1" i="0" u="none" strike="noStrike" cap="none" spc="-162" baseline="0">
                <a:ln>
                  <a:noFill/>
                </a:ln>
                <a:solidFill>
                  <a:srgbClr val="2F80AB"/>
                </a:solidFill>
                <a:uFillTx/>
                <a:latin typeface="+mj-lt"/>
                <a:ea typeface="+mj-ea"/>
                <a:cs typeface="+mj-cs"/>
                <a:sym typeface="Helvetica Neue"/>
              </a:defRPr>
            </a:lvl9pPr>
          </a:lstStyle>
          <a:p>
            <a:pPr>
              <a:lnSpc>
                <a:spcPct val="114000"/>
              </a:lnSpc>
            </a:pPr>
            <a:r>
              <a:rPr lang="en-US" sz="3000" spc="0" dirty="0">
                <a:latin typeface="Arial" panose="020B0604020202020204" pitchFamily="34" charset="0"/>
                <a:cs typeface="Arial" panose="020B0604020202020204" pitchFamily="34" charset="0"/>
              </a:rPr>
              <a:t>PI3K-alpha inhibitor (</a:t>
            </a:r>
            <a:r>
              <a:rPr lang="en-US" sz="3000" spc="0" dirty="0" err="1">
                <a:latin typeface="Arial" panose="020B0604020202020204" pitchFamily="34" charset="0"/>
                <a:cs typeface="Arial" panose="020B0604020202020204" pitchFamily="34" charset="0"/>
              </a:rPr>
              <a:t>alpelisib</a:t>
            </a:r>
            <a:r>
              <a:rPr lang="en-US" sz="3000" spc="0" dirty="0">
                <a:latin typeface="Arial" panose="020B0604020202020204" pitchFamily="34" charset="0"/>
                <a:cs typeface="Arial" panose="020B0604020202020204" pitchFamily="34" charset="0"/>
              </a:rPr>
              <a:t>)</a:t>
            </a:r>
          </a:p>
          <a:p>
            <a:pPr>
              <a:lnSpc>
                <a:spcPct val="114000"/>
              </a:lnSpc>
            </a:pPr>
            <a:r>
              <a:rPr lang="en-US" sz="3000" spc="0" dirty="0" err="1">
                <a:latin typeface="Arial" panose="020B0604020202020204" pitchFamily="34" charset="0"/>
                <a:cs typeface="Arial" panose="020B0604020202020204" pitchFamily="34" charset="0"/>
              </a:rPr>
              <a:t>VEGFi</a:t>
            </a:r>
            <a:r>
              <a:rPr lang="en-US" sz="3000" spc="0" dirty="0">
                <a:latin typeface="Arial" panose="020B0604020202020204" pitchFamily="34" charset="0"/>
                <a:cs typeface="Arial" panose="020B0604020202020204" pitchFamily="34" charset="0"/>
              </a:rPr>
              <a:t> (</a:t>
            </a:r>
            <a:r>
              <a:rPr lang="en-US" sz="3000" spc="0" dirty="0" err="1">
                <a:latin typeface="Arial" panose="020B0604020202020204" pitchFamily="34" charset="0"/>
                <a:cs typeface="Arial" panose="020B0604020202020204" pitchFamily="34" charset="0"/>
              </a:rPr>
              <a:t>cediranib</a:t>
            </a:r>
            <a:r>
              <a:rPr lang="en-US" sz="3000" spc="0" dirty="0">
                <a:latin typeface="Arial" panose="020B0604020202020204" pitchFamily="34" charset="0"/>
                <a:cs typeface="Arial" panose="020B0604020202020204" pitchFamily="34" charset="0"/>
              </a:rPr>
              <a:t>)</a:t>
            </a:r>
          </a:p>
          <a:p>
            <a:pPr>
              <a:lnSpc>
                <a:spcPct val="114000"/>
              </a:lnSpc>
            </a:pPr>
            <a:r>
              <a:rPr lang="en-US" sz="3000" spc="0" dirty="0">
                <a:latin typeface="Arial" panose="020B0604020202020204" pitchFamily="34" charset="0"/>
                <a:cs typeface="Arial" panose="020B0604020202020204" pitchFamily="34" charset="0"/>
              </a:rPr>
              <a:t>WEE1, ATR, ATM inhibitors (increase replication stress)</a:t>
            </a:r>
          </a:p>
          <a:p>
            <a:pPr>
              <a:lnSpc>
                <a:spcPct val="114000"/>
              </a:lnSpc>
            </a:pPr>
            <a:r>
              <a:rPr lang="en-US" sz="3000" spc="0" dirty="0">
                <a:latin typeface="Arial" panose="020B0604020202020204" pitchFamily="34" charset="0"/>
                <a:cs typeface="Arial" panose="020B0604020202020204" pitchFamily="34" charset="0"/>
              </a:rPr>
              <a:t>BET inhibitors</a:t>
            </a:r>
          </a:p>
          <a:p>
            <a:pPr>
              <a:lnSpc>
                <a:spcPct val="114000"/>
              </a:lnSpc>
            </a:pPr>
            <a:r>
              <a:rPr lang="en-US" sz="3000" spc="0" dirty="0">
                <a:latin typeface="Arial" panose="020B0604020202020204" pitchFamily="34" charset="0"/>
                <a:cs typeface="Arial" panose="020B0604020202020204" pitchFamily="34" charset="0"/>
              </a:rPr>
              <a:t>SERD and CDK4/6i</a:t>
            </a:r>
          </a:p>
          <a:p>
            <a:pPr>
              <a:lnSpc>
                <a:spcPct val="114000"/>
              </a:lnSpc>
            </a:pPr>
            <a:r>
              <a:rPr lang="en-US" sz="3000" spc="0" dirty="0">
                <a:latin typeface="Arial" panose="020B0604020202020204" pitchFamily="34" charset="0"/>
                <a:cs typeface="Arial" panose="020B0604020202020204" pitchFamily="34" charset="0"/>
              </a:rPr>
              <a:t>ADC with TOPO1i payloads</a:t>
            </a:r>
          </a:p>
          <a:p>
            <a:pPr>
              <a:lnSpc>
                <a:spcPct val="114000"/>
              </a:lnSpc>
            </a:pPr>
            <a:r>
              <a:rPr lang="en-US" sz="3000" spc="0" dirty="0">
                <a:latin typeface="Arial" panose="020B0604020202020204" pitchFamily="34" charset="0"/>
                <a:cs typeface="Arial" panose="020B0604020202020204" pitchFamily="34" charset="0"/>
              </a:rPr>
              <a:t>Checkpoint inhibitors</a:t>
            </a:r>
          </a:p>
        </p:txBody>
      </p:sp>
    </p:spTree>
    <p:extLst>
      <p:ext uri="{BB962C8B-B14F-4D97-AF65-F5344CB8AC3E}">
        <p14:creationId xmlns:p14="http://schemas.microsoft.com/office/powerpoint/2010/main" val="1607904558"/>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C0223-D520-1E4C-88CB-F4D95DC1B7B0}"/>
              </a:ext>
            </a:extLst>
          </p:cNvPr>
          <p:cNvSpPr>
            <a:spLocks noGrp="1"/>
          </p:cNvSpPr>
          <p:nvPr>
            <p:ph type="title"/>
          </p:nvPr>
        </p:nvSpPr>
        <p:spPr/>
        <p:txBody>
          <a:bodyPr/>
          <a:lstStyle/>
          <a:p>
            <a:r>
              <a:rPr lang="en-US" dirty="0"/>
              <a:t>IO combinations (rationale)</a:t>
            </a:r>
          </a:p>
        </p:txBody>
      </p:sp>
      <p:pic>
        <p:nvPicPr>
          <p:cNvPr id="4" name="Picture 3">
            <a:extLst>
              <a:ext uri="{FF2B5EF4-FFF2-40B4-BE49-F238E27FC236}">
                <a16:creationId xmlns:a16="http://schemas.microsoft.com/office/drawing/2014/main" id="{F7D63FD8-5D58-904B-9EA5-4A05814BF81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74461" y="1341441"/>
            <a:ext cx="11243078" cy="527843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 Box 11">
            <a:extLst>
              <a:ext uri="{FF2B5EF4-FFF2-40B4-BE49-F238E27FC236}">
                <a16:creationId xmlns:a16="http://schemas.microsoft.com/office/drawing/2014/main" id="{8917DC97-02B7-D747-806D-B80DB27D439D}"/>
              </a:ext>
            </a:extLst>
          </p:cNvPr>
          <p:cNvSpPr txBox="1">
            <a:spLocks noChangeArrowheads="1"/>
          </p:cNvSpPr>
          <p:nvPr/>
        </p:nvSpPr>
        <p:spPr bwMode="auto">
          <a:xfrm>
            <a:off x="609759" y="6359620"/>
            <a:ext cx="4391025"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lnSpc>
                <a:spcPct val="90000"/>
              </a:lnSpc>
              <a:spcBef>
                <a:spcPts val="1000"/>
              </a:spcBef>
              <a:spcAft>
                <a:spcPts val="700"/>
              </a:spcAft>
              <a:buClr>
                <a:srgbClr val="FEFDDE"/>
              </a:buClr>
              <a:buFont typeface="Wingdings" panose="05000000000000000000" pitchFamily="2" charset="2"/>
              <a:buChar char="§"/>
              <a:defRPr sz="28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FEFDDE"/>
              </a:buClr>
              <a:buFont typeface="Arial" panose="020B0604020202020204" pitchFamily="34" charset="0"/>
              <a:buChar char="–"/>
              <a:defRPr sz="26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FEFDDE"/>
              </a:buClr>
              <a:buFont typeface="Arial" panose="020B0604020202020204" pitchFamily="34" charset="0"/>
              <a:buChar char="–"/>
              <a:defRPr sz="24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FEFDDE"/>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FEFDDE"/>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9pPr>
          </a:lstStyle>
          <a:p>
            <a:pPr defTabSz="457200" hangingPunct="1">
              <a:lnSpc>
                <a:spcPct val="100000"/>
              </a:lnSpc>
              <a:spcBef>
                <a:spcPct val="0"/>
              </a:spcBef>
              <a:spcAft>
                <a:spcPct val="0"/>
              </a:spcAft>
              <a:buClrTx/>
              <a:buNone/>
              <a:defRPr/>
            </a:pPr>
            <a:r>
              <a:rPr lang="en-US" altLang="en-US" sz="1100" b="0" kern="1200" spc="0" dirty="0">
                <a:solidFill>
                  <a:schemeClr val="tx1"/>
                </a:solidFill>
                <a:latin typeface="Corbel" panose="020B0503020204020204" pitchFamily="34" charset="0"/>
                <a:cs typeface="+mn-cs"/>
              </a:rPr>
              <a:t>Mouw. Cancer Discov. 2017;7:675. </a:t>
            </a:r>
          </a:p>
        </p:txBody>
      </p:sp>
    </p:spTree>
    <p:extLst>
      <p:ext uri="{BB962C8B-B14F-4D97-AF65-F5344CB8AC3E}">
        <p14:creationId xmlns:p14="http://schemas.microsoft.com/office/powerpoint/2010/main" val="19968183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4C4BDBB-BEC5-5641-A04D-DE381B7A992C}"/>
              </a:ext>
            </a:extLst>
          </p:cNvPr>
          <p:cNvPicPr>
            <a:picLocks noChangeAspect="1"/>
          </p:cNvPicPr>
          <p:nvPr/>
        </p:nvPicPr>
        <p:blipFill>
          <a:blip r:embed="rId2"/>
          <a:stretch>
            <a:fillRect/>
          </a:stretch>
        </p:blipFill>
        <p:spPr>
          <a:xfrm>
            <a:off x="438592" y="1343085"/>
            <a:ext cx="10006217" cy="5045870"/>
          </a:xfrm>
          <a:prstGeom prst="rect">
            <a:avLst/>
          </a:prstGeom>
        </p:spPr>
      </p:pic>
      <p:sp>
        <p:nvSpPr>
          <p:cNvPr id="6" name="Enter Title/Headline Here">
            <a:extLst>
              <a:ext uri="{FF2B5EF4-FFF2-40B4-BE49-F238E27FC236}">
                <a16:creationId xmlns:a16="http://schemas.microsoft.com/office/drawing/2014/main" id="{B61C2586-2386-FD4D-BA1E-2C07E3088B63}"/>
              </a:ext>
            </a:extLst>
          </p:cNvPr>
          <p:cNvSpPr txBox="1"/>
          <p:nvPr/>
        </p:nvSpPr>
        <p:spPr>
          <a:xfrm>
            <a:off x="380185" y="376397"/>
            <a:ext cx="11528402" cy="867930"/>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defRPr sz="7500" spc="-300"/>
            </a:lvl1pPr>
          </a:lstStyle>
          <a:p>
            <a:r>
              <a:rPr lang="en-US" sz="3750" spc="0" dirty="0">
                <a:latin typeface="Arial" panose="020B0604020202020204" pitchFamily="34" charset="0"/>
                <a:cs typeface="Arial" panose="020B0604020202020204" pitchFamily="34" charset="0"/>
              </a:rPr>
              <a:t>BROCADE3</a:t>
            </a:r>
          </a:p>
          <a:p>
            <a:r>
              <a:rPr lang="en-US" sz="3300" spc="0" dirty="0">
                <a:latin typeface="Arial" panose="020B0604020202020204" pitchFamily="34" charset="0"/>
                <a:cs typeface="Arial" panose="020B0604020202020204" pitchFamily="34" charset="0"/>
              </a:rPr>
              <a:t>Carbo/Paclitaxel +/- Veliparib</a:t>
            </a:r>
            <a:endParaRPr sz="3300" spc="0"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4889A87A-0294-2D47-91CE-0D5DF0B7BAFA}"/>
              </a:ext>
            </a:extLst>
          </p:cNvPr>
          <p:cNvSpPr txBox="1"/>
          <p:nvPr/>
        </p:nvSpPr>
        <p:spPr>
          <a:xfrm>
            <a:off x="8928917" y="376397"/>
            <a:ext cx="2824491" cy="13143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342900" indent="-342900">
              <a:lnSpc>
                <a:spcPct val="114000"/>
              </a:lnSpc>
              <a:buFont typeface="Arial" panose="020B0604020202020204" pitchFamily="34" charset="0"/>
              <a:buChar char="•"/>
            </a:pPr>
            <a:r>
              <a:rPr lang="en-US" sz="2400" spc="0" dirty="0">
                <a:latin typeface="Arial" panose="020B0604020202020204" pitchFamily="34" charset="0"/>
                <a:cs typeface="Arial" panose="020B0604020202020204" pitchFamily="34" charset="0"/>
              </a:rPr>
              <a:t>81% first line</a:t>
            </a:r>
          </a:p>
          <a:p>
            <a:pPr marL="342900" indent="-342900">
              <a:lnSpc>
                <a:spcPct val="114000"/>
              </a:lnSpc>
              <a:buFont typeface="Arial" panose="020B0604020202020204" pitchFamily="34" charset="0"/>
              <a:buChar char="•"/>
            </a:pPr>
            <a:r>
              <a:rPr lang="en-US" sz="2400" spc="0" dirty="0">
                <a:latin typeface="Arial" panose="020B0604020202020204" pitchFamily="34" charset="0"/>
                <a:cs typeface="Arial" panose="020B0604020202020204" pitchFamily="34" charset="0"/>
              </a:rPr>
              <a:t>30% no adjuvant</a:t>
            </a:r>
          </a:p>
          <a:p>
            <a:pPr marL="342900" indent="-342900">
              <a:lnSpc>
                <a:spcPct val="114000"/>
              </a:lnSpc>
              <a:buFont typeface="Arial" panose="020B0604020202020204" pitchFamily="34" charset="0"/>
              <a:buChar char="•"/>
            </a:pPr>
            <a:r>
              <a:rPr lang="en-US" sz="2400" spc="0" dirty="0">
                <a:latin typeface="Arial" panose="020B0604020202020204" pitchFamily="34" charset="0"/>
                <a:cs typeface="Arial" panose="020B0604020202020204" pitchFamily="34" charset="0"/>
              </a:rPr>
              <a:t>Treated to POD</a:t>
            </a:r>
          </a:p>
        </p:txBody>
      </p:sp>
      <p:sp>
        <p:nvSpPr>
          <p:cNvPr id="7" name="TextBox 6">
            <a:extLst>
              <a:ext uri="{FF2B5EF4-FFF2-40B4-BE49-F238E27FC236}">
                <a16:creationId xmlns:a16="http://schemas.microsoft.com/office/drawing/2014/main" id="{D83704E5-B1C8-3B48-A3C0-DD632735129D}"/>
              </a:ext>
            </a:extLst>
          </p:cNvPr>
          <p:cNvSpPr txBox="1"/>
          <p:nvPr/>
        </p:nvSpPr>
        <p:spPr>
          <a:xfrm>
            <a:off x="380185" y="6481603"/>
            <a:ext cx="4619854" cy="2995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825500" rtl="0" fontAlgn="auto" latinLnBrk="0" hangingPunct="0">
              <a:lnSpc>
                <a:spcPct val="80000"/>
              </a:lnSpc>
              <a:spcBef>
                <a:spcPts val="0"/>
              </a:spcBef>
              <a:spcAft>
                <a:spcPts val="0"/>
              </a:spcAft>
              <a:buClrTx/>
              <a:buSzTx/>
              <a:buFontTx/>
              <a:buNone/>
              <a:tabLst/>
            </a:pPr>
            <a:r>
              <a:rPr kumimoji="0" lang="en-US" sz="1600" b="0" i="0" u="none" strike="noStrike" cap="none" spc="0" normalizeH="0" dirty="0" err="1">
                <a:ln>
                  <a:noFill/>
                </a:ln>
                <a:solidFill>
                  <a:srgbClr val="000000"/>
                </a:solidFill>
                <a:effectLst/>
                <a:uFillTx/>
                <a:latin typeface="+mn-lt"/>
                <a:ea typeface="+mj-ea"/>
                <a:cs typeface="+mj-cs"/>
                <a:sym typeface="Helvetica Neue"/>
              </a:rPr>
              <a:t>Dieras</a:t>
            </a:r>
            <a:r>
              <a:rPr kumimoji="0" lang="en-US" sz="1600" b="0" i="0" u="none" strike="noStrike" cap="none" spc="0" normalizeH="0" dirty="0">
                <a:ln>
                  <a:noFill/>
                </a:ln>
                <a:solidFill>
                  <a:srgbClr val="000000"/>
                </a:solidFill>
                <a:effectLst/>
                <a:uFillTx/>
                <a:latin typeface="+mn-lt"/>
                <a:ea typeface="+mj-ea"/>
                <a:cs typeface="+mj-cs"/>
                <a:sym typeface="Helvetica Neue"/>
              </a:rPr>
              <a:t> VC et al. </a:t>
            </a:r>
            <a:r>
              <a:rPr kumimoji="0" lang="en-US" sz="1600" b="0" i="1" u="none" strike="noStrike" cap="none" spc="0" normalizeH="0" dirty="0">
                <a:ln>
                  <a:noFill/>
                </a:ln>
                <a:solidFill>
                  <a:srgbClr val="000000"/>
                </a:solidFill>
                <a:effectLst/>
                <a:uFillTx/>
                <a:latin typeface="+mn-lt"/>
                <a:ea typeface="+mj-ea"/>
                <a:cs typeface="+mj-cs"/>
                <a:sym typeface="Helvetica Neue"/>
              </a:rPr>
              <a:t>Proc ESMO </a:t>
            </a:r>
            <a:r>
              <a:rPr kumimoji="0" lang="en-US" sz="1600" b="0" i="0" u="none" strike="noStrike" cap="none" spc="0" normalizeH="0" dirty="0">
                <a:ln>
                  <a:noFill/>
                </a:ln>
                <a:solidFill>
                  <a:srgbClr val="000000"/>
                </a:solidFill>
                <a:effectLst/>
                <a:uFillTx/>
                <a:latin typeface="+mn-lt"/>
                <a:ea typeface="+mj-ea"/>
                <a:cs typeface="+mj-cs"/>
                <a:sym typeface="Helvetica Neue"/>
              </a:rPr>
              <a:t>2019;Abstract LBA9.</a:t>
            </a:r>
          </a:p>
        </p:txBody>
      </p:sp>
    </p:spTree>
    <p:extLst>
      <p:ext uri="{BB962C8B-B14F-4D97-AF65-F5344CB8AC3E}">
        <p14:creationId xmlns:p14="http://schemas.microsoft.com/office/powerpoint/2010/main" val="164004738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7CF55AFD-4B09-4C4F-94C9-6B9EB88B5C5C}"/>
              </a:ext>
            </a:extLst>
          </p:cNvPr>
          <p:cNvSpPr txBox="1">
            <a:spLocks/>
          </p:cNvSpPr>
          <p:nvPr/>
        </p:nvSpPr>
        <p:spPr>
          <a:xfrm>
            <a:off x="365562" y="1082042"/>
            <a:ext cx="11265046" cy="4229310"/>
          </a:xfrm>
          <a:prstGeom prst="rect">
            <a:avLst/>
          </a:prstGeom>
        </p:spPr>
        <p:txBody>
          <a:bodyPr anchor="ctr"/>
          <a:lstStyle>
            <a:lvl1pPr marL="714374" marR="0" indent="-714374" algn="l" defTabSz="825500" rtl="0" eaLnBrk="1" latinLnBrk="0" hangingPunct="1">
              <a:lnSpc>
                <a:spcPct val="80000"/>
              </a:lnSpc>
              <a:spcBef>
                <a:spcPts val="0"/>
              </a:spcBef>
              <a:spcAft>
                <a:spcPts val="0"/>
              </a:spcAft>
              <a:buClrTx/>
              <a:buSzPct val="125000"/>
              <a:buFontTx/>
              <a:buChar char="•"/>
              <a:tabLst/>
              <a:defRPr sz="5400" b="1" i="0" u="none" strike="noStrike" cap="none" spc="-162" baseline="0">
                <a:ln>
                  <a:noFill/>
                </a:ln>
                <a:solidFill>
                  <a:srgbClr val="2F80AB"/>
                </a:solidFill>
                <a:uFillTx/>
                <a:latin typeface="+mj-lt"/>
                <a:ea typeface="+mj-ea"/>
                <a:cs typeface="+mj-cs"/>
                <a:sym typeface="Helvetica Neue"/>
              </a:defRPr>
            </a:lvl1pPr>
            <a:lvl2pPr marL="1349375" marR="0" indent="-714375" algn="l" defTabSz="825500" rtl="0" eaLnBrk="1" latinLnBrk="0" hangingPunct="1">
              <a:lnSpc>
                <a:spcPct val="80000"/>
              </a:lnSpc>
              <a:spcBef>
                <a:spcPts val="0"/>
              </a:spcBef>
              <a:spcAft>
                <a:spcPts val="0"/>
              </a:spcAft>
              <a:buClrTx/>
              <a:buSzPct val="125000"/>
              <a:buFontTx/>
              <a:buChar char="•"/>
              <a:tabLst/>
              <a:defRPr sz="5400" b="1" i="0" u="none" strike="noStrike" cap="none" spc="-162" baseline="0">
                <a:ln>
                  <a:noFill/>
                </a:ln>
                <a:solidFill>
                  <a:srgbClr val="2F80AB"/>
                </a:solidFill>
                <a:uFillTx/>
                <a:latin typeface="+mj-lt"/>
                <a:ea typeface="+mj-ea"/>
                <a:cs typeface="+mj-cs"/>
                <a:sym typeface="Helvetica Neue"/>
              </a:defRPr>
            </a:lvl2pPr>
            <a:lvl3pPr marL="1984375" marR="0" indent="-714375" algn="l" defTabSz="825500" rtl="0" eaLnBrk="1" latinLnBrk="0" hangingPunct="1">
              <a:lnSpc>
                <a:spcPct val="80000"/>
              </a:lnSpc>
              <a:spcBef>
                <a:spcPts val="0"/>
              </a:spcBef>
              <a:spcAft>
                <a:spcPts val="0"/>
              </a:spcAft>
              <a:buClrTx/>
              <a:buSzPct val="125000"/>
              <a:buFontTx/>
              <a:buChar char="•"/>
              <a:tabLst/>
              <a:defRPr sz="5400" b="1" i="0" u="none" strike="noStrike" cap="none" spc="-162" baseline="0">
                <a:ln>
                  <a:noFill/>
                </a:ln>
                <a:solidFill>
                  <a:srgbClr val="2F80AB"/>
                </a:solidFill>
                <a:uFillTx/>
                <a:latin typeface="+mj-lt"/>
                <a:ea typeface="+mj-ea"/>
                <a:cs typeface="+mj-cs"/>
                <a:sym typeface="Helvetica Neue"/>
              </a:defRPr>
            </a:lvl3pPr>
            <a:lvl4pPr marL="2619375" marR="0" indent="-714375" algn="l" defTabSz="825500" rtl="0" eaLnBrk="1" latinLnBrk="0" hangingPunct="1">
              <a:lnSpc>
                <a:spcPct val="80000"/>
              </a:lnSpc>
              <a:spcBef>
                <a:spcPts val="0"/>
              </a:spcBef>
              <a:spcAft>
                <a:spcPts val="0"/>
              </a:spcAft>
              <a:buClrTx/>
              <a:buSzPct val="125000"/>
              <a:buFontTx/>
              <a:buChar char="•"/>
              <a:tabLst/>
              <a:defRPr sz="5400" b="1" i="0" u="none" strike="noStrike" cap="none" spc="-162" baseline="0">
                <a:ln>
                  <a:noFill/>
                </a:ln>
                <a:solidFill>
                  <a:srgbClr val="2F80AB"/>
                </a:solidFill>
                <a:uFillTx/>
                <a:latin typeface="+mj-lt"/>
                <a:ea typeface="+mj-ea"/>
                <a:cs typeface="+mj-cs"/>
                <a:sym typeface="Helvetica Neue"/>
              </a:defRPr>
            </a:lvl4pPr>
            <a:lvl5pPr marL="3254375" marR="0" indent="-714375" algn="l" defTabSz="825500" rtl="0" eaLnBrk="1" latinLnBrk="0" hangingPunct="1">
              <a:lnSpc>
                <a:spcPct val="80000"/>
              </a:lnSpc>
              <a:spcBef>
                <a:spcPts val="0"/>
              </a:spcBef>
              <a:spcAft>
                <a:spcPts val="0"/>
              </a:spcAft>
              <a:buClrTx/>
              <a:buSzPct val="125000"/>
              <a:buFontTx/>
              <a:buChar char="•"/>
              <a:tabLst/>
              <a:defRPr sz="5400" b="1" i="0" u="none" strike="noStrike" cap="none" spc="-162" baseline="0">
                <a:ln>
                  <a:noFill/>
                </a:ln>
                <a:solidFill>
                  <a:srgbClr val="2F80AB"/>
                </a:solidFill>
                <a:uFillTx/>
                <a:latin typeface="+mj-lt"/>
                <a:ea typeface="+mj-ea"/>
                <a:cs typeface="+mj-cs"/>
                <a:sym typeface="Helvetica Neue"/>
              </a:defRPr>
            </a:lvl5pPr>
            <a:lvl6pPr marL="3889375" marR="0" indent="-714375" algn="l" defTabSz="825500" rtl="0" eaLnBrk="1" latinLnBrk="0" hangingPunct="1">
              <a:lnSpc>
                <a:spcPct val="80000"/>
              </a:lnSpc>
              <a:spcBef>
                <a:spcPts val="0"/>
              </a:spcBef>
              <a:spcAft>
                <a:spcPts val="0"/>
              </a:spcAft>
              <a:buClrTx/>
              <a:buSzPct val="125000"/>
              <a:buFontTx/>
              <a:buChar char="•"/>
              <a:tabLst/>
              <a:defRPr sz="5400" b="1" i="0" u="none" strike="noStrike" cap="none" spc="-162" baseline="0">
                <a:ln>
                  <a:noFill/>
                </a:ln>
                <a:solidFill>
                  <a:srgbClr val="2F80AB"/>
                </a:solidFill>
                <a:uFillTx/>
                <a:latin typeface="+mj-lt"/>
                <a:ea typeface="+mj-ea"/>
                <a:cs typeface="+mj-cs"/>
                <a:sym typeface="Helvetica Neue"/>
              </a:defRPr>
            </a:lvl6pPr>
            <a:lvl7pPr marL="4524375" marR="0" indent="-714375" algn="l" defTabSz="825500" rtl="0" eaLnBrk="1" latinLnBrk="0" hangingPunct="1">
              <a:lnSpc>
                <a:spcPct val="80000"/>
              </a:lnSpc>
              <a:spcBef>
                <a:spcPts val="0"/>
              </a:spcBef>
              <a:spcAft>
                <a:spcPts val="0"/>
              </a:spcAft>
              <a:buClrTx/>
              <a:buSzPct val="125000"/>
              <a:buFontTx/>
              <a:buChar char="•"/>
              <a:tabLst/>
              <a:defRPr sz="5400" b="1" i="0" u="none" strike="noStrike" cap="none" spc="-162" baseline="0">
                <a:ln>
                  <a:noFill/>
                </a:ln>
                <a:solidFill>
                  <a:srgbClr val="2F80AB"/>
                </a:solidFill>
                <a:uFillTx/>
                <a:latin typeface="+mj-lt"/>
                <a:ea typeface="+mj-ea"/>
                <a:cs typeface="+mj-cs"/>
                <a:sym typeface="Helvetica Neue"/>
              </a:defRPr>
            </a:lvl7pPr>
            <a:lvl8pPr marL="5159375" marR="0" indent="-714375" algn="l" defTabSz="825500" rtl="0" eaLnBrk="1" latinLnBrk="0" hangingPunct="1">
              <a:lnSpc>
                <a:spcPct val="80000"/>
              </a:lnSpc>
              <a:spcBef>
                <a:spcPts val="0"/>
              </a:spcBef>
              <a:spcAft>
                <a:spcPts val="0"/>
              </a:spcAft>
              <a:buClrTx/>
              <a:buSzPct val="125000"/>
              <a:buFontTx/>
              <a:buChar char="•"/>
              <a:tabLst/>
              <a:defRPr sz="5400" b="1" i="0" u="none" strike="noStrike" cap="none" spc="-162" baseline="0">
                <a:ln>
                  <a:noFill/>
                </a:ln>
                <a:solidFill>
                  <a:srgbClr val="2F80AB"/>
                </a:solidFill>
                <a:uFillTx/>
                <a:latin typeface="+mj-lt"/>
                <a:ea typeface="+mj-ea"/>
                <a:cs typeface="+mj-cs"/>
                <a:sym typeface="Helvetica Neue"/>
              </a:defRPr>
            </a:lvl8pPr>
            <a:lvl9pPr marL="5794375" marR="0" indent="-714375" algn="l" defTabSz="825500" rtl="0" eaLnBrk="1" latinLnBrk="0" hangingPunct="1">
              <a:lnSpc>
                <a:spcPct val="80000"/>
              </a:lnSpc>
              <a:spcBef>
                <a:spcPts val="0"/>
              </a:spcBef>
              <a:spcAft>
                <a:spcPts val="0"/>
              </a:spcAft>
              <a:buClrTx/>
              <a:buSzPct val="125000"/>
              <a:buFontTx/>
              <a:buChar char="•"/>
              <a:tabLst/>
              <a:defRPr sz="5400" b="1" i="0" u="none" strike="noStrike" cap="none" spc="-162" baseline="0">
                <a:ln>
                  <a:noFill/>
                </a:ln>
                <a:solidFill>
                  <a:srgbClr val="2F80AB"/>
                </a:solidFill>
                <a:uFillTx/>
                <a:latin typeface="+mj-lt"/>
                <a:ea typeface="+mj-ea"/>
                <a:cs typeface="+mj-cs"/>
                <a:sym typeface="Helvetica Neue"/>
              </a:defRPr>
            </a:lvl9pPr>
          </a:lstStyle>
          <a:p>
            <a:pPr>
              <a:lnSpc>
                <a:spcPct val="100000"/>
              </a:lnSpc>
              <a:spcBef>
                <a:spcPts val="1200"/>
              </a:spcBef>
            </a:pPr>
            <a:r>
              <a:rPr lang="en-US" sz="2400" spc="0" dirty="0">
                <a:latin typeface="Arial" panose="020B0604020202020204" pitchFamily="34" charset="0"/>
                <a:cs typeface="Arial" panose="020B0604020202020204" pitchFamily="34" charset="0"/>
              </a:rPr>
              <a:t>Advisory Board/Consulting: AstraZeneca, Daiichi-Sankyo (uncompensated), McKesson, Merck (uncompensated), Pfizer (uncompensated)</a:t>
            </a:r>
          </a:p>
          <a:p>
            <a:pPr>
              <a:lnSpc>
                <a:spcPct val="100000"/>
              </a:lnSpc>
              <a:spcBef>
                <a:spcPts val="1200"/>
              </a:spcBef>
            </a:pPr>
            <a:r>
              <a:rPr lang="en-US" sz="2400" spc="0" dirty="0">
                <a:latin typeface="Arial" panose="020B0604020202020204" pitchFamily="34" charset="0"/>
                <a:cs typeface="Arial" panose="020B0604020202020204" pitchFamily="34" charset="0"/>
              </a:rPr>
              <a:t>Honoraria/travel: AstraZeneca</a:t>
            </a:r>
          </a:p>
          <a:p>
            <a:pPr>
              <a:lnSpc>
                <a:spcPct val="100000"/>
              </a:lnSpc>
              <a:spcBef>
                <a:spcPts val="1200"/>
              </a:spcBef>
            </a:pPr>
            <a:r>
              <a:rPr lang="en-US" sz="2400" spc="0" dirty="0">
                <a:latin typeface="Arial" panose="020B0604020202020204" pitchFamily="34" charset="0"/>
                <a:cs typeface="Arial" panose="020B0604020202020204" pitchFamily="34" charset="0"/>
              </a:rPr>
              <a:t>Research Funding (Institution): AbbVie, AstraZeneca, </a:t>
            </a:r>
            <a:r>
              <a:rPr lang="en-US" sz="2400" spc="0" dirty="0" err="1">
                <a:latin typeface="Arial" panose="020B0604020202020204" pitchFamily="34" charset="0"/>
                <a:cs typeface="Arial" panose="020B0604020202020204" pitchFamily="34" charset="0"/>
              </a:rPr>
              <a:t>Medivation</a:t>
            </a:r>
            <a:r>
              <a:rPr lang="en-US" sz="2400" spc="0" dirty="0">
                <a:latin typeface="Arial" panose="020B0604020202020204" pitchFamily="34" charset="0"/>
                <a:cs typeface="Arial" panose="020B0604020202020204" pitchFamily="34" charset="0"/>
              </a:rPr>
              <a:t>, Pfizer, </a:t>
            </a:r>
            <a:r>
              <a:rPr lang="en-US" sz="2400" spc="0" dirty="0" err="1">
                <a:latin typeface="Arial" panose="020B0604020202020204" pitchFamily="34" charset="0"/>
                <a:cs typeface="Arial" panose="020B0604020202020204" pitchFamily="34" charset="0"/>
              </a:rPr>
              <a:t>Tesaro</a:t>
            </a:r>
            <a:endParaRPr lang="en-US" sz="2400" spc="0" dirty="0">
              <a:latin typeface="Arial" panose="020B0604020202020204" pitchFamily="34" charset="0"/>
              <a:cs typeface="Arial" panose="020B0604020202020204" pitchFamily="34" charset="0"/>
            </a:endParaRPr>
          </a:p>
          <a:p>
            <a:pPr>
              <a:lnSpc>
                <a:spcPct val="100000"/>
              </a:lnSpc>
              <a:spcBef>
                <a:spcPts val="1200"/>
              </a:spcBef>
            </a:pPr>
            <a:r>
              <a:rPr lang="en-US" sz="2400" spc="0" dirty="0">
                <a:latin typeface="Arial" panose="020B0604020202020204" pitchFamily="34" charset="0"/>
                <a:cs typeface="Arial" panose="020B0604020202020204" pitchFamily="34" charset="0"/>
              </a:rPr>
              <a:t>Research Support (Institution, in kind): </a:t>
            </a:r>
            <a:r>
              <a:rPr lang="en-US" sz="2400" spc="0" dirty="0" err="1">
                <a:latin typeface="Arial" panose="020B0604020202020204" pitchFamily="34" charset="0"/>
                <a:cs typeface="Arial" panose="020B0604020202020204" pitchFamily="34" charset="0"/>
              </a:rPr>
              <a:t>Invitae</a:t>
            </a:r>
            <a:r>
              <a:rPr lang="en-US" sz="2400" spc="0" dirty="0">
                <a:latin typeface="Arial" panose="020B0604020202020204" pitchFamily="34" charset="0"/>
                <a:cs typeface="Arial" panose="020B0604020202020204" pitchFamily="34" charset="0"/>
              </a:rPr>
              <a:t>, Myriad</a:t>
            </a:r>
          </a:p>
          <a:p>
            <a:pPr>
              <a:lnSpc>
                <a:spcPct val="100000"/>
              </a:lnSpc>
              <a:spcBef>
                <a:spcPts val="1200"/>
              </a:spcBef>
            </a:pPr>
            <a:r>
              <a:rPr lang="en-US" sz="2400" spc="0" dirty="0">
                <a:latin typeface="Arial" panose="020B0604020202020204" pitchFamily="34" charset="0"/>
                <a:cs typeface="Arial" panose="020B0604020202020204" pitchFamily="34" charset="0"/>
              </a:rPr>
              <a:t>Other payments: AstraZeneca (editorial support), Pfizer (editorial support)</a:t>
            </a:r>
          </a:p>
        </p:txBody>
      </p:sp>
      <p:sp>
        <p:nvSpPr>
          <p:cNvPr id="7" name="Rectangle 6">
            <a:hlinkClick r:id="rId2"/>
            <a:extLst>
              <a:ext uri="{FF2B5EF4-FFF2-40B4-BE49-F238E27FC236}">
                <a16:creationId xmlns:a16="http://schemas.microsoft.com/office/drawing/2014/main" id="{6055AABD-63F4-6946-8D7A-7CD2E11A22D6}"/>
              </a:ext>
            </a:extLst>
          </p:cNvPr>
          <p:cNvSpPr/>
          <p:nvPr/>
        </p:nvSpPr>
        <p:spPr>
          <a:xfrm>
            <a:off x="566169" y="5783963"/>
            <a:ext cx="11064439" cy="387798"/>
          </a:xfrm>
          <a:prstGeom prst="rect">
            <a:avLst/>
          </a:prstGeom>
        </p:spPr>
        <p:txBody>
          <a:bodyPr wrap="square">
            <a:spAutoFit/>
          </a:bodyPr>
          <a:lstStyle/>
          <a:p>
            <a:r>
              <a:rPr lang="en-US" sz="2400" spc="0" dirty="0">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https://</a:t>
            </a:r>
            <a:r>
              <a:rPr lang="en-US" sz="2400" spc="0" dirty="0" err="1">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openpaymentsdata.cms.gov</a:t>
            </a:r>
            <a:r>
              <a:rPr lang="en-US" sz="2400" spc="0" dirty="0">
                <a:latin typeface="Arial" panose="020B060402020202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/physician/612669/payment-information</a:t>
            </a:r>
            <a:endParaRPr lang="en-US" sz="2400" spc="0" dirty="0">
              <a:latin typeface="Arial" panose="020B0604020202020204" pitchFamily="34" charset="0"/>
              <a:cs typeface="Arial" panose="020B0604020202020204" pitchFamily="34" charset="0"/>
            </a:endParaRPr>
          </a:p>
        </p:txBody>
      </p:sp>
      <p:sp>
        <p:nvSpPr>
          <p:cNvPr id="4" name="Title 1">
            <a:extLst>
              <a:ext uri="{FF2B5EF4-FFF2-40B4-BE49-F238E27FC236}">
                <a16:creationId xmlns:a16="http://schemas.microsoft.com/office/drawing/2014/main" id="{4AE39C87-64E6-2F47-B3EE-B451BD006CA0}"/>
              </a:ext>
            </a:extLst>
          </p:cNvPr>
          <p:cNvSpPr txBox="1">
            <a:spLocks/>
          </p:cNvSpPr>
          <p:nvPr/>
        </p:nvSpPr>
        <p:spPr>
          <a:xfrm>
            <a:off x="732576" y="144374"/>
            <a:ext cx="10681096" cy="770026"/>
          </a:xfrm>
          <a:prstGeom prst="rect">
            <a:avLst/>
          </a:prstGeom>
        </p:spPr>
        <p:txBody>
          <a:bodyPr>
            <a:noAutofit/>
          </a:bodyPr>
          <a:lstStyle>
            <a:lvl1pPr marL="0" marR="0" indent="0" algn="l" defTabSz="412750" rtl="0" eaLnBrk="1" latinLnBrk="0" hangingPunct="1">
              <a:lnSpc>
                <a:spcPct val="80000"/>
              </a:lnSpc>
              <a:spcBef>
                <a:spcPts val="0"/>
              </a:spcBef>
              <a:spcAft>
                <a:spcPts val="0"/>
              </a:spcAft>
              <a:buClrTx/>
              <a:buSzTx/>
              <a:buFontTx/>
              <a:buNone/>
              <a:tabLst/>
              <a:defRPr sz="3750" b="1" i="0" u="none" strike="noStrike" cap="none" spc="0" baseline="0">
                <a:ln>
                  <a:noFill/>
                </a:ln>
                <a:solidFill>
                  <a:srgbClr val="2F80AB"/>
                </a:solidFill>
                <a:uFillTx/>
                <a:latin typeface="Arial" panose="020B0604020202020204" pitchFamily="34" charset="0"/>
                <a:ea typeface="+mj-ea"/>
                <a:cs typeface="Arial" panose="020B0604020202020204" pitchFamily="34" charset="0"/>
                <a:sym typeface="Helvetica Neue"/>
              </a:defRPr>
            </a:lvl1pPr>
            <a:lvl2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2pPr>
            <a:lvl3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3pPr>
            <a:lvl4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4pPr>
            <a:lvl5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5pPr>
            <a:lvl6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6pPr>
            <a:lvl7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7pPr>
            <a:lvl8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8pPr>
            <a:lvl9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9pPr>
          </a:lstStyle>
          <a:p>
            <a:pPr>
              <a:lnSpc>
                <a:spcPct val="100000"/>
              </a:lnSpc>
              <a:defRPr/>
            </a:pPr>
            <a:r>
              <a:rPr lang="en-US" sz="3200" dirty="0"/>
              <a:t>Disclosures</a:t>
            </a:r>
          </a:p>
        </p:txBody>
      </p:sp>
    </p:spTree>
    <p:extLst>
      <p:ext uri="{BB962C8B-B14F-4D97-AF65-F5344CB8AC3E}">
        <p14:creationId xmlns:p14="http://schemas.microsoft.com/office/powerpoint/2010/main" val="15305585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nter Title/Headline Here">
            <a:extLst>
              <a:ext uri="{FF2B5EF4-FFF2-40B4-BE49-F238E27FC236}">
                <a16:creationId xmlns:a16="http://schemas.microsoft.com/office/drawing/2014/main" id="{55EB309C-99B4-A64D-AED8-8E4FA9EF8173}"/>
              </a:ext>
            </a:extLst>
          </p:cNvPr>
          <p:cNvSpPr txBox="1"/>
          <p:nvPr/>
        </p:nvSpPr>
        <p:spPr>
          <a:xfrm>
            <a:off x="380185" y="220501"/>
            <a:ext cx="11528402" cy="78790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defRPr sz="7500" spc="-300"/>
            </a:lvl1pPr>
          </a:lstStyle>
          <a:p>
            <a:r>
              <a:rPr lang="en-US" sz="3200" spc="0" dirty="0">
                <a:latin typeface="Arial" panose="020B0604020202020204" pitchFamily="34" charset="0"/>
                <a:cs typeface="Arial" panose="020B0604020202020204" pitchFamily="34" charset="0"/>
              </a:rPr>
              <a:t>BROCADE3: Common Adverse Events </a:t>
            </a:r>
          </a:p>
          <a:p>
            <a:r>
              <a:rPr lang="en-US" sz="3200" spc="0" dirty="0">
                <a:latin typeface="Arial" panose="020B0604020202020204" pitchFamily="34" charset="0"/>
                <a:cs typeface="Arial" panose="020B0604020202020204" pitchFamily="34" charset="0"/>
              </a:rPr>
              <a:t>(Entire Treatment Period)</a:t>
            </a:r>
            <a:endParaRPr sz="3200" spc="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FFA226FC-EAC4-3740-A8FF-8193C18C3D02}"/>
              </a:ext>
            </a:extLst>
          </p:cNvPr>
          <p:cNvSpPr txBox="1"/>
          <p:nvPr/>
        </p:nvSpPr>
        <p:spPr>
          <a:xfrm>
            <a:off x="1304920" y="5894359"/>
            <a:ext cx="9678932" cy="49654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600" b="0" spc="0" dirty="0">
                <a:solidFill>
                  <a:srgbClr val="000000"/>
                </a:solidFill>
                <a:latin typeface="+mn-ea"/>
                <a:ea typeface="+mn-ea"/>
              </a:rPr>
              <a:t>All-grade AEs in ≥25% of patients. Red boxes indicate differences ≥10% in any grade AEs between arms.</a:t>
            </a:r>
          </a:p>
          <a:p>
            <a:r>
              <a:rPr lang="en-US" sz="1600" b="0" spc="0" dirty="0">
                <a:solidFill>
                  <a:srgbClr val="000000"/>
                </a:solidFill>
                <a:latin typeface="+mn-ea"/>
                <a:ea typeface="+mn-ea"/>
              </a:rPr>
              <a:t>G3+: Grade 3 or Higher. C/P: Carboplatin and Paclitaxel</a:t>
            </a:r>
          </a:p>
        </p:txBody>
      </p:sp>
      <p:pic>
        <p:nvPicPr>
          <p:cNvPr id="7" name="Picture 6" descr="A screenshot of a cell phone&#10;&#10;Description automatically generated">
            <a:extLst>
              <a:ext uri="{FF2B5EF4-FFF2-40B4-BE49-F238E27FC236}">
                <a16:creationId xmlns:a16="http://schemas.microsoft.com/office/drawing/2014/main" id="{0579F9D3-293B-A94F-B7B4-8AACB39E8DC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2355" y="1060448"/>
            <a:ext cx="10324617" cy="4737103"/>
          </a:xfrm>
          <a:prstGeom prst="rect">
            <a:avLst/>
          </a:prstGeom>
        </p:spPr>
      </p:pic>
      <p:sp>
        <p:nvSpPr>
          <p:cNvPr id="8" name="TextBox 7">
            <a:extLst>
              <a:ext uri="{FF2B5EF4-FFF2-40B4-BE49-F238E27FC236}">
                <a16:creationId xmlns:a16="http://schemas.microsoft.com/office/drawing/2014/main" id="{8CB4599A-0973-D04E-871B-9C17F8508813}"/>
              </a:ext>
            </a:extLst>
          </p:cNvPr>
          <p:cNvSpPr txBox="1"/>
          <p:nvPr/>
        </p:nvSpPr>
        <p:spPr>
          <a:xfrm>
            <a:off x="231493" y="6487713"/>
            <a:ext cx="4619854" cy="2995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825500" rtl="0" fontAlgn="auto" latinLnBrk="0" hangingPunct="0">
              <a:lnSpc>
                <a:spcPct val="80000"/>
              </a:lnSpc>
              <a:spcBef>
                <a:spcPts val="0"/>
              </a:spcBef>
              <a:spcAft>
                <a:spcPts val="0"/>
              </a:spcAft>
              <a:buClrTx/>
              <a:buSzTx/>
              <a:buFontTx/>
              <a:buNone/>
              <a:tabLst/>
            </a:pPr>
            <a:r>
              <a:rPr kumimoji="0" lang="en-US" sz="1600" b="0" i="0" u="none" strike="noStrike" cap="none" spc="0" normalizeH="0" dirty="0" err="1">
                <a:ln>
                  <a:noFill/>
                </a:ln>
                <a:solidFill>
                  <a:srgbClr val="000000"/>
                </a:solidFill>
                <a:effectLst/>
                <a:uFillTx/>
                <a:latin typeface="+mn-lt"/>
                <a:ea typeface="+mj-ea"/>
                <a:cs typeface="+mj-cs"/>
                <a:sym typeface="Helvetica Neue"/>
              </a:rPr>
              <a:t>Dieras</a:t>
            </a:r>
            <a:r>
              <a:rPr kumimoji="0" lang="en-US" sz="1600" b="0" i="0" u="none" strike="noStrike" cap="none" spc="0" normalizeH="0" dirty="0">
                <a:ln>
                  <a:noFill/>
                </a:ln>
                <a:solidFill>
                  <a:srgbClr val="000000"/>
                </a:solidFill>
                <a:effectLst/>
                <a:uFillTx/>
                <a:latin typeface="+mn-lt"/>
                <a:ea typeface="+mj-ea"/>
                <a:cs typeface="+mj-cs"/>
                <a:sym typeface="Helvetica Neue"/>
              </a:rPr>
              <a:t> VC et al. </a:t>
            </a:r>
            <a:r>
              <a:rPr kumimoji="0" lang="en-US" sz="1600" b="0" i="1" u="none" strike="noStrike" cap="none" spc="0" normalizeH="0" dirty="0">
                <a:ln>
                  <a:noFill/>
                </a:ln>
                <a:solidFill>
                  <a:srgbClr val="000000"/>
                </a:solidFill>
                <a:effectLst/>
                <a:uFillTx/>
                <a:latin typeface="+mn-lt"/>
                <a:ea typeface="+mj-ea"/>
                <a:cs typeface="+mj-cs"/>
                <a:sym typeface="Helvetica Neue"/>
              </a:rPr>
              <a:t>Proc ESMO </a:t>
            </a:r>
            <a:r>
              <a:rPr kumimoji="0" lang="en-US" sz="1600" b="0" i="0" u="none" strike="noStrike" cap="none" spc="0" normalizeH="0" dirty="0">
                <a:ln>
                  <a:noFill/>
                </a:ln>
                <a:solidFill>
                  <a:srgbClr val="000000"/>
                </a:solidFill>
                <a:effectLst/>
                <a:uFillTx/>
                <a:latin typeface="+mn-lt"/>
                <a:ea typeface="+mj-ea"/>
                <a:cs typeface="+mj-cs"/>
                <a:sym typeface="Helvetica Neue"/>
              </a:rPr>
              <a:t>2019;Abstract LBA9.</a:t>
            </a:r>
          </a:p>
        </p:txBody>
      </p:sp>
    </p:spTree>
    <p:extLst>
      <p:ext uri="{BB962C8B-B14F-4D97-AF65-F5344CB8AC3E}">
        <p14:creationId xmlns:p14="http://schemas.microsoft.com/office/powerpoint/2010/main" val="393643041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nter Title/Headline Here">
            <a:extLst>
              <a:ext uri="{FF2B5EF4-FFF2-40B4-BE49-F238E27FC236}">
                <a16:creationId xmlns:a16="http://schemas.microsoft.com/office/drawing/2014/main" id="{55EB309C-99B4-A64D-AED8-8E4FA9EF8173}"/>
              </a:ext>
            </a:extLst>
          </p:cNvPr>
          <p:cNvSpPr txBox="1"/>
          <p:nvPr/>
        </p:nvSpPr>
        <p:spPr>
          <a:xfrm>
            <a:off x="380185" y="220501"/>
            <a:ext cx="11528402" cy="78790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defRPr sz="7500" spc="-300"/>
            </a:lvl1pPr>
          </a:lstStyle>
          <a:p>
            <a:r>
              <a:rPr lang="en-US" sz="3200" spc="0" dirty="0">
                <a:latin typeface="Arial" panose="020B0604020202020204" pitchFamily="34" charset="0"/>
                <a:cs typeface="Arial" panose="020B0604020202020204" pitchFamily="34" charset="0"/>
              </a:rPr>
              <a:t>BROCADE3: Common Adverse Events </a:t>
            </a:r>
          </a:p>
          <a:p>
            <a:r>
              <a:rPr lang="en-US" sz="3200" spc="0" dirty="0">
                <a:latin typeface="Arial" panose="020B0604020202020204" pitchFamily="34" charset="0"/>
                <a:cs typeface="Arial" panose="020B0604020202020204" pitchFamily="34" charset="0"/>
              </a:rPr>
              <a:t>(Blinded Monotherapy)</a:t>
            </a:r>
            <a:endParaRPr sz="3200" spc="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FFA226FC-EAC4-3740-A8FF-8193C18C3D02}"/>
              </a:ext>
            </a:extLst>
          </p:cNvPr>
          <p:cNvSpPr txBox="1"/>
          <p:nvPr/>
        </p:nvSpPr>
        <p:spPr>
          <a:xfrm>
            <a:off x="1304920" y="5894359"/>
            <a:ext cx="9678932" cy="49654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1600" b="0" spc="0" dirty="0">
                <a:solidFill>
                  <a:srgbClr val="000000"/>
                </a:solidFill>
                <a:latin typeface="+mn-ea"/>
                <a:ea typeface="+mn-ea"/>
              </a:rPr>
              <a:t>All-grade AEs in ≥25% of </a:t>
            </a:r>
            <a:r>
              <a:rPr lang="en-US" sz="1600" b="0" spc="0">
                <a:solidFill>
                  <a:srgbClr val="000000"/>
                </a:solidFill>
                <a:latin typeface="+mn-ea"/>
                <a:ea typeface="+mn-ea"/>
              </a:rPr>
              <a:t>patients. Red </a:t>
            </a:r>
            <a:r>
              <a:rPr lang="en-US" sz="1600" b="0" spc="0" dirty="0">
                <a:solidFill>
                  <a:srgbClr val="000000"/>
                </a:solidFill>
                <a:latin typeface="+mn-ea"/>
                <a:ea typeface="+mn-ea"/>
              </a:rPr>
              <a:t>boxes indicate differences ≥10% in any grade AEs between arms.</a:t>
            </a:r>
          </a:p>
          <a:p>
            <a:r>
              <a:rPr lang="en-US" sz="1600" b="0" spc="0" dirty="0">
                <a:solidFill>
                  <a:srgbClr val="000000"/>
                </a:solidFill>
                <a:latin typeface="+mn-ea"/>
                <a:ea typeface="+mn-ea"/>
              </a:rPr>
              <a:t>G3+: Grade 3 or Higher. C/P: Carboplatin and Paclitaxel</a:t>
            </a:r>
          </a:p>
        </p:txBody>
      </p:sp>
      <p:sp>
        <p:nvSpPr>
          <p:cNvPr id="8" name="TextBox 7">
            <a:extLst>
              <a:ext uri="{FF2B5EF4-FFF2-40B4-BE49-F238E27FC236}">
                <a16:creationId xmlns:a16="http://schemas.microsoft.com/office/drawing/2014/main" id="{8CB4599A-0973-D04E-871B-9C17F8508813}"/>
              </a:ext>
            </a:extLst>
          </p:cNvPr>
          <p:cNvSpPr txBox="1"/>
          <p:nvPr/>
        </p:nvSpPr>
        <p:spPr>
          <a:xfrm>
            <a:off x="380185" y="6406090"/>
            <a:ext cx="4619854" cy="2995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825500" rtl="0" fontAlgn="auto" latinLnBrk="0" hangingPunct="0">
              <a:lnSpc>
                <a:spcPct val="80000"/>
              </a:lnSpc>
              <a:spcBef>
                <a:spcPts val="0"/>
              </a:spcBef>
              <a:spcAft>
                <a:spcPts val="0"/>
              </a:spcAft>
              <a:buClrTx/>
              <a:buSzTx/>
              <a:buFontTx/>
              <a:buNone/>
              <a:tabLst/>
            </a:pPr>
            <a:r>
              <a:rPr kumimoji="0" lang="en-US" sz="1600" b="0" i="0" u="none" strike="noStrike" cap="none" spc="0" normalizeH="0" dirty="0" err="1">
                <a:ln>
                  <a:noFill/>
                </a:ln>
                <a:solidFill>
                  <a:srgbClr val="000000"/>
                </a:solidFill>
                <a:effectLst/>
                <a:uFillTx/>
                <a:latin typeface="+mn-lt"/>
                <a:ea typeface="+mj-ea"/>
                <a:cs typeface="+mj-cs"/>
                <a:sym typeface="Helvetica Neue"/>
              </a:rPr>
              <a:t>Dieras</a:t>
            </a:r>
            <a:r>
              <a:rPr kumimoji="0" lang="en-US" sz="1600" b="0" i="0" u="none" strike="noStrike" cap="none" spc="0" normalizeH="0" dirty="0">
                <a:ln>
                  <a:noFill/>
                </a:ln>
                <a:solidFill>
                  <a:srgbClr val="000000"/>
                </a:solidFill>
                <a:effectLst/>
                <a:uFillTx/>
                <a:latin typeface="+mn-lt"/>
                <a:ea typeface="+mj-ea"/>
                <a:cs typeface="+mj-cs"/>
                <a:sym typeface="Helvetica Neue"/>
              </a:rPr>
              <a:t> VC et al. </a:t>
            </a:r>
            <a:r>
              <a:rPr kumimoji="0" lang="en-US" sz="1600" b="0" i="1" u="none" strike="noStrike" cap="none" spc="0" normalizeH="0" dirty="0">
                <a:ln>
                  <a:noFill/>
                </a:ln>
                <a:solidFill>
                  <a:srgbClr val="000000"/>
                </a:solidFill>
                <a:effectLst/>
                <a:uFillTx/>
                <a:latin typeface="+mn-lt"/>
                <a:ea typeface="+mj-ea"/>
                <a:cs typeface="+mj-cs"/>
                <a:sym typeface="Helvetica Neue"/>
              </a:rPr>
              <a:t>Proc ESMO </a:t>
            </a:r>
            <a:r>
              <a:rPr kumimoji="0" lang="en-US" sz="1600" b="0" i="0" u="none" strike="noStrike" cap="none" spc="0" normalizeH="0" dirty="0">
                <a:ln>
                  <a:noFill/>
                </a:ln>
                <a:solidFill>
                  <a:srgbClr val="000000"/>
                </a:solidFill>
                <a:effectLst/>
                <a:uFillTx/>
                <a:latin typeface="+mn-lt"/>
                <a:ea typeface="+mj-ea"/>
                <a:cs typeface="+mj-cs"/>
                <a:sym typeface="Helvetica Neue"/>
              </a:rPr>
              <a:t>2019;Abstract LBA9.</a:t>
            </a:r>
          </a:p>
        </p:txBody>
      </p:sp>
      <p:pic>
        <p:nvPicPr>
          <p:cNvPr id="5" name="Picture 4" descr="A screenshot of a cell phone&#10;&#10;Description automatically generated">
            <a:extLst>
              <a:ext uri="{FF2B5EF4-FFF2-40B4-BE49-F238E27FC236}">
                <a16:creationId xmlns:a16="http://schemas.microsoft.com/office/drawing/2014/main" id="{F74F034F-30B0-ED4E-A500-536A993740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435" y="1008409"/>
            <a:ext cx="10603667" cy="4870765"/>
          </a:xfrm>
          <a:prstGeom prst="rect">
            <a:avLst/>
          </a:prstGeom>
        </p:spPr>
      </p:pic>
    </p:spTree>
    <p:extLst>
      <p:ext uri="{BB962C8B-B14F-4D97-AF65-F5344CB8AC3E}">
        <p14:creationId xmlns:p14="http://schemas.microsoft.com/office/powerpoint/2010/main" val="1081391531"/>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0CB5E-0530-FE4D-A480-D75A6B96F944}"/>
              </a:ext>
            </a:extLst>
          </p:cNvPr>
          <p:cNvSpPr>
            <a:spLocks noGrp="1"/>
          </p:cNvSpPr>
          <p:nvPr>
            <p:ph type="title"/>
          </p:nvPr>
        </p:nvSpPr>
        <p:spPr>
          <a:xfrm>
            <a:off x="838200" y="215913"/>
            <a:ext cx="10515600" cy="1003951"/>
          </a:xfrm>
        </p:spPr>
        <p:txBody>
          <a:bodyPr>
            <a:normAutofit/>
          </a:bodyPr>
          <a:lstStyle/>
          <a:p>
            <a:pPr lvl="0"/>
            <a:r>
              <a:rPr lang="en-US" dirty="0"/>
              <a:t>Case Presentation: Dr </a:t>
            </a:r>
            <a:r>
              <a:rPr lang="en-US" dirty="0" err="1"/>
              <a:t>Rugo</a:t>
            </a:r>
            <a:endParaRPr lang="en-US" dirty="0"/>
          </a:p>
        </p:txBody>
      </p:sp>
      <p:sp>
        <p:nvSpPr>
          <p:cNvPr id="4" name="Content Placeholder 3">
            <a:extLst>
              <a:ext uri="{FF2B5EF4-FFF2-40B4-BE49-F238E27FC236}">
                <a16:creationId xmlns:a16="http://schemas.microsoft.com/office/drawing/2014/main" id="{5B9BBBA7-11A1-F34E-86B5-11045BB12131}"/>
              </a:ext>
            </a:extLst>
          </p:cNvPr>
          <p:cNvSpPr>
            <a:spLocks noGrp="1"/>
          </p:cNvSpPr>
          <p:nvPr>
            <p:ph idx="1"/>
          </p:nvPr>
        </p:nvSpPr>
        <p:spPr>
          <a:xfrm>
            <a:off x="939976" y="1282954"/>
            <a:ext cx="10299952" cy="4576763"/>
          </a:xfrm>
        </p:spPr>
        <p:txBody>
          <a:bodyPr>
            <a:noAutofit/>
          </a:bodyPr>
          <a:lstStyle/>
          <a:p>
            <a:pPr marL="0" indent="0">
              <a:buNone/>
            </a:pPr>
            <a:r>
              <a:rPr lang="en-US" sz="2200" dirty="0"/>
              <a:t>A 32-year-old woman was seen in clinic for a new diagnosis of inflammatory left breast cancer. Core biopsy confirmed triple negative high-grade disease with dermal invasion, with clear axillary node involvement. Staging was negative for metastatic disease. Due to her age at diagnosis and without significant family history, she had genetic testing which revealed a pathologic mutation in BRCA1.</a:t>
            </a:r>
          </a:p>
          <a:p>
            <a:pPr marL="0" indent="0">
              <a:buNone/>
            </a:pPr>
            <a:r>
              <a:rPr lang="en-US" sz="2200" dirty="0"/>
              <a:t>She was treated with neoadjuvant paclitaxel combined with carboplatin, but developed an anaphylactic reaction to carboplatin during treatment. She had an excellent clinical response and continued on to dose dense AC. At the last dose of AC, the erythema on her left breast was again noted. At the time of surgery with bilateral mastectomy she had extensive residual disease with persistent dermal invasion, and multiple positive axillary nodes. </a:t>
            </a:r>
          </a:p>
          <a:p>
            <a:pPr marL="0" indent="0">
              <a:buNone/>
            </a:pPr>
            <a:r>
              <a:rPr lang="en-US" sz="2200" dirty="0"/>
              <a:t>She underwent radiation therapy, but shortly after completing therapy a new erythematous patch was noted just inferior to her reconstructed breast. A biopsy was positive for dermal invasion with TNBC. A PET/CT showed no evidence of distant </a:t>
            </a:r>
            <a:r>
              <a:rPr lang="en-US" sz="2200" dirty="0" err="1"/>
              <a:t>mets</a:t>
            </a:r>
            <a:r>
              <a:rPr lang="en-US" sz="2200" dirty="0"/>
              <a:t>.  NGS revealed no targetable mutations and PD-L1 testing was not available at the time of her diagnosis.</a:t>
            </a:r>
          </a:p>
        </p:txBody>
      </p:sp>
    </p:spTree>
    <p:extLst>
      <p:ext uri="{BB962C8B-B14F-4D97-AF65-F5344CB8AC3E}">
        <p14:creationId xmlns:p14="http://schemas.microsoft.com/office/powerpoint/2010/main" val="25662774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0CB5E-0530-FE4D-A480-D75A6B96F944}"/>
              </a:ext>
            </a:extLst>
          </p:cNvPr>
          <p:cNvSpPr>
            <a:spLocks noGrp="1"/>
          </p:cNvSpPr>
          <p:nvPr>
            <p:ph type="title"/>
          </p:nvPr>
        </p:nvSpPr>
        <p:spPr>
          <a:xfrm>
            <a:off x="838200" y="224077"/>
            <a:ext cx="10515600" cy="1003951"/>
          </a:xfrm>
        </p:spPr>
        <p:txBody>
          <a:bodyPr>
            <a:normAutofit/>
          </a:bodyPr>
          <a:lstStyle/>
          <a:p>
            <a:pPr lvl="0"/>
            <a:r>
              <a:rPr lang="en-US" dirty="0"/>
              <a:t>Case Presentation: Dr </a:t>
            </a:r>
            <a:r>
              <a:rPr lang="en-US" dirty="0" err="1"/>
              <a:t>Rugo</a:t>
            </a:r>
            <a:r>
              <a:rPr lang="en-US" dirty="0"/>
              <a:t> (continued)</a:t>
            </a:r>
          </a:p>
        </p:txBody>
      </p:sp>
      <p:sp>
        <p:nvSpPr>
          <p:cNvPr id="4" name="Content Placeholder 3">
            <a:extLst>
              <a:ext uri="{FF2B5EF4-FFF2-40B4-BE49-F238E27FC236}">
                <a16:creationId xmlns:a16="http://schemas.microsoft.com/office/drawing/2014/main" id="{5B9BBBA7-11A1-F34E-86B5-11045BB12131}"/>
              </a:ext>
            </a:extLst>
          </p:cNvPr>
          <p:cNvSpPr>
            <a:spLocks noGrp="1"/>
          </p:cNvSpPr>
          <p:nvPr>
            <p:ph idx="1"/>
          </p:nvPr>
        </p:nvSpPr>
        <p:spPr>
          <a:xfrm>
            <a:off x="939976" y="1228028"/>
            <a:ext cx="10515600" cy="5172772"/>
          </a:xfrm>
        </p:spPr>
        <p:txBody>
          <a:bodyPr>
            <a:noAutofit/>
          </a:bodyPr>
          <a:lstStyle/>
          <a:p>
            <a:pPr marL="0" indent="0">
              <a:buNone/>
            </a:pPr>
            <a:r>
              <a:rPr lang="en-US" sz="2200" dirty="0"/>
              <a:t>What would you do now?</a:t>
            </a:r>
          </a:p>
          <a:p>
            <a:pPr marL="457200" lvl="0" indent="-457200">
              <a:buFont typeface="+mj-lt"/>
              <a:buAutoNum type="arabicPeriod"/>
            </a:pPr>
            <a:r>
              <a:rPr lang="en-US" sz="2200" dirty="0"/>
              <a:t>Start gemcitabine and carboplatin</a:t>
            </a:r>
          </a:p>
          <a:p>
            <a:pPr marL="457200" lvl="0" indent="-457200">
              <a:buFont typeface="+mj-lt"/>
              <a:buAutoNum type="arabicPeriod"/>
            </a:pPr>
            <a:r>
              <a:rPr lang="en-US" sz="2200" dirty="0"/>
              <a:t>Radiate the new area of skin involvement</a:t>
            </a:r>
          </a:p>
          <a:p>
            <a:pPr marL="457200" lvl="0" indent="-457200">
              <a:buFont typeface="+mj-lt"/>
              <a:buAutoNum type="arabicPeriod"/>
            </a:pPr>
            <a:r>
              <a:rPr lang="en-US" sz="2200" dirty="0"/>
              <a:t>Start a PARP inhibitor</a:t>
            </a:r>
          </a:p>
          <a:p>
            <a:pPr marL="457200" lvl="0" indent="-457200">
              <a:buFont typeface="+mj-lt"/>
              <a:buAutoNum type="arabicPeriod"/>
            </a:pPr>
            <a:r>
              <a:rPr lang="en-US" sz="2200" dirty="0"/>
              <a:t>Resect the area of involved skin</a:t>
            </a:r>
          </a:p>
          <a:p>
            <a:pPr marL="0" indent="0">
              <a:buNone/>
            </a:pPr>
            <a:r>
              <a:rPr lang="en-US" sz="2200" dirty="0"/>
              <a:t>If she had evidence of asymptomatic visceral disease would you take a different approach?</a:t>
            </a:r>
          </a:p>
          <a:p>
            <a:pPr marL="0" indent="0">
              <a:buNone/>
            </a:pPr>
            <a:r>
              <a:rPr lang="en-US" sz="2200" dirty="0"/>
              <a:t>She started on </a:t>
            </a:r>
            <a:r>
              <a:rPr lang="en-US" sz="2200" dirty="0" err="1"/>
              <a:t>olaparib</a:t>
            </a:r>
            <a:r>
              <a:rPr lang="en-US" sz="2200" dirty="0"/>
              <a:t> with complete resolution of her skin disease, but developed nausea which was controlled by a low dose of bedtime olanzapine. She also experienced thrombocytopenia (platelets of 70K), which improved with one dose reduction of </a:t>
            </a:r>
            <a:r>
              <a:rPr lang="en-US" sz="2200" dirty="0" err="1"/>
              <a:t>olaparib</a:t>
            </a:r>
            <a:r>
              <a:rPr lang="en-US" sz="2200" dirty="0"/>
              <a:t>.</a:t>
            </a:r>
          </a:p>
          <a:p>
            <a:pPr marL="0" indent="0">
              <a:buNone/>
            </a:pPr>
            <a:r>
              <a:rPr lang="en-US" sz="2200" dirty="0"/>
              <a:t>Unfortunately her disease progressed with lymphangitic spread to lung and extensive skin disease after 5 months, requiring IV chemotherapy.</a:t>
            </a:r>
          </a:p>
        </p:txBody>
      </p:sp>
    </p:spTree>
    <p:extLst>
      <p:ext uri="{BB962C8B-B14F-4D97-AF65-F5344CB8AC3E}">
        <p14:creationId xmlns:p14="http://schemas.microsoft.com/office/powerpoint/2010/main" val="24528579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68CAFD26-750C-424F-8FB2-31C3BEBDFEAE}"/>
              </a:ext>
            </a:extLst>
          </p:cNvPr>
          <p:cNvSpPr txBox="1">
            <a:spLocks/>
          </p:cNvSpPr>
          <p:nvPr/>
        </p:nvSpPr>
        <p:spPr>
          <a:xfrm>
            <a:off x="812800" y="298636"/>
            <a:ext cx="10972800" cy="491393"/>
          </a:xfrm>
          <a:prstGeom prst="rect">
            <a:avLst/>
          </a:prstGeom>
        </p:spPr>
        <p:txBody>
          <a:bodyPr lIns="0" tIns="0" rIns="0" bIns="0">
            <a:normAutofit/>
          </a:bodyPr>
          <a:lstStyle>
            <a:lvl1pPr algn="l" defTabSz="457200" rtl="0" eaLnBrk="1" latinLnBrk="0" hangingPunct="1">
              <a:spcBef>
                <a:spcPct val="0"/>
              </a:spcBef>
              <a:buNone/>
              <a:defRPr sz="1600" b="1" kern="1200" cap="all" baseline="0">
                <a:solidFill>
                  <a:schemeClr val="tx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all" spc="0" normalizeH="0" baseline="0" noProof="0" dirty="0">
                <a:ln>
                  <a:noFill/>
                </a:ln>
                <a:solidFill>
                  <a:srgbClr val="094C88"/>
                </a:solidFill>
                <a:effectLst/>
                <a:uLnTx/>
                <a:uFillTx/>
                <a:latin typeface="Calibri"/>
                <a:ea typeface="+mj-ea"/>
                <a:cs typeface="+mj-cs"/>
              </a:rPr>
              <a:t>Case presentation: Dr </a:t>
            </a:r>
            <a:r>
              <a:rPr kumimoji="0" lang="en-US" sz="3200" b="1" i="0" u="none" strike="noStrike" kern="1200" cap="all" spc="0" normalizeH="0" baseline="0" noProof="0" dirty="0" err="1">
                <a:ln>
                  <a:noFill/>
                </a:ln>
                <a:solidFill>
                  <a:srgbClr val="094C88"/>
                </a:solidFill>
                <a:effectLst/>
                <a:uLnTx/>
                <a:uFillTx/>
                <a:latin typeface="Calibri"/>
                <a:ea typeface="+mj-ea"/>
                <a:cs typeface="+mj-cs"/>
              </a:rPr>
              <a:t>hamilton</a:t>
            </a:r>
            <a:endParaRPr kumimoji="0" lang="en-US" sz="3200" b="1" i="0" u="none" strike="noStrike" kern="1200" cap="all" spc="0" normalizeH="0" baseline="0" noProof="0" dirty="0">
              <a:ln>
                <a:noFill/>
              </a:ln>
              <a:solidFill>
                <a:srgbClr val="094C88"/>
              </a:solidFill>
              <a:effectLst/>
              <a:uLnTx/>
              <a:uFillTx/>
              <a:latin typeface="Calibri"/>
              <a:ea typeface="+mj-ea"/>
              <a:cs typeface="+mj-cs"/>
            </a:endParaRPr>
          </a:p>
        </p:txBody>
      </p:sp>
      <p:sp>
        <p:nvSpPr>
          <p:cNvPr id="7" name="Rectangle 6">
            <a:extLst>
              <a:ext uri="{FF2B5EF4-FFF2-40B4-BE49-F238E27FC236}">
                <a16:creationId xmlns:a16="http://schemas.microsoft.com/office/drawing/2014/main" id="{B8D41B0A-F06D-C44E-8AE0-8D2C8F3A216C}"/>
              </a:ext>
            </a:extLst>
          </p:cNvPr>
          <p:cNvSpPr/>
          <p:nvPr/>
        </p:nvSpPr>
        <p:spPr>
          <a:xfrm>
            <a:off x="609601" y="1022951"/>
            <a:ext cx="10903975" cy="3024720"/>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3200"/>
          </a:p>
        </p:txBody>
      </p:sp>
      <p:sp>
        <p:nvSpPr>
          <p:cNvPr id="8" name="Rectangle 7">
            <a:extLst>
              <a:ext uri="{FF2B5EF4-FFF2-40B4-BE49-F238E27FC236}">
                <a16:creationId xmlns:a16="http://schemas.microsoft.com/office/drawing/2014/main" id="{A77ABA7B-105D-3348-B8B2-E152A2E0CE8F}"/>
              </a:ext>
            </a:extLst>
          </p:cNvPr>
          <p:cNvSpPr/>
          <p:nvPr/>
        </p:nvSpPr>
        <p:spPr>
          <a:xfrm>
            <a:off x="575186" y="4183854"/>
            <a:ext cx="10903975" cy="1803991"/>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sz="3200"/>
          </a:p>
        </p:txBody>
      </p:sp>
      <p:sp>
        <p:nvSpPr>
          <p:cNvPr id="10" name="Content Placeholder 2">
            <a:extLst>
              <a:ext uri="{FF2B5EF4-FFF2-40B4-BE49-F238E27FC236}">
                <a16:creationId xmlns:a16="http://schemas.microsoft.com/office/drawing/2014/main" id="{30116E20-D75A-304F-9223-6EF8872084F7}"/>
              </a:ext>
            </a:extLst>
          </p:cNvPr>
          <p:cNvSpPr>
            <a:spLocks noGrp="1"/>
          </p:cNvSpPr>
          <p:nvPr>
            <p:ph idx="1"/>
          </p:nvPr>
        </p:nvSpPr>
        <p:spPr>
          <a:xfrm>
            <a:off x="780143" y="1062933"/>
            <a:ext cx="10735185" cy="4964031"/>
          </a:xfrm>
        </p:spPr>
        <p:txBody>
          <a:bodyPr>
            <a:normAutofit/>
          </a:bodyPr>
          <a:lstStyle/>
          <a:p>
            <a:pPr marL="0" indent="0">
              <a:buNone/>
            </a:pPr>
            <a:r>
              <a:rPr lang="en-US" sz="1867" dirty="0"/>
              <a:t>A 61-year-old woman with ER-/PR-/HER2- MBC was referred to my clinic last year after having received gemcitabine/carboplatin in the 1</a:t>
            </a:r>
            <a:r>
              <a:rPr lang="en-US" sz="1867" baseline="30000" dirty="0"/>
              <a:t>st</a:t>
            </a:r>
            <a:r>
              <a:rPr lang="en-US" sz="1867" dirty="0"/>
              <a:t> line setting. </a:t>
            </a:r>
          </a:p>
          <a:p>
            <a:r>
              <a:rPr lang="en-US" sz="1867" dirty="0"/>
              <a:t>I ordered germline genetic testing and NGS profiling of her tumor, neither of which had been done. </a:t>
            </a:r>
          </a:p>
          <a:p>
            <a:r>
              <a:rPr lang="en-US" sz="1867" dirty="0"/>
              <a:t>Germline genetic testing showed a BRCA2 alteration. </a:t>
            </a:r>
          </a:p>
          <a:p>
            <a:r>
              <a:rPr lang="en-US" sz="1867" dirty="0"/>
              <a:t>NGS showed a p53 mutation, CCNE1 amplification, AKT2 amplification, NF1 mutation, and the </a:t>
            </a:r>
            <a:br>
              <a:rPr lang="en-US" sz="1867" dirty="0"/>
            </a:br>
            <a:r>
              <a:rPr lang="en-US" sz="1867" dirty="0"/>
              <a:t>BRCA2 alteration.  </a:t>
            </a:r>
          </a:p>
          <a:p>
            <a:r>
              <a:rPr lang="en-US" sz="1867" dirty="0"/>
              <a:t>I started her on PARP inhibitor therapy. </a:t>
            </a:r>
          </a:p>
          <a:p>
            <a:r>
              <a:rPr lang="en-US" sz="1867" dirty="0"/>
              <a:t>She did need a dose reduction of </a:t>
            </a:r>
            <a:r>
              <a:rPr lang="en-US" sz="1867" dirty="0" err="1"/>
              <a:t>olaparib</a:t>
            </a:r>
            <a:r>
              <a:rPr lang="en-US" sz="1867" dirty="0"/>
              <a:t> from 300 mg po BID to 200 mg po BID for GI side effects and </a:t>
            </a:r>
            <a:r>
              <a:rPr lang="en-US" sz="1867" dirty="0" err="1"/>
              <a:t>cytopenias</a:t>
            </a:r>
            <a:r>
              <a:rPr lang="en-US" sz="1867" dirty="0"/>
              <a:t>. She now tolerates it well. </a:t>
            </a:r>
          </a:p>
          <a:p>
            <a:endParaRPr lang="en-US" sz="1867" dirty="0"/>
          </a:p>
          <a:p>
            <a:pPr marL="0" indent="0">
              <a:buNone/>
            </a:pPr>
            <a:r>
              <a:rPr lang="en-US" sz="1867" u="sng" dirty="0">
                <a:solidFill>
                  <a:schemeClr val="bg1"/>
                </a:solidFill>
              </a:rPr>
              <a:t>Questions for panel:</a:t>
            </a:r>
            <a:endParaRPr lang="en-US" sz="1867" dirty="0">
              <a:solidFill>
                <a:schemeClr val="bg1"/>
              </a:solidFill>
            </a:endParaRPr>
          </a:p>
          <a:p>
            <a:pPr>
              <a:buAutoNum type="arabicPeriod"/>
            </a:pPr>
            <a:r>
              <a:rPr lang="en-US" sz="1867" dirty="0">
                <a:solidFill>
                  <a:schemeClr val="bg1"/>
                </a:solidFill>
              </a:rPr>
              <a:t>How do you decide which PARP inhibitor to use for your patients?</a:t>
            </a:r>
          </a:p>
          <a:p>
            <a:pPr>
              <a:buAutoNum type="arabicPeriod"/>
            </a:pPr>
            <a:r>
              <a:rPr lang="en-US" sz="1867" dirty="0">
                <a:solidFill>
                  <a:schemeClr val="bg1"/>
                </a:solidFill>
              </a:rPr>
              <a:t>If a patient does not tolerate one PARP inhibitor, do you switch to another one? If no, why?</a:t>
            </a:r>
          </a:p>
          <a:p>
            <a:pPr>
              <a:buAutoNum type="arabicPeriod"/>
            </a:pPr>
            <a:r>
              <a:rPr lang="en-US" sz="1867" dirty="0">
                <a:solidFill>
                  <a:schemeClr val="bg1"/>
                </a:solidFill>
              </a:rPr>
              <a:t>Are there any situations where you may use PARP inhibitors off label? For example, HRD-high? </a:t>
            </a:r>
          </a:p>
        </p:txBody>
      </p:sp>
    </p:spTree>
    <p:extLst>
      <p:ext uri="{BB962C8B-B14F-4D97-AF65-F5344CB8AC3E}">
        <p14:creationId xmlns:p14="http://schemas.microsoft.com/office/powerpoint/2010/main" val="32930425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2B84515-8294-494D-BD3E-2268255CDC5D}"/>
              </a:ext>
            </a:extLst>
          </p:cNvPr>
          <p:cNvSpPr txBox="1">
            <a:spLocks/>
          </p:cNvSpPr>
          <p:nvPr/>
        </p:nvSpPr>
        <p:spPr>
          <a:xfrm>
            <a:off x="732575" y="144374"/>
            <a:ext cx="10726847" cy="1684186"/>
          </a:xfrm>
          <a:prstGeom prst="rect">
            <a:avLst/>
          </a:prstGeom>
        </p:spPr>
        <p:txBody>
          <a:bodyPr>
            <a:noAutofit/>
          </a:bodyPr>
          <a:lstStyle>
            <a:lvl1pPr marL="0" marR="0" indent="0" algn="l" defTabSz="412750" rtl="0" eaLnBrk="1" latinLnBrk="0" hangingPunct="1">
              <a:lnSpc>
                <a:spcPct val="80000"/>
              </a:lnSpc>
              <a:spcBef>
                <a:spcPts val="0"/>
              </a:spcBef>
              <a:spcAft>
                <a:spcPts val="0"/>
              </a:spcAft>
              <a:buClrTx/>
              <a:buSzTx/>
              <a:buFontTx/>
              <a:buNone/>
              <a:tabLst/>
              <a:defRPr sz="3750" b="1" i="0" u="none" strike="noStrike" cap="none" spc="0" baseline="0">
                <a:ln>
                  <a:noFill/>
                </a:ln>
                <a:solidFill>
                  <a:srgbClr val="2F80AB"/>
                </a:solidFill>
                <a:uFillTx/>
                <a:latin typeface="Arial" panose="020B0604020202020204" pitchFamily="34" charset="0"/>
                <a:ea typeface="+mj-ea"/>
                <a:cs typeface="Arial" panose="020B0604020202020204" pitchFamily="34" charset="0"/>
                <a:sym typeface="Helvetica Neue"/>
              </a:defRPr>
            </a:lvl1pPr>
            <a:lvl2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2pPr>
            <a:lvl3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3pPr>
            <a:lvl4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4pPr>
            <a:lvl5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5pPr>
            <a:lvl6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6pPr>
            <a:lvl7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7pPr>
            <a:lvl8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8pPr>
            <a:lvl9pPr marL="0" marR="0" indent="0" algn="l" defTabSz="412750" rtl="0" eaLnBrk="1" latinLnBrk="0" hangingPunct="1">
              <a:lnSpc>
                <a:spcPct val="80000"/>
              </a:lnSpc>
              <a:spcBef>
                <a:spcPts val="0"/>
              </a:spcBef>
              <a:spcAft>
                <a:spcPts val="0"/>
              </a:spcAft>
              <a:buClrTx/>
              <a:buSzTx/>
              <a:buFontTx/>
              <a:buNone/>
              <a:tabLst/>
              <a:defRPr sz="3750" b="1" i="0" u="none" strike="noStrike" cap="none" spc="-150" baseline="0">
                <a:ln>
                  <a:noFill/>
                </a:ln>
                <a:solidFill>
                  <a:srgbClr val="2F80AB"/>
                </a:solidFill>
                <a:uFillTx/>
                <a:latin typeface="+mj-lt"/>
                <a:ea typeface="+mj-ea"/>
                <a:cs typeface="+mj-cs"/>
                <a:sym typeface="Helvetica Neue"/>
              </a:defRPr>
            </a:lvl9pPr>
          </a:lstStyle>
          <a:p>
            <a:pPr>
              <a:lnSpc>
                <a:spcPct val="100000"/>
              </a:lnSpc>
              <a:defRPr/>
            </a:pPr>
            <a:r>
              <a:rPr lang="en-US" sz="3200" dirty="0"/>
              <a:t>Pivotal Phase III Trials Supporting the FDA </a:t>
            </a:r>
            <a:br>
              <a:rPr lang="en-US" sz="3200" dirty="0"/>
            </a:br>
            <a:r>
              <a:rPr lang="en-US" sz="3200" dirty="0"/>
              <a:t>Approvals of </a:t>
            </a:r>
            <a:r>
              <a:rPr lang="en-US" sz="3200" dirty="0" err="1"/>
              <a:t>Olaparib</a:t>
            </a:r>
            <a:r>
              <a:rPr lang="en-US" sz="3200" dirty="0"/>
              <a:t> and </a:t>
            </a:r>
            <a:r>
              <a:rPr lang="en-US" sz="3200" dirty="0" err="1"/>
              <a:t>Talazoparib</a:t>
            </a:r>
            <a:r>
              <a:rPr lang="en-US" sz="3200" dirty="0"/>
              <a:t> for </a:t>
            </a:r>
            <a:r>
              <a:rPr lang="en-US" sz="3200" dirty="0" err="1"/>
              <a:t>mBC</a:t>
            </a:r>
            <a:r>
              <a:rPr lang="en-US" sz="3200" dirty="0"/>
              <a:t> </a:t>
            </a:r>
            <a:br>
              <a:rPr lang="en-US" sz="3200" dirty="0"/>
            </a:br>
            <a:r>
              <a:rPr lang="en-US" sz="3200" dirty="0"/>
              <a:t>with a Germline BRCA Mutation</a:t>
            </a:r>
          </a:p>
        </p:txBody>
      </p:sp>
      <mc:AlternateContent xmlns:mc="http://schemas.openxmlformats.org/markup-compatibility/2006" xmlns:a14="http://schemas.microsoft.com/office/drawing/2010/main">
        <mc:Choice Requires="a14">
          <p:graphicFrame>
            <p:nvGraphicFramePr>
              <p:cNvPr id="4" name="Table 3">
                <a:extLst>
                  <a:ext uri="{FF2B5EF4-FFF2-40B4-BE49-F238E27FC236}">
                    <a16:creationId xmlns:a16="http://schemas.microsoft.com/office/drawing/2014/main" id="{B6269191-0872-0D4D-BF2E-5F3714484E72}"/>
                  </a:ext>
                </a:extLst>
              </p:cNvPr>
              <p:cNvGraphicFramePr>
                <a:graphicFrameLocks noGrp="1"/>
              </p:cNvGraphicFramePr>
              <p:nvPr>
                <p:extLst>
                  <p:ext uri="{D42A27DB-BD31-4B8C-83A1-F6EECF244321}">
                    <p14:modId xmlns:p14="http://schemas.microsoft.com/office/powerpoint/2010/main" val="3186968026"/>
                  </p:ext>
                </p:extLst>
              </p:nvPr>
            </p:nvGraphicFramePr>
            <p:xfrm>
              <a:off x="732575" y="1828560"/>
              <a:ext cx="11130457" cy="3883948"/>
            </p:xfrm>
            <a:graphic>
              <a:graphicData uri="http://schemas.openxmlformats.org/drawingml/2006/table">
                <a:tbl>
                  <a:tblPr firstRow="1" bandRow="1">
                    <a:tableStyleId>{21E4AEA4-8DFA-4A89-87EB-49C32662AFE0}</a:tableStyleId>
                  </a:tblPr>
                  <a:tblGrid>
                    <a:gridCol w="1514091">
                      <a:extLst>
                        <a:ext uri="{9D8B030D-6E8A-4147-A177-3AD203B41FA5}">
                          <a16:colId xmlns:a16="http://schemas.microsoft.com/office/drawing/2014/main" val="20000"/>
                        </a:ext>
                      </a:extLst>
                    </a:gridCol>
                    <a:gridCol w="5090308">
                      <a:extLst>
                        <a:ext uri="{9D8B030D-6E8A-4147-A177-3AD203B41FA5}">
                          <a16:colId xmlns:a16="http://schemas.microsoft.com/office/drawing/2014/main" val="20002"/>
                        </a:ext>
                      </a:extLst>
                    </a:gridCol>
                    <a:gridCol w="2480144">
                      <a:extLst>
                        <a:ext uri="{9D8B030D-6E8A-4147-A177-3AD203B41FA5}">
                          <a16:colId xmlns:a16="http://schemas.microsoft.com/office/drawing/2014/main" val="20003"/>
                        </a:ext>
                      </a:extLst>
                    </a:gridCol>
                    <a:gridCol w="2045914">
                      <a:extLst>
                        <a:ext uri="{9D8B030D-6E8A-4147-A177-3AD203B41FA5}">
                          <a16:colId xmlns:a16="http://schemas.microsoft.com/office/drawing/2014/main" val="2016253696"/>
                        </a:ext>
                      </a:extLst>
                    </a:gridCol>
                  </a:tblGrid>
                  <a:tr h="432048">
                    <a:tc>
                      <a:txBody>
                        <a:bodyPr/>
                        <a:lstStyle/>
                        <a:p>
                          <a:r>
                            <a:rPr lang="en-US" sz="1600" dirty="0">
                              <a:solidFill>
                                <a:schemeClr val="bg1"/>
                              </a:solidFill>
                            </a:rPr>
                            <a:t>Trial</a:t>
                          </a:r>
                        </a:p>
                      </a:txBody>
                      <a:tcPr marT="45730" marB="45730"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A1FC"/>
                        </a:solidFill>
                      </a:tcPr>
                    </a:tc>
                    <a:tc>
                      <a:txBody>
                        <a:bodyPr/>
                        <a:lstStyle/>
                        <a:p>
                          <a:r>
                            <a:rPr lang="en-US" sz="1600" dirty="0">
                              <a:solidFill>
                                <a:schemeClr val="bg1"/>
                              </a:solidFill>
                            </a:rPr>
                            <a:t>Eligibility</a:t>
                          </a:r>
                        </a:p>
                      </a:txBody>
                      <a:tcPr marT="45730" marB="4573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A1FC"/>
                        </a:solidFill>
                      </a:tcPr>
                    </a:tc>
                    <a:tc>
                      <a:txBody>
                        <a:bodyPr/>
                        <a:lstStyle/>
                        <a:p>
                          <a:pPr marL="0" marR="0" indent="0" algn="l" defTabSz="914115" rtl="0" eaLnBrk="1" fontAlgn="auto" latinLnBrk="0" hangingPunct="1">
                            <a:lnSpc>
                              <a:spcPct val="100000"/>
                            </a:lnSpc>
                            <a:spcBef>
                              <a:spcPts val="0"/>
                            </a:spcBef>
                            <a:spcAft>
                              <a:spcPts val="0"/>
                            </a:spcAft>
                            <a:buClrTx/>
                            <a:buSzTx/>
                            <a:buFontTx/>
                            <a:buNone/>
                            <a:tabLst/>
                            <a:defRPr/>
                          </a:pPr>
                          <a:r>
                            <a:rPr lang="en-US" sz="1600" dirty="0">
                              <a:solidFill>
                                <a:schemeClr val="bg1"/>
                              </a:solidFill>
                            </a:rPr>
                            <a:t>Randomization</a:t>
                          </a:r>
                        </a:p>
                      </a:txBody>
                      <a:tcPr marT="45730" marB="4573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A1FC"/>
                        </a:solidFill>
                      </a:tcPr>
                    </a:tc>
                    <a:tc>
                      <a:txBody>
                        <a:bodyPr/>
                        <a:lstStyle/>
                        <a:p>
                          <a:pPr marL="0" marR="0" indent="0" algn="l" defTabSz="914115" rtl="0" eaLnBrk="1" fontAlgn="auto" latinLnBrk="0" hangingPunct="1">
                            <a:lnSpc>
                              <a:spcPct val="100000"/>
                            </a:lnSpc>
                            <a:spcBef>
                              <a:spcPts val="0"/>
                            </a:spcBef>
                            <a:spcAft>
                              <a:spcPts val="0"/>
                            </a:spcAft>
                            <a:buClrTx/>
                            <a:buSzTx/>
                            <a:buFontTx/>
                            <a:buNone/>
                            <a:tabLst/>
                            <a:defRPr/>
                          </a:pPr>
                          <a:r>
                            <a:rPr lang="en-US" sz="1600" dirty="0">
                              <a:solidFill>
                                <a:schemeClr val="bg1"/>
                              </a:solidFill>
                            </a:rPr>
                            <a:t>Primary endpoint</a:t>
                          </a:r>
                        </a:p>
                      </a:txBody>
                      <a:tcPr marT="45730" marB="4573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A1FC"/>
                        </a:solidFill>
                      </a:tcPr>
                    </a:tc>
                    <a:extLst>
                      <a:ext uri="{0D108BD9-81ED-4DB2-BD59-A6C34878D82A}">
                        <a16:rowId xmlns:a16="http://schemas.microsoft.com/office/drawing/2014/main" val="10000"/>
                      </a:ext>
                    </a:extLst>
                  </a:tr>
                  <a:tr h="1194891">
                    <a:tc>
                      <a:txBody>
                        <a:bodyPr/>
                        <a:lstStyle/>
                        <a:p>
                          <a:r>
                            <a:rPr lang="en-US" sz="1600" dirty="0">
                              <a:solidFill>
                                <a:srgbClr val="000000"/>
                              </a:solidFill>
                            </a:rPr>
                            <a:t>OlympiAD</a:t>
                          </a:r>
                          <a:r>
                            <a:rPr lang="en-US" sz="1600" baseline="30000" dirty="0">
                              <a:solidFill>
                                <a:srgbClr val="000000"/>
                              </a:solidFill>
                            </a:rPr>
                            <a:t>1</a:t>
                          </a:r>
                        </a:p>
                        <a:p>
                          <a:r>
                            <a:rPr lang="en-US" sz="1600" baseline="0" dirty="0">
                              <a:solidFill>
                                <a:srgbClr val="000000"/>
                              </a:solidFill>
                            </a:rPr>
                            <a:t>(n = 302)</a:t>
                          </a: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HER2-negative </a:t>
                          </a:r>
                          <a:r>
                            <a:rPr kumimoji="0" lang="en-US" sz="1600" b="0" i="0" u="none" strike="noStrike" kern="1200" cap="none" spc="0" normalizeH="0" baseline="0" noProof="0" dirty="0" err="1">
                              <a:ln>
                                <a:noFill/>
                              </a:ln>
                              <a:solidFill>
                                <a:srgbClr val="000000"/>
                              </a:solidFill>
                              <a:effectLst/>
                              <a:uLnTx/>
                              <a:uFillTx/>
                              <a:latin typeface="+mn-lt"/>
                              <a:ea typeface="+mn-ea"/>
                              <a:cs typeface="+mn-cs"/>
                            </a:rPr>
                            <a:t>mBC</a:t>
                          </a:r>
                          <a:endParaRPr kumimoji="0" lang="en-US" sz="1600" b="0" i="0" u="none" strike="noStrike" kern="1200" cap="none" spc="0" normalizeH="0" baseline="0" noProof="0" dirty="0">
                            <a:ln>
                              <a:noFill/>
                            </a:ln>
                            <a:solidFill>
                              <a:srgbClr val="000000"/>
                            </a:solidFill>
                            <a:effectLst/>
                            <a:uLnTx/>
                            <a:uFillTx/>
                            <a:latin typeface="+mn-lt"/>
                            <a:ea typeface="+mn-ea"/>
                            <a:cs typeface="+mn-cs"/>
                          </a:endParaRPr>
                        </a:p>
                        <a:p>
                          <a:pPr marL="687388" marR="0" lvl="1" indent="-230188" algn="l" defTabSz="914115" rtl="0" eaLnBrk="1" fontAlgn="auto" latinLnBrk="0" hangingPunct="1">
                            <a:lnSpc>
                              <a:spcPct val="100000"/>
                            </a:lnSpc>
                            <a:spcBef>
                              <a:spcPts val="300"/>
                            </a:spcBef>
                            <a:spcAft>
                              <a:spcPts val="0"/>
                            </a:spcAft>
                            <a:buClrTx/>
                            <a:buSzTx/>
                            <a:buFont typeface=".AppleSystemUIFont" charset="-12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ER+ and/or PR+ or TNBC</a:t>
                          </a:r>
                        </a:p>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Deleterious or suspected deleterious </a:t>
                          </a:r>
                          <a:r>
                            <a:rPr kumimoji="0" lang="en-US" sz="1600" b="0" i="0" u="none" strike="noStrike" kern="1200" cap="none" spc="0" normalizeH="0" baseline="0" noProof="0" dirty="0" err="1">
                              <a:ln>
                                <a:noFill/>
                              </a:ln>
                              <a:solidFill>
                                <a:srgbClr val="000000"/>
                              </a:solidFill>
                              <a:effectLst/>
                              <a:uLnTx/>
                              <a:uFillTx/>
                              <a:latin typeface="+mn-lt"/>
                              <a:ea typeface="+mn-ea"/>
                              <a:cs typeface="+mn-cs"/>
                            </a:rPr>
                            <a:t>gBRCA</a:t>
                          </a:r>
                          <a:r>
                            <a:rPr kumimoji="0" lang="en-US" sz="1600" b="0" i="0" u="none" strike="noStrike" kern="1200" cap="none" spc="0" normalizeH="0" baseline="0" noProof="0" dirty="0">
                              <a:ln>
                                <a:noFill/>
                              </a:ln>
                              <a:solidFill>
                                <a:srgbClr val="000000"/>
                              </a:solidFill>
                              <a:effectLst/>
                              <a:uLnTx/>
                              <a:uFillTx/>
                              <a:latin typeface="+mn-lt"/>
                              <a:ea typeface="+mn-ea"/>
                              <a:cs typeface="+mn-cs"/>
                            </a:rPr>
                            <a:t> mutation</a:t>
                          </a:r>
                        </a:p>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Prior anthracycline and </a:t>
                          </a:r>
                          <a:r>
                            <a:rPr kumimoji="0" lang="en-US" sz="1600" b="0" i="0" u="none" strike="noStrike" kern="1200" cap="none" spc="0" normalizeH="0" baseline="0" noProof="0" dirty="0" err="1">
                              <a:ln>
                                <a:noFill/>
                              </a:ln>
                              <a:solidFill>
                                <a:srgbClr val="000000"/>
                              </a:solidFill>
                              <a:effectLst/>
                              <a:uLnTx/>
                              <a:uFillTx/>
                              <a:latin typeface="+mn-lt"/>
                              <a:ea typeface="+mn-ea"/>
                              <a:cs typeface="+mn-cs"/>
                            </a:rPr>
                            <a:t>taxane</a:t>
                          </a:r>
                          <a:endParaRPr kumimoji="0" lang="en-US" sz="1600" b="0" i="0" u="none" strike="noStrike" kern="1200" cap="none" spc="0" normalizeH="0" baseline="0" noProof="0" dirty="0">
                            <a:ln>
                              <a:noFill/>
                            </a:ln>
                            <a:solidFill>
                              <a:srgbClr val="000000"/>
                            </a:solidFill>
                            <a:effectLst/>
                            <a:uLnTx/>
                            <a:uFillTx/>
                            <a:latin typeface="+mn-lt"/>
                            <a:ea typeface="+mn-ea"/>
                            <a:cs typeface="+mn-cs"/>
                          </a:endParaRPr>
                        </a:p>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≤2 prior chemotherapy lines in metastatic setting</a:t>
                          </a: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r>
                            <a:rPr kumimoji="0" lang="en-US" sz="1600" b="0" i="0" u="none" strike="noStrike" kern="1200" cap="none" spc="0" normalizeH="0" baseline="0" noProof="0" dirty="0" err="1">
                              <a:ln>
                                <a:noFill/>
                              </a:ln>
                              <a:solidFill>
                                <a:srgbClr val="000000"/>
                              </a:solidFill>
                              <a:effectLst/>
                              <a:uLnTx/>
                              <a:uFillTx/>
                              <a:latin typeface="+mn-lt"/>
                              <a:ea typeface="+mn-ea"/>
                              <a:cs typeface="+mn-cs"/>
                            </a:rPr>
                            <a:t>Olaparib</a:t>
                          </a:r>
                          <a:endParaRPr kumimoji="0" lang="en-US" sz="1600" b="0" i="0" u="none" strike="noStrike" kern="1200" cap="none" spc="0" normalizeH="0" baseline="0" noProof="0" dirty="0">
                            <a:ln>
                              <a:noFill/>
                            </a:ln>
                            <a:solidFill>
                              <a:srgbClr val="000000"/>
                            </a:solidFill>
                            <a:effectLst/>
                            <a:uLnTx/>
                            <a:uFillTx/>
                            <a:latin typeface="+mn-lt"/>
                            <a:ea typeface="+mn-ea"/>
                            <a:cs typeface="+mn-cs"/>
                          </a:endParaRPr>
                        </a:p>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Physician’s choice</a:t>
                          </a:r>
                        </a:p>
                        <a:p>
                          <a:pPr marL="687388" marR="0" lvl="1" indent="-230188" algn="l" defTabSz="914115" rtl="0" eaLnBrk="1" fontAlgn="auto" latinLnBrk="0" hangingPunct="1">
                            <a:lnSpc>
                              <a:spcPct val="100000"/>
                            </a:lnSpc>
                            <a:spcBef>
                              <a:spcPts val="300"/>
                            </a:spcBef>
                            <a:spcAft>
                              <a:spcPts val="0"/>
                            </a:spcAft>
                            <a:buClrTx/>
                            <a:buSzTx/>
                            <a:buFont typeface=".AppleSystemUIFont" charset="-12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Capecitabine</a:t>
                          </a:r>
                        </a:p>
                        <a:p>
                          <a:pPr marL="687388" marR="0" lvl="1" indent="-230188" algn="l" defTabSz="914115" rtl="0" eaLnBrk="1" fontAlgn="auto" latinLnBrk="0" hangingPunct="1">
                            <a:lnSpc>
                              <a:spcPct val="100000"/>
                            </a:lnSpc>
                            <a:spcBef>
                              <a:spcPts val="300"/>
                            </a:spcBef>
                            <a:spcAft>
                              <a:spcPts val="0"/>
                            </a:spcAft>
                            <a:buClrTx/>
                            <a:buSzTx/>
                            <a:buFont typeface=".AppleSystemUIFont" charset="-120"/>
                            <a:buChar char="–"/>
                            <a:tabLst/>
                            <a:defRPr/>
                          </a:pPr>
                          <a:r>
                            <a:rPr kumimoji="0" lang="en-US" sz="1600" b="0" i="0" u="none" strike="noStrike" kern="1200" cap="none" spc="0" normalizeH="0" baseline="0" noProof="0" dirty="0" err="1">
                              <a:ln>
                                <a:noFill/>
                              </a:ln>
                              <a:solidFill>
                                <a:srgbClr val="000000"/>
                              </a:solidFill>
                              <a:effectLst/>
                              <a:uLnTx/>
                              <a:uFillTx/>
                              <a:latin typeface="+mn-lt"/>
                              <a:ea typeface="+mn-ea"/>
                              <a:cs typeface="+mn-cs"/>
                            </a:rPr>
                            <a:t>Eribulin</a:t>
                          </a:r>
                          <a:endParaRPr kumimoji="0" lang="en-US" sz="1600" b="0" i="0" u="none" strike="noStrike" kern="1200" cap="none" spc="0" normalizeH="0" baseline="0" noProof="0" dirty="0">
                            <a:ln>
                              <a:noFill/>
                            </a:ln>
                            <a:solidFill>
                              <a:srgbClr val="000000"/>
                            </a:solidFill>
                            <a:effectLst/>
                            <a:uLnTx/>
                            <a:uFillTx/>
                            <a:latin typeface="+mn-lt"/>
                            <a:ea typeface="+mn-ea"/>
                            <a:cs typeface="+mn-cs"/>
                          </a:endParaRPr>
                        </a:p>
                        <a:p>
                          <a:pPr marL="687388" marR="0" lvl="1" indent="-230188" algn="l" defTabSz="914115" rtl="0" eaLnBrk="1" fontAlgn="auto" latinLnBrk="0" hangingPunct="1">
                            <a:lnSpc>
                              <a:spcPct val="100000"/>
                            </a:lnSpc>
                            <a:spcBef>
                              <a:spcPts val="300"/>
                            </a:spcBef>
                            <a:spcAft>
                              <a:spcPts val="0"/>
                            </a:spcAft>
                            <a:buClrTx/>
                            <a:buSzTx/>
                            <a:buFont typeface=".AppleSystemUIFont" charset="-12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Vinorelbine</a:t>
                          </a:r>
                        </a:p>
                        <a:p>
                          <a:pPr marL="285750" marR="0" lvl="0" indent="-285750" algn="l" defTabSz="914115" rtl="0" eaLnBrk="1" fontAlgn="auto" latinLnBrk="0" hangingPunct="1">
                            <a:lnSpc>
                              <a:spcPct val="100000"/>
                            </a:lnSpc>
                            <a:spcBef>
                              <a:spcPts val="0"/>
                            </a:spcBef>
                            <a:spcAft>
                              <a:spcPts val="0"/>
                            </a:spcAft>
                            <a:buClrTx/>
                            <a:buSzTx/>
                            <a:buFont typeface="Arial" charset="0"/>
                            <a:buChar char="•"/>
                            <a:tabLst/>
                            <a:defRPr/>
                          </a:pPr>
                          <a:endParaRPr lang="en-US" sz="1600" dirty="0">
                            <a:solidFill>
                              <a:srgbClr val="000000"/>
                            </a:solidFill>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115" rtl="0" eaLnBrk="1" fontAlgn="auto" latinLnBrk="0" hangingPunct="1">
                            <a:lnSpc>
                              <a:spcPct val="100000"/>
                            </a:lnSpc>
                            <a:spcBef>
                              <a:spcPts val="0"/>
                            </a:spcBef>
                            <a:spcAft>
                              <a:spcPts val="0"/>
                            </a:spcAft>
                            <a:buClrTx/>
                            <a:buSzTx/>
                            <a:buFont typeface="Arial" charset="0"/>
                            <a:buChar char="•"/>
                            <a:tabLst/>
                            <a:defRPr/>
                          </a:pPr>
                          <a:r>
                            <a:rPr lang="en-US" sz="1600" dirty="0">
                              <a:solidFill>
                                <a:srgbClr val="000000"/>
                              </a:solidFill>
                            </a:rPr>
                            <a:t>PFS by blinded independent central review</a:t>
                          </a: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614104">
                    <a:tc>
                      <a:txBody>
                        <a:bodyPr/>
                        <a:lstStyle/>
                        <a:p>
                          <a:r>
                            <a:rPr lang="en-US" sz="1600" dirty="0">
                              <a:solidFill>
                                <a:srgbClr val="000000"/>
                              </a:solidFill>
                            </a:rPr>
                            <a:t>EMBRACA</a:t>
                          </a:r>
                          <a:r>
                            <a:rPr lang="en-US" sz="1600" baseline="30000" dirty="0">
                              <a:solidFill>
                                <a:srgbClr val="000000"/>
                              </a:solidFill>
                            </a:rPr>
                            <a:t>2</a:t>
                          </a:r>
                        </a:p>
                        <a:p>
                          <a:r>
                            <a:rPr lang="en-US" sz="1600" baseline="0" dirty="0">
                              <a:solidFill>
                                <a:srgbClr val="000000"/>
                              </a:solidFill>
                            </a:rPr>
                            <a:t>(n = 431)</a:t>
                          </a: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4F9"/>
                        </a:solidFill>
                      </a:tcPr>
                    </a:tc>
                    <a:tc>
                      <a:txBody>
                        <a:bodyPr/>
                        <a:lstStyle/>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r>
                            <a:rPr lang="en-US" sz="1600" baseline="0" dirty="0">
                              <a:solidFill>
                                <a:srgbClr val="000000"/>
                              </a:solidFill>
                            </a:rPr>
                            <a:t>HER2-negative locally advanced or metastatic BC</a:t>
                          </a:r>
                        </a:p>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r>
                            <a:rPr lang="en-US" sz="1600" baseline="0" dirty="0">
                              <a:solidFill>
                                <a:srgbClr val="000000"/>
                              </a:solidFill>
                            </a:rPr>
                            <a:t>Germline BRCA1 or BRCA2 mutation</a:t>
                          </a:r>
                        </a:p>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14:m>
                            <m:oMath xmlns:m="http://schemas.openxmlformats.org/officeDocument/2006/math">
                              <m:r>
                                <a:rPr lang="en-US" sz="1600" i="1" kern="1200" dirty="0" smtClean="0">
                                  <a:solidFill>
                                    <a:srgbClr val="000000"/>
                                  </a:solidFill>
                                  <a:effectLst/>
                                  <a:latin typeface="Cambria Math" panose="02040503050406030204" pitchFamily="18" charset="0"/>
                                  <a:ea typeface="Cambria Math" panose="02040503050406030204" pitchFamily="18" charset="0"/>
                                  <a:cs typeface="+mn-cs"/>
                                </a:rPr>
                                <m:t>≤</m:t>
                              </m:r>
                            </m:oMath>
                          </a14:m>
                          <a:r>
                            <a:rPr lang="en-US" sz="1600" kern="1200" dirty="0">
                              <a:solidFill>
                                <a:srgbClr val="000000"/>
                              </a:solidFill>
                              <a:effectLst/>
                              <a:latin typeface="+mn-lt"/>
                              <a:ea typeface="+mn-ea"/>
                              <a:cs typeface="+mn-cs"/>
                            </a:rPr>
                            <a:t>3 prior cytotoxic chemotherapy regimens</a:t>
                          </a:r>
                        </a:p>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r>
                            <a:rPr lang="en-US" sz="1600" kern="1200" dirty="0">
                              <a:solidFill>
                                <a:srgbClr val="000000"/>
                              </a:solidFill>
                              <a:effectLst/>
                              <a:latin typeface="+mn-lt"/>
                              <a:ea typeface="+mn-ea"/>
                              <a:cs typeface="+mn-cs"/>
                            </a:rPr>
                            <a:t>Prior treatment with a </a:t>
                          </a:r>
                          <a:r>
                            <a:rPr lang="en-US" sz="1600" kern="1200" dirty="0" err="1">
                              <a:solidFill>
                                <a:srgbClr val="000000"/>
                              </a:solidFill>
                              <a:effectLst/>
                              <a:latin typeface="+mn-lt"/>
                              <a:ea typeface="+mn-ea"/>
                              <a:cs typeface="+mn-cs"/>
                            </a:rPr>
                            <a:t>taxane</a:t>
                          </a:r>
                          <a:r>
                            <a:rPr lang="en-US" sz="1600" kern="1200" dirty="0">
                              <a:solidFill>
                                <a:srgbClr val="000000"/>
                              </a:solidFill>
                              <a:effectLst/>
                              <a:latin typeface="+mn-lt"/>
                              <a:ea typeface="+mn-ea"/>
                              <a:cs typeface="+mn-cs"/>
                            </a:rPr>
                            <a:t> and/or anthracycline unless medically contraindicated</a:t>
                          </a: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4F9"/>
                        </a:solidFill>
                      </a:tcPr>
                    </a:tc>
                    <a:tc>
                      <a:txBody>
                        <a:bodyPr/>
                        <a:lstStyle/>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r>
                            <a:rPr kumimoji="0" lang="en-US" sz="1600" b="0" i="0" u="none" strike="noStrike" kern="1200" cap="none" spc="0" normalizeH="0" baseline="0" noProof="0" dirty="0" err="1">
                              <a:ln>
                                <a:noFill/>
                              </a:ln>
                              <a:solidFill>
                                <a:srgbClr val="000000"/>
                              </a:solidFill>
                              <a:effectLst/>
                              <a:uLnTx/>
                              <a:uFillTx/>
                              <a:latin typeface="+mn-lt"/>
                              <a:ea typeface="+mn-ea"/>
                              <a:cs typeface="+mn-cs"/>
                            </a:rPr>
                            <a:t>Talazoparib</a:t>
                          </a:r>
                          <a:endParaRPr kumimoji="0" lang="en-US" sz="1600" b="0" i="0" u="none" strike="noStrike" kern="1200" cap="none" spc="0" normalizeH="0" baseline="0" noProof="0" dirty="0">
                            <a:ln>
                              <a:noFill/>
                            </a:ln>
                            <a:solidFill>
                              <a:srgbClr val="000000"/>
                            </a:solidFill>
                            <a:effectLst/>
                            <a:uLnTx/>
                            <a:uFillTx/>
                            <a:latin typeface="+mn-lt"/>
                            <a:ea typeface="+mn-ea"/>
                            <a:cs typeface="+mn-cs"/>
                          </a:endParaRPr>
                        </a:p>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Physician’s choice</a:t>
                          </a:r>
                        </a:p>
                        <a:p>
                          <a:pPr marL="687388" marR="0" lvl="1" indent="-230188" algn="l" defTabSz="914115" rtl="0" eaLnBrk="1" fontAlgn="auto" latinLnBrk="0" hangingPunct="1">
                            <a:lnSpc>
                              <a:spcPct val="100000"/>
                            </a:lnSpc>
                            <a:spcBef>
                              <a:spcPts val="300"/>
                            </a:spcBef>
                            <a:spcAft>
                              <a:spcPts val="0"/>
                            </a:spcAft>
                            <a:buClrTx/>
                            <a:buSzTx/>
                            <a:buFont typeface=".AppleSystemUIFont" charset="-12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Capecitabine</a:t>
                          </a:r>
                        </a:p>
                        <a:p>
                          <a:pPr marL="687388" marR="0" lvl="1" indent="-230188" algn="l" defTabSz="914115" rtl="0" eaLnBrk="1" fontAlgn="auto" latinLnBrk="0" hangingPunct="1">
                            <a:lnSpc>
                              <a:spcPct val="100000"/>
                            </a:lnSpc>
                            <a:spcBef>
                              <a:spcPts val="300"/>
                            </a:spcBef>
                            <a:spcAft>
                              <a:spcPts val="0"/>
                            </a:spcAft>
                            <a:buClrTx/>
                            <a:buSzTx/>
                            <a:buFont typeface=".AppleSystemUIFont" charset="-120"/>
                            <a:buChar char="–"/>
                            <a:tabLst/>
                            <a:defRPr/>
                          </a:pPr>
                          <a:r>
                            <a:rPr kumimoji="0" lang="en-US" sz="1600" b="0" i="0" u="none" strike="noStrike" kern="1200" cap="none" spc="0" normalizeH="0" baseline="0" noProof="0" dirty="0" err="1">
                              <a:ln>
                                <a:noFill/>
                              </a:ln>
                              <a:solidFill>
                                <a:srgbClr val="000000"/>
                              </a:solidFill>
                              <a:effectLst/>
                              <a:uLnTx/>
                              <a:uFillTx/>
                              <a:latin typeface="+mn-lt"/>
                              <a:ea typeface="+mn-ea"/>
                              <a:cs typeface="+mn-cs"/>
                            </a:rPr>
                            <a:t>Eribulin</a:t>
                          </a:r>
                          <a:endParaRPr kumimoji="0" lang="en-US" sz="1600" b="0" i="0" u="none" strike="noStrike" kern="1200" cap="none" spc="0" normalizeH="0" baseline="0" noProof="0" dirty="0">
                            <a:ln>
                              <a:noFill/>
                            </a:ln>
                            <a:solidFill>
                              <a:srgbClr val="000000"/>
                            </a:solidFill>
                            <a:effectLst/>
                            <a:uLnTx/>
                            <a:uFillTx/>
                            <a:latin typeface="+mn-lt"/>
                            <a:ea typeface="+mn-ea"/>
                            <a:cs typeface="+mn-cs"/>
                          </a:endParaRPr>
                        </a:p>
                        <a:p>
                          <a:pPr marL="687388" marR="0" lvl="1" indent="-230188" algn="l" defTabSz="914115" rtl="0" eaLnBrk="1" fontAlgn="auto" latinLnBrk="0" hangingPunct="1">
                            <a:lnSpc>
                              <a:spcPct val="100000"/>
                            </a:lnSpc>
                            <a:spcBef>
                              <a:spcPts val="300"/>
                            </a:spcBef>
                            <a:spcAft>
                              <a:spcPts val="0"/>
                            </a:spcAft>
                            <a:buClrTx/>
                            <a:buSzTx/>
                            <a:buFont typeface=".AppleSystemUIFont" charset="-12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Gemcitabine</a:t>
                          </a:r>
                        </a:p>
                        <a:p>
                          <a:pPr marL="687388" marR="0" lvl="1" indent="-230188" algn="l" defTabSz="914115" rtl="0" eaLnBrk="1" fontAlgn="auto" latinLnBrk="0" hangingPunct="1">
                            <a:lnSpc>
                              <a:spcPct val="100000"/>
                            </a:lnSpc>
                            <a:spcBef>
                              <a:spcPts val="300"/>
                            </a:spcBef>
                            <a:spcAft>
                              <a:spcPts val="0"/>
                            </a:spcAft>
                            <a:buClrTx/>
                            <a:buSzTx/>
                            <a:buFont typeface=".AppleSystemUIFont" charset="-12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Vinorelbine</a:t>
                          </a: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4F9"/>
                        </a:solidFill>
                      </a:tcPr>
                    </a:tc>
                    <a:tc>
                      <a:txBody>
                        <a:bodyPr/>
                        <a:lstStyle/>
                        <a:p>
                          <a:pPr marL="285750" marR="0" lvl="0" indent="-285750" algn="l" defTabSz="914115" rtl="0" eaLnBrk="1" fontAlgn="auto" latinLnBrk="0" hangingPunct="1">
                            <a:lnSpc>
                              <a:spcPct val="100000"/>
                            </a:lnSpc>
                            <a:spcBef>
                              <a:spcPts val="0"/>
                            </a:spcBef>
                            <a:spcAft>
                              <a:spcPts val="0"/>
                            </a:spcAft>
                            <a:buClrTx/>
                            <a:buSzTx/>
                            <a:buFont typeface="Arial" charset="0"/>
                            <a:buChar char="•"/>
                            <a:tabLst/>
                            <a:defRPr/>
                          </a:pPr>
                          <a:r>
                            <a:rPr lang="en-US" sz="1600" baseline="0" dirty="0">
                              <a:solidFill>
                                <a:srgbClr val="000000"/>
                              </a:solidFill>
                            </a:rPr>
                            <a:t>PFS by blinded independent central review</a:t>
                          </a: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4F9"/>
                        </a:solidFill>
                      </a:tcPr>
                    </a:tc>
                    <a:extLst>
                      <a:ext uri="{0D108BD9-81ED-4DB2-BD59-A6C34878D82A}">
                        <a16:rowId xmlns:a16="http://schemas.microsoft.com/office/drawing/2014/main" val="10002"/>
                      </a:ext>
                    </a:extLst>
                  </a:tr>
                </a:tbl>
              </a:graphicData>
            </a:graphic>
          </p:graphicFrame>
        </mc:Choice>
        <mc:Fallback xmlns="">
          <p:graphicFrame>
            <p:nvGraphicFramePr>
              <p:cNvPr id="4" name="Table 3">
                <a:extLst>
                  <a:ext uri="{FF2B5EF4-FFF2-40B4-BE49-F238E27FC236}">
                    <a16:creationId xmlns:a16="http://schemas.microsoft.com/office/drawing/2014/main" id="{B6269191-0872-0D4D-BF2E-5F3714484E72}"/>
                  </a:ext>
                </a:extLst>
              </p:cNvPr>
              <p:cNvGraphicFramePr>
                <a:graphicFrameLocks noGrp="1"/>
              </p:cNvGraphicFramePr>
              <p:nvPr>
                <p:extLst>
                  <p:ext uri="{D42A27DB-BD31-4B8C-83A1-F6EECF244321}">
                    <p14:modId xmlns:p14="http://schemas.microsoft.com/office/powerpoint/2010/main" val="3186968026"/>
                  </p:ext>
                </p:extLst>
              </p:nvPr>
            </p:nvGraphicFramePr>
            <p:xfrm>
              <a:off x="732575" y="1828560"/>
              <a:ext cx="11130457" cy="3883948"/>
            </p:xfrm>
            <a:graphic>
              <a:graphicData uri="http://schemas.openxmlformats.org/drawingml/2006/table">
                <a:tbl>
                  <a:tblPr firstRow="1" bandRow="1">
                    <a:tableStyleId>{21E4AEA4-8DFA-4A89-87EB-49C32662AFE0}</a:tableStyleId>
                  </a:tblPr>
                  <a:tblGrid>
                    <a:gridCol w="1514091">
                      <a:extLst>
                        <a:ext uri="{9D8B030D-6E8A-4147-A177-3AD203B41FA5}">
                          <a16:colId xmlns:a16="http://schemas.microsoft.com/office/drawing/2014/main" val="20000"/>
                        </a:ext>
                      </a:extLst>
                    </a:gridCol>
                    <a:gridCol w="5090308">
                      <a:extLst>
                        <a:ext uri="{9D8B030D-6E8A-4147-A177-3AD203B41FA5}">
                          <a16:colId xmlns:a16="http://schemas.microsoft.com/office/drawing/2014/main" val="20002"/>
                        </a:ext>
                      </a:extLst>
                    </a:gridCol>
                    <a:gridCol w="2480144">
                      <a:extLst>
                        <a:ext uri="{9D8B030D-6E8A-4147-A177-3AD203B41FA5}">
                          <a16:colId xmlns:a16="http://schemas.microsoft.com/office/drawing/2014/main" val="20003"/>
                        </a:ext>
                      </a:extLst>
                    </a:gridCol>
                    <a:gridCol w="2045914">
                      <a:extLst>
                        <a:ext uri="{9D8B030D-6E8A-4147-A177-3AD203B41FA5}">
                          <a16:colId xmlns:a16="http://schemas.microsoft.com/office/drawing/2014/main" val="2016253696"/>
                        </a:ext>
                      </a:extLst>
                    </a:gridCol>
                  </a:tblGrid>
                  <a:tr h="432048">
                    <a:tc>
                      <a:txBody>
                        <a:bodyPr/>
                        <a:lstStyle/>
                        <a:p>
                          <a:r>
                            <a:rPr lang="en-US" sz="1600" dirty="0">
                              <a:solidFill>
                                <a:schemeClr val="bg1"/>
                              </a:solidFill>
                            </a:rPr>
                            <a:t>Trial</a:t>
                          </a:r>
                        </a:p>
                      </a:txBody>
                      <a:tcPr marT="45730" marB="45730"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A1FC"/>
                        </a:solidFill>
                      </a:tcPr>
                    </a:tc>
                    <a:tc>
                      <a:txBody>
                        <a:bodyPr/>
                        <a:lstStyle/>
                        <a:p>
                          <a:r>
                            <a:rPr lang="en-US" sz="1600" dirty="0">
                              <a:solidFill>
                                <a:schemeClr val="bg1"/>
                              </a:solidFill>
                            </a:rPr>
                            <a:t>Eligibility</a:t>
                          </a:r>
                        </a:p>
                      </a:txBody>
                      <a:tcPr marT="45730" marB="4573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A1FC"/>
                        </a:solidFill>
                      </a:tcPr>
                    </a:tc>
                    <a:tc>
                      <a:txBody>
                        <a:bodyPr/>
                        <a:lstStyle/>
                        <a:p>
                          <a:pPr marL="0" marR="0" indent="0" algn="l" defTabSz="914115" rtl="0" eaLnBrk="1" fontAlgn="auto" latinLnBrk="0" hangingPunct="1">
                            <a:lnSpc>
                              <a:spcPct val="100000"/>
                            </a:lnSpc>
                            <a:spcBef>
                              <a:spcPts val="0"/>
                            </a:spcBef>
                            <a:spcAft>
                              <a:spcPts val="0"/>
                            </a:spcAft>
                            <a:buClrTx/>
                            <a:buSzTx/>
                            <a:buFontTx/>
                            <a:buNone/>
                            <a:tabLst/>
                            <a:defRPr/>
                          </a:pPr>
                          <a:r>
                            <a:rPr lang="en-US" sz="1600" dirty="0">
                              <a:solidFill>
                                <a:schemeClr val="bg1"/>
                              </a:solidFill>
                            </a:rPr>
                            <a:t>Randomization</a:t>
                          </a:r>
                        </a:p>
                      </a:txBody>
                      <a:tcPr marT="45730" marB="4573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A1FC"/>
                        </a:solidFill>
                      </a:tcPr>
                    </a:tc>
                    <a:tc>
                      <a:txBody>
                        <a:bodyPr/>
                        <a:lstStyle/>
                        <a:p>
                          <a:pPr marL="0" marR="0" indent="0" algn="l" defTabSz="914115" rtl="0" eaLnBrk="1" fontAlgn="auto" latinLnBrk="0" hangingPunct="1">
                            <a:lnSpc>
                              <a:spcPct val="100000"/>
                            </a:lnSpc>
                            <a:spcBef>
                              <a:spcPts val="0"/>
                            </a:spcBef>
                            <a:spcAft>
                              <a:spcPts val="0"/>
                            </a:spcAft>
                            <a:buClrTx/>
                            <a:buSzTx/>
                            <a:buFontTx/>
                            <a:buNone/>
                            <a:tabLst/>
                            <a:defRPr/>
                          </a:pPr>
                          <a:r>
                            <a:rPr lang="en-US" sz="1600" dirty="0">
                              <a:solidFill>
                                <a:schemeClr val="bg1"/>
                              </a:solidFill>
                            </a:rPr>
                            <a:t>Primary endpoint</a:t>
                          </a:r>
                        </a:p>
                      </a:txBody>
                      <a:tcPr marT="45730" marB="4573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A1FC"/>
                        </a:solidFill>
                      </a:tcPr>
                    </a:tc>
                    <a:extLst>
                      <a:ext uri="{0D108BD9-81ED-4DB2-BD59-A6C34878D82A}">
                        <a16:rowId xmlns:a16="http://schemas.microsoft.com/office/drawing/2014/main" val="10000"/>
                      </a:ext>
                    </a:extLst>
                  </a:tr>
                  <a:tr h="1706900">
                    <a:tc>
                      <a:txBody>
                        <a:bodyPr/>
                        <a:lstStyle/>
                        <a:p>
                          <a:r>
                            <a:rPr lang="en-US" sz="1600" dirty="0">
                              <a:solidFill>
                                <a:srgbClr val="000000"/>
                              </a:solidFill>
                            </a:rPr>
                            <a:t>OlympiAD</a:t>
                          </a:r>
                          <a:r>
                            <a:rPr lang="en-US" sz="1600" baseline="30000" dirty="0">
                              <a:solidFill>
                                <a:srgbClr val="000000"/>
                              </a:solidFill>
                            </a:rPr>
                            <a:t>1</a:t>
                          </a:r>
                        </a:p>
                        <a:p>
                          <a:r>
                            <a:rPr lang="en-US" sz="1600" baseline="0" dirty="0">
                              <a:solidFill>
                                <a:srgbClr val="000000"/>
                              </a:solidFill>
                            </a:rPr>
                            <a:t>(n = 302)</a:t>
                          </a: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HER2-negative </a:t>
                          </a:r>
                          <a:r>
                            <a:rPr kumimoji="0" lang="en-US" sz="1600" b="0" i="0" u="none" strike="noStrike" kern="1200" cap="none" spc="0" normalizeH="0" baseline="0" noProof="0" dirty="0" err="1">
                              <a:ln>
                                <a:noFill/>
                              </a:ln>
                              <a:solidFill>
                                <a:srgbClr val="000000"/>
                              </a:solidFill>
                              <a:effectLst/>
                              <a:uLnTx/>
                              <a:uFillTx/>
                              <a:latin typeface="+mn-lt"/>
                              <a:ea typeface="+mn-ea"/>
                              <a:cs typeface="+mn-cs"/>
                            </a:rPr>
                            <a:t>mBC</a:t>
                          </a:r>
                          <a:endParaRPr kumimoji="0" lang="en-US" sz="1600" b="0" i="0" u="none" strike="noStrike" kern="1200" cap="none" spc="0" normalizeH="0" baseline="0" noProof="0" dirty="0">
                            <a:ln>
                              <a:noFill/>
                            </a:ln>
                            <a:solidFill>
                              <a:srgbClr val="000000"/>
                            </a:solidFill>
                            <a:effectLst/>
                            <a:uLnTx/>
                            <a:uFillTx/>
                            <a:latin typeface="+mn-lt"/>
                            <a:ea typeface="+mn-ea"/>
                            <a:cs typeface="+mn-cs"/>
                          </a:endParaRPr>
                        </a:p>
                        <a:p>
                          <a:pPr marL="687388" marR="0" lvl="1" indent="-230188" algn="l" defTabSz="914115" rtl="0" eaLnBrk="1" fontAlgn="auto" latinLnBrk="0" hangingPunct="1">
                            <a:lnSpc>
                              <a:spcPct val="100000"/>
                            </a:lnSpc>
                            <a:spcBef>
                              <a:spcPts val="300"/>
                            </a:spcBef>
                            <a:spcAft>
                              <a:spcPts val="0"/>
                            </a:spcAft>
                            <a:buClrTx/>
                            <a:buSzTx/>
                            <a:buFont typeface=".AppleSystemUIFont" charset="-12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ER+ and/or PR+ or TNBC</a:t>
                          </a:r>
                        </a:p>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Deleterious or suspected deleterious </a:t>
                          </a:r>
                          <a:r>
                            <a:rPr kumimoji="0" lang="en-US" sz="1600" b="0" i="0" u="none" strike="noStrike" kern="1200" cap="none" spc="0" normalizeH="0" baseline="0" noProof="0" dirty="0" err="1">
                              <a:ln>
                                <a:noFill/>
                              </a:ln>
                              <a:solidFill>
                                <a:srgbClr val="000000"/>
                              </a:solidFill>
                              <a:effectLst/>
                              <a:uLnTx/>
                              <a:uFillTx/>
                              <a:latin typeface="+mn-lt"/>
                              <a:ea typeface="+mn-ea"/>
                              <a:cs typeface="+mn-cs"/>
                            </a:rPr>
                            <a:t>gBRCA</a:t>
                          </a:r>
                          <a:r>
                            <a:rPr kumimoji="0" lang="en-US" sz="1600" b="0" i="0" u="none" strike="noStrike" kern="1200" cap="none" spc="0" normalizeH="0" baseline="0" noProof="0" dirty="0">
                              <a:ln>
                                <a:noFill/>
                              </a:ln>
                              <a:solidFill>
                                <a:srgbClr val="000000"/>
                              </a:solidFill>
                              <a:effectLst/>
                              <a:uLnTx/>
                              <a:uFillTx/>
                              <a:latin typeface="+mn-lt"/>
                              <a:ea typeface="+mn-ea"/>
                              <a:cs typeface="+mn-cs"/>
                            </a:rPr>
                            <a:t> mutation</a:t>
                          </a:r>
                        </a:p>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Prior anthracycline and </a:t>
                          </a:r>
                          <a:r>
                            <a:rPr kumimoji="0" lang="en-US" sz="1600" b="0" i="0" u="none" strike="noStrike" kern="1200" cap="none" spc="0" normalizeH="0" baseline="0" noProof="0" dirty="0" err="1">
                              <a:ln>
                                <a:noFill/>
                              </a:ln>
                              <a:solidFill>
                                <a:srgbClr val="000000"/>
                              </a:solidFill>
                              <a:effectLst/>
                              <a:uLnTx/>
                              <a:uFillTx/>
                              <a:latin typeface="+mn-lt"/>
                              <a:ea typeface="+mn-ea"/>
                              <a:cs typeface="+mn-cs"/>
                            </a:rPr>
                            <a:t>taxane</a:t>
                          </a:r>
                          <a:endParaRPr kumimoji="0" lang="en-US" sz="1600" b="0" i="0" u="none" strike="noStrike" kern="1200" cap="none" spc="0" normalizeH="0" baseline="0" noProof="0" dirty="0">
                            <a:ln>
                              <a:noFill/>
                            </a:ln>
                            <a:solidFill>
                              <a:srgbClr val="000000"/>
                            </a:solidFill>
                            <a:effectLst/>
                            <a:uLnTx/>
                            <a:uFillTx/>
                            <a:latin typeface="+mn-lt"/>
                            <a:ea typeface="+mn-ea"/>
                            <a:cs typeface="+mn-cs"/>
                          </a:endParaRPr>
                        </a:p>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≤2 prior chemotherapy lines in metastatic setting</a:t>
                          </a: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r>
                            <a:rPr kumimoji="0" lang="en-US" sz="1600" b="0" i="0" u="none" strike="noStrike" kern="1200" cap="none" spc="0" normalizeH="0" baseline="0" noProof="0" dirty="0" err="1">
                              <a:ln>
                                <a:noFill/>
                              </a:ln>
                              <a:solidFill>
                                <a:srgbClr val="000000"/>
                              </a:solidFill>
                              <a:effectLst/>
                              <a:uLnTx/>
                              <a:uFillTx/>
                              <a:latin typeface="+mn-lt"/>
                              <a:ea typeface="+mn-ea"/>
                              <a:cs typeface="+mn-cs"/>
                            </a:rPr>
                            <a:t>Olaparib</a:t>
                          </a:r>
                          <a:endParaRPr kumimoji="0" lang="en-US" sz="1600" b="0" i="0" u="none" strike="noStrike" kern="1200" cap="none" spc="0" normalizeH="0" baseline="0" noProof="0" dirty="0">
                            <a:ln>
                              <a:noFill/>
                            </a:ln>
                            <a:solidFill>
                              <a:srgbClr val="000000"/>
                            </a:solidFill>
                            <a:effectLst/>
                            <a:uLnTx/>
                            <a:uFillTx/>
                            <a:latin typeface="+mn-lt"/>
                            <a:ea typeface="+mn-ea"/>
                            <a:cs typeface="+mn-cs"/>
                          </a:endParaRPr>
                        </a:p>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Physician’s choice</a:t>
                          </a:r>
                        </a:p>
                        <a:p>
                          <a:pPr marL="687388" marR="0" lvl="1" indent="-230188" algn="l" defTabSz="914115" rtl="0" eaLnBrk="1" fontAlgn="auto" latinLnBrk="0" hangingPunct="1">
                            <a:lnSpc>
                              <a:spcPct val="100000"/>
                            </a:lnSpc>
                            <a:spcBef>
                              <a:spcPts val="300"/>
                            </a:spcBef>
                            <a:spcAft>
                              <a:spcPts val="0"/>
                            </a:spcAft>
                            <a:buClrTx/>
                            <a:buSzTx/>
                            <a:buFont typeface=".AppleSystemUIFont" charset="-12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Capecitabine</a:t>
                          </a:r>
                        </a:p>
                        <a:p>
                          <a:pPr marL="687388" marR="0" lvl="1" indent="-230188" algn="l" defTabSz="914115" rtl="0" eaLnBrk="1" fontAlgn="auto" latinLnBrk="0" hangingPunct="1">
                            <a:lnSpc>
                              <a:spcPct val="100000"/>
                            </a:lnSpc>
                            <a:spcBef>
                              <a:spcPts val="300"/>
                            </a:spcBef>
                            <a:spcAft>
                              <a:spcPts val="0"/>
                            </a:spcAft>
                            <a:buClrTx/>
                            <a:buSzTx/>
                            <a:buFont typeface=".AppleSystemUIFont" charset="-120"/>
                            <a:buChar char="–"/>
                            <a:tabLst/>
                            <a:defRPr/>
                          </a:pPr>
                          <a:r>
                            <a:rPr kumimoji="0" lang="en-US" sz="1600" b="0" i="0" u="none" strike="noStrike" kern="1200" cap="none" spc="0" normalizeH="0" baseline="0" noProof="0" dirty="0" err="1">
                              <a:ln>
                                <a:noFill/>
                              </a:ln>
                              <a:solidFill>
                                <a:srgbClr val="000000"/>
                              </a:solidFill>
                              <a:effectLst/>
                              <a:uLnTx/>
                              <a:uFillTx/>
                              <a:latin typeface="+mn-lt"/>
                              <a:ea typeface="+mn-ea"/>
                              <a:cs typeface="+mn-cs"/>
                            </a:rPr>
                            <a:t>Eribulin</a:t>
                          </a:r>
                          <a:endParaRPr kumimoji="0" lang="en-US" sz="1600" b="0" i="0" u="none" strike="noStrike" kern="1200" cap="none" spc="0" normalizeH="0" baseline="0" noProof="0" dirty="0">
                            <a:ln>
                              <a:noFill/>
                            </a:ln>
                            <a:solidFill>
                              <a:srgbClr val="000000"/>
                            </a:solidFill>
                            <a:effectLst/>
                            <a:uLnTx/>
                            <a:uFillTx/>
                            <a:latin typeface="+mn-lt"/>
                            <a:ea typeface="+mn-ea"/>
                            <a:cs typeface="+mn-cs"/>
                          </a:endParaRPr>
                        </a:p>
                        <a:p>
                          <a:pPr marL="687388" marR="0" lvl="1" indent="-230188" algn="l" defTabSz="914115" rtl="0" eaLnBrk="1" fontAlgn="auto" latinLnBrk="0" hangingPunct="1">
                            <a:lnSpc>
                              <a:spcPct val="100000"/>
                            </a:lnSpc>
                            <a:spcBef>
                              <a:spcPts val="300"/>
                            </a:spcBef>
                            <a:spcAft>
                              <a:spcPts val="0"/>
                            </a:spcAft>
                            <a:buClrTx/>
                            <a:buSzTx/>
                            <a:buFont typeface=".AppleSystemUIFont" charset="-12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Vinorelbine</a:t>
                          </a:r>
                        </a:p>
                        <a:p>
                          <a:pPr marL="285750" marR="0" lvl="0" indent="-285750" algn="l" defTabSz="914115" rtl="0" eaLnBrk="1" fontAlgn="auto" latinLnBrk="0" hangingPunct="1">
                            <a:lnSpc>
                              <a:spcPct val="100000"/>
                            </a:lnSpc>
                            <a:spcBef>
                              <a:spcPts val="0"/>
                            </a:spcBef>
                            <a:spcAft>
                              <a:spcPts val="0"/>
                            </a:spcAft>
                            <a:buClrTx/>
                            <a:buSzTx/>
                            <a:buFont typeface="Arial" charset="0"/>
                            <a:buChar char="•"/>
                            <a:tabLst/>
                            <a:defRPr/>
                          </a:pPr>
                          <a:endParaRPr lang="en-US" sz="1600" dirty="0">
                            <a:solidFill>
                              <a:srgbClr val="000000"/>
                            </a:solidFill>
                          </a:endParaRP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115" rtl="0" eaLnBrk="1" fontAlgn="auto" latinLnBrk="0" hangingPunct="1">
                            <a:lnSpc>
                              <a:spcPct val="100000"/>
                            </a:lnSpc>
                            <a:spcBef>
                              <a:spcPts val="0"/>
                            </a:spcBef>
                            <a:spcAft>
                              <a:spcPts val="0"/>
                            </a:spcAft>
                            <a:buClrTx/>
                            <a:buSzTx/>
                            <a:buFont typeface="Arial" charset="0"/>
                            <a:buChar char="•"/>
                            <a:tabLst/>
                            <a:defRPr/>
                          </a:pPr>
                          <a:r>
                            <a:rPr lang="en-US" sz="1600" dirty="0">
                              <a:solidFill>
                                <a:srgbClr val="000000"/>
                              </a:solidFill>
                            </a:rPr>
                            <a:t>PFS by blinded independent central review</a:t>
                          </a: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745000">
                    <a:tc>
                      <a:txBody>
                        <a:bodyPr/>
                        <a:lstStyle/>
                        <a:p>
                          <a:r>
                            <a:rPr lang="en-US" sz="1600" dirty="0">
                              <a:solidFill>
                                <a:srgbClr val="000000"/>
                              </a:solidFill>
                            </a:rPr>
                            <a:t>EMBRACA</a:t>
                          </a:r>
                          <a:r>
                            <a:rPr lang="en-US" sz="1600" baseline="30000" dirty="0">
                              <a:solidFill>
                                <a:srgbClr val="000000"/>
                              </a:solidFill>
                            </a:rPr>
                            <a:t>2</a:t>
                          </a:r>
                        </a:p>
                        <a:p>
                          <a:r>
                            <a:rPr lang="en-US" sz="1600" baseline="0" dirty="0">
                              <a:solidFill>
                                <a:srgbClr val="000000"/>
                              </a:solidFill>
                            </a:rPr>
                            <a:t>(n = 431)</a:t>
                          </a: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4F9"/>
                        </a:solidFill>
                      </a:tcPr>
                    </a:tc>
                    <a:tc>
                      <a:txBody>
                        <a:bodyPr/>
                        <a:lstStyle/>
                        <a:p>
                          <a:endParaRPr lang="en-US"/>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a:blip r:embed="rId2"/>
                          <a:stretch>
                            <a:fillRect l="-29602" t="-122464" r="-88806" b="-5072"/>
                          </a:stretch>
                        </a:blipFill>
                      </a:tcPr>
                    </a:tc>
                    <a:tc>
                      <a:txBody>
                        <a:bodyPr/>
                        <a:lstStyle/>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r>
                            <a:rPr kumimoji="0" lang="en-US" sz="1600" b="0" i="0" u="none" strike="noStrike" kern="1200" cap="none" spc="0" normalizeH="0" baseline="0" noProof="0" dirty="0" err="1">
                              <a:ln>
                                <a:noFill/>
                              </a:ln>
                              <a:solidFill>
                                <a:srgbClr val="000000"/>
                              </a:solidFill>
                              <a:effectLst/>
                              <a:uLnTx/>
                              <a:uFillTx/>
                              <a:latin typeface="+mn-lt"/>
                              <a:ea typeface="+mn-ea"/>
                              <a:cs typeface="+mn-cs"/>
                            </a:rPr>
                            <a:t>Talazoparib</a:t>
                          </a:r>
                          <a:endParaRPr kumimoji="0" lang="en-US" sz="1600" b="0" i="0" u="none" strike="noStrike" kern="1200" cap="none" spc="0" normalizeH="0" baseline="0" noProof="0" dirty="0">
                            <a:ln>
                              <a:noFill/>
                            </a:ln>
                            <a:solidFill>
                              <a:srgbClr val="000000"/>
                            </a:solidFill>
                            <a:effectLst/>
                            <a:uLnTx/>
                            <a:uFillTx/>
                            <a:latin typeface="+mn-lt"/>
                            <a:ea typeface="+mn-ea"/>
                            <a:cs typeface="+mn-cs"/>
                          </a:endParaRPr>
                        </a:p>
                        <a:p>
                          <a:pPr marL="285750" marR="0" lvl="0" indent="-285750" algn="l" defTabSz="914115" rtl="0" eaLnBrk="1" fontAlgn="auto" latinLnBrk="0" hangingPunct="1">
                            <a:lnSpc>
                              <a:spcPct val="100000"/>
                            </a:lnSpc>
                            <a:spcBef>
                              <a:spcPts val="300"/>
                            </a:spcBef>
                            <a:spcAft>
                              <a:spcPts val="0"/>
                            </a:spcAft>
                            <a:buClrTx/>
                            <a:buSzTx/>
                            <a:buFont typeface="Arial" charset="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Physician’s choice</a:t>
                          </a:r>
                        </a:p>
                        <a:p>
                          <a:pPr marL="687388" marR="0" lvl="1" indent="-230188" algn="l" defTabSz="914115" rtl="0" eaLnBrk="1" fontAlgn="auto" latinLnBrk="0" hangingPunct="1">
                            <a:lnSpc>
                              <a:spcPct val="100000"/>
                            </a:lnSpc>
                            <a:spcBef>
                              <a:spcPts val="300"/>
                            </a:spcBef>
                            <a:spcAft>
                              <a:spcPts val="0"/>
                            </a:spcAft>
                            <a:buClrTx/>
                            <a:buSzTx/>
                            <a:buFont typeface=".AppleSystemUIFont" charset="-12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Capecitabine</a:t>
                          </a:r>
                        </a:p>
                        <a:p>
                          <a:pPr marL="687388" marR="0" lvl="1" indent="-230188" algn="l" defTabSz="914115" rtl="0" eaLnBrk="1" fontAlgn="auto" latinLnBrk="0" hangingPunct="1">
                            <a:lnSpc>
                              <a:spcPct val="100000"/>
                            </a:lnSpc>
                            <a:spcBef>
                              <a:spcPts val="300"/>
                            </a:spcBef>
                            <a:spcAft>
                              <a:spcPts val="0"/>
                            </a:spcAft>
                            <a:buClrTx/>
                            <a:buSzTx/>
                            <a:buFont typeface=".AppleSystemUIFont" charset="-120"/>
                            <a:buChar char="–"/>
                            <a:tabLst/>
                            <a:defRPr/>
                          </a:pPr>
                          <a:r>
                            <a:rPr kumimoji="0" lang="en-US" sz="1600" b="0" i="0" u="none" strike="noStrike" kern="1200" cap="none" spc="0" normalizeH="0" baseline="0" noProof="0" dirty="0" err="1">
                              <a:ln>
                                <a:noFill/>
                              </a:ln>
                              <a:solidFill>
                                <a:srgbClr val="000000"/>
                              </a:solidFill>
                              <a:effectLst/>
                              <a:uLnTx/>
                              <a:uFillTx/>
                              <a:latin typeface="+mn-lt"/>
                              <a:ea typeface="+mn-ea"/>
                              <a:cs typeface="+mn-cs"/>
                            </a:rPr>
                            <a:t>Eribulin</a:t>
                          </a:r>
                          <a:endParaRPr kumimoji="0" lang="en-US" sz="1600" b="0" i="0" u="none" strike="noStrike" kern="1200" cap="none" spc="0" normalizeH="0" baseline="0" noProof="0" dirty="0">
                            <a:ln>
                              <a:noFill/>
                            </a:ln>
                            <a:solidFill>
                              <a:srgbClr val="000000"/>
                            </a:solidFill>
                            <a:effectLst/>
                            <a:uLnTx/>
                            <a:uFillTx/>
                            <a:latin typeface="+mn-lt"/>
                            <a:ea typeface="+mn-ea"/>
                            <a:cs typeface="+mn-cs"/>
                          </a:endParaRPr>
                        </a:p>
                        <a:p>
                          <a:pPr marL="687388" marR="0" lvl="1" indent="-230188" algn="l" defTabSz="914115" rtl="0" eaLnBrk="1" fontAlgn="auto" latinLnBrk="0" hangingPunct="1">
                            <a:lnSpc>
                              <a:spcPct val="100000"/>
                            </a:lnSpc>
                            <a:spcBef>
                              <a:spcPts val="300"/>
                            </a:spcBef>
                            <a:spcAft>
                              <a:spcPts val="0"/>
                            </a:spcAft>
                            <a:buClrTx/>
                            <a:buSzTx/>
                            <a:buFont typeface=".AppleSystemUIFont" charset="-12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Gemcitabine</a:t>
                          </a:r>
                        </a:p>
                        <a:p>
                          <a:pPr marL="687388" marR="0" lvl="1" indent="-230188" algn="l" defTabSz="914115" rtl="0" eaLnBrk="1" fontAlgn="auto" latinLnBrk="0" hangingPunct="1">
                            <a:lnSpc>
                              <a:spcPct val="100000"/>
                            </a:lnSpc>
                            <a:spcBef>
                              <a:spcPts val="300"/>
                            </a:spcBef>
                            <a:spcAft>
                              <a:spcPts val="0"/>
                            </a:spcAft>
                            <a:buClrTx/>
                            <a:buSzTx/>
                            <a:buFont typeface=".AppleSystemUIFont" charset="-120"/>
                            <a:buChar char="–"/>
                            <a:tabLst/>
                            <a:defRPr/>
                          </a:pPr>
                          <a:r>
                            <a:rPr kumimoji="0" lang="en-US" sz="1600" b="0" i="0" u="none" strike="noStrike" kern="1200" cap="none" spc="0" normalizeH="0" baseline="0" noProof="0" dirty="0">
                              <a:ln>
                                <a:noFill/>
                              </a:ln>
                              <a:solidFill>
                                <a:srgbClr val="000000"/>
                              </a:solidFill>
                              <a:effectLst/>
                              <a:uLnTx/>
                              <a:uFillTx/>
                              <a:latin typeface="+mn-lt"/>
                              <a:ea typeface="+mn-ea"/>
                              <a:cs typeface="+mn-cs"/>
                            </a:rPr>
                            <a:t>Vinorelbine</a:t>
                          </a: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4F9"/>
                        </a:solidFill>
                      </a:tcPr>
                    </a:tc>
                    <a:tc>
                      <a:txBody>
                        <a:bodyPr/>
                        <a:lstStyle/>
                        <a:p>
                          <a:pPr marL="285750" marR="0" lvl="0" indent="-285750" algn="l" defTabSz="914115" rtl="0" eaLnBrk="1" fontAlgn="auto" latinLnBrk="0" hangingPunct="1">
                            <a:lnSpc>
                              <a:spcPct val="100000"/>
                            </a:lnSpc>
                            <a:spcBef>
                              <a:spcPts val="0"/>
                            </a:spcBef>
                            <a:spcAft>
                              <a:spcPts val="0"/>
                            </a:spcAft>
                            <a:buClrTx/>
                            <a:buSzTx/>
                            <a:buFont typeface="Arial" charset="0"/>
                            <a:buChar char="•"/>
                            <a:tabLst/>
                            <a:defRPr/>
                          </a:pPr>
                          <a:r>
                            <a:rPr lang="en-US" sz="1600" baseline="0" dirty="0">
                              <a:solidFill>
                                <a:srgbClr val="000000"/>
                              </a:solidFill>
                            </a:rPr>
                            <a:t>PFS by blinded independent central review</a:t>
                          </a:r>
                        </a:p>
                      </a:txBody>
                      <a:tcPr marT="45730" marB="4573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CF4F9"/>
                        </a:solidFill>
                      </a:tcPr>
                    </a:tc>
                    <a:extLst>
                      <a:ext uri="{0D108BD9-81ED-4DB2-BD59-A6C34878D82A}">
                        <a16:rowId xmlns:a16="http://schemas.microsoft.com/office/drawing/2014/main" val="10002"/>
                      </a:ext>
                    </a:extLst>
                  </a:tr>
                </a:tbl>
              </a:graphicData>
            </a:graphic>
          </p:graphicFrame>
        </mc:Fallback>
      </mc:AlternateContent>
      <p:sp>
        <p:nvSpPr>
          <p:cNvPr id="5" name="TextBox 15">
            <a:extLst>
              <a:ext uri="{FF2B5EF4-FFF2-40B4-BE49-F238E27FC236}">
                <a16:creationId xmlns:a16="http://schemas.microsoft.com/office/drawing/2014/main" id="{BE46898A-76F2-B748-80C2-6F73623363D3}"/>
              </a:ext>
            </a:extLst>
          </p:cNvPr>
          <p:cNvSpPr txBox="1">
            <a:spLocks noChangeArrowheads="1"/>
          </p:cNvSpPr>
          <p:nvPr/>
        </p:nvSpPr>
        <p:spPr bwMode="auto">
          <a:xfrm>
            <a:off x="530769" y="6123988"/>
            <a:ext cx="11130457"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80" bIns="91440" anchor="b">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nSpc>
                <a:spcPct val="100000"/>
              </a:lnSpc>
            </a:pPr>
            <a:r>
              <a:rPr lang="en-US" sz="1500" b="0" spc="0" baseline="30000" dirty="0">
                <a:solidFill>
                  <a:srgbClr val="000000"/>
                </a:solidFill>
                <a:latin typeface="Calibri" charset="0"/>
                <a:ea typeface="Calibri" charset="0"/>
                <a:cs typeface="Calibri" charset="0"/>
              </a:rPr>
              <a:t>1</a:t>
            </a:r>
            <a:r>
              <a:rPr lang="en-US" sz="1500" b="0" spc="0" dirty="0">
                <a:solidFill>
                  <a:srgbClr val="000000"/>
                </a:solidFill>
                <a:latin typeface="Calibri" charset="0"/>
                <a:ea typeface="Calibri" charset="0"/>
                <a:cs typeface="Calibri" charset="0"/>
              </a:rPr>
              <a:t> Robson M et al. </a:t>
            </a:r>
            <a:r>
              <a:rPr lang="en-US" sz="1500" b="0" i="1" spc="0" dirty="0">
                <a:solidFill>
                  <a:srgbClr val="000000"/>
                </a:solidFill>
                <a:latin typeface="Calibri" charset="0"/>
                <a:ea typeface="Calibri" charset="0"/>
                <a:cs typeface="Calibri" charset="0"/>
              </a:rPr>
              <a:t>N </a:t>
            </a:r>
            <a:r>
              <a:rPr lang="en-US" sz="1500" b="0" i="1" spc="0" dirty="0" err="1">
                <a:solidFill>
                  <a:srgbClr val="000000"/>
                </a:solidFill>
                <a:latin typeface="Calibri" charset="0"/>
                <a:ea typeface="Calibri" charset="0"/>
                <a:cs typeface="Calibri" charset="0"/>
              </a:rPr>
              <a:t>Engl</a:t>
            </a:r>
            <a:r>
              <a:rPr lang="en-US" sz="1500" b="0" i="1" spc="0" dirty="0">
                <a:solidFill>
                  <a:srgbClr val="000000"/>
                </a:solidFill>
                <a:latin typeface="Calibri" charset="0"/>
                <a:ea typeface="Calibri" charset="0"/>
                <a:cs typeface="Calibri" charset="0"/>
              </a:rPr>
              <a:t> J Med </a:t>
            </a:r>
            <a:r>
              <a:rPr lang="en-US" sz="1500" b="0" spc="0" dirty="0">
                <a:solidFill>
                  <a:srgbClr val="000000"/>
                </a:solidFill>
                <a:latin typeface="Calibri" charset="0"/>
                <a:ea typeface="Calibri" charset="0"/>
                <a:cs typeface="Calibri" charset="0"/>
              </a:rPr>
              <a:t>2017;</a:t>
            </a:r>
            <a:r>
              <a:rPr lang="mr-IN" sz="1500" b="0" spc="0" dirty="0">
                <a:solidFill>
                  <a:srgbClr val="000000"/>
                </a:solidFill>
                <a:latin typeface="Calibri" charset="0"/>
                <a:ea typeface="Calibri" charset="0"/>
                <a:cs typeface="Calibri" charset="0"/>
              </a:rPr>
              <a:t>377(6):523-33.</a:t>
            </a:r>
            <a:r>
              <a:rPr lang="en-US" sz="1500" b="0" spc="0" dirty="0">
                <a:solidFill>
                  <a:srgbClr val="000000"/>
                </a:solidFill>
                <a:latin typeface="Calibri" charset="0"/>
                <a:ea typeface="Calibri" charset="0"/>
                <a:cs typeface="Calibri" charset="0"/>
              </a:rPr>
              <a:t> </a:t>
            </a:r>
            <a:r>
              <a:rPr lang="en-US" sz="1500" b="0" spc="0" baseline="30000" dirty="0">
                <a:solidFill>
                  <a:srgbClr val="000000"/>
                </a:solidFill>
                <a:latin typeface="Calibri" charset="0"/>
                <a:ea typeface="Calibri" charset="0"/>
                <a:cs typeface="Calibri" charset="0"/>
              </a:rPr>
              <a:t>2</a:t>
            </a:r>
            <a:r>
              <a:rPr lang="en-US" sz="1500" b="0" spc="0" dirty="0">
                <a:solidFill>
                  <a:srgbClr val="000000"/>
                </a:solidFill>
                <a:latin typeface="Calibri" charset="0"/>
                <a:ea typeface="Calibri" charset="0"/>
                <a:cs typeface="Calibri" charset="0"/>
              </a:rPr>
              <a:t> Litton JK et al. San Antonio Breast Cancer Symposium</a:t>
            </a:r>
            <a:r>
              <a:rPr lang="en-US" sz="1500" b="0" i="1" spc="0" dirty="0">
                <a:solidFill>
                  <a:srgbClr val="000000"/>
                </a:solidFill>
                <a:latin typeface="Calibri" charset="0"/>
                <a:ea typeface="Calibri" charset="0"/>
                <a:cs typeface="Calibri" charset="0"/>
              </a:rPr>
              <a:t> </a:t>
            </a:r>
            <a:r>
              <a:rPr lang="en-US" sz="1500" b="0" spc="0" dirty="0">
                <a:solidFill>
                  <a:srgbClr val="000000"/>
                </a:solidFill>
                <a:latin typeface="Calibri" charset="0"/>
                <a:ea typeface="Calibri" charset="0"/>
                <a:cs typeface="Calibri" charset="0"/>
              </a:rPr>
              <a:t>2017;Abstract GS6-07; </a:t>
            </a:r>
            <a:r>
              <a:rPr lang="en-US" sz="1500" b="0" spc="0" dirty="0" err="1">
                <a:solidFill>
                  <a:srgbClr val="000000"/>
                </a:solidFill>
                <a:latin typeface="Calibri" charset="0"/>
                <a:ea typeface="Calibri" charset="0"/>
                <a:cs typeface="Calibri" charset="0"/>
              </a:rPr>
              <a:t>www.clinicaltrials.gov</a:t>
            </a:r>
            <a:r>
              <a:rPr lang="en-US" sz="1500" b="0" spc="0" dirty="0">
                <a:solidFill>
                  <a:srgbClr val="000000"/>
                </a:solidFill>
                <a:latin typeface="Calibri" charset="0"/>
                <a:ea typeface="Calibri" charset="0"/>
                <a:cs typeface="Calibri" charset="0"/>
              </a:rPr>
              <a:t>. Accessed December 2019.</a:t>
            </a:r>
          </a:p>
        </p:txBody>
      </p:sp>
    </p:spTree>
    <p:extLst>
      <p:ext uri="{BB962C8B-B14F-4D97-AF65-F5344CB8AC3E}">
        <p14:creationId xmlns:p14="http://schemas.microsoft.com/office/powerpoint/2010/main" val="70184368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Enter Title/Headline Here"/>
          <p:cNvSpPr txBox="1"/>
          <p:nvPr/>
        </p:nvSpPr>
        <p:spPr>
          <a:xfrm>
            <a:off x="380185" y="376397"/>
            <a:ext cx="11528402" cy="46166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defRPr sz="7500" spc="-300"/>
            </a:lvl1pPr>
          </a:lstStyle>
          <a:p>
            <a:endParaRPr sz="3750" dirty="0"/>
          </a:p>
        </p:txBody>
      </p:sp>
      <p:sp>
        <p:nvSpPr>
          <p:cNvPr id="5" name="Enter Title/Headline Here">
            <a:extLst>
              <a:ext uri="{FF2B5EF4-FFF2-40B4-BE49-F238E27FC236}">
                <a16:creationId xmlns:a16="http://schemas.microsoft.com/office/drawing/2014/main" id="{B1C508B3-9AEB-F940-BEF8-9412EB17CC3C}"/>
              </a:ext>
            </a:extLst>
          </p:cNvPr>
          <p:cNvSpPr txBox="1"/>
          <p:nvPr/>
        </p:nvSpPr>
        <p:spPr>
          <a:xfrm>
            <a:off x="380185" y="139251"/>
            <a:ext cx="11528402" cy="984885"/>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defRPr sz="7500" spc="-300"/>
            </a:lvl1pPr>
          </a:lstStyle>
          <a:p>
            <a:pPr>
              <a:lnSpc>
                <a:spcPct val="100000"/>
              </a:lnSpc>
            </a:pPr>
            <a:r>
              <a:rPr lang="en-US" sz="3200" spc="0" dirty="0" err="1">
                <a:latin typeface="Arial" panose="020B0604020202020204" pitchFamily="34" charset="0"/>
                <a:cs typeface="Arial" panose="020B0604020202020204" pitchFamily="34" charset="0"/>
              </a:rPr>
              <a:t>OlympiAD</a:t>
            </a:r>
            <a:r>
              <a:rPr lang="en-US" sz="3200" spc="0" dirty="0">
                <a:latin typeface="Arial" panose="020B0604020202020204" pitchFamily="34" charset="0"/>
                <a:cs typeface="Arial" panose="020B0604020202020204" pitchFamily="34" charset="0"/>
              </a:rPr>
              <a:t>: </a:t>
            </a:r>
            <a:r>
              <a:rPr lang="en-US" sz="3200" spc="0" dirty="0" err="1">
                <a:latin typeface="Arial" panose="020B0604020202020204" pitchFamily="34" charset="0"/>
                <a:cs typeface="Arial" panose="020B0604020202020204" pitchFamily="34" charset="0"/>
              </a:rPr>
              <a:t>Olaparib</a:t>
            </a:r>
            <a:r>
              <a:rPr lang="en-US" sz="3200" spc="0" dirty="0">
                <a:latin typeface="Arial" panose="020B0604020202020204" pitchFamily="34" charset="0"/>
                <a:cs typeface="Arial" panose="020B0604020202020204" pitchFamily="34" charset="0"/>
              </a:rPr>
              <a:t> for HER2-Negative Metastatic Breast Cancer in Patients with Germline BRCA Mutations </a:t>
            </a:r>
            <a:endParaRPr sz="3200" spc="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3E373182-D2FE-E44A-B383-7DA6989F19BC}"/>
              </a:ext>
            </a:extLst>
          </p:cNvPr>
          <p:cNvSpPr txBox="1"/>
          <p:nvPr/>
        </p:nvSpPr>
        <p:spPr>
          <a:xfrm>
            <a:off x="546538" y="6419180"/>
            <a:ext cx="4860305" cy="2995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825500" rtl="0" fontAlgn="auto" latinLnBrk="0" hangingPunct="0">
              <a:lnSpc>
                <a:spcPct val="80000"/>
              </a:lnSpc>
              <a:spcBef>
                <a:spcPts val="0"/>
              </a:spcBef>
              <a:spcAft>
                <a:spcPts val="0"/>
              </a:spcAft>
              <a:buClrTx/>
              <a:buSzTx/>
              <a:buFontTx/>
              <a:buNone/>
              <a:tabLst/>
            </a:pPr>
            <a:r>
              <a:rPr kumimoji="0" lang="en-US" sz="1600" b="0" i="0" u="none" strike="noStrike" cap="none" spc="0" normalizeH="0" dirty="0">
                <a:ln>
                  <a:noFill/>
                </a:ln>
                <a:solidFill>
                  <a:srgbClr val="000000"/>
                </a:solidFill>
                <a:effectLst/>
                <a:uFillTx/>
                <a:latin typeface="+mn-lt"/>
                <a:ea typeface="+mj-ea"/>
                <a:cs typeface="+mj-cs"/>
                <a:sym typeface="Helvetica Neue"/>
              </a:rPr>
              <a:t>Robson M et al. </a:t>
            </a:r>
            <a:r>
              <a:rPr kumimoji="0" lang="en-US" sz="1600" b="0" i="1" u="none" strike="noStrike" cap="none" spc="0" normalizeH="0" dirty="0">
                <a:ln>
                  <a:noFill/>
                </a:ln>
                <a:solidFill>
                  <a:srgbClr val="000000"/>
                </a:solidFill>
                <a:effectLst/>
                <a:uFillTx/>
                <a:latin typeface="+mn-lt"/>
                <a:ea typeface="+mj-ea"/>
                <a:cs typeface="+mj-cs"/>
                <a:sym typeface="Helvetica Neue"/>
              </a:rPr>
              <a:t>N </a:t>
            </a:r>
            <a:r>
              <a:rPr kumimoji="0" lang="en-US" sz="1600" b="0" i="1" u="none" strike="noStrike" cap="none" spc="0" normalizeH="0" dirty="0" err="1">
                <a:ln>
                  <a:noFill/>
                </a:ln>
                <a:solidFill>
                  <a:srgbClr val="000000"/>
                </a:solidFill>
                <a:effectLst/>
                <a:uFillTx/>
                <a:latin typeface="+mn-lt"/>
                <a:ea typeface="+mj-ea"/>
                <a:cs typeface="+mj-cs"/>
                <a:sym typeface="Helvetica Neue"/>
              </a:rPr>
              <a:t>Engl</a:t>
            </a:r>
            <a:r>
              <a:rPr kumimoji="0" lang="en-US" sz="1600" b="0" i="1" u="none" strike="noStrike" cap="none" spc="0" normalizeH="0" dirty="0">
                <a:ln>
                  <a:noFill/>
                </a:ln>
                <a:solidFill>
                  <a:srgbClr val="000000"/>
                </a:solidFill>
                <a:effectLst/>
                <a:uFillTx/>
                <a:latin typeface="+mn-lt"/>
                <a:ea typeface="+mj-ea"/>
                <a:cs typeface="+mj-cs"/>
                <a:sym typeface="Helvetica Neue"/>
              </a:rPr>
              <a:t> J Med </a:t>
            </a:r>
            <a:r>
              <a:rPr kumimoji="0" lang="en-US" sz="1600" b="0" i="0" u="none" strike="noStrike" cap="none" spc="0" normalizeH="0" dirty="0">
                <a:ln>
                  <a:noFill/>
                </a:ln>
                <a:solidFill>
                  <a:srgbClr val="000000"/>
                </a:solidFill>
                <a:effectLst/>
                <a:uFillTx/>
                <a:latin typeface="+mn-lt"/>
                <a:ea typeface="+mj-ea"/>
                <a:cs typeface="+mj-cs"/>
                <a:sym typeface="Helvetica Neue"/>
              </a:rPr>
              <a:t>2017;377(6):523-33.</a:t>
            </a:r>
          </a:p>
        </p:txBody>
      </p:sp>
      <p:pic>
        <p:nvPicPr>
          <p:cNvPr id="6" name="Picture 5" descr="A close up of a map&#10;&#10;Description automatically generated">
            <a:extLst>
              <a:ext uri="{FF2B5EF4-FFF2-40B4-BE49-F238E27FC236}">
                <a16:creationId xmlns:a16="http://schemas.microsoft.com/office/drawing/2014/main" id="{AAFBF0DF-DEB8-144F-B556-F1792EA06B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3150" y="1179643"/>
            <a:ext cx="9793829" cy="5110577"/>
          </a:xfrm>
          <a:prstGeom prst="rect">
            <a:avLst/>
          </a:prstGeom>
        </p:spPr>
      </p:pic>
      <p:graphicFrame>
        <p:nvGraphicFramePr>
          <p:cNvPr id="7" name="Table 6">
            <a:extLst>
              <a:ext uri="{FF2B5EF4-FFF2-40B4-BE49-F238E27FC236}">
                <a16:creationId xmlns:a16="http://schemas.microsoft.com/office/drawing/2014/main" id="{BBF53B44-8B68-FB4F-BBB1-D63CCB903E8C}"/>
              </a:ext>
            </a:extLst>
          </p:cNvPr>
          <p:cNvGraphicFramePr>
            <a:graphicFrameLocks noGrp="1"/>
          </p:cNvGraphicFramePr>
          <p:nvPr>
            <p:extLst>
              <p:ext uri="{D42A27DB-BD31-4B8C-83A1-F6EECF244321}">
                <p14:modId xmlns:p14="http://schemas.microsoft.com/office/powerpoint/2010/main" val="301861979"/>
              </p:ext>
            </p:extLst>
          </p:nvPr>
        </p:nvGraphicFramePr>
        <p:xfrm>
          <a:off x="5251526" y="2248864"/>
          <a:ext cx="5801012" cy="1285240"/>
        </p:xfrm>
        <a:graphic>
          <a:graphicData uri="http://schemas.openxmlformats.org/drawingml/2006/table">
            <a:tbl>
              <a:tblPr firstRow="1" bandRow="1">
                <a:tableStyleId>{3C2FFA5D-87B4-456A-9821-1D502468CF0F}</a:tableStyleId>
              </a:tblPr>
              <a:tblGrid>
                <a:gridCol w="1481959">
                  <a:extLst>
                    <a:ext uri="{9D8B030D-6E8A-4147-A177-3AD203B41FA5}">
                      <a16:colId xmlns:a16="http://schemas.microsoft.com/office/drawing/2014/main" val="3753711961"/>
                    </a:ext>
                  </a:extLst>
                </a:gridCol>
                <a:gridCol w="1124607">
                  <a:extLst>
                    <a:ext uri="{9D8B030D-6E8A-4147-A177-3AD203B41FA5}">
                      <a16:colId xmlns:a16="http://schemas.microsoft.com/office/drawing/2014/main" val="965292717"/>
                    </a:ext>
                  </a:extLst>
                </a:gridCol>
                <a:gridCol w="1313793">
                  <a:extLst>
                    <a:ext uri="{9D8B030D-6E8A-4147-A177-3AD203B41FA5}">
                      <a16:colId xmlns:a16="http://schemas.microsoft.com/office/drawing/2014/main" val="141183485"/>
                    </a:ext>
                  </a:extLst>
                </a:gridCol>
                <a:gridCol w="672662">
                  <a:extLst>
                    <a:ext uri="{9D8B030D-6E8A-4147-A177-3AD203B41FA5}">
                      <a16:colId xmlns:a16="http://schemas.microsoft.com/office/drawing/2014/main" val="3678880809"/>
                    </a:ext>
                  </a:extLst>
                </a:gridCol>
                <a:gridCol w="1207991">
                  <a:extLst>
                    <a:ext uri="{9D8B030D-6E8A-4147-A177-3AD203B41FA5}">
                      <a16:colId xmlns:a16="http://schemas.microsoft.com/office/drawing/2014/main" val="2731215733"/>
                    </a:ext>
                  </a:extLst>
                </a:gridCol>
              </a:tblGrid>
              <a:tr h="0">
                <a:tc>
                  <a:txBody>
                    <a:bodyPr/>
                    <a:lstStyle/>
                    <a:p>
                      <a:endParaRPr lang="en-US" sz="1800" dirty="0">
                        <a:solidFill>
                          <a:schemeClr val="bg1"/>
                        </a:solidFill>
                      </a:endParaRPr>
                    </a:p>
                  </a:txBody>
                  <a:tcPr anchor="b"/>
                </a:tc>
                <a:tc>
                  <a:txBody>
                    <a:bodyPr/>
                    <a:lstStyle/>
                    <a:p>
                      <a:r>
                        <a:rPr lang="en-US" sz="1800" dirty="0" err="1">
                          <a:solidFill>
                            <a:schemeClr val="bg1"/>
                          </a:solidFill>
                        </a:rPr>
                        <a:t>Olaparib</a:t>
                      </a:r>
                      <a:endParaRPr lang="en-US" sz="1800" dirty="0">
                        <a:solidFill>
                          <a:schemeClr val="bg1"/>
                        </a:solidFill>
                      </a:endParaRPr>
                    </a:p>
                    <a:p>
                      <a:r>
                        <a:rPr lang="en-US" sz="1800" dirty="0">
                          <a:solidFill>
                            <a:schemeClr val="bg1"/>
                          </a:solidFill>
                        </a:rPr>
                        <a:t>(n = 205)</a:t>
                      </a:r>
                    </a:p>
                  </a:txBody>
                  <a:tcPr anchor="b"/>
                </a:tc>
                <a:tc>
                  <a:txBody>
                    <a:bodyPr/>
                    <a:lstStyle/>
                    <a:p>
                      <a:r>
                        <a:rPr lang="en-US" sz="1800" dirty="0">
                          <a:solidFill>
                            <a:schemeClr val="bg1"/>
                          </a:solidFill>
                        </a:rPr>
                        <a:t>Standard therapy</a:t>
                      </a:r>
                    </a:p>
                    <a:p>
                      <a:r>
                        <a:rPr lang="en-US" sz="1800" dirty="0">
                          <a:solidFill>
                            <a:schemeClr val="bg1"/>
                          </a:solidFill>
                        </a:rPr>
                        <a:t>(n = 97)</a:t>
                      </a:r>
                    </a:p>
                  </a:txBody>
                  <a:tcPr anchor="b"/>
                </a:tc>
                <a:tc>
                  <a:txBody>
                    <a:bodyPr/>
                    <a:lstStyle/>
                    <a:p>
                      <a:r>
                        <a:rPr lang="en-US" sz="1800" dirty="0">
                          <a:solidFill>
                            <a:schemeClr val="bg1"/>
                          </a:solidFill>
                        </a:rPr>
                        <a:t>HR</a:t>
                      </a:r>
                    </a:p>
                  </a:txBody>
                  <a:tcPr anchor="b"/>
                </a:tc>
                <a:tc>
                  <a:txBody>
                    <a:bodyPr/>
                    <a:lstStyle/>
                    <a:p>
                      <a:r>
                        <a:rPr lang="en-US" sz="1800" i="1" dirty="0">
                          <a:solidFill>
                            <a:schemeClr val="bg1"/>
                          </a:solidFill>
                        </a:rPr>
                        <a:t>p</a:t>
                      </a:r>
                      <a:r>
                        <a:rPr lang="en-US" sz="1800" dirty="0">
                          <a:solidFill>
                            <a:schemeClr val="bg1"/>
                          </a:solidFill>
                        </a:rPr>
                        <a:t>-value</a:t>
                      </a:r>
                    </a:p>
                  </a:txBody>
                  <a:tcPr anchor="b"/>
                </a:tc>
                <a:extLst>
                  <a:ext uri="{0D108BD9-81ED-4DB2-BD59-A6C34878D82A}">
                    <a16:rowId xmlns:a16="http://schemas.microsoft.com/office/drawing/2014/main" val="3113406959"/>
                  </a:ext>
                </a:extLst>
              </a:tr>
              <a:tr h="370840">
                <a:tc>
                  <a:txBody>
                    <a:bodyPr/>
                    <a:lstStyle/>
                    <a:p>
                      <a:pPr algn="l"/>
                      <a:r>
                        <a:rPr lang="en-US" sz="1800" dirty="0">
                          <a:solidFill>
                            <a:schemeClr val="bg1"/>
                          </a:solidFill>
                        </a:rPr>
                        <a:t>Median PFS</a:t>
                      </a:r>
                    </a:p>
                  </a:txBody>
                  <a:tcPr/>
                </a:tc>
                <a:tc>
                  <a:txBody>
                    <a:bodyPr/>
                    <a:lstStyle/>
                    <a:p>
                      <a:r>
                        <a:rPr lang="en-US" sz="1800" dirty="0">
                          <a:solidFill>
                            <a:schemeClr val="bg1"/>
                          </a:solidFill>
                        </a:rPr>
                        <a:t>7.0 </a:t>
                      </a:r>
                      <a:r>
                        <a:rPr lang="en-US" sz="1800" dirty="0" err="1">
                          <a:solidFill>
                            <a:schemeClr val="bg1"/>
                          </a:solidFill>
                        </a:rPr>
                        <a:t>mo</a:t>
                      </a:r>
                      <a:endParaRPr lang="en-US" sz="1800" dirty="0">
                        <a:solidFill>
                          <a:schemeClr val="bg1"/>
                        </a:solidFill>
                      </a:endParaRPr>
                    </a:p>
                  </a:txBody>
                  <a:tcPr/>
                </a:tc>
                <a:tc>
                  <a:txBody>
                    <a:bodyPr/>
                    <a:lstStyle/>
                    <a:p>
                      <a:r>
                        <a:rPr lang="en-US" sz="1800" dirty="0">
                          <a:solidFill>
                            <a:schemeClr val="bg1"/>
                          </a:solidFill>
                        </a:rPr>
                        <a:t>4.2 </a:t>
                      </a:r>
                      <a:r>
                        <a:rPr lang="en-US" sz="1800" dirty="0" err="1">
                          <a:solidFill>
                            <a:schemeClr val="bg1"/>
                          </a:solidFill>
                        </a:rPr>
                        <a:t>mo</a:t>
                      </a:r>
                      <a:endParaRPr lang="en-US" sz="1800" dirty="0">
                        <a:solidFill>
                          <a:schemeClr val="bg1"/>
                        </a:solidFill>
                      </a:endParaRPr>
                    </a:p>
                  </a:txBody>
                  <a:tcPr/>
                </a:tc>
                <a:tc>
                  <a:txBody>
                    <a:bodyPr/>
                    <a:lstStyle/>
                    <a:p>
                      <a:r>
                        <a:rPr lang="en-US" sz="1800" dirty="0">
                          <a:solidFill>
                            <a:schemeClr val="bg1"/>
                          </a:solidFill>
                        </a:rPr>
                        <a:t>0.58</a:t>
                      </a:r>
                    </a:p>
                  </a:txBody>
                  <a:tcPr/>
                </a:tc>
                <a:tc>
                  <a:txBody>
                    <a:bodyPr/>
                    <a:lstStyle/>
                    <a:p>
                      <a:r>
                        <a:rPr lang="en-US" sz="1800" dirty="0">
                          <a:solidFill>
                            <a:schemeClr val="bg1"/>
                          </a:solidFill>
                        </a:rPr>
                        <a:t>&lt;0.001</a:t>
                      </a:r>
                    </a:p>
                  </a:txBody>
                  <a:tcPr/>
                </a:tc>
                <a:extLst>
                  <a:ext uri="{0D108BD9-81ED-4DB2-BD59-A6C34878D82A}">
                    <a16:rowId xmlns:a16="http://schemas.microsoft.com/office/drawing/2014/main" val="3465329559"/>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Enter Title/Headline Here"/>
          <p:cNvSpPr txBox="1"/>
          <p:nvPr/>
        </p:nvSpPr>
        <p:spPr>
          <a:xfrm>
            <a:off x="380185" y="376397"/>
            <a:ext cx="11528402" cy="44319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defRPr sz="7500" spc="-300"/>
            </a:lvl1pPr>
          </a:lstStyle>
          <a:p>
            <a:r>
              <a:rPr lang="en-US" sz="3600" spc="0" dirty="0" err="1">
                <a:latin typeface="Arial" panose="020B0604020202020204" pitchFamily="34" charset="0"/>
                <a:cs typeface="Arial" panose="020B0604020202020204" pitchFamily="34" charset="0"/>
              </a:rPr>
              <a:t>OlympiAD</a:t>
            </a:r>
            <a:r>
              <a:rPr lang="en-US" sz="3600" spc="0" dirty="0">
                <a:latin typeface="Arial" panose="020B0604020202020204" pitchFamily="34" charset="0"/>
                <a:cs typeface="Arial" panose="020B0604020202020204" pitchFamily="34" charset="0"/>
              </a:rPr>
              <a:t>: Updated OS Data (Poster PD4-03)</a:t>
            </a:r>
            <a:endParaRPr sz="3600" spc="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3D42DC26-9DCE-5E48-A4BC-4B0F1B307ED9}"/>
              </a:ext>
            </a:extLst>
          </p:cNvPr>
          <p:cNvPicPr>
            <a:picLocks noChangeAspect="1"/>
          </p:cNvPicPr>
          <p:nvPr/>
        </p:nvPicPr>
        <p:blipFill>
          <a:blip r:embed="rId2"/>
          <a:stretch>
            <a:fillRect/>
          </a:stretch>
        </p:blipFill>
        <p:spPr>
          <a:xfrm>
            <a:off x="1135118" y="1196050"/>
            <a:ext cx="10184524" cy="4761131"/>
          </a:xfrm>
          <a:prstGeom prst="rect">
            <a:avLst/>
          </a:prstGeom>
        </p:spPr>
      </p:pic>
      <p:sp>
        <p:nvSpPr>
          <p:cNvPr id="3" name="TextBox 2">
            <a:extLst>
              <a:ext uri="{FF2B5EF4-FFF2-40B4-BE49-F238E27FC236}">
                <a16:creationId xmlns:a16="http://schemas.microsoft.com/office/drawing/2014/main" id="{3D8ECB74-2434-2B45-BFC6-2FF39FE744CB}"/>
              </a:ext>
            </a:extLst>
          </p:cNvPr>
          <p:cNvSpPr txBox="1"/>
          <p:nvPr/>
        </p:nvSpPr>
        <p:spPr>
          <a:xfrm>
            <a:off x="3200765" y="6036119"/>
            <a:ext cx="6501780" cy="29751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r>
              <a:rPr lang="en-US" sz="2000" b="0" spc="0" dirty="0">
                <a:latin typeface="Arial" panose="020B0604020202020204" pitchFamily="34" charset="0"/>
                <a:cs typeface="Arial" panose="020B0604020202020204" pitchFamily="34" charset="0"/>
              </a:rPr>
              <a:t>Median FU 18.9 </a:t>
            </a:r>
            <a:r>
              <a:rPr lang="en-US" sz="2000" b="0" spc="0" dirty="0" err="1">
                <a:latin typeface="Arial" panose="020B0604020202020204" pitchFamily="34" charset="0"/>
                <a:cs typeface="Arial" panose="020B0604020202020204" pitchFamily="34" charset="0"/>
              </a:rPr>
              <a:t>mo</a:t>
            </a:r>
            <a:r>
              <a:rPr lang="en-US" sz="2000" b="0" spc="0" dirty="0">
                <a:latin typeface="Arial" panose="020B0604020202020204" pitchFamily="34" charset="0"/>
                <a:cs typeface="Arial" panose="020B0604020202020204" pitchFamily="34" charset="0"/>
              </a:rPr>
              <a:t> in olaparib arm, 15.5 </a:t>
            </a:r>
            <a:r>
              <a:rPr lang="en-US" sz="2000" b="0" spc="0" dirty="0" err="1">
                <a:latin typeface="Arial" panose="020B0604020202020204" pitchFamily="34" charset="0"/>
                <a:cs typeface="Arial" panose="020B0604020202020204" pitchFamily="34" charset="0"/>
              </a:rPr>
              <a:t>mo</a:t>
            </a:r>
            <a:r>
              <a:rPr lang="en-US" sz="2000" b="0" spc="0" dirty="0">
                <a:latin typeface="Arial" panose="020B0604020202020204" pitchFamily="34" charset="0"/>
                <a:cs typeface="Arial" panose="020B0604020202020204" pitchFamily="34" charset="0"/>
              </a:rPr>
              <a:t> in TPC arm</a:t>
            </a:r>
          </a:p>
        </p:txBody>
      </p:sp>
      <p:sp>
        <p:nvSpPr>
          <p:cNvPr id="4" name="TextBox 3">
            <a:extLst>
              <a:ext uri="{FF2B5EF4-FFF2-40B4-BE49-F238E27FC236}">
                <a16:creationId xmlns:a16="http://schemas.microsoft.com/office/drawing/2014/main" id="{B8E68EFF-7904-8743-94C6-A0673FD755D1}"/>
              </a:ext>
            </a:extLst>
          </p:cNvPr>
          <p:cNvSpPr txBox="1"/>
          <p:nvPr/>
        </p:nvSpPr>
        <p:spPr>
          <a:xfrm>
            <a:off x="374762" y="6481603"/>
            <a:ext cx="4481996" cy="29956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l" defTabSz="825500" rtl="0" fontAlgn="auto" latinLnBrk="0" hangingPunct="0">
              <a:lnSpc>
                <a:spcPct val="80000"/>
              </a:lnSpc>
              <a:spcBef>
                <a:spcPts val="0"/>
              </a:spcBef>
              <a:spcAft>
                <a:spcPts val="0"/>
              </a:spcAft>
              <a:buClrTx/>
              <a:buSzTx/>
              <a:buFontTx/>
              <a:buNone/>
              <a:tabLst/>
            </a:pPr>
            <a:r>
              <a:rPr kumimoji="0" lang="en-US" sz="1600" b="0" i="0" u="none" strike="noStrike" cap="none" spc="0" normalizeH="0" dirty="0">
                <a:ln>
                  <a:noFill/>
                </a:ln>
                <a:solidFill>
                  <a:srgbClr val="000000"/>
                </a:solidFill>
                <a:effectLst/>
                <a:uFillTx/>
                <a:latin typeface="+mn-lt"/>
                <a:ea typeface="+mj-ea"/>
                <a:cs typeface="+mj-cs"/>
                <a:sym typeface="Helvetica Neue"/>
              </a:rPr>
              <a:t>Robson M et al. SABCS 2019;Abstract PD4-03.</a:t>
            </a:r>
          </a:p>
        </p:txBody>
      </p:sp>
    </p:spTree>
    <p:extLst>
      <p:ext uri="{BB962C8B-B14F-4D97-AF65-F5344CB8AC3E}">
        <p14:creationId xmlns:p14="http://schemas.microsoft.com/office/powerpoint/2010/main" val="893405344"/>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F9857B0-E8B6-6048-99AB-B5BAE6ED6C8F}"/>
              </a:ext>
            </a:extLst>
          </p:cNvPr>
          <p:cNvSpPr txBox="1"/>
          <p:nvPr/>
        </p:nvSpPr>
        <p:spPr>
          <a:xfrm>
            <a:off x="319833" y="6405435"/>
            <a:ext cx="4698126" cy="24827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r>
              <a:rPr lang="en-US" sz="1600" b="0" spc="0" dirty="0">
                <a:solidFill>
                  <a:srgbClr val="000000"/>
                </a:solidFill>
                <a:latin typeface="Arial" panose="020B0604020202020204" pitchFamily="34" charset="0"/>
                <a:cs typeface="Arial" panose="020B0604020202020204" pitchFamily="34" charset="0"/>
              </a:rPr>
              <a:t>Litton JK et al. </a:t>
            </a:r>
            <a:r>
              <a:rPr lang="en-US" sz="1600" b="0" i="1" spc="0" dirty="0">
                <a:solidFill>
                  <a:srgbClr val="000000"/>
                </a:solidFill>
                <a:latin typeface="Arial" panose="020B0604020202020204" pitchFamily="34" charset="0"/>
                <a:cs typeface="Arial" panose="020B0604020202020204" pitchFamily="34" charset="0"/>
              </a:rPr>
              <a:t>N </a:t>
            </a:r>
            <a:r>
              <a:rPr lang="en-US" sz="1600" b="0" i="1" spc="0" dirty="0" err="1">
                <a:solidFill>
                  <a:srgbClr val="000000"/>
                </a:solidFill>
                <a:latin typeface="Arial" panose="020B0604020202020204" pitchFamily="34" charset="0"/>
                <a:cs typeface="Arial" panose="020B0604020202020204" pitchFamily="34" charset="0"/>
              </a:rPr>
              <a:t>Engl</a:t>
            </a:r>
            <a:r>
              <a:rPr lang="en-US" sz="1600" b="0" i="1" spc="0" dirty="0">
                <a:solidFill>
                  <a:srgbClr val="000000"/>
                </a:solidFill>
                <a:latin typeface="Arial" panose="020B0604020202020204" pitchFamily="34" charset="0"/>
                <a:cs typeface="Arial" panose="020B0604020202020204" pitchFamily="34" charset="0"/>
              </a:rPr>
              <a:t> J Med </a:t>
            </a:r>
            <a:r>
              <a:rPr lang="en-US" sz="1600" b="0" spc="0" dirty="0">
                <a:solidFill>
                  <a:srgbClr val="000000"/>
                </a:solidFill>
                <a:latin typeface="Arial" panose="020B0604020202020204" pitchFamily="34" charset="0"/>
                <a:cs typeface="Arial" panose="020B0604020202020204" pitchFamily="34" charset="0"/>
              </a:rPr>
              <a:t>2018;379:753-63.</a:t>
            </a:r>
          </a:p>
        </p:txBody>
      </p:sp>
      <p:sp>
        <p:nvSpPr>
          <p:cNvPr id="3" name="TextBox 2">
            <a:extLst>
              <a:ext uri="{FF2B5EF4-FFF2-40B4-BE49-F238E27FC236}">
                <a16:creationId xmlns:a16="http://schemas.microsoft.com/office/drawing/2014/main" id="{8EF3A77C-32F3-9B43-A5B4-502A9AF64DA8}"/>
              </a:ext>
            </a:extLst>
          </p:cNvPr>
          <p:cNvSpPr txBox="1"/>
          <p:nvPr/>
        </p:nvSpPr>
        <p:spPr>
          <a:xfrm>
            <a:off x="3077730" y="5113007"/>
            <a:ext cx="6745436" cy="3836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r>
              <a:rPr lang="en-US" u="sng" spc="0" dirty="0">
                <a:latin typeface="Arial" panose="020B0604020202020204" pitchFamily="34" charset="0"/>
                <a:cs typeface="Arial" panose="020B0604020202020204" pitchFamily="34" charset="0"/>
              </a:rPr>
              <a:t>Interim</a:t>
            </a:r>
            <a:r>
              <a:rPr lang="en-US" spc="0" dirty="0">
                <a:latin typeface="Arial" panose="020B0604020202020204" pitchFamily="34" charset="0"/>
                <a:cs typeface="Arial" panose="020B0604020202020204" pitchFamily="34" charset="0"/>
              </a:rPr>
              <a:t> HR for OS 0.76 (95% CI 0.55-1.06)</a:t>
            </a:r>
          </a:p>
        </p:txBody>
      </p:sp>
      <p:sp>
        <p:nvSpPr>
          <p:cNvPr id="5" name="Enter Title/Headline Here">
            <a:extLst>
              <a:ext uri="{FF2B5EF4-FFF2-40B4-BE49-F238E27FC236}">
                <a16:creationId xmlns:a16="http://schemas.microsoft.com/office/drawing/2014/main" id="{A6FA5420-9949-8749-9617-EFECEE27EA87}"/>
              </a:ext>
            </a:extLst>
          </p:cNvPr>
          <p:cNvSpPr txBox="1"/>
          <p:nvPr/>
        </p:nvSpPr>
        <p:spPr>
          <a:xfrm>
            <a:off x="423161" y="464181"/>
            <a:ext cx="11528402" cy="393954"/>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lvl1pPr>
              <a:defRPr sz="7500" spc="-300"/>
            </a:lvl1pPr>
          </a:lstStyle>
          <a:p>
            <a:r>
              <a:rPr lang="en-US" sz="3200" spc="0" dirty="0">
                <a:latin typeface="Arial" panose="020B0604020202020204" pitchFamily="34" charset="0"/>
                <a:cs typeface="Arial" panose="020B0604020202020204" pitchFamily="34" charset="0"/>
              </a:rPr>
              <a:t>EMBRACA: Progression-Free Survival Analyses</a:t>
            </a:r>
            <a:endParaRPr sz="3200" spc="0" dirty="0">
              <a:latin typeface="Arial" panose="020B0604020202020204" pitchFamily="34" charset="0"/>
              <a:cs typeface="Arial" panose="020B0604020202020204" pitchFamily="34" charset="0"/>
            </a:endParaRPr>
          </a:p>
        </p:txBody>
      </p:sp>
      <p:pic>
        <p:nvPicPr>
          <p:cNvPr id="7" name="Picture 6" descr="A screenshot of a map&#10;&#10;Description automatically generated">
            <a:extLst>
              <a:ext uri="{FF2B5EF4-FFF2-40B4-BE49-F238E27FC236}">
                <a16:creationId xmlns:a16="http://schemas.microsoft.com/office/drawing/2014/main" id="{EB4C13EB-1156-D04C-ADC6-059328EE51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161" y="1555258"/>
            <a:ext cx="11345678" cy="3414232"/>
          </a:xfrm>
          <a:prstGeom prst="rect">
            <a:avLst/>
          </a:prstGeom>
        </p:spPr>
      </p:pic>
      <p:sp>
        <p:nvSpPr>
          <p:cNvPr id="8" name="TextBox 7">
            <a:extLst>
              <a:ext uri="{FF2B5EF4-FFF2-40B4-BE49-F238E27FC236}">
                <a16:creationId xmlns:a16="http://schemas.microsoft.com/office/drawing/2014/main" id="{BCE23D88-FD78-3C40-BB1F-FAD4254FC684}"/>
              </a:ext>
            </a:extLst>
          </p:cNvPr>
          <p:cNvSpPr txBox="1"/>
          <p:nvPr/>
        </p:nvSpPr>
        <p:spPr>
          <a:xfrm>
            <a:off x="5290139" y="5640219"/>
            <a:ext cx="1349728" cy="38369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r>
              <a:rPr lang="en-US" spc="0" dirty="0">
                <a:latin typeface="Arial" panose="020B0604020202020204" pitchFamily="34" charset="0"/>
                <a:cs typeface="Arial" panose="020B0604020202020204" pitchFamily="34" charset="0"/>
              </a:rPr>
              <a:t>P = 0.11</a:t>
            </a:r>
          </a:p>
        </p:txBody>
      </p:sp>
    </p:spTree>
    <p:extLst>
      <p:ext uri="{BB962C8B-B14F-4D97-AF65-F5344CB8AC3E}">
        <p14:creationId xmlns:p14="http://schemas.microsoft.com/office/powerpoint/2010/main" val="1638395149"/>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theme/theme1.xml><?xml version="1.0" encoding="utf-8"?>
<a:theme xmlns:a="http://schemas.openxmlformats.org/drawingml/2006/main" name="White">
  <a:themeElements>
    <a:clrScheme name="White">
      <a:dk1>
        <a:srgbClr val="FFFFFF"/>
      </a:dk1>
      <a:lt1>
        <a:srgbClr val="2F80AB"/>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a:ea typeface="Helvetica Neue"/>
        <a:cs typeface="Helvetica Neue"/>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80000"/>
          </a:lnSpc>
          <a:spcBef>
            <a:spcPts val="0"/>
          </a:spcBef>
          <a:spcAft>
            <a:spcPts val="0"/>
          </a:spcAft>
          <a:buClrTx/>
          <a:buSzTx/>
          <a:buFontTx/>
          <a:buNone/>
          <a:tabLst/>
          <a:defRPr kumimoji="0" sz="5400" b="1" i="0" u="none" strike="noStrike" cap="none" spc="-162" normalizeH="0" baseline="0">
            <a:ln>
              <a:noFill/>
            </a:ln>
            <a:solidFill>
              <a:srgbClr val="2F80AB"/>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Scott Johnson_AdminTemplate061918" id="{0B6D17B7-56BF-CE43-A028-DDD85FFF2959}" vid="{04CE7444-541C-9146-A0B4-5E337869B30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Sarah Cannon Color Palette">
      <a:dk1>
        <a:srgbClr val="094C88"/>
      </a:dk1>
      <a:lt1>
        <a:sysClr val="window" lastClr="FFFFFF"/>
      </a:lt1>
      <a:dk2>
        <a:srgbClr val="1F497D"/>
      </a:dk2>
      <a:lt2>
        <a:srgbClr val="EEECE1"/>
      </a:lt2>
      <a:accent1>
        <a:srgbClr val="0E70C2"/>
      </a:accent1>
      <a:accent2>
        <a:srgbClr val="3F424A"/>
      </a:accent2>
      <a:accent3>
        <a:srgbClr val="9B9D9E"/>
      </a:accent3>
      <a:accent4>
        <a:srgbClr val="0E70C2"/>
      </a:accent4>
      <a:accent5>
        <a:srgbClr val="0E70C2"/>
      </a:accent5>
      <a:accent6>
        <a:srgbClr val="0E70C2"/>
      </a:accent6>
      <a:hlink>
        <a:srgbClr val="0E70C2"/>
      </a:hlink>
      <a:folHlink>
        <a:srgbClr val="CCCC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a:ea typeface="Helvetica Neue"/>
        <a:cs typeface="Helvetica Neue"/>
      </a:majorFont>
      <a:minorFont>
        <a:latin typeface="Arial"/>
        <a:ea typeface="Arial"/>
        <a:cs typeface="Arial"/>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825500" rtl="0" fontAlgn="auto" latinLnBrk="0" hangingPunct="0">
          <a:lnSpc>
            <a:spcPct val="80000"/>
          </a:lnSpc>
          <a:spcBef>
            <a:spcPts val="0"/>
          </a:spcBef>
          <a:spcAft>
            <a:spcPts val="0"/>
          </a:spcAft>
          <a:buClrTx/>
          <a:buSzTx/>
          <a:buFontTx/>
          <a:buNone/>
          <a:tabLst/>
          <a:defRPr kumimoji="0" sz="5400" b="1" i="0" u="none" strike="noStrike" cap="none" spc="-162" normalizeH="0" baseline="0">
            <a:ln>
              <a:noFill/>
            </a:ln>
            <a:solidFill>
              <a:srgbClr val="2F80AB"/>
            </a:solidFill>
            <a:effectLst/>
            <a:uFillTx/>
            <a:latin typeface="+mj-lt"/>
            <a:ea typeface="+mj-ea"/>
            <a:cs typeface="+mj-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17" ma:contentTypeDescription="Create a new document." ma:contentTypeScope="" ma:versionID="0836c851ab56100df1895fa2a218104e">
  <xsd:schema xmlns:xsd="http://www.w3.org/2001/XMLSchema" xmlns:xs="http://www.w3.org/2001/XMLSchema" xmlns:p="http://schemas.microsoft.com/office/2006/metadata/properties" xmlns:ns1="96f1686b-f877-4eb8-89ab-3a67a5dc2612" xmlns:ns3="b4104d5b-b872-4636-a728-507be7308f43" targetNamespace="http://schemas.microsoft.com/office/2006/metadata/properties" ma:root="true" ma:fieldsID="fd973d22d93f3f1ceb87c2fa5e19ecd8" ns1:_="" ns3:_="">
    <xsd:import namespace="96f1686b-f877-4eb8-89ab-3a67a5dc2612"/>
    <xsd:import namespace="b4104d5b-b872-4636-a728-507be7308f43"/>
    <xsd:element name="properties">
      <xsd:complexType>
        <xsd:sequence>
          <xsd:element name="documentManagement">
            <xsd:complexType>
              <xsd:all>
                <xsd:element ref="ns1:QID" minOccurs="0"/>
                <xsd:element ref="ns1:Status" minOccurs="0"/>
                <xsd:element ref="ns1:MediaServiceMetadata" minOccurs="0"/>
                <xsd:element ref="ns1:MediaServiceFastMetadata" minOccurs="0"/>
                <xsd:element ref="ns1:MediaServiceAutoTags" minOccurs="0"/>
                <xsd:element ref="ns1:MediaServiceOCR" minOccurs="0"/>
                <xsd:element ref="ns1:MediaServiceDateTaken" minOccurs="0"/>
                <xsd:element ref="ns1:MediaServiceLocation" minOccurs="0"/>
                <xsd:element ref="ns3:SharedWithUsers" minOccurs="0"/>
                <xsd:element ref="ns3:SharedWithDetails" minOccurs="0"/>
                <xsd:element ref="ns1:MediaServiceEventHashCode" minOccurs="0"/>
                <xsd:element ref="ns1:MediaServiceGenerationTime" minOccurs="0"/>
                <xsd:element ref="ns3:TaxKeywordTaxHTField" minOccurs="0"/>
                <xsd:element ref="ns3:TaxCatchAll" minOccurs="0"/>
                <xsd:element ref="ns1:MediaServiceAutoKeyPoints" minOccurs="0"/>
                <xsd:element ref="ns1: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QID" ma:index="0" nillable="true" ma:displayName="QID" ma:indexed="true" ma:internalName="QID">
      <xsd:simpleType>
        <xsd:restriction base="dms:Number"/>
      </xsd:simpleType>
    </xsd:element>
    <xsd:element name="Status" ma:index="3" nillable="true" ma:displayName="Status" ma:format="Dropdown" ma:internalName="Status">
      <xsd:simpleType>
        <xsd:restriction base="dms:Choice">
          <xsd:enumeration value="Not started"/>
          <xsd:enumeration value="Web Build"/>
          <xsd:enumeration value="In Progress"/>
          <xsd:enumeration value="Launched"/>
          <xsd:enumeration value="Complete"/>
          <xsd:enumeration value="Delayed"/>
        </xsd:restriction>
      </xsd:simpleType>
    </xsd:element>
    <xsd:element name="MediaServiceMetadata" ma:index="6" nillable="true" ma:displayName="MediaServiceMetadata" ma:hidden="true" ma:internalName="MediaServiceMetadata" ma:readOnly="true">
      <xsd:simpleType>
        <xsd:restriction base="dms:Note"/>
      </xsd:simpleType>
    </xsd:element>
    <xsd:element name="MediaServiceFastMetadata" ma:index="7" nillable="true" ma:displayName="MediaServiceFastMetadata" ma:hidden="true" ma:internalName="MediaServiceFastMetadata" ma:readOnly="true">
      <xsd:simpleType>
        <xsd:restriction base="dms:Note"/>
      </xsd:simpleType>
    </xsd:element>
    <xsd:element name="MediaServiceAutoTags" ma:index="8" nillable="true" ma:displayName="MediaServiceAutoTags" ma:internalName="MediaServiceAutoTags" ma:readOnly="true">
      <xsd:simpleType>
        <xsd:restriction base="dms:Text"/>
      </xsd:simpleType>
    </xsd:element>
    <xsd:element name="MediaServiceOCR" ma:index="9" nillable="true" ma:displayName="MediaServiceOCR" ma:internalName="MediaServiceOCR" ma:readOnly="true">
      <xsd:simpleType>
        <xsd:restriction base="dms:Note">
          <xsd:maxLength value="255"/>
        </xsd:restriction>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2" nillable="true" ma:displayName="Taxonomy Catch All Column" ma:hidden="true" ma:list="{d75259b8-d078-43ce-9531-d35c0553c861}" ma:internalName="TaxCatchAll" ma:showField="CatchAllData" ma:web="b4104d5b-b872-4636-a728-507be7308f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tatus xmlns="96f1686b-f877-4eb8-89ab-3a67a5dc2612" xsi:nil="true"/>
    <TaxCatchAll xmlns="b4104d5b-b872-4636-a728-507be7308f43"/>
    <QID xmlns="96f1686b-f877-4eb8-89ab-3a67a5dc2612" xsi:nil="true"/>
    <TaxKeywordTaxHTField xmlns="b4104d5b-b872-4636-a728-507be7308f43">
      <Terms xmlns="http://schemas.microsoft.com/office/infopath/2007/PartnerControls"/>
    </TaxKeywordTaxHTField>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4F289F3-46CF-4029-B13E-9AFDCEA93277}"/>
</file>

<file path=customXml/itemProps2.xml><?xml version="1.0" encoding="utf-8"?>
<ds:datastoreItem xmlns:ds="http://schemas.openxmlformats.org/officeDocument/2006/customXml" ds:itemID="{3A7046E0-FBF2-4AB9-A281-58A74F14F37B}">
  <ds:schemaRefs>
    <ds:schemaRef ds:uri="http://purl.org/dc/elements/1.1/"/>
    <ds:schemaRef ds:uri="http://schemas.microsoft.com/office/2006/documentManagement/types"/>
    <ds:schemaRef ds:uri="http://schemas.microsoft.com/office/infopath/2007/PartnerControls"/>
    <ds:schemaRef ds:uri="http://schemas.microsoft.com/office/2006/metadata/properties"/>
    <ds:schemaRef ds:uri="http://www.w3.org/XML/1998/namespace"/>
    <ds:schemaRef ds:uri="http://schemas.openxmlformats.org/package/2006/metadata/core-properties"/>
    <ds:schemaRef ds:uri="http://purl.org/dc/terms/"/>
    <ds:schemaRef ds:uri="http://purl.org/dc/dcmitype/"/>
  </ds:schemaRefs>
</ds:datastoreItem>
</file>

<file path=customXml/itemProps3.xml><?xml version="1.0" encoding="utf-8"?>
<ds:datastoreItem xmlns:ds="http://schemas.openxmlformats.org/officeDocument/2006/customXml" ds:itemID="{E9941397-D500-43D7-BCC9-2DB561C044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315</TotalTime>
  <Words>1529</Words>
  <Application>Microsoft Macintosh PowerPoint</Application>
  <PresentationFormat>Widescreen</PresentationFormat>
  <Paragraphs>226</Paragraphs>
  <Slides>21</Slides>
  <Notes>2</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21</vt:i4>
      </vt:variant>
    </vt:vector>
  </HeadingPairs>
  <TitlesOfParts>
    <vt:vector size="33" baseType="lpstr">
      <vt:lpstr>.AppleSystemUIFont</vt:lpstr>
      <vt:lpstr>Arial</vt:lpstr>
      <vt:lpstr>Calibri</vt:lpstr>
      <vt:lpstr>Calibri Light</vt:lpstr>
      <vt:lpstr>Cambria Math</vt:lpstr>
      <vt:lpstr>Corbel</vt:lpstr>
      <vt:lpstr>Helvetica</vt:lpstr>
      <vt:lpstr>Helvetica Neue</vt:lpstr>
      <vt:lpstr>Wingdings</vt:lpstr>
      <vt:lpstr>White</vt:lpstr>
      <vt:lpstr>Office Theme</vt:lpstr>
      <vt:lpstr>1_Office Theme</vt:lpstr>
      <vt:lpstr>PowerPoint Presentation</vt:lpstr>
      <vt:lpstr>PowerPoint Presentation</vt:lpstr>
      <vt:lpstr>Case Presentation: Dr Rugo</vt:lpstr>
      <vt:lpstr>Case Presentation: Dr Rugo (continued)</vt:lpstr>
      <vt:lpstr>PowerPoint Presentation</vt:lpstr>
      <vt:lpstr>PowerPoint Presentation</vt:lpstr>
      <vt:lpstr>PowerPoint Presentation</vt:lpstr>
      <vt:lpstr>PowerPoint Presentation</vt:lpstr>
      <vt:lpstr>PowerPoint Presentation</vt:lpstr>
      <vt:lpstr>OlympiAD: Subgroup Analyses for PFS</vt:lpstr>
      <vt:lpstr>PowerPoint Presentation</vt:lpstr>
      <vt:lpstr>PowerPoint Presentation</vt:lpstr>
      <vt:lpstr>PowerPoint Presentation</vt:lpstr>
      <vt:lpstr>Olaparib vs Placebo as Adjuvant Therapy in HER2-/gBRCA Mutation-Positive EBC (OlympiA; NCT02032823)</vt:lpstr>
      <vt:lpstr>Neoadjuvant PARP Inhibitor Trials in Breast Cancer</vt:lpstr>
      <vt:lpstr>Talazoparib as Neoadjuvant Treatment for gBRCA Mutation-Positive Early TNBC (NEOTALA; NCT03499353)</vt:lpstr>
      <vt:lpstr>PowerPoint Presentation</vt:lpstr>
      <vt:lpstr>IO combinations (rationale)</vt:lpstr>
      <vt:lpstr>PowerPoint Presentation</vt:lpstr>
      <vt:lpstr>PowerPoint Presentation</vt:lpstr>
      <vt:lpstr>PowerPoint Presentation</vt:lpstr>
    </vt:vector>
  </TitlesOfParts>
  <Manager/>
  <Company>Research To Practice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Silvana Izquierdo</cp:lastModifiedBy>
  <cp:revision>56</cp:revision>
  <dcterms:created xsi:type="dcterms:W3CDTF">2019-12-03T20:02:13Z</dcterms:created>
  <dcterms:modified xsi:type="dcterms:W3CDTF">2019-12-17T17:06:14Z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0x01010018862A45804C7345BFDE61DA2C172BE7</vt:lpwstr>
  </property>
  <property fmtid="{D5CDD505-2E9C-101B-9397-08002B2CF9AE}" pid="3" name="TaxKeyword">
    <vt:lpwstr/>
  </property>
</Properties>
</file>