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77" r:id="rId5"/>
    <p:sldMasterId id="2147493495" r:id="rId6"/>
  </p:sldMasterIdLst>
  <p:notesMasterIdLst>
    <p:notesMasterId r:id="rId27"/>
  </p:notesMasterIdLst>
  <p:handoutMasterIdLst>
    <p:handoutMasterId r:id="rId28"/>
  </p:handoutMasterIdLst>
  <p:sldIdLst>
    <p:sldId id="299" r:id="rId7"/>
    <p:sldId id="300" r:id="rId8"/>
    <p:sldId id="331" r:id="rId9"/>
    <p:sldId id="334" r:id="rId10"/>
    <p:sldId id="335" r:id="rId11"/>
    <p:sldId id="336" r:id="rId12"/>
    <p:sldId id="257" r:id="rId13"/>
    <p:sldId id="265" r:id="rId14"/>
    <p:sldId id="272" r:id="rId15"/>
    <p:sldId id="273" r:id="rId16"/>
    <p:sldId id="301" r:id="rId17"/>
    <p:sldId id="276" r:id="rId18"/>
    <p:sldId id="275" r:id="rId19"/>
    <p:sldId id="289" r:id="rId20"/>
    <p:sldId id="297" r:id="rId21"/>
    <p:sldId id="298" r:id="rId22"/>
    <p:sldId id="291" r:id="rId23"/>
    <p:sldId id="280" r:id="rId24"/>
    <p:sldId id="286" r:id="rId25"/>
    <p:sldId id="281" r:id="rId26"/>
  </p:sldIdLst>
  <p:sldSz cx="12192000" cy="6858000"/>
  <p:notesSz cx="7010400" cy="9296400"/>
  <p:defaultTextStyle>
    <a:defPPr>
      <a:defRPr lang="en-US"/>
    </a:defPPr>
    <a:lvl1pPr marL="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astry Mythili" initials="SM" lastIdx="6" clrIdx="0">
    <p:extLst>
      <p:ext uri="{19B8F6BF-5375-455C-9EA6-DF929625EA0E}">
        <p15:presenceInfo xmlns:p15="http://schemas.microsoft.com/office/powerpoint/2012/main" userId="S-1-5-21-3631833995-499989989-2000863303-886415" providerId="AD"/>
      </p:ext>
    </p:extLst>
  </p:cmAuthor>
  <p:cmAuthor id="2" name="Erika Hamilton" initials="EH" lastIdx="3" clrIdx="1">
    <p:extLst>
      <p:ext uri="{19B8F6BF-5375-455C-9EA6-DF929625EA0E}">
        <p15:presenceInfo xmlns:p15="http://schemas.microsoft.com/office/powerpoint/2012/main" userId="S-1-5-21-556065789-3179005329-2610785210-421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1F497D"/>
    <a:srgbClr val="E1E2E2"/>
    <a:srgbClr val="0E70C2"/>
    <a:srgbClr val="C9D4DC"/>
    <a:srgbClr val="606060"/>
    <a:srgbClr val="6594C4"/>
    <a:srgbClr val="0A0FCC"/>
    <a:srgbClr val="F9F9F9"/>
    <a:srgbClr val="F168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0ECB11-CBDF-A345-926E-3685F69157D6}" v="4" dt="2019-12-06T19:34:45.555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2" autoAdjust="0"/>
    <p:restoredTop sz="91020" autoAdjust="0"/>
  </p:normalViewPr>
  <p:slideViewPr>
    <p:cSldViewPr snapToGrid="0" snapToObjects="1">
      <p:cViewPr>
        <p:scale>
          <a:sx n="100" d="100"/>
          <a:sy n="100" d="100"/>
        </p:scale>
        <p:origin x="1488" y="4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microsoft.com/office/2016/11/relationships/changesInfo" Target="changesInfos/changesInfo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ilvana Izquierdo" userId="46480b9d-78ec-4659-884d-35c5467fe41c" providerId="ADAL" clId="{C20ECB11-CBDF-A345-926E-3685F69157D6}"/>
    <pc:docChg chg="modSld">
      <pc:chgData name="Silvana Izquierdo" userId="46480b9d-78ec-4659-884d-35c5467fe41c" providerId="ADAL" clId="{C20ECB11-CBDF-A345-926E-3685F69157D6}" dt="2019-12-06T19:34:45.555" v="9" actId="20577"/>
      <pc:docMkLst>
        <pc:docMk/>
      </pc:docMkLst>
      <pc:sldChg chg="modSp">
        <pc:chgData name="Silvana Izquierdo" userId="46480b9d-78ec-4659-884d-35c5467fe41c" providerId="ADAL" clId="{C20ECB11-CBDF-A345-926E-3685F69157D6}" dt="2019-12-06T19:33:44.996" v="1" actId="114"/>
        <pc:sldMkLst>
          <pc:docMk/>
          <pc:sldMk cId="1444773669" sldId="265"/>
        </pc:sldMkLst>
        <pc:spChg chg="mod">
          <ac:chgData name="Silvana Izquierdo" userId="46480b9d-78ec-4659-884d-35c5467fe41c" providerId="ADAL" clId="{C20ECB11-CBDF-A345-926E-3685F69157D6}" dt="2019-12-06T19:33:39.811" v="0" actId="114"/>
          <ac:spMkLst>
            <pc:docMk/>
            <pc:sldMk cId="1444773669" sldId="265"/>
            <ac:spMk id="2" creationId="{00000000-0000-0000-0000-000000000000}"/>
          </ac:spMkLst>
        </pc:spChg>
        <pc:spChg chg="mod">
          <ac:chgData name="Silvana Izquierdo" userId="46480b9d-78ec-4659-884d-35c5467fe41c" providerId="ADAL" clId="{C20ECB11-CBDF-A345-926E-3685F69157D6}" dt="2019-12-06T19:33:44.996" v="1" actId="114"/>
          <ac:spMkLst>
            <pc:docMk/>
            <pc:sldMk cId="1444773669" sldId="265"/>
            <ac:spMk id="10" creationId="{00000000-0000-0000-0000-000000000000}"/>
          </ac:spMkLst>
        </pc:spChg>
      </pc:sldChg>
      <pc:sldChg chg="modSp">
        <pc:chgData name="Silvana Izquierdo" userId="46480b9d-78ec-4659-884d-35c5467fe41c" providerId="ADAL" clId="{C20ECB11-CBDF-A345-926E-3685F69157D6}" dt="2019-12-06T19:34:06.268" v="5" actId="20577"/>
        <pc:sldMkLst>
          <pc:docMk/>
          <pc:sldMk cId="210997602" sldId="275"/>
        </pc:sldMkLst>
        <pc:spChg chg="mod">
          <ac:chgData name="Silvana Izquierdo" userId="46480b9d-78ec-4659-884d-35c5467fe41c" providerId="ADAL" clId="{C20ECB11-CBDF-A345-926E-3685F69157D6}" dt="2019-12-06T19:34:06.268" v="5" actId="20577"/>
          <ac:spMkLst>
            <pc:docMk/>
            <pc:sldMk cId="210997602" sldId="275"/>
            <ac:spMk id="9" creationId="{00000000-0000-0000-0000-000000000000}"/>
          </ac:spMkLst>
        </pc:spChg>
      </pc:sldChg>
      <pc:sldChg chg="modSp">
        <pc:chgData name="Silvana Izquierdo" userId="46480b9d-78ec-4659-884d-35c5467fe41c" providerId="ADAL" clId="{C20ECB11-CBDF-A345-926E-3685F69157D6}" dt="2019-12-06T19:33:57.186" v="3" actId="20577"/>
        <pc:sldMkLst>
          <pc:docMk/>
          <pc:sldMk cId="1722216102" sldId="276"/>
        </pc:sldMkLst>
        <pc:spChg chg="mod">
          <ac:chgData name="Silvana Izquierdo" userId="46480b9d-78ec-4659-884d-35c5467fe41c" providerId="ADAL" clId="{C20ECB11-CBDF-A345-926E-3685F69157D6}" dt="2019-12-06T19:33:57.186" v="3" actId="20577"/>
          <ac:spMkLst>
            <pc:docMk/>
            <pc:sldMk cId="1722216102" sldId="276"/>
            <ac:spMk id="2" creationId="{00000000-0000-0000-0000-000000000000}"/>
          </ac:spMkLst>
        </pc:spChg>
      </pc:sldChg>
      <pc:sldChg chg="modSp">
        <pc:chgData name="Silvana Izquierdo" userId="46480b9d-78ec-4659-884d-35c5467fe41c" providerId="ADAL" clId="{C20ECB11-CBDF-A345-926E-3685F69157D6}" dt="2019-12-06T19:34:45.555" v="9" actId="20577"/>
        <pc:sldMkLst>
          <pc:docMk/>
          <pc:sldMk cId="3760537577" sldId="289"/>
        </pc:sldMkLst>
        <pc:graphicFrameChg chg="mod">
          <ac:chgData name="Silvana Izquierdo" userId="46480b9d-78ec-4659-884d-35c5467fe41c" providerId="ADAL" clId="{C20ECB11-CBDF-A345-926E-3685F69157D6}" dt="2019-12-06T19:34:45.555" v="9" actId="20577"/>
          <ac:graphicFrameMkLst>
            <pc:docMk/>
            <pc:sldMk cId="3760537577" sldId="289"/>
            <ac:graphicFrameMk id="6" creationId="{00000000-0000-0000-0000-000000000000}"/>
          </ac:graphicFrameMkLst>
        </pc:graphicFrameChg>
      </pc:sldChg>
      <pc:sldChg chg="modSp">
        <pc:chgData name="Silvana Izquierdo" userId="46480b9d-78ec-4659-884d-35c5467fe41c" providerId="ADAL" clId="{C20ECB11-CBDF-A345-926E-3685F69157D6}" dt="2019-12-06T19:33:51.618" v="2" actId="20577"/>
        <pc:sldMkLst>
          <pc:docMk/>
          <pc:sldMk cId="3445986851" sldId="301"/>
        </pc:sldMkLst>
        <pc:spChg chg="mod">
          <ac:chgData name="Silvana Izquierdo" userId="46480b9d-78ec-4659-884d-35c5467fe41c" providerId="ADAL" clId="{C20ECB11-CBDF-A345-926E-3685F69157D6}" dt="2019-12-06T19:33:51.618" v="2" actId="20577"/>
          <ac:spMkLst>
            <pc:docMk/>
            <pc:sldMk cId="3445986851" sldId="301"/>
            <ac:spMk id="2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PD-L1+ Cases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alpha val="7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1C7-4075-B1E8-B22430E30EB7}"/>
              </c:ext>
            </c:extLst>
          </c:dPt>
          <c:dPt>
            <c:idx val="1"/>
            <c:invertIfNegative val="0"/>
            <c:bubble3D val="0"/>
            <c:spPr>
              <a:solidFill>
                <a:srgbClr val="6594C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1C7-4075-B1E8-B22430E30EB7}"/>
              </c:ext>
            </c:extLst>
          </c:dPt>
          <c:dPt>
            <c:idx val="2"/>
            <c:invertIfNegative val="0"/>
            <c:bubble3D val="0"/>
            <c:spPr>
              <a:solidFill>
                <a:srgbClr val="60606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1C7-4075-B1E8-B22430E30EB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SP142
(IC ≥ 1%)</c:v>
                </c:pt>
                <c:pt idx="1">
                  <c:v>22C3
(CPS ≥ 1)</c:v>
                </c:pt>
                <c:pt idx="2">
                  <c:v>SP263
(IC ≥ 1%)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0.46</c:v>
                </c:pt>
                <c:pt idx="1">
                  <c:v>0.81</c:v>
                </c:pt>
                <c:pt idx="2">
                  <c:v>0.75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C7-4075-B1E8-B22430E30EB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698304592"/>
        <c:axId val="698312792"/>
      </c:barChart>
      <c:catAx>
        <c:axId val="69830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8312792"/>
        <c:crosses val="autoZero"/>
        <c:auto val="1"/>
        <c:lblAlgn val="ctr"/>
        <c:lblOffset val="100"/>
        <c:noMultiLvlLbl val="0"/>
      </c:catAx>
      <c:valAx>
        <c:axId val="698312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>
                    <a:solidFill>
                      <a:schemeClr val="tx1"/>
                    </a:solidFill>
                  </a:rPr>
                  <a:t>PD-L1+ Cases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83045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EF0C-4C8C-BA91-BF0A07B7DDE0}"/>
              </c:ext>
            </c:extLst>
          </c:dPt>
          <c:dPt>
            <c:idx val="1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accent4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F0C-4C8C-BA91-BF0A07B7DDE0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</c:v>
                </c:pt>
                <c:pt idx="1">
                  <c:v>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F0C-4C8C-BA91-BF0A07B7DDE0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90D0-438E-90AD-1ACCD7816B7D}"/>
              </c:ext>
            </c:extLst>
          </c:dPt>
          <c:dPt>
            <c:idx val="1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accent4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0D0-438E-90AD-1ACCD7816B7D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72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0D0-438E-90AD-1ACCD7816B7D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693B-404C-B061-22AA8DD4C09B}"/>
              </c:ext>
            </c:extLst>
          </c:dPt>
          <c:dPt>
            <c:idx val="1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>
                <a:solidFill>
                  <a:schemeClr val="accent4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693B-404C-B061-22AA8DD4C09B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69</c:v>
                </c:pt>
                <c:pt idx="1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3B-404C-B061-22AA8DD4C09B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35D-4BD9-A6DF-675B28BA1850}"/>
              </c:ext>
            </c:extLst>
          </c:dPt>
          <c:dPt>
            <c:idx val="1"/>
            <c:bubble3D val="0"/>
            <c:spPr>
              <a:solidFill>
                <a:schemeClr val="accent3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35D-4BD9-A6DF-675B28BA1850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35D-4BD9-A6DF-675B28BA1850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1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lumMod val="5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E9D6-4BE6-BD43-D28C03046BAE}"/>
              </c:ext>
            </c:extLst>
          </c:dPt>
          <c:dPt>
            <c:idx val="1"/>
            <c:bubble3D val="0"/>
            <c:spPr>
              <a:solidFill>
                <a:schemeClr val="accent3">
                  <a:tint val="77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9D6-4BE6-BD43-D28C03046BAE}"/>
              </c:ext>
            </c:extLst>
          </c:dPt>
          <c:dLbls>
            <c:delete val="1"/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9D6-4BE6-BD43-D28C03046BA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26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dirty="0">
                <a:solidFill>
                  <a:schemeClr val="tx1"/>
                </a:solidFill>
              </a:rPr>
              <a:t>Estimated</a:t>
            </a:r>
            <a:r>
              <a:rPr lang="en-US" sz="1600" baseline="0" dirty="0">
                <a:solidFill>
                  <a:schemeClr val="tx1"/>
                </a:solidFill>
              </a:rPr>
              <a:t> cancer risk for associated genes</a:t>
            </a:r>
            <a:endParaRPr lang="en-US" sz="1600" dirty="0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  <a:ln w="19050">
              <a:solidFill>
                <a:schemeClr val="accent2">
                  <a:shade val="95000"/>
                  <a:satMod val="105000"/>
                </a:schemeClr>
              </a:solidFill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BRCA 1</c:v>
                </c:pt>
                <c:pt idx="1">
                  <c:v>BRCA 2</c:v>
                </c:pt>
                <c:pt idx="2">
                  <c:v>ATM </c:v>
                </c:pt>
                <c:pt idx="3">
                  <c:v>CDH1</c:v>
                </c:pt>
                <c:pt idx="4">
                  <c:v>CHEK2</c:v>
                </c:pt>
                <c:pt idx="5">
                  <c:v>NBN</c:v>
                </c:pt>
                <c:pt idx="6">
                  <c:v>NF1</c:v>
                </c:pt>
                <c:pt idx="7">
                  <c:v>PALB2</c:v>
                </c:pt>
                <c:pt idx="8">
                  <c:v>PTEN</c:v>
                </c:pt>
                <c:pt idx="9">
                  <c:v>STK11</c:v>
                </c:pt>
                <c:pt idx="10">
                  <c:v>TP53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10</c:v>
                </c:pt>
                <c:pt idx="1">
                  <c:v>10</c:v>
                </c:pt>
                <c:pt idx="2">
                  <c:v>2</c:v>
                </c:pt>
                <c:pt idx="3">
                  <c:v>5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3</c:v>
                </c:pt>
                <c:pt idx="8">
                  <c:v>5</c:v>
                </c:pt>
                <c:pt idx="9">
                  <c:v>5</c:v>
                </c:pt>
                <c:pt idx="1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6F-4FE0-AF66-369ECB71431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bg1">
                <a:alpha val="70000"/>
              </a:schemeClr>
            </a:solidFill>
            <a:ln w="19050">
              <a:solidFill>
                <a:schemeClr val="accent2">
                  <a:shade val="95000"/>
                  <a:satMod val="105000"/>
                </a:schemeClr>
              </a:solidFill>
            </a:ln>
            <a:effectLst/>
          </c:spPr>
          <c:invertIfNegative val="0"/>
          <c:cat>
            <c:strRef>
              <c:f>Sheet1!$A$2:$A$12</c:f>
              <c:strCache>
                <c:ptCount val="11"/>
                <c:pt idx="0">
                  <c:v>BRCA 1</c:v>
                </c:pt>
                <c:pt idx="1">
                  <c:v>BRCA 2</c:v>
                </c:pt>
                <c:pt idx="2">
                  <c:v>ATM </c:v>
                </c:pt>
                <c:pt idx="3">
                  <c:v>CDH1</c:v>
                </c:pt>
                <c:pt idx="4">
                  <c:v>CHEK2</c:v>
                </c:pt>
                <c:pt idx="5">
                  <c:v>NBN</c:v>
                </c:pt>
                <c:pt idx="6">
                  <c:v>NF1</c:v>
                </c:pt>
                <c:pt idx="7">
                  <c:v>PALB2</c:v>
                </c:pt>
                <c:pt idx="8">
                  <c:v>PTEN</c:v>
                </c:pt>
                <c:pt idx="9">
                  <c:v>STK11</c:v>
                </c:pt>
                <c:pt idx="10">
                  <c:v>TP53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2">
                  <c:v>3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F6F-4FE0-AF66-369ECB7143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overlap val="100"/>
        <c:axId val="390097816"/>
        <c:axId val="390098472"/>
      </c:barChart>
      <c:catAx>
        <c:axId val="390097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1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0098472"/>
        <c:crosses val="autoZero"/>
        <c:auto val="1"/>
        <c:lblAlgn val="ctr"/>
        <c:lblOffset val="100"/>
        <c:noMultiLvlLbl val="0"/>
      </c:catAx>
      <c:valAx>
        <c:axId val="390098472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0">
                    <a:schemeClr val="tx1">
                      <a:lumMod val="5000"/>
                      <a:lumOff val="95000"/>
                    </a:schemeClr>
                  </a:gs>
                  <a:gs pos="10000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cap="all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dirty="0">
                    <a:solidFill>
                      <a:schemeClr val="tx1"/>
                    </a:solidFill>
                  </a:rPr>
                  <a:t>Relative</a:t>
                </a:r>
                <a:r>
                  <a:rPr lang="en-US" baseline="0" dirty="0">
                    <a:solidFill>
                      <a:schemeClr val="tx1"/>
                    </a:solidFill>
                  </a:rPr>
                  <a:t> risk</a:t>
                </a:r>
                <a:endParaRPr lang="en-US" dirty="0">
                  <a:solidFill>
                    <a:schemeClr val="tx1"/>
                  </a:solidFill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cap="all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900978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0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0">
              <a:schemeClr val="tx1">
                <a:lumMod val="5000"/>
                <a:lumOff val="95000"/>
              </a:schemeClr>
            </a:gs>
            <a:gs pos="10000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76C75C-C787-4216-AFC2-A606BE9BF6FB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84A69D0B-B9F5-4644-88A1-670FFEF50B1C}">
      <dgm:prSet phldrT="[Text]" custT="1"/>
      <dgm:spPr/>
      <dgm:t>
        <a:bodyPr/>
        <a:lstStyle/>
        <a:p>
          <a:r>
            <a:rPr lang="en-US" sz="1050" b="1"/>
            <a:t>PD-L1 IC or TC</a:t>
          </a:r>
        </a:p>
      </dgm:t>
    </dgm:pt>
    <dgm:pt modelId="{D7058953-DCF6-41AE-93E5-EAE926E3396B}" type="parTrans" cxnId="{7462A4E2-4AE8-40B9-9269-BD69E0DE2FD1}">
      <dgm:prSet/>
      <dgm:spPr/>
      <dgm:t>
        <a:bodyPr/>
        <a:lstStyle/>
        <a:p>
          <a:endParaRPr lang="en-US" sz="2000" b="1"/>
        </a:p>
      </dgm:t>
    </dgm:pt>
    <dgm:pt modelId="{802CD404-0A7B-44F4-9161-C42954810BD5}" type="sibTrans" cxnId="{7462A4E2-4AE8-40B9-9269-BD69E0DE2FD1}">
      <dgm:prSet/>
      <dgm:spPr/>
      <dgm:t>
        <a:bodyPr/>
        <a:lstStyle/>
        <a:p>
          <a:endParaRPr lang="en-US" sz="2000" b="1"/>
        </a:p>
      </dgm:t>
    </dgm:pt>
    <dgm:pt modelId="{C6189E5A-CA3E-4EAF-B34D-A847E7F05695}">
      <dgm:prSet custT="1"/>
      <dgm:spPr/>
      <dgm:t>
        <a:bodyPr/>
        <a:lstStyle/>
        <a:p>
          <a:r>
            <a:rPr lang="en-US" sz="1050" b="1"/>
            <a:t>CD8+ T cells</a:t>
          </a:r>
          <a:endParaRPr lang="en-US" sz="1050" b="1" dirty="0"/>
        </a:p>
      </dgm:t>
    </dgm:pt>
    <dgm:pt modelId="{95324C47-941F-4A10-9C28-C979BF71D325}" type="parTrans" cxnId="{8C84E6E2-49AE-4931-8ECD-92B62DC48501}">
      <dgm:prSet/>
      <dgm:spPr/>
      <dgm:t>
        <a:bodyPr/>
        <a:lstStyle/>
        <a:p>
          <a:endParaRPr lang="en-US" sz="2000" b="1"/>
        </a:p>
      </dgm:t>
    </dgm:pt>
    <dgm:pt modelId="{9A27A98B-8D74-44A2-9B06-B0F4FBC81CAF}" type="sibTrans" cxnId="{8C84E6E2-49AE-4931-8ECD-92B62DC48501}">
      <dgm:prSet/>
      <dgm:spPr/>
      <dgm:t>
        <a:bodyPr/>
        <a:lstStyle/>
        <a:p>
          <a:endParaRPr lang="en-US" sz="2000" b="1"/>
        </a:p>
      </dgm:t>
    </dgm:pt>
    <dgm:pt modelId="{91E9F930-B3FE-4302-B0FB-DA00C75DC63E}">
      <dgm:prSet custT="1"/>
      <dgm:spPr/>
      <dgm:t>
        <a:bodyPr/>
        <a:lstStyle/>
        <a:p>
          <a:r>
            <a:rPr lang="en-US" sz="1050" b="1"/>
            <a:t>Stromal TILs</a:t>
          </a:r>
          <a:endParaRPr lang="en-US" sz="1050" b="1" dirty="0"/>
        </a:p>
      </dgm:t>
    </dgm:pt>
    <dgm:pt modelId="{B882AD4B-C91D-43BB-86F2-118487AD94D9}" type="parTrans" cxnId="{35AF8B08-3E75-4ADC-9303-E3865DD66C01}">
      <dgm:prSet/>
      <dgm:spPr/>
      <dgm:t>
        <a:bodyPr/>
        <a:lstStyle/>
        <a:p>
          <a:endParaRPr lang="en-US" sz="2000" b="1"/>
        </a:p>
      </dgm:t>
    </dgm:pt>
    <dgm:pt modelId="{7F075CFC-4C05-47FF-AD17-931694D9F5E3}" type="sibTrans" cxnId="{35AF8B08-3E75-4ADC-9303-E3865DD66C01}">
      <dgm:prSet/>
      <dgm:spPr/>
      <dgm:t>
        <a:bodyPr/>
        <a:lstStyle/>
        <a:p>
          <a:endParaRPr lang="en-US" sz="2000" b="1"/>
        </a:p>
      </dgm:t>
    </dgm:pt>
    <dgm:pt modelId="{26F41128-4F3F-43CA-B55B-D31CEBE4CC3E}">
      <dgm:prSet custT="1"/>
      <dgm:spPr/>
      <dgm:t>
        <a:bodyPr/>
        <a:lstStyle/>
        <a:p>
          <a:r>
            <a:rPr lang="en-US" sz="1050" b="1" dirty="0"/>
            <a:t>Stromal Granzyme B expression</a:t>
          </a:r>
        </a:p>
      </dgm:t>
    </dgm:pt>
    <dgm:pt modelId="{267DDE09-D2B8-467F-8B5D-93CC2DBCECB6}" type="parTrans" cxnId="{43F536BA-A303-4CAE-B231-86C1A0880C52}">
      <dgm:prSet/>
      <dgm:spPr/>
      <dgm:t>
        <a:bodyPr/>
        <a:lstStyle/>
        <a:p>
          <a:endParaRPr lang="en-US" sz="2000" b="1"/>
        </a:p>
      </dgm:t>
    </dgm:pt>
    <dgm:pt modelId="{43F06C46-4F98-486C-BE80-428E4398F747}" type="sibTrans" cxnId="{43F536BA-A303-4CAE-B231-86C1A0880C52}">
      <dgm:prSet/>
      <dgm:spPr/>
      <dgm:t>
        <a:bodyPr/>
        <a:lstStyle/>
        <a:p>
          <a:endParaRPr lang="en-US" sz="2000" b="1"/>
        </a:p>
      </dgm:t>
    </dgm:pt>
    <dgm:pt modelId="{72167D40-685C-4362-A151-FC2CEBA66B75}">
      <dgm:prSet custT="1"/>
      <dgm:spPr/>
      <dgm:t>
        <a:bodyPr/>
        <a:lstStyle/>
        <a:p>
          <a:r>
            <a:rPr lang="en-US" sz="1050" b="1"/>
            <a:t>Interferon-related gene expression</a:t>
          </a:r>
          <a:endParaRPr lang="en-US" sz="1050" b="1" dirty="0"/>
        </a:p>
      </dgm:t>
    </dgm:pt>
    <dgm:pt modelId="{92CAB4D4-A73A-410D-94C4-7CFDBBCAC2B0}" type="parTrans" cxnId="{678F25DE-6F46-46A6-89C2-56C5C5311E8E}">
      <dgm:prSet/>
      <dgm:spPr/>
      <dgm:t>
        <a:bodyPr/>
        <a:lstStyle/>
        <a:p>
          <a:endParaRPr lang="en-US" sz="2000" b="1"/>
        </a:p>
      </dgm:t>
    </dgm:pt>
    <dgm:pt modelId="{90F70FAC-9356-4BB4-B0CB-0B4D274F9FA0}" type="sibTrans" cxnId="{678F25DE-6F46-46A6-89C2-56C5C5311E8E}">
      <dgm:prSet/>
      <dgm:spPr/>
      <dgm:t>
        <a:bodyPr/>
        <a:lstStyle/>
        <a:p>
          <a:endParaRPr lang="en-US" sz="2000" b="1"/>
        </a:p>
      </dgm:t>
    </dgm:pt>
    <dgm:pt modelId="{AF78FC54-33B6-4A93-9B59-0009F5F7B859}">
      <dgm:prSet custT="1"/>
      <dgm:spPr/>
      <dgm:t>
        <a:bodyPr/>
        <a:lstStyle/>
        <a:p>
          <a:r>
            <a:rPr lang="en-US" sz="1050" b="1"/>
            <a:t>MHC-1 and antigen expression machinery</a:t>
          </a:r>
          <a:endParaRPr lang="en-US" sz="1050" b="1" dirty="0"/>
        </a:p>
      </dgm:t>
    </dgm:pt>
    <dgm:pt modelId="{686FD15D-C150-4349-83D2-70433B01CECF}" type="parTrans" cxnId="{C927EDFB-FCCB-4D72-9946-214064021517}">
      <dgm:prSet/>
      <dgm:spPr/>
      <dgm:t>
        <a:bodyPr/>
        <a:lstStyle/>
        <a:p>
          <a:endParaRPr lang="en-US" sz="2000" b="1"/>
        </a:p>
      </dgm:t>
    </dgm:pt>
    <dgm:pt modelId="{9AB9E41F-17F2-4C77-8479-DBC1BF9E466C}" type="sibTrans" cxnId="{C927EDFB-FCCB-4D72-9946-214064021517}">
      <dgm:prSet/>
      <dgm:spPr/>
      <dgm:t>
        <a:bodyPr/>
        <a:lstStyle/>
        <a:p>
          <a:endParaRPr lang="en-US" sz="2000" b="1"/>
        </a:p>
      </dgm:t>
    </dgm:pt>
    <dgm:pt modelId="{557A6AAF-B178-4976-B262-BCD781B34EA6}">
      <dgm:prSet custT="1"/>
      <dgm:spPr/>
      <dgm:t>
        <a:bodyPr/>
        <a:lstStyle/>
        <a:p>
          <a:r>
            <a:rPr lang="en-US" sz="1050" b="1"/>
            <a:t>Cytokines</a:t>
          </a:r>
          <a:endParaRPr lang="en-US" sz="1050" b="1" dirty="0"/>
        </a:p>
      </dgm:t>
    </dgm:pt>
    <dgm:pt modelId="{E9BD2AC6-98D7-4455-B873-2A87C2B0C356}" type="parTrans" cxnId="{4971DAC4-C06C-4186-AC6B-F4535062F372}">
      <dgm:prSet/>
      <dgm:spPr/>
      <dgm:t>
        <a:bodyPr/>
        <a:lstStyle/>
        <a:p>
          <a:endParaRPr lang="en-US" sz="2000" b="1"/>
        </a:p>
      </dgm:t>
    </dgm:pt>
    <dgm:pt modelId="{A9C0785E-5896-409A-AB0D-3C56D811A9F2}" type="sibTrans" cxnId="{4971DAC4-C06C-4186-AC6B-F4535062F372}">
      <dgm:prSet/>
      <dgm:spPr/>
      <dgm:t>
        <a:bodyPr/>
        <a:lstStyle/>
        <a:p>
          <a:endParaRPr lang="en-US" sz="2000" b="1"/>
        </a:p>
      </dgm:t>
    </dgm:pt>
    <dgm:pt modelId="{8DA15836-A661-4A4F-87A6-89049148DA65}">
      <dgm:prSet custT="1"/>
      <dgm:spPr/>
      <dgm:t>
        <a:bodyPr/>
        <a:lstStyle/>
        <a:p>
          <a:r>
            <a:rPr lang="en-US" sz="1050" b="1"/>
            <a:t>MDSCs</a:t>
          </a:r>
          <a:endParaRPr lang="en-US" sz="1050" b="1" dirty="0"/>
        </a:p>
      </dgm:t>
    </dgm:pt>
    <dgm:pt modelId="{A3EF52B5-A495-42F8-924A-399BFFBD4D80}" type="parTrans" cxnId="{3A0169EC-38B6-4BF6-A929-AE27ED9CC72C}">
      <dgm:prSet/>
      <dgm:spPr/>
      <dgm:t>
        <a:bodyPr/>
        <a:lstStyle/>
        <a:p>
          <a:endParaRPr lang="en-US" sz="2000" b="1"/>
        </a:p>
      </dgm:t>
    </dgm:pt>
    <dgm:pt modelId="{AB142290-CCA5-4654-AEFF-CF24F60C26A2}" type="sibTrans" cxnId="{3A0169EC-38B6-4BF6-A929-AE27ED9CC72C}">
      <dgm:prSet/>
      <dgm:spPr/>
      <dgm:t>
        <a:bodyPr/>
        <a:lstStyle/>
        <a:p>
          <a:endParaRPr lang="en-US" sz="2000" b="1"/>
        </a:p>
      </dgm:t>
    </dgm:pt>
    <dgm:pt modelId="{6744B84C-B7D5-44CA-9325-BA936B105164}">
      <dgm:prSet custT="1"/>
      <dgm:spPr/>
      <dgm:t>
        <a:bodyPr/>
        <a:lstStyle/>
        <a:p>
          <a:r>
            <a:rPr lang="en-US" sz="1050" b="1"/>
            <a:t>Tumor mutational burden</a:t>
          </a:r>
          <a:endParaRPr lang="en-US" sz="1050" b="1" dirty="0"/>
        </a:p>
      </dgm:t>
    </dgm:pt>
    <dgm:pt modelId="{879A6E28-63FD-42B4-9330-6CA74E05FEC0}" type="parTrans" cxnId="{C7D5DBBD-6F69-447C-99A8-52D8574B6E10}">
      <dgm:prSet/>
      <dgm:spPr/>
      <dgm:t>
        <a:bodyPr/>
        <a:lstStyle/>
        <a:p>
          <a:endParaRPr lang="en-US" sz="2000" b="1"/>
        </a:p>
      </dgm:t>
    </dgm:pt>
    <dgm:pt modelId="{F6156A19-BB68-4CE3-B78F-FFD520FB0892}" type="sibTrans" cxnId="{C7D5DBBD-6F69-447C-99A8-52D8574B6E10}">
      <dgm:prSet/>
      <dgm:spPr/>
      <dgm:t>
        <a:bodyPr/>
        <a:lstStyle/>
        <a:p>
          <a:endParaRPr lang="en-US" sz="2000" b="1"/>
        </a:p>
      </dgm:t>
    </dgm:pt>
    <dgm:pt modelId="{8BB347A1-14B7-420D-BAFF-F2B44B3FFAF3}">
      <dgm:prSet custT="1"/>
      <dgm:spPr/>
      <dgm:t>
        <a:bodyPr/>
        <a:lstStyle/>
        <a:p>
          <a:r>
            <a:rPr lang="en-US" sz="1050" b="1"/>
            <a:t>Immune gene signatures</a:t>
          </a:r>
          <a:endParaRPr lang="en-US" sz="1050" b="1" dirty="0"/>
        </a:p>
      </dgm:t>
    </dgm:pt>
    <dgm:pt modelId="{A24B9FD1-0A36-4ACC-8ED8-08F090664825}" type="parTrans" cxnId="{60AD0111-4CEE-4C52-93B5-59CFA6729E64}">
      <dgm:prSet/>
      <dgm:spPr/>
      <dgm:t>
        <a:bodyPr/>
        <a:lstStyle/>
        <a:p>
          <a:endParaRPr lang="en-US" sz="2000" b="1"/>
        </a:p>
      </dgm:t>
    </dgm:pt>
    <dgm:pt modelId="{F95B56E7-6D16-4EFD-A3FF-D8ABB1D253C2}" type="sibTrans" cxnId="{60AD0111-4CEE-4C52-93B5-59CFA6729E64}">
      <dgm:prSet/>
      <dgm:spPr/>
      <dgm:t>
        <a:bodyPr/>
        <a:lstStyle/>
        <a:p>
          <a:endParaRPr lang="en-US" sz="2000" b="1"/>
        </a:p>
      </dgm:t>
    </dgm:pt>
    <dgm:pt modelId="{0C36BA0E-A803-446B-A573-A482FF6B15AC}">
      <dgm:prSet custT="1"/>
      <dgm:spPr/>
      <dgm:t>
        <a:bodyPr/>
        <a:lstStyle/>
        <a:p>
          <a:r>
            <a:rPr lang="en-US" sz="1050" b="1"/>
            <a:t>Microsatellite instability</a:t>
          </a:r>
          <a:endParaRPr lang="en-US" sz="1050" b="1" dirty="0"/>
        </a:p>
      </dgm:t>
    </dgm:pt>
    <dgm:pt modelId="{AF871965-2B9C-47CE-AE68-457AE3F3726B}" type="parTrans" cxnId="{70F56899-8453-47DC-A507-3F1219ACDDA2}">
      <dgm:prSet/>
      <dgm:spPr/>
      <dgm:t>
        <a:bodyPr/>
        <a:lstStyle/>
        <a:p>
          <a:endParaRPr lang="en-US" sz="2000" b="1"/>
        </a:p>
      </dgm:t>
    </dgm:pt>
    <dgm:pt modelId="{35F73C8B-ACD4-4576-BF2C-270F816DBA3E}" type="sibTrans" cxnId="{70F56899-8453-47DC-A507-3F1219ACDDA2}">
      <dgm:prSet/>
      <dgm:spPr/>
      <dgm:t>
        <a:bodyPr/>
        <a:lstStyle/>
        <a:p>
          <a:endParaRPr lang="en-US" sz="2000" b="1"/>
        </a:p>
      </dgm:t>
    </dgm:pt>
    <dgm:pt modelId="{64F31979-915B-4A3D-ABB0-C931588829F3}">
      <dgm:prSet custT="1"/>
      <dgm:spPr/>
      <dgm:t>
        <a:bodyPr/>
        <a:lstStyle/>
        <a:p>
          <a:r>
            <a:rPr lang="en-US" sz="1050" b="1"/>
            <a:t>Gut microbiome</a:t>
          </a:r>
          <a:endParaRPr lang="en-US" sz="1050" b="1" dirty="0"/>
        </a:p>
      </dgm:t>
    </dgm:pt>
    <dgm:pt modelId="{3E17652C-F9C0-40A0-B8A3-A8E173B22DB8}" type="parTrans" cxnId="{E5EFC239-F51B-4B41-A163-F183E1127C6F}">
      <dgm:prSet/>
      <dgm:spPr/>
      <dgm:t>
        <a:bodyPr/>
        <a:lstStyle/>
        <a:p>
          <a:endParaRPr lang="en-US" sz="2000" b="1"/>
        </a:p>
      </dgm:t>
    </dgm:pt>
    <dgm:pt modelId="{F051E945-6E72-4AF9-BBB7-482E565328DD}" type="sibTrans" cxnId="{E5EFC239-F51B-4B41-A163-F183E1127C6F}">
      <dgm:prSet/>
      <dgm:spPr/>
      <dgm:t>
        <a:bodyPr/>
        <a:lstStyle/>
        <a:p>
          <a:endParaRPr lang="en-US" sz="2000" b="1"/>
        </a:p>
      </dgm:t>
    </dgm:pt>
    <dgm:pt modelId="{34156292-1B2B-4A8F-819B-BD0474D0F278}" type="pres">
      <dgm:prSet presAssocID="{F576C75C-C787-4216-AFC2-A606BE9BF6FB}" presName="linear" presStyleCnt="0">
        <dgm:presLayoutVars>
          <dgm:animLvl val="lvl"/>
          <dgm:resizeHandles val="exact"/>
        </dgm:presLayoutVars>
      </dgm:prSet>
      <dgm:spPr/>
    </dgm:pt>
    <dgm:pt modelId="{82C3B5A4-1286-4720-81C7-69F6C54FB13F}" type="pres">
      <dgm:prSet presAssocID="{84A69D0B-B9F5-4644-88A1-670FFEF50B1C}" presName="parentText" presStyleLbl="node1" presStyleIdx="0" presStyleCnt="12">
        <dgm:presLayoutVars>
          <dgm:chMax val="0"/>
          <dgm:bulletEnabled val="1"/>
        </dgm:presLayoutVars>
      </dgm:prSet>
      <dgm:spPr/>
    </dgm:pt>
    <dgm:pt modelId="{6B043A56-DEC4-411D-A810-381166A4B802}" type="pres">
      <dgm:prSet presAssocID="{802CD404-0A7B-44F4-9161-C42954810BD5}" presName="spacer" presStyleCnt="0"/>
      <dgm:spPr/>
    </dgm:pt>
    <dgm:pt modelId="{B37F9023-7E34-48E1-BBD1-D369AE657D23}" type="pres">
      <dgm:prSet presAssocID="{C6189E5A-CA3E-4EAF-B34D-A847E7F05695}" presName="parentText" presStyleLbl="node1" presStyleIdx="1" presStyleCnt="12">
        <dgm:presLayoutVars>
          <dgm:chMax val="0"/>
          <dgm:bulletEnabled val="1"/>
        </dgm:presLayoutVars>
      </dgm:prSet>
      <dgm:spPr/>
    </dgm:pt>
    <dgm:pt modelId="{8505051C-C574-41C8-9546-CD27187519F7}" type="pres">
      <dgm:prSet presAssocID="{9A27A98B-8D74-44A2-9B06-B0F4FBC81CAF}" presName="spacer" presStyleCnt="0"/>
      <dgm:spPr/>
    </dgm:pt>
    <dgm:pt modelId="{412358C5-8DD3-4C26-87E5-7E1CB6A7CDBF}" type="pres">
      <dgm:prSet presAssocID="{91E9F930-B3FE-4302-B0FB-DA00C75DC63E}" presName="parentText" presStyleLbl="node1" presStyleIdx="2" presStyleCnt="12">
        <dgm:presLayoutVars>
          <dgm:chMax val="0"/>
          <dgm:bulletEnabled val="1"/>
        </dgm:presLayoutVars>
      </dgm:prSet>
      <dgm:spPr/>
    </dgm:pt>
    <dgm:pt modelId="{BADA9E5C-BD22-43DE-AE30-1A7AECAF53D2}" type="pres">
      <dgm:prSet presAssocID="{7F075CFC-4C05-47FF-AD17-931694D9F5E3}" presName="spacer" presStyleCnt="0"/>
      <dgm:spPr/>
    </dgm:pt>
    <dgm:pt modelId="{26799821-1718-4033-901E-439D6908AA84}" type="pres">
      <dgm:prSet presAssocID="{26F41128-4F3F-43CA-B55B-D31CEBE4CC3E}" presName="parentText" presStyleLbl="node1" presStyleIdx="3" presStyleCnt="12">
        <dgm:presLayoutVars>
          <dgm:chMax val="0"/>
          <dgm:bulletEnabled val="1"/>
        </dgm:presLayoutVars>
      </dgm:prSet>
      <dgm:spPr/>
    </dgm:pt>
    <dgm:pt modelId="{301DDD13-E4B0-4673-A947-9413B21F6B95}" type="pres">
      <dgm:prSet presAssocID="{43F06C46-4F98-486C-BE80-428E4398F747}" presName="spacer" presStyleCnt="0"/>
      <dgm:spPr/>
    </dgm:pt>
    <dgm:pt modelId="{00B65FD2-1380-446F-85A3-C8DD3108B08A}" type="pres">
      <dgm:prSet presAssocID="{72167D40-685C-4362-A151-FC2CEBA66B75}" presName="parentText" presStyleLbl="node1" presStyleIdx="4" presStyleCnt="12">
        <dgm:presLayoutVars>
          <dgm:chMax val="0"/>
          <dgm:bulletEnabled val="1"/>
        </dgm:presLayoutVars>
      </dgm:prSet>
      <dgm:spPr/>
    </dgm:pt>
    <dgm:pt modelId="{9CE413B1-9E37-42B2-8166-80415DBCCD6E}" type="pres">
      <dgm:prSet presAssocID="{90F70FAC-9356-4BB4-B0CB-0B4D274F9FA0}" presName="spacer" presStyleCnt="0"/>
      <dgm:spPr/>
    </dgm:pt>
    <dgm:pt modelId="{26E9E4DA-C338-42A8-A6CE-05E0C5BF9DA2}" type="pres">
      <dgm:prSet presAssocID="{AF78FC54-33B6-4A93-9B59-0009F5F7B859}" presName="parentText" presStyleLbl="node1" presStyleIdx="5" presStyleCnt="12">
        <dgm:presLayoutVars>
          <dgm:chMax val="0"/>
          <dgm:bulletEnabled val="1"/>
        </dgm:presLayoutVars>
      </dgm:prSet>
      <dgm:spPr/>
    </dgm:pt>
    <dgm:pt modelId="{E9D84055-A767-4D56-890F-8261CBF47F29}" type="pres">
      <dgm:prSet presAssocID="{9AB9E41F-17F2-4C77-8479-DBC1BF9E466C}" presName="spacer" presStyleCnt="0"/>
      <dgm:spPr/>
    </dgm:pt>
    <dgm:pt modelId="{C242FE03-0C64-4D32-A75E-662B086191A0}" type="pres">
      <dgm:prSet presAssocID="{557A6AAF-B178-4976-B262-BCD781B34EA6}" presName="parentText" presStyleLbl="node1" presStyleIdx="6" presStyleCnt="12">
        <dgm:presLayoutVars>
          <dgm:chMax val="0"/>
          <dgm:bulletEnabled val="1"/>
        </dgm:presLayoutVars>
      </dgm:prSet>
      <dgm:spPr/>
    </dgm:pt>
    <dgm:pt modelId="{E92BCC31-5625-419F-A298-24267965E127}" type="pres">
      <dgm:prSet presAssocID="{A9C0785E-5896-409A-AB0D-3C56D811A9F2}" presName="spacer" presStyleCnt="0"/>
      <dgm:spPr/>
    </dgm:pt>
    <dgm:pt modelId="{5E548268-666D-46D0-8469-AC8260F21A99}" type="pres">
      <dgm:prSet presAssocID="{8DA15836-A661-4A4F-87A6-89049148DA65}" presName="parentText" presStyleLbl="node1" presStyleIdx="7" presStyleCnt="12">
        <dgm:presLayoutVars>
          <dgm:chMax val="0"/>
          <dgm:bulletEnabled val="1"/>
        </dgm:presLayoutVars>
      </dgm:prSet>
      <dgm:spPr/>
    </dgm:pt>
    <dgm:pt modelId="{E6C7F264-C10B-47D9-A883-D1803576D1D3}" type="pres">
      <dgm:prSet presAssocID="{AB142290-CCA5-4654-AEFF-CF24F60C26A2}" presName="spacer" presStyleCnt="0"/>
      <dgm:spPr/>
    </dgm:pt>
    <dgm:pt modelId="{11988B18-A32C-4A21-B5A2-C7AE75D75BC7}" type="pres">
      <dgm:prSet presAssocID="{6744B84C-B7D5-44CA-9325-BA936B105164}" presName="parentText" presStyleLbl="node1" presStyleIdx="8" presStyleCnt="12">
        <dgm:presLayoutVars>
          <dgm:chMax val="0"/>
          <dgm:bulletEnabled val="1"/>
        </dgm:presLayoutVars>
      </dgm:prSet>
      <dgm:spPr/>
    </dgm:pt>
    <dgm:pt modelId="{21DD9BCA-1D07-4525-8399-46CE182BA5E0}" type="pres">
      <dgm:prSet presAssocID="{F6156A19-BB68-4CE3-B78F-FFD520FB0892}" presName="spacer" presStyleCnt="0"/>
      <dgm:spPr/>
    </dgm:pt>
    <dgm:pt modelId="{CFE10F6D-A4ED-4AE2-8E29-66982E3C0563}" type="pres">
      <dgm:prSet presAssocID="{8BB347A1-14B7-420D-BAFF-F2B44B3FFAF3}" presName="parentText" presStyleLbl="node1" presStyleIdx="9" presStyleCnt="12">
        <dgm:presLayoutVars>
          <dgm:chMax val="0"/>
          <dgm:bulletEnabled val="1"/>
        </dgm:presLayoutVars>
      </dgm:prSet>
      <dgm:spPr/>
    </dgm:pt>
    <dgm:pt modelId="{47A23C9A-672C-4FBC-AE8E-42F7D9C02B6E}" type="pres">
      <dgm:prSet presAssocID="{F95B56E7-6D16-4EFD-A3FF-D8ABB1D253C2}" presName="spacer" presStyleCnt="0"/>
      <dgm:spPr/>
    </dgm:pt>
    <dgm:pt modelId="{D7C30335-3703-444B-8FB6-77D9E78D7212}" type="pres">
      <dgm:prSet presAssocID="{0C36BA0E-A803-446B-A573-A482FF6B15AC}" presName="parentText" presStyleLbl="node1" presStyleIdx="10" presStyleCnt="12">
        <dgm:presLayoutVars>
          <dgm:chMax val="0"/>
          <dgm:bulletEnabled val="1"/>
        </dgm:presLayoutVars>
      </dgm:prSet>
      <dgm:spPr/>
    </dgm:pt>
    <dgm:pt modelId="{96C75C6E-40F8-41FE-91C6-47D72E38A117}" type="pres">
      <dgm:prSet presAssocID="{35F73C8B-ACD4-4576-BF2C-270F816DBA3E}" presName="spacer" presStyleCnt="0"/>
      <dgm:spPr/>
    </dgm:pt>
    <dgm:pt modelId="{25A72283-19FF-4883-A550-3D0509403D90}" type="pres">
      <dgm:prSet presAssocID="{64F31979-915B-4A3D-ABB0-C931588829F3}" presName="parentText" presStyleLbl="node1" presStyleIdx="11" presStyleCnt="12">
        <dgm:presLayoutVars>
          <dgm:chMax val="0"/>
          <dgm:bulletEnabled val="1"/>
        </dgm:presLayoutVars>
      </dgm:prSet>
      <dgm:spPr/>
    </dgm:pt>
  </dgm:ptLst>
  <dgm:cxnLst>
    <dgm:cxn modelId="{35AF8B08-3E75-4ADC-9303-E3865DD66C01}" srcId="{F576C75C-C787-4216-AFC2-A606BE9BF6FB}" destId="{91E9F930-B3FE-4302-B0FB-DA00C75DC63E}" srcOrd="2" destOrd="0" parTransId="{B882AD4B-C91D-43BB-86F2-118487AD94D9}" sibTransId="{7F075CFC-4C05-47FF-AD17-931694D9F5E3}"/>
    <dgm:cxn modelId="{60AD0111-4CEE-4C52-93B5-59CFA6729E64}" srcId="{F576C75C-C787-4216-AFC2-A606BE9BF6FB}" destId="{8BB347A1-14B7-420D-BAFF-F2B44B3FFAF3}" srcOrd="9" destOrd="0" parTransId="{A24B9FD1-0A36-4ACC-8ED8-08F090664825}" sibTransId="{F95B56E7-6D16-4EFD-A3FF-D8ABB1D253C2}"/>
    <dgm:cxn modelId="{B2AB381D-4822-4081-AFD2-B154D1FEDFB8}" type="presOf" srcId="{84A69D0B-B9F5-4644-88A1-670FFEF50B1C}" destId="{82C3B5A4-1286-4720-81C7-69F6C54FB13F}" srcOrd="0" destOrd="0" presId="urn:microsoft.com/office/officeart/2005/8/layout/vList2"/>
    <dgm:cxn modelId="{64BEB921-33AA-45ED-81D2-9C5196D2B689}" type="presOf" srcId="{C6189E5A-CA3E-4EAF-B34D-A847E7F05695}" destId="{B37F9023-7E34-48E1-BBD1-D369AE657D23}" srcOrd="0" destOrd="0" presId="urn:microsoft.com/office/officeart/2005/8/layout/vList2"/>
    <dgm:cxn modelId="{274A8D24-CE69-48BF-9652-54F90A920BB7}" type="presOf" srcId="{26F41128-4F3F-43CA-B55B-D31CEBE4CC3E}" destId="{26799821-1718-4033-901E-439D6908AA84}" srcOrd="0" destOrd="0" presId="urn:microsoft.com/office/officeart/2005/8/layout/vList2"/>
    <dgm:cxn modelId="{E5EFC239-F51B-4B41-A163-F183E1127C6F}" srcId="{F576C75C-C787-4216-AFC2-A606BE9BF6FB}" destId="{64F31979-915B-4A3D-ABB0-C931588829F3}" srcOrd="11" destOrd="0" parTransId="{3E17652C-F9C0-40A0-B8A3-A8E173B22DB8}" sibTransId="{F051E945-6E72-4AF9-BBB7-482E565328DD}"/>
    <dgm:cxn modelId="{DC225E3C-0E2D-404B-B5D6-6A8FD9E0902F}" type="presOf" srcId="{AF78FC54-33B6-4A93-9B59-0009F5F7B859}" destId="{26E9E4DA-C338-42A8-A6CE-05E0C5BF9DA2}" srcOrd="0" destOrd="0" presId="urn:microsoft.com/office/officeart/2005/8/layout/vList2"/>
    <dgm:cxn modelId="{BD30C080-0E93-4C28-BFFE-4BD86AF2CDD7}" type="presOf" srcId="{557A6AAF-B178-4976-B262-BCD781B34EA6}" destId="{C242FE03-0C64-4D32-A75E-662B086191A0}" srcOrd="0" destOrd="0" presId="urn:microsoft.com/office/officeart/2005/8/layout/vList2"/>
    <dgm:cxn modelId="{70F56899-8453-47DC-A507-3F1219ACDDA2}" srcId="{F576C75C-C787-4216-AFC2-A606BE9BF6FB}" destId="{0C36BA0E-A803-446B-A573-A482FF6B15AC}" srcOrd="10" destOrd="0" parTransId="{AF871965-2B9C-47CE-AE68-457AE3F3726B}" sibTransId="{35F73C8B-ACD4-4576-BF2C-270F816DBA3E}"/>
    <dgm:cxn modelId="{8FCBDF9D-125D-46B5-AAA7-2543D310B005}" type="presOf" srcId="{0C36BA0E-A803-446B-A573-A482FF6B15AC}" destId="{D7C30335-3703-444B-8FB6-77D9E78D7212}" srcOrd="0" destOrd="0" presId="urn:microsoft.com/office/officeart/2005/8/layout/vList2"/>
    <dgm:cxn modelId="{5F9836A0-8AAC-454C-B7DF-9F40554E530F}" type="presOf" srcId="{91E9F930-B3FE-4302-B0FB-DA00C75DC63E}" destId="{412358C5-8DD3-4C26-87E5-7E1CB6A7CDBF}" srcOrd="0" destOrd="0" presId="urn:microsoft.com/office/officeart/2005/8/layout/vList2"/>
    <dgm:cxn modelId="{43F536BA-A303-4CAE-B231-86C1A0880C52}" srcId="{F576C75C-C787-4216-AFC2-A606BE9BF6FB}" destId="{26F41128-4F3F-43CA-B55B-D31CEBE4CC3E}" srcOrd="3" destOrd="0" parTransId="{267DDE09-D2B8-467F-8B5D-93CC2DBCECB6}" sibTransId="{43F06C46-4F98-486C-BE80-428E4398F747}"/>
    <dgm:cxn modelId="{C7D5DBBD-6F69-447C-99A8-52D8574B6E10}" srcId="{F576C75C-C787-4216-AFC2-A606BE9BF6FB}" destId="{6744B84C-B7D5-44CA-9325-BA936B105164}" srcOrd="8" destOrd="0" parTransId="{879A6E28-63FD-42B4-9330-6CA74E05FEC0}" sibTransId="{F6156A19-BB68-4CE3-B78F-FFD520FB0892}"/>
    <dgm:cxn modelId="{4971DAC4-C06C-4186-AC6B-F4535062F372}" srcId="{F576C75C-C787-4216-AFC2-A606BE9BF6FB}" destId="{557A6AAF-B178-4976-B262-BCD781B34EA6}" srcOrd="6" destOrd="0" parTransId="{E9BD2AC6-98D7-4455-B873-2A87C2B0C356}" sibTransId="{A9C0785E-5896-409A-AB0D-3C56D811A9F2}"/>
    <dgm:cxn modelId="{2B5833D4-235F-4CFD-82A8-AD06724C08CD}" type="presOf" srcId="{F576C75C-C787-4216-AFC2-A606BE9BF6FB}" destId="{34156292-1B2B-4A8F-819B-BD0474D0F278}" srcOrd="0" destOrd="0" presId="urn:microsoft.com/office/officeart/2005/8/layout/vList2"/>
    <dgm:cxn modelId="{EABAC6D4-63DD-4A31-9FAB-D311C2E90000}" type="presOf" srcId="{72167D40-685C-4362-A151-FC2CEBA66B75}" destId="{00B65FD2-1380-446F-85A3-C8DD3108B08A}" srcOrd="0" destOrd="0" presId="urn:microsoft.com/office/officeart/2005/8/layout/vList2"/>
    <dgm:cxn modelId="{C1454FDC-67DC-4797-B517-1E162200BAA2}" type="presOf" srcId="{8BB347A1-14B7-420D-BAFF-F2B44B3FFAF3}" destId="{CFE10F6D-A4ED-4AE2-8E29-66982E3C0563}" srcOrd="0" destOrd="0" presId="urn:microsoft.com/office/officeart/2005/8/layout/vList2"/>
    <dgm:cxn modelId="{678F25DE-6F46-46A6-89C2-56C5C5311E8E}" srcId="{F576C75C-C787-4216-AFC2-A606BE9BF6FB}" destId="{72167D40-685C-4362-A151-FC2CEBA66B75}" srcOrd="4" destOrd="0" parTransId="{92CAB4D4-A73A-410D-94C4-7CFDBBCAC2B0}" sibTransId="{90F70FAC-9356-4BB4-B0CB-0B4D274F9FA0}"/>
    <dgm:cxn modelId="{397F49DE-7E43-4E28-8F87-E851C8F890E9}" type="presOf" srcId="{6744B84C-B7D5-44CA-9325-BA936B105164}" destId="{11988B18-A32C-4A21-B5A2-C7AE75D75BC7}" srcOrd="0" destOrd="0" presId="urn:microsoft.com/office/officeart/2005/8/layout/vList2"/>
    <dgm:cxn modelId="{7462A4E2-4AE8-40B9-9269-BD69E0DE2FD1}" srcId="{F576C75C-C787-4216-AFC2-A606BE9BF6FB}" destId="{84A69D0B-B9F5-4644-88A1-670FFEF50B1C}" srcOrd="0" destOrd="0" parTransId="{D7058953-DCF6-41AE-93E5-EAE926E3396B}" sibTransId="{802CD404-0A7B-44F4-9161-C42954810BD5}"/>
    <dgm:cxn modelId="{8C84E6E2-49AE-4931-8ECD-92B62DC48501}" srcId="{F576C75C-C787-4216-AFC2-A606BE9BF6FB}" destId="{C6189E5A-CA3E-4EAF-B34D-A847E7F05695}" srcOrd="1" destOrd="0" parTransId="{95324C47-941F-4A10-9C28-C979BF71D325}" sibTransId="{9A27A98B-8D74-44A2-9B06-B0F4FBC81CAF}"/>
    <dgm:cxn modelId="{13C69FE6-83C1-4623-8E22-D3C2C20B83D2}" type="presOf" srcId="{64F31979-915B-4A3D-ABB0-C931588829F3}" destId="{25A72283-19FF-4883-A550-3D0509403D90}" srcOrd="0" destOrd="0" presId="urn:microsoft.com/office/officeart/2005/8/layout/vList2"/>
    <dgm:cxn modelId="{3A0169EC-38B6-4BF6-A929-AE27ED9CC72C}" srcId="{F576C75C-C787-4216-AFC2-A606BE9BF6FB}" destId="{8DA15836-A661-4A4F-87A6-89049148DA65}" srcOrd="7" destOrd="0" parTransId="{A3EF52B5-A495-42F8-924A-399BFFBD4D80}" sibTransId="{AB142290-CCA5-4654-AEFF-CF24F60C26A2}"/>
    <dgm:cxn modelId="{C927EDFB-FCCB-4D72-9946-214064021517}" srcId="{F576C75C-C787-4216-AFC2-A606BE9BF6FB}" destId="{AF78FC54-33B6-4A93-9B59-0009F5F7B859}" srcOrd="5" destOrd="0" parTransId="{686FD15D-C150-4349-83D2-70433B01CECF}" sibTransId="{9AB9E41F-17F2-4C77-8479-DBC1BF9E466C}"/>
    <dgm:cxn modelId="{AE9FF4FF-C8B7-482A-8985-838613F06BA6}" type="presOf" srcId="{8DA15836-A661-4A4F-87A6-89049148DA65}" destId="{5E548268-666D-46D0-8469-AC8260F21A99}" srcOrd="0" destOrd="0" presId="urn:microsoft.com/office/officeart/2005/8/layout/vList2"/>
    <dgm:cxn modelId="{8D075986-5373-4E78-88CA-0B06BCD02FFC}" type="presParOf" srcId="{34156292-1B2B-4A8F-819B-BD0474D0F278}" destId="{82C3B5A4-1286-4720-81C7-69F6C54FB13F}" srcOrd="0" destOrd="0" presId="urn:microsoft.com/office/officeart/2005/8/layout/vList2"/>
    <dgm:cxn modelId="{655D628C-78CC-4F66-BF7B-2249F968EFB7}" type="presParOf" srcId="{34156292-1B2B-4A8F-819B-BD0474D0F278}" destId="{6B043A56-DEC4-411D-A810-381166A4B802}" srcOrd="1" destOrd="0" presId="urn:microsoft.com/office/officeart/2005/8/layout/vList2"/>
    <dgm:cxn modelId="{9DD52643-719C-47E8-A429-CEDE9E9B8156}" type="presParOf" srcId="{34156292-1B2B-4A8F-819B-BD0474D0F278}" destId="{B37F9023-7E34-48E1-BBD1-D369AE657D23}" srcOrd="2" destOrd="0" presId="urn:microsoft.com/office/officeart/2005/8/layout/vList2"/>
    <dgm:cxn modelId="{6E7BFAB9-719B-45D6-B2AC-8359F3FB5636}" type="presParOf" srcId="{34156292-1B2B-4A8F-819B-BD0474D0F278}" destId="{8505051C-C574-41C8-9546-CD27187519F7}" srcOrd="3" destOrd="0" presId="urn:microsoft.com/office/officeart/2005/8/layout/vList2"/>
    <dgm:cxn modelId="{9DD2AE49-56DB-4E4E-91B4-7E6AD5376A95}" type="presParOf" srcId="{34156292-1B2B-4A8F-819B-BD0474D0F278}" destId="{412358C5-8DD3-4C26-87E5-7E1CB6A7CDBF}" srcOrd="4" destOrd="0" presId="urn:microsoft.com/office/officeart/2005/8/layout/vList2"/>
    <dgm:cxn modelId="{501F3A0B-E8C2-40DB-8CB8-B755B2899979}" type="presParOf" srcId="{34156292-1B2B-4A8F-819B-BD0474D0F278}" destId="{BADA9E5C-BD22-43DE-AE30-1A7AECAF53D2}" srcOrd="5" destOrd="0" presId="urn:microsoft.com/office/officeart/2005/8/layout/vList2"/>
    <dgm:cxn modelId="{E14FCFB2-E1C7-43DD-9434-F1656D4ACA52}" type="presParOf" srcId="{34156292-1B2B-4A8F-819B-BD0474D0F278}" destId="{26799821-1718-4033-901E-439D6908AA84}" srcOrd="6" destOrd="0" presId="urn:microsoft.com/office/officeart/2005/8/layout/vList2"/>
    <dgm:cxn modelId="{EB6FB74A-1275-441C-80DB-B07A7E065984}" type="presParOf" srcId="{34156292-1B2B-4A8F-819B-BD0474D0F278}" destId="{301DDD13-E4B0-4673-A947-9413B21F6B95}" srcOrd="7" destOrd="0" presId="urn:microsoft.com/office/officeart/2005/8/layout/vList2"/>
    <dgm:cxn modelId="{CBA9DDE8-4FFD-4213-A8B5-F34DFA8A9A10}" type="presParOf" srcId="{34156292-1B2B-4A8F-819B-BD0474D0F278}" destId="{00B65FD2-1380-446F-85A3-C8DD3108B08A}" srcOrd="8" destOrd="0" presId="urn:microsoft.com/office/officeart/2005/8/layout/vList2"/>
    <dgm:cxn modelId="{9C989017-D036-434B-9F9D-4F673CECC50C}" type="presParOf" srcId="{34156292-1B2B-4A8F-819B-BD0474D0F278}" destId="{9CE413B1-9E37-42B2-8166-80415DBCCD6E}" srcOrd="9" destOrd="0" presId="urn:microsoft.com/office/officeart/2005/8/layout/vList2"/>
    <dgm:cxn modelId="{3BBDFA5D-BFE8-41FC-AA3D-11103D7DD4B0}" type="presParOf" srcId="{34156292-1B2B-4A8F-819B-BD0474D0F278}" destId="{26E9E4DA-C338-42A8-A6CE-05E0C5BF9DA2}" srcOrd="10" destOrd="0" presId="urn:microsoft.com/office/officeart/2005/8/layout/vList2"/>
    <dgm:cxn modelId="{F89FA47B-A578-4D06-8A45-B118A177796A}" type="presParOf" srcId="{34156292-1B2B-4A8F-819B-BD0474D0F278}" destId="{E9D84055-A767-4D56-890F-8261CBF47F29}" srcOrd="11" destOrd="0" presId="urn:microsoft.com/office/officeart/2005/8/layout/vList2"/>
    <dgm:cxn modelId="{BAB149BD-A8FF-4E31-A951-79A54342962E}" type="presParOf" srcId="{34156292-1B2B-4A8F-819B-BD0474D0F278}" destId="{C242FE03-0C64-4D32-A75E-662B086191A0}" srcOrd="12" destOrd="0" presId="urn:microsoft.com/office/officeart/2005/8/layout/vList2"/>
    <dgm:cxn modelId="{3BC0200B-ED71-4507-9BA4-29DBE7596AFA}" type="presParOf" srcId="{34156292-1B2B-4A8F-819B-BD0474D0F278}" destId="{E92BCC31-5625-419F-A298-24267965E127}" srcOrd="13" destOrd="0" presId="urn:microsoft.com/office/officeart/2005/8/layout/vList2"/>
    <dgm:cxn modelId="{5FC3956D-548A-4106-95FA-6EFEA2ED8DAB}" type="presParOf" srcId="{34156292-1B2B-4A8F-819B-BD0474D0F278}" destId="{5E548268-666D-46D0-8469-AC8260F21A99}" srcOrd="14" destOrd="0" presId="urn:microsoft.com/office/officeart/2005/8/layout/vList2"/>
    <dgm:cxn modelId="{FB83A736-7833-4C1A-880B-4F0A408C1CC6}" type="presParOf" srcId="{34156292-1B2B-4A8F-819B-BD0474D0F278}" destId="{E6C7F264-C10B-47D9-A883-D1803576D1D3}" srcOrd="15" destOrd="0" presId="urn:microsoft.com/office/officeart/2005/8/layout/vList2"/>
    <dgm:cxn modelId="{D4269E65-E998-4969-B93E-77057D7A084A}" type="presParOf" srcId="{34156292-1B2B-4A8F-819B-BD0474D0F278}" destId="{11988B18-A32C-4A21-B5A2-C7AE75D75BC7}" srcOrd="16" destOrd="0" presId="urn:microsoft.com/office/officeart/2005/8/layout/vList2"/>
    <dgm:cxn modelId="{492EFAE9-F381-4351-BC02-ECF213A32456}" type="presParOf" srcId="{34156292-1B2B-4A8F-819B-BD0474D0F278}" destId="{21DD9BCA-1D07-4525-8399-46CE182BA5E0}" srcOrd="17" destOrd="0" presId="urn:microsoft.com/office/officeart/2005/8/layout/vList2"/>
    <dgm:cxn modelId="{C91200EB-88C3-43E5-9EF8-FB4164E5589C}" type="presParOf" srcId="{34156292-1B2B-4A8F-819B-BD0474D0F278}" destId="{CFE10F6D-A4ED-4AE2-8E29-66982E3C0563}" srcOrd="18" destOrd="0" presId="urn:microsoft.com/office/officeart/2005/8/layout/vList2"/>
    <dgm:cxn modelId="{048C0540-773E-40C2-99E7-DEACAA4EF9FF}" type="presParOf" srcId="{34156292-1B2B-4A8F-819B-BD0474D0F278}" destId="{47A23C9A-672C-4FBC-AE8E-42F7D9C02B6E}" srcOrd="19" destOrd="0" presId="urn:microsoft.com/office/officeart/2005/8/layout/vList2"/>
    <dgm:cxn modelId="{5BB92F54-B835-4B45-A2AF-93932132C641}" type="presParOf" srcId="{34156292-1B2B-4A8F-819B-BD0474D0F278}" destId="{D7C30335-3703-444B-8FB6-77D9E78D7212}" srcOrd="20" destOrd="0" presId="urn:microsoft.com/office/officeart/2005/8/layout/vList2"/>
    <dgm:cxn modelId="{6DEE2A91-D231-4DF5-8ED4-804ABB54D194}" type="presParOf" srcId="{34156292-1B2B-4A8F-819B-BD0474D0F278}" destId="{96C75C6E-40F8-41FE-91C6-47D72E38A117}" srcOrd="21" destOrd="0" presId="urn:microsoft.com/office/officeart/2005/8/layout/vList2"/>
    <dgm:cxn modelId="{35AFE596-CD2E-4088-960F-98DA4F044D47}" type="presParOf" srcId="{34156292-1B2B-4A8F-819B-BD0474D0F278}" destId="{25A72283-19FF-4883-A550-3D0509403D90}" srcOrd="2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89957C4-87B9-4DF6-B0C5-B412268CD78B}" type="doc">
      <dgm:prSet loTypeId="urn:microsoft.com/office/officeart/2005/8/layout/process4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162CC83-4C48-4D46-8C8B-4E9017F7D719}">
      <dgm:prSet phldrT="[Text]" custT="1"/>
      <dgm:spPr/>
      <dgm:t>
        <a:bodyPr/>
        <a:lstStyle/>
        <a:p>
          <a:r>
            <a:rPr lang="en-US" sz="1600" b="1" dirty="0"/>
            <a:t>Histology agnostic approval of pembrolizumab</a:t>
          </a:r>
          <a:r>
            <a:rPr lang="en-US" sz="1600" b="1" baseline="30000" dirty="0"/>
            <a:t>1</a:t>
          </a:r>
          <a:r>
            <a:rPr lang="en-US" sz="1600" b="1" dirty="0"/>
            <a:t> in all </a:t>
          </a:r>
          <a:r>
            <a:rPr lang="en-US" sz="1600" b="1" dirty="0" err="1"/>
            <a:t>dMMR</a:t>
          </a:r>
          <a:r>
            <a:rPr lang="en-US" sz="1600" b="1" dirty="0"/>
            <a:t> and/or MSI-H tumors was based on:</a:t>
          </a:r>
        </a:p>
      </dgm:t>
    </dgm:pt>
    <dgm:pt modelId="{86630382-A7C1-41D8-BB40-622A2C128F0E}" type="parTrans" cxnId="{442A3088-E585-47BD-AFBF-F464DBFE5ECC}">
      <dgm:prSet/>
      <dgm:spPr/>
      <dgm:t>
        <a:bodyPr/>
        <a:lstStyle/>
        <a:p>
          <a:endParaRPr lang="en-US" sz="3600" b="1"/>
        </a:p>
      </dgm:t>
    </dgm:pt>
    <dgm:pt modelId="{AE6A9B7F-94EF-4BEC-BB6A-D233637C568E}" type="sibTrans" cxnId="{442A3088-E585-47BD-AFBF-F464DBFE5ECC}">
      <dgm:prSet/>
      <dgm:spPr/>
      <dgm:t>
        <a:bodyPr/>
        <a:lstStyle/>
        <a:p>
          <a:endParaRPr lang="en-US" sz="3600" b="1"/>
        </a:p>
      </dgm:t>
    </dgm:pt>
    <dgm:pt modelId="{6644ECD6-E8A6-48BE-B83A-5BC9B1720B98}">
      <dgm:prSet custT="1"/>
      <dgm:spPr/>
      <dgm:t>
        <a:bodyPr/>
        <a:lstStyle/>
        <a:p>
          <a:r>
            <a:rPr lang="en-US" sz="1600" b="1" dirty="0"/>
            <a:t>39.6% ORR among 149 pts with 15 different tumor types and </a:t>
          </a:r>
        </a:p>
      </dgm:t>
    </dgm:pt>
    <dgm:pt modelId="{BC42F73A-EC80-4EA8-BE8D-199EBB5E9975}" type="parTrans" cxnId="{13319AEB-090A-4474-AC37-DFA32447C25F}">
      <dgm:prSet/>
      <dgm:spPr/>
      <dgm:t>
        <a:bodyPr/>
        <a:lstStyle/>
        <a:p>
          <a:endParaRPr lang="en-US" sz="3600" b="1"/>
        </a:p>
      </dgm:t>
    </dgm:pt>
    <dgm:pt modelId="{C0883FAC-3D69-45D8-91E0-631747A26FF0}" type="sibTrans" cxnId="{13319AEB-090A-4474-AC37-DFA32447C25F}">
      <dgm:prSet/>
      <dgm:spPr/>
      <dgm:t>
        <a:bodyPr/>
        <a:lstStyle/>
        <a:p>
          <a:endParaRPr lang="en-US" sz="3600" b="1"/>
        </a:p>
      </dgm:t>
    </dgm:pt>
    <dgm:pt modelId="{E3B013CD-30A9-41C6-8145-7E4FBF6257D5}">
      <dgm:prSet custT="1"/>
      <dgm:spPr>
        <a:solidFill>
          <a:srgbClr val="C9D4DC"/>
        </a:solidFill>
        <a:ln>
          <a:solidFill>
            <a:srgbClr val="E1E2E2"/>
          </a:solidFill>
        </a:ln>
      </dgm:spPr>
      <dgm:t>
        <a:bodyPr/>
        <a:lstStyle/>
        <a:p>
          <a:r>
            <a:rPr lang="en-US" sz="1600" b="1" dirty="0"/>
            <a:t>Durable responses:  ≥6 months in 78% of responders </a:t>
          </a:r>
        </a:p>
      </dgm:t>
    </dgm:pt>
    <dgm:pt modelId="{23D54560-AA27-4B3A-B42F-52124331D68E}" type="parTrans" cxnId="{220E1CD5-99B7-40D6-A258-AA8F2AC77A08}">
      <dgm:prSet/>
      <dgm:spPr/>
      <dgm:t>
        <a:bodyPr/>
        <a:lstStyle/>
        <a:p>
          <a:endParaRPr lang="en-US" sz="3600" b="1"/>
        </a:p>
      </dgm:t>
    </dgm:pt>
    <dgm:pt modelId="{E18446B5-085D-4BAC-B96D-0AE7E10FF3FB}" type="sibTrans" cxnId="{220E1CD5-99B7-40D6-A258-AA8F2AC77A08}">
      <dgm:prSet/>
      <dgm:spPr/>
      <dgm:t>
        <a:bodyPr/>
        <a:lstStyle/>
        <a:p>
          <a:endParaRPr lang="en-US" sz="3600" b="1"/>
        </a:p>
      </dgm:t>
    </dgm:pt>
    <dgm:pt modelId="{DD0015DB-7819-4548-B96C-2E2203FCBC65}">
      <dgm:prSet custT="1"/>
      <dgm:spPr/>
      <dgm:t>
        <a:bodyPr/>
        <a:lstStyle/>
        <a:p>
          <a:r>
            <a:rPr lang="en-US" sz="1800" b="1" dirty="0"/>
            <a:t>Endometrial cancer is associated with </a:t>
          </a:r>
          <a:r>
            <a:rPr lang="en-US" sz="1800" b="1" dirty="0" err="1"/>
            <a:t>dMMR</a:t>
          </a:r>
          <a:r>
            <a:rPr lang="en-US" sz="1800" b="1" dirty="0"/>
            <a:t> in ~20-33% of cases</a:t>
          </a:r>
          <a:r>
            <a:rPr lang="en-US" sz="1800" b="1" baseline="30000" dirty="0"/>
            <a:t>2,3</a:t>
          </a:r>
          <a:r>
            <a:rPr lang="en-US" sz="1800" b="1" dirty="0"/>
            <a:t> and MSI testing is standard for </a:t>
          </a:r>
          <a:br>
            <a:rPr lang="en-US" sz="1800" b="1" dirty="0"/>
          </a:br>
          <a:r>
            <a:rPr lang="en-US" sz="1800" b="1" dirty="0"/>
            <a:t>endometrial cancer</a:t>
          </a:r>
        </a:p>
      </dgm:t>
    </dgm:pt>
    <dgm:pt modelId="{E6923CC8-FD72-4275-BC70-774913D8CC19}" type="parTrans" cxnId="{F6CFC465-D7C0-44F8-B6AF-3A26D5E4E3EA}">
      <dgm:prSet/>
      <dgm:spPr/>
      <dgm:t>
        <a:bodyPr/>
        <a:lstStyle/>
        <a:p>
          <a:endParaRPr lang="en-US" sz="3600" b="1"/>
        </a:p>
      </dgm:t>
    </dgm:pt>
    <dgm:pt modelId="{609C24E1-E17C-4ADA-913C-0F1A51E4CA78}" type="sibTrans" cxnId="{F6CFC465-D7C0-44F8-B6AF-3A26D5E4E3EA}">
      <dgm:prSet/>
      <dgm:spPr/>
      <dgm:t>
        <a:bodyPr/>
        <a:lstStyle/>
        <a:p>
          <a:endParaRPr lang="en-US" sz="3600" b="1"/>
        </a:p>
      </dgm:t>
    </dgm:pt>
    <dgm:pt modelId="{95A63FC1-F19C-48E8-ACC8-8BEDCD3F78C9}">
      <dgm:prSet custT="1"/>
      <dgm:spPr/>
      <dgm:t>
        <a:bodyPr/>
        <a:lstStyle/>
        <a:p>
          <a:r>
            <a:rPr lang="en-US" sz="1800" b="1" dirty="0"/>
            <a:t>However, MSI-H is rare in breast cancer (&lt;2%)</a:t>
          </a:r>
          <a:r>
            <a:rPr lang="en-US" sz="1800" b="1" baseline="30000" dirty="0"/>
            <a:t>2,3</a:t>
          </a:r>
          <a:r>
            <a:rPr lang="en-US" sz="1800" b="1" dirty="0"/>
            <a:t> and hence most often is tested as part of a broad </a:t>
          </a:r>
          <a:br>
            <a:rPr lang="en-US" sz="1800" b="1" dirty="0"/>
          </a:br>
          <a:r>
            <a:rPr lang="en-US" sz="1800" b="1" dirty="0"/>
            <a:t>NGS profiling test</a:t>
          </a:r>
        </a:p>
      </dgm:t>
    </dgm:pt>
    <dgm:pt modelId="{A3E8462F-5D3D-4410-B65D-1434804EB250}" type="parTrans" cxnId="{94C4FE97-4278-4D58-B2BD-009CE93DC39C}">
      <dgm:prSet/>
      <dgm:spPr/>
      <dgm:t>
        <a:bodyPr/>
        <a:lstStyle/>
        <a:p>
          <a:endParaRPr lang="en-US" sz="3600" b="1"/>
        </a:p>
      </dgm:t>
    </dgm:pt>
    <dgm:pt modelId="{D4477FB8-2735-400F-9164-55718EC97A39}" type="sibTrans" cxnId="{94C4FE97-4278-4D58-B2BD-009CE93DC39C}">
      <dgm:prSet/>
      <dgm:spPr/>
      <dgm:t>
        <a:bodyPr/>
        <a:lstStyle/>
        <a:p>
          <a:endParaRPr lang="en-US" sz="3600" b="1"/>
        </a:p>
      </dgm:t>
    </dgm:pt>
    <dgm:pt modelId="{2E4699CD-E865-445F-8797-A7B6FBEABE2A}">
      <dgm:prSet custT="1"/>
      <dgm:spPr/>
      <dgm:t>
        <a:bodyPr/>
        <a:lstStyle/>
        <a:p>
          <a:r>
            <a:rPr lang="en-US" sz="1800" b="1" dirty="0"/>
            <a:t>TNBC patients who test positive for </a:t>
          </a:r>
          <a:r>
            <a:rPr lang="en-US" sz="1800" b="1" dirty="0" err="1"/>
            <a:t>dMMR</a:t>
          </a:r>
          <a:r>
            <a:rPr lang="en-US" sz="1800" b="1" dirty="0"/>
            <a:t>/MSI-H can be treated with pembrolizumab</a:t>
          </a:r>
        </a:p>
      </dgm:t>
    </dgm:pt>
    <dgm:pt modelId="{9628E3EC-8093-4BB7-8076-790F51757161}" type="parTrans" cxnId="{90CFB472-6225-4582-9085-8BE91AE7E343}">
      <dgm:prSet/>
      <dgm:spPr/>
      <dgm:t>
        <a:bodyPr/>
        <a:lstStyle/>
        <a:p>
          <a:endParaRPr lang="en-US" sz="3600" b="1"/>
        </a:p>
      </dgm:t>
    </dgm:pt>
    <dgm:pt modelId="{37EA4D18-C9EB-4EB8-9619-44598D75D077}" type="sibTrans" cxnId="{90CFB472-6225-4582-9085-8BE91AE7E343}">
      <dgm:prSet/>
      <dgm:spPr/>
      <dgm:t>
        <a:bodyPr/>
        <a:lstStyle/>
        <a:p>
          <a:endParaRPr lang="en-US" sz="3600" b="1"/>
        </a:p>
      </dgm:t>
    </dgm:pt>
    <dgm:pt modelId="{800A3912-1470-45B0-9870-22E4904B84EA}" type="pres">
      <dgm:prSet presAssocID="{E89957C4-87B9-4DF6-B0C5-B412268CD78B}" presName="Name0" presStyleCnt="0">
        <dgm:presLayoutVars>
          <dgm:dir/>
          <dgm:animLvl val="lvl"/>
          <dgm:resizeHandles val="exact"/>
        </dgm:presLayoutVars>
      </dgm:prSet>
      <dgm:spPr/>
    </dgm:pt>
    <dgm:pt modelId="{7196CF45-0467-43D1-8C0C-0E69166EEBF0}" type="pres">
      <dgm:prSet presAssocID="{2E4699CD-E865-445F-8797-A7B6FBEABE2A}" presName="boxAndChildren" presStyleCnt="0"/>
      <dgm:spPr/>
    </dgm:pt>
    <dgm:pt modelId="{F8E1B795-3156-4D5D-B0E5-A5391EB738A7}" type="pres">
      <dgm:prSet presAssocID="{2E4699CD-E865-445F-8797-A7B6FBEABE2A}" presName="parentTextBox" presStyleLbl="node1" presStyleIdx="0" presStyleCnt="4"/>
      <dgm:spPr/>
    </dgm:pt>
    <dgm:pt modelId="{33E271E2-D0D5-4B94-AE9B-BE6C14819F94}" type="pres">
      <dgm:prSet presAssocID="{D4477FB8-2735-400F-9164-55718EC97A39}" presName="sp" presStyleCnt="0"/>
      <dgm:spPr/>
    </dgm:pt>
    <dgm:pt modelId="{DD9AF47B-A56D-4017-A85B-09FCE41DBDFD}" type="pres">
      <dgm:prSet presAssocID="{95A63FC1-F19C-48E8-ACC8-8BEDCD3F78C9}" presName="arrowAndChildren" presStyleCnt="0"/>
      <dgm:spPr/>
    </dgm:pt>
    <dgm:pt modelId="{3E66C0C7-32F9-4A2D-90E8-A1D27FA10E8D}" type="pres">
      <dgm:prSet presAssocID="{95A63FC1-F19C-48E8-ACC8-8BEDCD3F78C9}" presName="parentTextArrow" presStyleLbl="node1" presStyleIdx="1" presStyleCnt="4"/>
      <dgm:spPr/>
    </dgm:pt>
    <dgm:pt modelId="{03F7B071-37A2-419A-B14E-B6F75DCA8B55}" type="pres">
      <dgm:prSet presAssocID="{609C24E1-E17C-4ADA-913C-0F1A51E4CA78}" presName="sp" presStyleCnt="0"/>
      <dgm:spPr/>
    </dgm:pt>
    <dgm:pt modelId="{9E9E5BC6-70AC-481F-9565-DFAF0C09B520}" type="pres">
      <dgm:prSet presAssocID="{DD0015DB-7819-4548-B96C-2E2203FCBC65}" presName="arrowAndChildren" presStyleCnt="0"/>
      <dgm:spPr/>
    </dgm:pt>
    <dgm:pt modelId="{73471B39-853F-4656-878D-FCBD88B280BF}" type="pres">
      <dgm:prSet presAssocID="{DD0015DB-7819-4548-B96C-2E2203FCBC65}" presName="parentTextArrow" presStyleLbl="node1" presStyleIdx="2" presStyleCnt="4"/>
      <dgm:spPr/>
    </dgm:pt>
    <dgm:pt modelId="{4AE651CD-25A1-4EDE-BAE2-5A8D6E87045A}" type="pres">
      <dgm:prSet presAssocID="{AE6A9B7F-94EF-4BEC-BB6A-D233637C568E}" presName="sp" presStyleCnt="0"/>
      <dgm:spPr/>
    </dgm:pt>
    <dgm:pt modelId="{B5178277-AA85-4713-BF1A-C7DB31BE143A}" type="pres">
      <dgm:prSet presAssocID="{8162CC83-4C48-4D46-8C8B-4E9017F7D719}" presName="arrowAndChildren" presStyleCnt="0"/>
      <dgm:spPr/>
    </dgm:pt>
    <dgm:pt modelId="{41694B6A-6A66-48F3-BEA3-84B2DB4E1182}" type="pres">
      <dgm:prSet presAssocID="{8162CC83-4C48-4D46-8C8B-4E9017F7D719}" presName="parentTextArrow" presStyleLbl="node1" presStyleIdx="2" presStyleCnt="4"/>
      <dgm:spPr/>
    </dgm:pt>
    <dgm:pt modelId="{317C1CE0-9431-4FB3-800D-20F3BAF4F1E6}" type="pres">
      <dgm:prSet presAssocID="{8162CC83-4C48-4D46-8C8B-4E9017F7D719}" presName="arrow" presStyleLbl="node1" presStyleIdx="3" presStyleCnt="4"/>
      <dgm:spPr/>
    </dgm:pt>
    <dgm:pt modelId="{F2CE427B-87A8-4B56-9376-7C6A9D2432E0}" type="pres">
      <dgm:prSet presAssocID="{8162CC83-4C48-4D46-8C8B-4E9017F7D719}" presName="descendantArrow" presStyleCnt="0"/>
      <dgm:spPr/>
    </dgm:pt>
    <dgm:pt modelId="{B7FE12CD-D41A-43F9-A661-D2A452F8FE02}" type="pres">
      <dgm:prSet presAssocID="{6644ECD6-E8A6-48BE-B83A-5BC9B1720B98}" presName="childTextArrow" presStyleLbl="fgAccFollowNode1" presStyleIdx="0" presStyleCnt="2">
        <dgm:presLayoutVars>
          <dgm:bulletEnabled val="1"/>
        </dgm:presLayoutVars>
      </dgm:prSet>
      <dgm:spPr/>
    </dgm:pt>
    <dgm:pt modelId="{829140BB-5003-4862-8745-EE0D5B0769CB}" type="pres">
      <dgm:prSet presAssocID="{E3B013CD-30A9-41C6-8145-7E4FBF6257D5}" presName="childTextArrow" presStyleLbl="fgAccFollowNode1" presStyleIdx="1" presStyleCnt="2">
        <dgm:presLayoutVars>
          <dgm:bulletEnabled val="1"/>
        </dgm:presLayoutVars>
      </dgm:prSet>
      <dgm:spPr/>
    </dgm:pt>
  </dgm:ptLst>
  <dgm:cxnLst>
    <dgm:cxn modelId="{89CE4910-B3BE-48EC-AA8D-70EF824E0C4C}" type="presOf" srcId="{2E4699CD-E865-445F-8797-A7B6FBEABE2A}" destId="{F8E1B795-3156-4D5D-B0E5-A5391EB738A7}" srcOrd="0" destOrd="0" presId="urn:microsoft.com/office/officeart/2005/8/layout/process4"/>
    <dgm:cxn modelId="{0A998919-D0B1-4F07-AC23-E99F2EE20F89}" type="presOf" srcId="{6644ECD6-E8A6-48BE-B83A-5BC9B1720B98}" destId="{B7FE12CD-D41A-43F9-A661-D2A452F8FE02}" srcOrd="0" destOrd="0" presId="urn:microsoft.com/office/officeart/2005/8/layout/process4"/>
    <dgm:cxn modelId="{D8FEDE30-BE96-43E4-960D-EB436A9DFB78}" type="presOf" srcId="{8162CC83-4C48-4D46-8C8B-4E9017F7D719}" destId="{317C1CE0-9431-4FB3-800D-20F3BAF4F1E6}" srcOrd="1" destOrd="0" presId="urn:microsoft.com/office/officeart/2005/8/layout/process4"/>
    <dgm:cxn modelId="{46E9DA43-3AB1-498A-BE96-494AE36B1ABE}" type="presOf" srcId="{E89957C4-87B9-4DF6-B0C5-B412268CD78B}" destId="{800A3912-1470-45B0-9870-22E4904B84EA}" srcOrd="0" destOrd="0" presId="urn:microsoft.com/office/officeart/2005/8/layout/process4"/>
    <dgm:cxn modelId="{FBB8324A-4555-4C9D-8598-C9B74AF20A7B}" type="presOf" srcId="{8162CC83-4C48-4D46-8C8B-4E9017F7D719}" destId="{41694B6A-6A66-48F3-BEA3-84B2DB4E1182}" srcOrd="0" destOrd="0" presId="urn:microsoft.com/office/officeart/2005/8/layout/process4"/>
    <dgm:cxn modelId="{F6CFC465-D7C0-44F8-B6AF-3A26D5E4E3EA}" srcId="{E89957C4-87B9-4DF6-B0C5-B412268CD78B}" destId="{DD0015DB-7819-4548-B96C-2E2203FCBC65}" srcOrd="1" destOrd="0" parTransId="{E6923CC8-FD72-4275-BC70-774913D8CC19}" sibTransId="{609C24E1-E17C-4ADA-913C-0F1A51E4CA78}"/>
    <dgm:cxn modelId="{1A720A6B-ACC0-49D4-8E31-F03E43AB8FE7}" type="presOf" srcId="{DD0015DB-7819-4548-B96C-2E2203FCBC65}" destId="{73471B39-853F-4656-878D-FCBD88B280BF}" srcOrd="0" destOrd="0" presId="urn:microsoft.com/office/officeart/2005/8/layout/process4"/>
    <dgm:cxn modelId="{90CFB472-6225-4582-9085-8BE91AE7E343}" srcId="{E89957C4-87B9-4DF6-B0C5-B412268CD78B}" destId="{2E4699CD-E865-445F-8797-A7B6FBEABE2A}" srcOrd="3" destOrd="0" parTransId="{9628E3EC-8093-4BB7-8076-790F51757161}" sibTransId="{37EA4D18-C9EB-4EB8-9619-44598D75D077}"/>
    <dgm:cxn modelId="{3FD4A27E-B693-44D0-82F7-44B47555B9D6}" type="presOf" srcId="{95A63FC1-F19C-48E8-ACC8-8BEDCD3F78C9}" destId="{3E66C0C7-32F9-4A2D-90E8-A1D27FA10E8D}" srcOrd="0" destOrd="0" presId="urn:microsoft.com/office/officeart/2005/8/layout/process4"/>
    <dgm:cxn modelId="{442A3088-E585-47BD-AFBF-F464DBFE5ECC}" srcId="{E89957C4-87B9-4DF6-B0C5-B412268CD78B}" destId="{8162CC83-4C48-4D46-8C8B-4E9017F7D719}" srcOrd="0" destOrd="0" parTransId="{86630382-A7C1-41D8-BB40-622A2C128F0E}" sibTransId="{AE6A9B7F-94EF-4BEC-BB6A-D233637C568E}"/>
    <dgm:cxn modelId="{94C4FE97-4278-4D58-B2BD-009CE93DC39C}" srcId="{E89957C4-87B9-4DF6-B0C5-B412268CD78B}" destId="{95A63FC1-F19C-48E8-ACC8-8BEDCD3F78C9}" srcOrd="2" destOrd="0" parTransId="{A3E8462F-5D3D-4410-B65D-1434804EB250}" sibTransId="{D4477FB8-2735-400F-9164-55718EC97A39}"/>
    <dgm:cxn modelId="{220E1CD5-99B7-40D6-A258-AA8F2AC77A08}" srcId="{8162CC83-4C48-4D46-8C8B-4E9017F7D719}" destId="{E3B013CD-30A9-41C6-8145-7E4FBF6257D5}" srcOrd="1" destOrd="0" parTransId="{23D54560-AA27-4B3A-B42F-52124331D68E}" sibTransId="{E18446B5-085D-4BAC-B96D-0AE7E10FF3FB}"/>
    <dgm:cxn modelId="{13319AEB-090A-4474-AC37-DFA32447C25F}" srcId="{8162CC83-4C48-4D46-8C8B-4E9017F7D719}" destId="{6644ECD6-E8A6-48BE-B83A-5BC9B1720B98}" srcOrd="0" destOrd="0" parTransId="{BC42F73A-EC80-4EA8-BE8D-199EBB5E9975}" sibTransId="{C0883FAC-3D69-45D8-91E0-631747A26FF0}"/>
    <dgm:cxn modelId="{7D3827FB-EB11-4C4B-A218-23F02F631E1A}" type="presOf" srcId="{E3B013CD-30A9-41C6-8145-7E4FBF6257D5}" destId="{829140BB-5003-4862-8745-EE0D5B0769CB}" srcOrd="0" destOrd="0" presId="urn:microsoft.com/office/officeart/2005/8/layout/process4"/>
    <dgm:cxn modelId="{F2D03BFF-6ADE-4B88-B047-885FCBAABDBA}" type="presParOf" srcId="{800A3912-1470-45B0-9870-22E4904B84EA}" destId="{7196CF45-0467-43D1-8C0C-0E69166EEBF0}" srcOrd="0" destOrd="0" presId="urn:microsoft.com/office/officeart/2005/8/layout/process4"/>
    <dgm:cxn modelId="{DC114684-6100-40D0-A50C-B099F802654D}" type="presParOf" srcId="{7196CF45-0467-43D1-8C0C-0E69166EEBF0}" destId="{F8E1B795-3156-4D5D-B0E5-A5391EB738A7}" srcOrd="0" destOrd="0" presId="urn:microsoft.com/office/officeart/2005/8/layout/process4"/>
    <dgm:cxn modelId="{766C4129-A6F8-422E-904B-E17A45245A7D}" type="presParOf" srcId="{800A3912-1470-45B0-9870-22E4904B84EA}" destId="{33E271E2-D0D5-4B94-AE9B-BE6C14819F94}" srcOrd="1" destOrd="0" presId="urn:microsoft.com/office/officeart/2005/8/layout/process4"/>
    <dgm:cxn modelId="{8501CBE4-6120-4BC7-A194-0E3CE07C78E8}" type="presParOf" srcId="{800A3912-1470-45B0-9870-22E4904B84EA}" destId="{DD9AF47B-A56D-4017-A85B-09FCE41DBDFD}" srcOrd="2" destOrd="0" presId="urn:microsoft.com/office/officeart/2005/8/layout/process4"/>
    <dgm:cxn modelId="{B1A77E3A-1781-4BC6-B415-910F64D389D0}" type="presParOf" srcId="{DD9AF47B-A56D-4017-A85B-09FCE41DBDFD}" destId="{3E66C0C7-32F9-4A2D-90E8-A1D27FA10E8D}" srcOrd="0" destOrd="0" presId="urn:microsoft.com/office/officeart/2005/8/layout/process4"/>
    <dgm:cxn modelId="{D387A132-2EE4-48A3-A931-4B45AD046DA0}" type="presParOf" srcId="{800A3912-1470-45B0-9870-22E4904B84EA}" destId="{03F7B071-37A2-419A-B14E-B6F75DCA8B55}" srcOrd="3" destOrd="0" presId="urn:microsoft.com/office/officeart/2005/8/layout/process4"/>
    <dgm:cxn modelId="{B5677CB9-A5D4-40F3-9049-9171274F4FA9}" type="presParOf" srcId="{800A3912-1470-45B0-9870-22E4904B84EA}" destId="{9E9E5BC6-70AC-481F-9565-DFAF0C09B520}" srcOrd="4" destOrd="0" presId="urn:microsoft.com/office/officeart/2005/8/layout/process4"/>
    <dgm:cxn modelId="{EB15BBE7-B7D2-4F49-9D66-6830D5CC2B36}" type="presParOf" srcId="{9E9E5BC6-70AC-481F-9565-DFAF0C09B520}" destId="{73471B39-853F-4656-878D-FCBD88B280BF}" srcOrd="0" destOrd="0" presId="urn:microsoft.com/office/officeart/2005/8/layout/process4"/>
    <dgm:cxn modelId="{03D0F2F6-D0C4-4610-9827-A8E34D0FC8BD}" type="presParOf" srcId="{800A3912-1470-45B0-9870-22E4904B84EA}" destId="{4AE651CD-25A1-4EDE-BAE2-5A8D6E87045A}" srcOrd="5" destOrd="0" presId="urn:microsoft.com/office/officeart/2005/8/layout/process4"/>
    <dgm:cxn modelId="{84CA1B14-38A6-41FF-BB33-E0555F5F64FD}" type="presParOf" srcId="{800A3912-1470-45B0-9870-22E4904B84EA}" destId="{B5178277-AA85-4713-BF1A-C7DB31BE143A}" srcOrd="6" destOrd="0" presId="urn:microsoft.com/office/officeart/2005/8/layout/process4"/>
    <dgm:cxn modelId="{4D5291C7-9045-4FAD-8DC9-F438EA1878C0}" type="presParOf" srcId="{B5178277-AA85-4713-BF1A-C7DB31BE143A}" destId="{41694B6A-6A66-48F3-BEA3-84B2DB4E1182}" srcOrd="0" destOrd="0" presId="urn:microsoft.com/office/officeart/2005/8/layout/process4"/>
    <dgm:cxn modelId="{87B458BD-CDAD-46BD-B1D9-8ED596806F27}" type="presParOf" srcId="{B5178277-AA85-4713-BF1A-C7DB31BE143A}" destId="{317C1CE0-9431-4FB3-800D-20F3BAF4F1E6}" srcOrd="1" destOrd="0" presId="urn:microsoft.com/office/officeart/2005/8/layout/process4"/>
    <dgm:cxn modelId="{12EE0676-5AD4-4898-9F45-66AE9D169C03}" type="presParOf" srcId="{B5178277-AA85-4713-BF1A-C7DB31BE143A}" destId="{F2CE427B-87A8-4B56-9376-7C6A9D2432E0}" srcOrd="2" destOrd="0" presId="urn:microsoft.com/office/officeart/2005/8/layout/process4"/>
    <dgm:cxn modelId="{11520C64-23AC-4F5E-9D27-FC7644D2D9FD}" type="presParOf" srcId="{F2CE427B-87A8-4B56-9376-7C6A9D2432E0}" destId="{B7FE12CD-D41A-43F9-A661-D2A452F8FE02}" srcOrd="0" destOrd="0" presId="urn:microsoft.com/office/officeart/2005/8/layout/process4"/>
    <dgm:cxn modelId="{D1BB0FA8-0406-48F5-A25B-28EF752CB6B3}" type="presParOf" srcId="{F2CE427B-87A8-4B56-9376-7C6A9D2432E0}" destId="{829140BB-5003-4862-8745-EE0D5B0769CB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8F4A11B-5BEF-4B40-A3E0-BBFDE9E17F25}" type="doc">
      <dgm:prSet loTypeId="urn:microsoft.com/office/officeart/2005/8/layout/process1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59F9E4-9687-432F-8DA8-A743321A4A02}">
      <dgm:prSet/>
      <dgm:spPr/>
      <dgm:t>
        <a:bodyPr/>
        <a:lstStyle/>
        <a:p>
          <a:pPr rtl="0"/>
          <a:r>
            <a:rPr lang="en-US"/>
            <a:t>Genetic testing for BRCA mutations was contingent on meeting one of a complicated set of criteria: </a:t>
          </a:r>
        </a:p>
      </dgm:t>
    </dgm:pt>
    <dgm:pt modelId="{9BD2BD7E-F52D-476F-A1C6-44560C1F1E20}" type="parTrans" cxnId="{468008D6-022B-41DB-BF3C-53E6AD562364}">
      <dgm:prSet/>
      <dgm:spPr/>
      <dgm:t>
        <a:bodyPr/>
        <a:lstStyle/>
        <a:p>
          <a:endParaRPr lang="en-US"/>
        </a:p>
      </dgm:t>
    </dgm:pt>
    <dgm:pt modelId="{D67BA772-4753-4494-A20C-452207DC838A}" type="sibTrans" cxnId="{468008D6-022B-41DB-BF3C-53E6AD562364}">
      <dgm:prSet/>
      <dgm:spPr/>
      <dgm:t>
        <a:bodyPr/>
        <a:lstStyle/>
        <a:p>
          <a:endParaRPr lang="en-US"/>
        </a:p>
      </dgm:t>
    </dgm:pt>
    <dgm:pt modelId="{9D48779E-4408-4846-98B3-A050896FE7F3}">
      <dgm:prSet/>
      <dgm:spPr/>
      <dgm:t>
        <a:bodyPr/>
        <a:lstStyle/>
        <a:p>
          <a:pPr rtl="0"/>
          <a:r>
            <a:rPr lang="en-US"/>
            <a:t>Individuals with family history of known deleterious BRCA 1/2 mutation</a:t>
          </a:r>
        </a:p>
      </dgm:t>
    </dgm:pt>
    <dgm:pt modelId="{F94DFE10-F2F1-471C-AB7F-DBD2EB1980FF}" type="parTrans" cxnId="{371FAFA9-A1B0-435B-A3B8-C0EBC8F9D338}">
      <dgm:prSet/>
      <dgm:spPr/>
      <dgm:t>
        <a:bodyPr/>
        <a:lstStyle/>
        <a:p>
          <a:endParaRPr lang="en-US"/>
        </a:p>
      </dgm:t>
    </dgm:pt>
    <dgm:pt modelId="{579B0452-CB47-43B1-AFF1-5FC70A37995C}" type="sibTrans" cxnId="{371FAFA9-A1B0-435B-A3B8-C0EBC8F9D338}">
      <dgm:prSet/>
      <dgm:spPr/>
      <dgm:t>
        <a:bodyPr/>
        <a:lstStyle/>
        <a:p>
          <a:endParaRPr lang="en-US"/>
        </a:p>
      </dgm:t>
    </dgm:pt>
    <dgm:pt modelId="{0F62D26E-325D-407D-822F-3154D32A823C}">
      <dgm:prSet/>
      <dgm:spPr/>
      <dgm:t>
        <a:bodyPr/>
        <a:lstStyle/>
        <a:p>
          <a:pPr rtl="0"/>
          <a:r>
            <a:rPr lang="en-US"/>
            <a:t>Personal history of:</a:t>
          </a:r>
        </a:p>
      </dgm:t>
    </dgm:pt>
    <dgm:pt modelId="{7F52175F-C10C-443D-8EC7-3333818D236F}" type="parTrans" cxnId="{9E6A0A36-21BA-4652-A2D9-198718FC0C94}">
      <dgm:prSet/>
      <dgm:spPr/>
      <dgm:t>
        <a:bodyPr/>
        <a:lstStyle/>
        <a:p>
          <a:endParaRPr lang="en-US"/>
        </a:p>
      </dgm:t>
    </dgm:pt>
    <dgm:pt modelId="{4AD70260-C106-4627-9C9A-727DA2C60C73}" type="sibTrans" cxnId="{9E6A0A36-21BA-4652-A2D9-198718FC0C94}">
      <dgm:prSet/>
      <dgm:spPr/>
      <dgm:t>
        <a:bodyPr/>
        <a:lstStyle/>
        <a:p>
          <a:endParaRPr lang="en-US"/>
        </a:p>
      </dgm:t>
    </dgm:pt>
    <dgm:pt modelId="{910DC7F5-724F-442C-AF5B-BC783EE2DC7A}">
      <dgm:prSet/>
      <dgm:spPr/>
      <dgm:t>
        <a:bodyPr/>
        <a:lstStyle/>
        <a:p>
          <a:pPr rtl="0"/>
          <a:r>
            <a:rPr lang="en-US"/>
            <a:t>diagnosed with breast cancer at </a:t>
          </a:r>
          <a:r>
            <a:rPr lang="en-US" u="sng"/>
            <a:t>&lt;</a:t>
          </a:r>
          <a:r>
            <a:rPr lang="en-US"/>
            <a:t> 50 years</a:t>
          </a:r>
        </a:p>
      </dgm:t>
    </dgm:pt>
    <dgm:pt modelId="{524F2C9F-59CE-43FB-80C5-8BBFD4312134}" type="parTrans" cxnId="{D03DC81A-2DE1-4E7F-BD7B-9E225CA4B8B7}">
      <dgm:prSet/>
      <dgm:spPr/>
      <dgm:t>
        <a:bodyPr/>
        <a:lstStyle/>
        <a:p>
          <a:endParaRPr lang="en-US"/>
        </a:p>
      </dgm:t>
    </dgm:pt>
    <dgm:pt modelId="{365B6EA9-10EC-41FC-8D82-10745C89BD79}" type="sibTrans" cxnId="{D03DC81A-2DE1-4E7F-BD7B-9E225CA4B8B7}">
      <dgm:prSet/>
      <dgm:spPr/>
      <dgm:t>
        <a:bodyPr/>
        <a:lstStyle/>
        <a:p>
          <a:endParaRPr lang="en-US"/>
        </a:p>
      </dgm:t>
    </dgm:pt>
    <dgm:pt modelId="{582BE676-ED77-47F0-B909-336AF2585C7A}">
      <dgm:prSet/>
      <dgm:spPr/>
      <dgm:t>
        <a:bodyPr/>
        <a:lstStyle/>
        <a:p>
          <a:pPr rtl="0"/>
          <a:r>
            <a:rPr lang="en-US"/>
            <a:t>or TNBC </a:t>
          </a:r>
          <a:r>
            <a:rPr lang="en-US" u="sng"/>
            <a:t>&lt;</a:t>
          </a:r>
          <a:r>
            <a:rPr lang="en-US"/>
            <a:t> 60 years 	</a:t>
          </a:r>
        </a:p>
      </dgm:t>
    </dgm:pt>
    <dgm:pt modelId="{FCA1087B-E7D7-47B3-84D4-CC1A64E27986}" type="parTrans" cxnId="{FCECD544-70A4-48B7-B099-10729FB6FF08}">
      <dgm:prSet/>
      <dgm:spPr/>
      <dgm:t>
        <a:bodyPr/>
        <a:lstStyle/>
        <a:p>
          <a:endParaRPr lang="en-US"/>
        </a:p>
      </dgm:t>
    </dgm:pt>
    <dgm:pt modelId="{EE47CA3D-EA26-42FB-A4AD-1FF9F00337C1}" type="sibTrans" cxnId="{FCECD544-70A4-48B7-B099-10729FB6FF08}">
      <dgm:prSet/>
      <dgm:spPr/>
      <dgm:t>
        <a:bodyPr/>
        <a:lstStyle/>
        <a:p>
          <a:endParaRPr lang="en-US"/>
        </a:p>
      </dgm:t>
    </dgm:pt>
    <dgm:pt modelId="{B4E87D57-456E-48EB-B525-0E97A949CA64}">
      <dgm:prSet/>
      <dgm:spPr/>
      <dgm:t>
        <a:bodyPr/>
        <a:lstStyle/>
        <a:p>
          <a:pPr rtl="0"/>
          <a:r>
            <a:rPr lang="en-US"/>
            <a:t>any ovarian cancer</a:t>
          </a:r>
        </a:p>
      </dgm:t>
    </dgm:pt>
    <dgm:pt modelId="{F9955D1A-CB33-43E0-BCB1-CD0A9BB92936}" type="parTrans" cxnId="{6A5ADA75-B266-4F01-A9C4-D69A9A1F43A7}">
      <dgm:prSet/>
      <dgm:spPr/>
      <dgm:t>
        <a:bodyPr/>
        <a:lstStyle/>
        <a:p>
          <a:endParaRPr lang="en-US"/>
        </a:p>
      </dgm:t>
    </dgm:pt>
    <dgm:pt modelId="{BCA2E0BE-BD56-4A21-BFAA-22E880823396}" type="sibTrans" cxnId="{6A5ADA75-B266-4F01-A9C4-D69A9A1F43A7}">
      <dgm:prSet/>
      <dgm:spPr/>
      <dgm:t>
        <a:bodyPr/>
        <a:lstStyle/>
        <a:p>
          <a:endParaRPr lang="en-US"/>
        </a:p>
      </dgm:t>
    </dgm:pt>
    <dgm:pt modelId="{E4E673C2-72FF-44E5-8695-0035240297BA}">
      <dgm:prSet/>
      <dgm:spPr/>
      <dgm:t>
        <a:bodyPr/>
        <a:lstStyle/>
        <a:p>
          <a:pPr rtl="0"/>
          <a:r>
            <a:rPr lang="en-US"/>
            <a:t>Strong family history via genetic pedigree</a:t>
          </a:r>
        </a:p>
      </dgm:t>
    </dgm:pt>
    <dgm:pt modelId="{C408988C-B3E3-46B6-A6A2-39DEB3D2FA0B}" type="parTrans" cxnId="{F60461EC-F3DB-4772-8ECA-32309A5DE333}">
      <dgm:prSet/>
      <dgm:spPr/>
      <dgm:t>
        <a:bodyPr/>
        <a:lstStyle/>
        <a:p>
          <a:endParaRPr lang="en-US"/>
        </a:p>
      </dgm:t>
    </dgm:pt>
    <dgm:pt modelId="{E6D6A313-F7B4-48C7-9B82-5DAC512AF89D}" type="sibTrans" cxnId="{F60461EC-F3DB-4772-8ECA-32309A5DE333}">
      <dgm:prSet/>
      <dgm:spPr/>
      <dgm:t>
        <a:bodyPr/>
        <a:lstStyle/>
        <a:p>
          <a:endParaRPr lang="en-US"/>
        </a:p>
      </dgm:t>
    </dgm:pt>
    <dgm:pt modelId="{C86C9E07-16E3-467B-8B9A-E3E5B1581EB4}">
      <dgm:prSet/>
      <dgm:spPr/>
      <dgm:t>
        <a:bodyPr/>
        <a:lstStyle/>
        <a:p>
          <a:pPr rtl="0"/>
          <a:r>
            <a:rPr lang="en-US"/>
            <a:t>Ashkenazi Jewish ancestry </a:t>
          </a:r>
        </a:p>
      </dgm:t>
    </dgm:pt>
    <dgm:pt modelId="{C163ECBA-B35D-472C-B55C-626CF3494FDF}" type="parTrans" cxnId="{FA816A1E-0682-45A4-BA92-7BC3F4E88E70}">
      <dgm:prSet/>
      <dgm:spPr/>
      <dgm:t>
        <a:bodyPr/>
        <a:lstStyle/>
        <a:p>
          <a:endParaRPr lang="en-US"/>
        </a:p>
      </dgm:t>
    </dgm:pt>
    <dgm:pt modelId="{22997A52-99D0-49D9-860C-F5A994329477}" type="sibTrans" cxnId="{FA816A1E-0682-45A4-BA92-7BC3F4E88E70}">
      <dgm:prSet/>
      <dgm:spPr/>
      <dgm:t>
        <a:bodyPr/>
        <a:lstStyle/>
        <a:p>
          <a:endParaRPr lang="en-US"/>
        </a:p>
      </dgm:t>
    </dgm:pt>
    <dgm:pt modelId="{D441ABBB-B220-4821-9716-FED701DF288C}">
      <dgm:prSet/>
      <dgm:spPr/>
      <dgm:t>
        <a:bodyPr anchor="t"/>
        <a:lstStyle/>
        <a:p>
          <a:pPr rtl="0"/>
          <a:endParaRPr lang="en-US" dirty="0"/>
        </a:p>
        <a:p>
          <a:pPr rtl="0"/>
          <a:r>
            <a:rPr lang="en-US" dirty="0"/>
            <a:t>However, this changed in 2018 after new clinical trial data</a:t>
          </a:r>
        </a:p>
      </dgm:t>
    </dgm:pt>
    <dgm:pt modelId="{EF4E6654-BD16-4DDA-B118-CFD2FF27522C}" type="parTrans" cxnId="{79F02DC0-9941-43EA-838B-CE6CC5FE4F94}">
      <dgm:prSet/>
      <dgm:spPr/>
      <dgm:t>
        <a:bodyPr/>
        <a:lstStyle/>
        <a:p>
          <a:endParaRPr lang="en-US"/>
        </a:p>
      </dgm:t>
    </dgm:pt>
    <dgm:pt modelId="{47A80C78-FEAC-4BAC-BEA7-93BDE7179C4D}" type="sibTrans" cxnId="{79F02DC0-9941-43EA-838B-CE6CC5FE4F94}">
      <dgm:prSet/>
      <dgm:spPr/>
      <dgm:t>
        <a:bodyPr/>
        <a:lstStyle/>
        <a:p>
          <a:endParaRPr lang="en-US"/>
        </a:p>
      </dgm:t>
    </dgm:pt>
    <dgm:pt modelId="{D74006C9-CCE6-45C9-8398-87A7AC5FDA0D}" type="pres">
      <dgm:prSet presAssocID="{18F4A11B-5BEF-4B40-A3E0-BBFDE9E17F25}" presName="Name0" presStyleCnt="0">
        <dgm:presLayoutVars>
          <dgm:dir/>
          <dgm:resizeHandles val="exact"/>
        </dgm:presLayoutVars>
      </dgm:prSet>
      <dgm:spPr/>
    </dgm:pt>
    <dgm:pt modelId="{7BC9F48A-DD50-4245-A04A-C122FD472971}" type="pres">
      <dgm:prSet presAssocID="{FE59F9E4-9687-432F-8DA8-A743321A4A02}" presName="node" presStyleLbl="node1" presStyleIdx="0" presStyleCnt="2">
        <dgm:presLayoutVars>
          <dgm:bulletEnabled val="1"/>
        </dgm:presLayoutVars>
      </dgm:prSet>
      <dgm:spPr/>
    </dgm:pt>
    <dgm:pt modelId="{FEA45EF2-0844-4269-974E-B314977F96AA}" type="pres">
      <dgm:prSet presAssocID="{D67BA772-4753-4494-A20C-452207DC838A}" presName="sibTrans" presStyleLbl="sibTrans2D1" presStyleIdx="0" presStyleCnt="1"/>
      <dgm:spPr/>
    </dgm:pt>
    <dgm:pt modelId="{C33B8740-7548-4D43-8248-A593151D87ED}" type="pres">
      <dgm:prSet presAssocID="{D67BA772-4753-4494-A20C-452207DC838A}" presName="connectorText" presStyleLbl="sibTrans2D1" presStyleIdx="0" presStyleCnt="1"/>
      <dgm:spPr/>
    </dgm:pt>
    <dgm:pt modelId="{B2714AE5-4CC1-4F4F-905C-1CE6184369E9}" type="pres">
      <dgm:prSet presAssocID="{D441ABBB-B220-4821-9716-FED701DF288C}" presName="node" presStyleLbl="node1" presStyleIdx="1" presStyleCnt="2">
        <dgm:presLayoutVars>
          <dgm:bulletEnabled val="1"/>
        </dgm:presLayoutVars>
      </dgm:prSet>
      <dgm:spPr/>
    </dgm:pt>
  </dgm:ptLst>
  <dgm:cxnLst>
    <dgm:cxn modelId="{4E53A902-A1C0-42D6-BBD1-6D4597AD4C2E}" type="presOf" srcId="{910DC7F5-724F-442C-AF5B-BC783EE2DC7A}" destId="{7BC9F48A-DD50-4245-A04A-C122FD472971}" srcOrd="0" destOrd="3" presId="urn:microsoft.com/office/officeart/2005/8/layout/process1"/>
    <dgm:cxn modelId="{67EAC404-8B3D-4465-8AF4-63C810D68AF4}" type="presOf" srcId="{B4E87D57-456E-48EB-B525-0E97A949CA64}" destId="{7BC9F48A-DD50-4245-A04A-C122FD472971}" srcOrd="0" destOrd="5" presId="urn:microsoft.com/office/officeart/2005/8/layout/process1"/>
    <dgm:cxn modelId="{CC17ED0B-CFF5-40BF-B46D-99E6928A1612}" type="presOf" srcId="{D67BA772-4753-4494-A20C-452207DC838A}" destId="{FEA45EF2-0844-4269-974E-B314977F96AA}" srcOrd="0" destOrd="0" presId="urn:microsoft.com/office/officeart/2005/8/layout/process1"/>
    <dgm:cxn modelId="{6FD25118-C82F-435D-AB7B-BA79B22023BF}" type="presOf" srcId="{FE59F9E4-9687-432F-8DA8-A743321A4A02}" destId="{7BC9F48A-DD50-4245-A04A-C122FD472971}" srcOrd="0" destOrd="0" presId="urn:microsoft.com/office/officeart/2005/8/layout/process1"/>
    <dgm:cxn modelId="{D03DC81A-2DE1-4E7F-BD7B-9E225CA4B8B7}" srcId="{0F62D26E-325D-407D-822F-3154D32A823C}" destId="{910DC7F5-724F-442C-AF5B-BC783EE2DC7A}" srcOrd="0" destOrd="0" parTransId="{524F2C9F-59CE-43FB-80C5-8BBFD4312134}" sibTransId="{365B6EA9-10EC-41FC-8D82-10745C89BD79}"/>
    <dgm:cxn modelId="{6FED1F1D-0EA2-4CD1-9166-CDE2A649EEE5}" type="presOf" srcId="{D67BA772-4753-4494-A20C-452207DC838A}" destId="{C33B8740-7548-4D43-8248-A593151D87ED}" srcOrd="1" destOrd="0" presId="urn:microsoft.com/office/officeart/2005/8/layout/process1"/>
    <dgm:cxn modelId="{FA816A1E-0682-45A4-BA92-7BC3F4E88E70}" srcId="{FE59F9E4-9687-432F-8DA8-A743321A4A02}" destId="{C86C9E07-16E3-467B-8B9A-E3E5B1581EB4}" srcOrd="3" destOrd="0" parTransId="{C163ECBA-B35D-472C-B55C-626CF3494FDF}" sibTransId="{22997A52-99D0-49D9-860C-F5A994329477}"/>
    <dgm:cxn modelId="{3020FA26-3CBA-4C84-9F87-AE41AAC0326C}" type="presOf" srcId="{9D48779E-4408-4846-98B3-A050896FE7F3}" destId="{7BC9F48A-DD50-4245-A04A-C122FD472971}" srcOrd="0" destOrd="1" presId="urn:microsoft.com/office/officeart/2005/8/layout/process1"/>
    <dgm:cxn modelId="{D1FAE12F-988A-4517-84B0-27F378C59304}" type="presOf" srcId="{E4E673C2-72FF-44E5-8695-0035240297BA}" destId="{7BC9F48A-DD50-4245-A04A-C122FD472971}" srcOrd="0" destOrd="6" presId="urn:microsoft.com/office/officeart/2005/8/layout/process1"/>
    <dgm:cxn modelId="{9E6A0A36-21BA-4652-A2D9-198718FC0C94}" srcId="{FE59F9E4-9687-432F-8DA8-A743321A4A02}" destId="{0F62D26E-325D-407D-822F-3154D32A823C}" srcOrd="1" destOrd="0" parTransId="{7F52175F-C10C-443D-8EC7-3333818D236F}" sibTransId="{4AD70260-C106-4627-9C9A-727DA2C60C73}"/>
    <dgm:cxn modelId="{FCECD544-70A4-48B7-B099-10729FB6FF08}" srcId="{0F62D26E-325D-407D-822F-3154D32A823C}" destId="{582BE676-ED77-47F0-B909-336AF2585C7A}" srcOrd="1" destOrd="0" parTransId="{FCA1087B-E7D7-47B3-84D4-CC1A64E27986}" sibTransId="{EE47CA3D-EA26-42FB-A4AD-1FF9F00337C1}"/>
    <dgm:cxn modelId="{6A5ADA75-B266-4F01-A9C4-D69A9A1F43A7}" srcId="{0F62D26E-325D-407D-822F-3154D32A823C}" destId="{B4E87D57-456E-48EB-B525-0E97A949CA64}" srcOrd="2" destOrd="0" parTransId="{F9955D1A-CB33-43E0-BCB1-CD0A9BB92936}" sibTransId="{BCA2E0BE-BD56-4A21-BFAA-22E880823396}"/>
    <dgm:cxn modelId="{DC508A89-D41C-4B42-9579-02DD2C2A898A}" type="presOf" srcId="{D441ABBB-B220-4821-9716-FED701DF288C}" destId="{B2714AE5-4CC1-4F4F-905C-1CE6184369E9}" srcOrd="0" destOrd="0" presId="urn:microsoft.com/office/officeart/2005/8/layout/process1"/>
    <dgm:cxn modelId="{D888D48E-B648-4D14-9E3F-1F32C704E71C}" type="presOf" srcId="{582BE676-ED77-47F0-B909-336AF2585C7A}" destId="{7BC9F48A-DD50-4245-A04A-C122FD472971}" srcOrd="0" destOrd="4" presId="urn:microsoft.com/office/officeart/2005/8/layout/process1"/>
    <dgm:cxn modelId="{371FAFA9-A1B0-435B-A3B8-C0EBC8F9D338}" srcId="{FE59F9E4-9687-432F-8DA8-A743321A4A02}" destId="{9D48779E-4408-4846-98B3-A050896FE7F3}" srcOrd="0" destOrd="0" parTransId="{F94DFE10-F2F1-471C-AB7F-DBD2EB1980FF}" sibTransId="{579B0452-CB47-43B1-AFF1-5FC70A37995C}"/>
    <dgm:cxn modelId="{79F02DC0-9941-43EA-838B-CE6CC5FE4F94}" srcId="{18F4A11B-5BEF-4B40-A3E0-BBFDE9E17F25}" destId="{D441ABBB-B220-4821-9716-FED701DF288C}" srcOrd="1" destOrd="0" parTransId="{EF4E6654-BD16-4DDA-B118-CFD2FF27522C}" sibTransId="{47A80C78-FEAC-4BAC-BEA7-93BDE7179C4D}"/>
    <dgm:cxn modelId="{0CDEA7C6-B39F-44DB-993D-BFAC40D27353}" type="presOf" srcId="{C86C9E07-16E3-467B-8B9A-E3E5B1581EB4}" destId="{7BC9F48A-DD50-4245-A04A-C122FD472971}" srcOrd="0" destOrd="7" presId="urn:microsoft.com/office/officeart/2005/8/layout/process1"/>
    <dgm:cxn modelId="{468008D6-022B-41DB-BF3C-53E6AD562364}" srcId="{18F4A11B-5BEF-4B40-A3E0-BBFDE9E17F25}" destId="{FE59F9E4-9687-432F-8DA8-A743321A4A02}" srcOrd="0" destOrd="0" parTransId="{9BD2BD7E-F52D-476F-A1C6-44560C1F1E20}" sibTransId="{D67BA772-4753-4494-A20C-452207DC838A}"/>
    <dgm:cxn modelId="{F2BA24DC-66F1-45A2-B155-F07F61D6CCD1}" type="presOf" srcId="{18F4A11B-5BEF-4B40-A3E0-BBFDE9E17F25}" destId="{D74006C9-CCE6-45C9-8398-87A7AC5FDA0D}" srcOrd="0" destOrd="0" presId="urn:microsoft.com/office/officeart/2005/8/layout/process1"/>
    <dgm:cxn modelId="{F60461EC-F3DB-4772-8ECA-32309A5DE333}" srcId="{FE59F9E4-9687-432F-8DA8-A743321A4A02}" destId="{E4E673C2-72FF-44E5-8695-0035240297BA}" srcOrd="2" destOrd="0" parTransId="{C408988C-B3E3-46B6-A6A2-39DEB3D2FA0B}" sibTransId="{E6D6A313-F7B4-48C7-9B82-5DAC512AF89D}"/>
    <dgm:cxn modelId="{A9103AF3-5554-4CC1-BAA4-6C442CE392E6}" type="presOf" srcId="{0F62D26E-325D-407D-822F-3154D32A823C}" destId="{7BC9F48A-DD50-4245-A04A-C122FD472971}" srcOrd="0" destOrd="2" presId="urn:microsoft.com/office/officeart/2005/8/layout/process1"/>
    <dgm:cxn modelId="{B28F4229-8FCD-4D57-B63D-76C2DFA4F279}" type="presParOf" srcId="{D74006C9-CCE6-45C9-8398-87A7AC5FDA0D}" destId="{7BC9F48A-DD50-4245-A04A-C122FD472971}" srcOrd="0" destOrd="0" presId="urn:microsoft.com/office/officeart/2005/8/layout/process1"/>
    <dgm:cxn modelId="{0BB1D9C6-A6AA-4DEF-9271-BC07159621A5}" type="presParOf" srcId="{D74006C9-CCE6-45C9-8398-87A7AC5FDA0D}" destId="{FEA45EF2-0844-4269-974E-B314977F96AA}" srcOrd="1" destOrd="0" presId="urn:microsoft.com/office/officeart/2005/8/layout/process1"/>
    <dgm:cxn modelId="{FCB4D523-AD21-4FBB-9F2C-A4F250CA8639}" type="presParOf" srcId="{FEA45EF2-0844-4269-974E-B314977F96AA}" destId="{C33B8740-7548-4D43-8248-A593151D87ED}" srcOrd="0" destOrd="0" presId="urn:microsoft.com/office/officeart/2005/8/layout/process1"/>
    <dgm:cxn modelId="{32FAFF1B-9A3B-4860-8B0A-5CC4194DFB78}" type="presParOf" srcId="{D74006C9-CCE6-45C9-8398-87A7AC5FDA0D}" destId="{B2714AE5-4CC1-4F4F-905C-1CE6184369E9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7F0DCE5-E871-40A3-8E50-75D3F3DAC8E6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4BC358-9608-4F66-BDD1-27FEC277560B}">
      <dgm:prSet/>
      <dgm:spPr/>
      <dgm:t>
        <a:bodyPr/>
        <a:lstStyle/>
        <a:p>
          <a:pPr rtl="0"/>
          <a:r>
            <a:rPr lang="en-US"/>
            <a:t>Individuals with family history of known deleterious BRCA 1/2 mutation</a:t>
          </a:r>
        </a:p>
      </dgm:t>
    </dgm:pt>
    <dgm:pt modelId="{635A5BC1-7964-4DFF-8FCB-39666ED5396F}" type="parTrans" cxnId="{C724A89F-FB48-4B7C-ADA8-10C3F469299D}">
      <dgm:prSet/>
      <dgm:spPr/>
      <dgm:t>
        <a:bodyPr/>
        <a:lstStyle/>
        <a:p>
          <a:endParaRPr lang="en-US"/>
        </a:p>
      </dgm:t>
    </dgm:pt>
    <dgm:pt modelId="{E3CABF71-B3B0-4A45-90B8-B497534E2978}" type="sibTrans" cxnId="{C724A89F-FB48-4B7C-ADA8-10C3F469299D}">
      <dgm:prSet/>
      <dgm:spPr/>
      <dgm:t>
        <a:bodyPr/>
        <a:lstStyle/>
        <a:p>
          <a:endParaRPr lang="en-US"/>
        </a:p>
      </dgm:t>
    </dgm:pt>
    <dgm:pt modelId="{E27301E4-645B-42CB-AE6E-22AD6E2DD41E}">
      <dgm:prSet/>
      <dgm:spPr/>
      <dgm:t>
        <a:bodyPr/>
        <a:lstStyle/>
        <a:p>
          <a:pPr rtl="0"/>
          <a:r>
            <a:rPr lang="en-US"/>
            <a:t>Personal history of cancer</a:t>
          </a:r>
        </a:p>
      </dgm:t>
    </dgm:pt>
    <dgm:pt modelId="{057F3729-2C9A-45AE-873D-A827FA14C65F}" type="parTrans" cxnId="{8DCB4F23-64EA-4732-85A9-67C6179BD976}">
      <dgm:prSet/>
      <dgm:spPr/>
      <dgm:t>
        <a:bodyPr/>
        <a:lstStyle/>
        <a:p>
          <a:endParaRPr lang="en-US"/>
        </a:p>
      </dgm:t>
    </dgm:pt>
    <dgm:pt modelId="{BAF9EFD7-5468-4637-B78B-29186313FF4C}" type="sibTrans" cxnId="{8DCB4F23-64EA-4732-85A9-67C6179BD976}">
      <dgm:prSet/>
      <dgm:spPr/>
      <dgm:t>
        <a:bodyPr/>
        <a:lstStyle/>
        <a:p>
          <a:endParaRPr lang="en-US"/>
        </a:p>
      </dgm:t>
    </dgm:pt>
    <dgm:pt modelId="{70FF35C1-E567-4451-A57F-8DF4E074B9AB}">
      <dgm:prSet/>
      <dgm:spPr/>
      <dgm:t>
        <a:bodyPr/>
        <a:lstStyle/>
        <a:p>
          <a:pPr rtl="0"/>
          <a:r>
            <a:rPr lang="en-US"/>
            <a:t>any BC at </a:t>
          </a:r>
          <a:r>
            <a:rPr lang="en-US" u="sng"/>
            <a:t>&lt;</a:t>
          </a:r>
          <a:r>
            <a:rPr lang="en-US"/>
            <a:t> 50 years</a:t>
          </a:r>
        </a:p>
      </dgm:t>
    </dgm:pt>
    <dgm:pt modelId="{8128F027-8BF2-457B-8231-3C48D0FC3358}" type="parTrans" cxnId="{D6C1515B-ABB5-4235-8B05-901E094CE72D}">
      <dgm:prSet/>
      <dgm:spPr/>
      <dgm:t>
        <a:bodyPr/>
        <a:lstStyle/>
        <a:p>
          <a:endParaRPr lang="en-US"/>
        </a:p>
      </dgm:t>
    </dgm:pt>
    <dgm:pt modelId="{C25EF032-C546-40BF-91B3-69E0A74DAF69}" type="sibTrans" cxnId="{D6C1515B-ABB5-4235-8B05-901E094CE72D}">
      <dgm:prSet/>
      <dgm:spPr/>
      <dgm:t>
        <a:bodyPr/>
        <a:lstStyle/>
        <a:p>
          <a:endParaRPr lang="en-US"/>
        </a:p>
      </dgm:t>
    </dgm:pt>
    <dgm:pt modelId="{21FCE819-2FDB-4B95-B1A3-74864F99AB82}">
      <dgm:prSet/>
      <dgm:spPr/>
      <dgm:t>
        <a:bodyPr/>
        <a:lstStyle/>
        <a:p>
          <a:pPr rtl="0"/>
          <a:r>
            <a:rPr lang="en-US"/>
            <a:t>TNBC  </a:t>
          </a:r>
          <a:r>
            <a:rPr lang="en-US" u="sng"/>
            <a:t>&lt;</a:t>
          </a:r>
          <a:r>
            <a:rPr lang="en-US"/>
            <a:t> 60 years 	</a:t>
          </a:r>
        </a:p>
      </dgm:t>
    </dgm:pt>
    <dgm:pt modelId="{FEBFC3F7-AB9A-416B-AD7C-AD870EFB42EB}" type="parTrans" cxnId="{915CA76E-2C0B-4E00-A82E-94D1E77CCF13}">
      <dgm:prSet/>
      <dgm:spPr/>
      <dgm:t>
        <a:bodyPr/>
        <a:lstStyle/>
        <a:p>
          <a:endParaRPr lang="en-US"/>
        </a:p>
      </dgm:t>
    </dgm:pt>
    <dgm:pt modelId="{DA1D69A9-86BB-4E03-8B59-D1D50473009C}" type="sibTrans" cxnId="{915CA76E-2C0B-4E00-A82E-94D1E77CCF13}">
      <dgm:prSet/>
      <dgm:spPr/>
      <dgm:t>
        <a:bodyPr/>
        <a:lstStyle/>
        <a:p>
          <a:endParaRPr lang="en-US"/>
        </a:p>
      </dgm:t>
    </dgm:pt>
    <dgm:pt modelId="{1EAC3307-F42E-47BA-B86E-D447AE8C889E}">
      <dgm:prSet/>
      <dgm:spPr/>
      <dgm:t>
        <a:bodyPr/>
        <a:lstStyle/>
        <a:p>
          <a:pPr rtl="0"/>
          <a:r>
            <a:rPr lang="en-US"/>
            <a:t>any ovarian cancer</a:t>
          </a:r>
        </a:p>
      </dgm:t>
    </dgm:pt>
    <dgm:pt modelId="{4ED60FA6-7DA6-4262-8FC1-29E845E5EC14}" type="parTrans" cxnId="{C8BB23F9-0B2A-407E-8F9A-8C447D3DE1AB}">
      <dgm:prSet/>
      <dgm:spPr/>
      <dgm:t>
        <a:bodyPr/>
        <a:lstStyle/>
        <a:p>
          <a:endParaRPr lang="en-US"/>
        </a:p>
      </dgm:t>
    </dgm:pt>
    <dgm:pt modelId="{2022D25A-5EF6-4DFB-A874-F99E69835783}" type="sibTrans" cxnId="{C8BB23F9-0B2A-407E-8F9A-8C447D3DE1AB}">
      <dgm:prSet/>
      <dgm:spPr/>
      <dgm:t>
        <a:bodyPr/>
        <a:lstStyle/>
        <a:p>
          <a:endParaRPr lang="en-US"/>
        </a:p>
      </dgm:t>
    </dgm:pt>
    <dgm:pt modelId="{106D7931-0022-4262-88E1-D81F9F161520}">
      <dgm:prSet/>
      <dgm:spPr/>
      <dgm:t>
        <a:bodyPr/>
        <a:lstStyle/>
        <a:p>
          <a:pPr rtl="0"/>
          <a:r>
            <a:rPr lang="en-US" dirty="0"/>
            <a:t>Strong family history via genetic pedigree Ashkenazi Jewish ancestry </a:t>
          </a:r>
        </a:p>
      </dgm:t>
    </dgm:pt>
    <dgm:pt modelId="{D9D4CEE4-C357-492D-889C-29E157D16FB2}" type="parTrans" cxnId="{56E93EF3-B153-4CC6-A513-64B9C9BE06F5}">
      <dgm:prSet/>
      <dgm:spPr/>
      <dgm:t>
        <a:bodyPr/>
        <a:lstStyle/>
        <a:p>
          <a:endParaRPr lang="en-US"/>
        </a:p>
      </dgm:t>
    </dgm:pt>
    <dgm:pt modelId="{EF1F7C9D-6D0C-4009-AD4D-3C7F8707D2D0}" type="sibTrans" cxnId="{56E93EF3-B153-4CC6-A513-64B9C9BE06F5}">
      <dgm:prSet/>
      <dgm:spPr/>
      <dgm:t>
        <a:bodyPr/>
        <a:lstStyle/>
        <a:p>
          <a:endParaRPr lang="en-US"/>
        </a:p>
      </dgm:t>
    </dgm:pt>
    <dgm:pt modelId="{7C7BE776-CD38-4122-92BA-C5FB01080D8E}">
      <dgm:prSet/>
      <dgm:spPr/>
      <dgm:t>
        <a:bodyPr/>
        <a:lstStyle/>
        <a:p>
          <a:pPr rtl="0"/>
          <a:r>
            <a:rPr lang="en-US"/>
            <a:t>Any individual diagnosed with HER2- </a:t>
          </a:r>
          <a:r>
            <a:rPr lang="en-US" b="1"/>
            <a:t>metastatic</a:t>
          </a:r>
          <a:r>
            <a:rPr lang="en-US"/>
            <a:t> breast cancer</a:t>
          </a:r>
        </a:p>
      </dgm:t>
    </dgm:pt>
    <dgm:pt modelId="{54B67A52-C873-49A9-98B5-4BF709AF7D93}" type="parTrans" cxnId="{FA4DBAB7-82A0-4DA7-A841-13C9932E53F3}">
      <dgm:prSet/>
      <dgm:spPr/>
      <dgm:t>
        <a:bodyPr/>
        <a:lstStyle/>
        <a:p>
          <a:endParaRPr lang="en-US"/>
        </a:p>
      </dgm:t>
    </dgm:pt>
    <dgm:pt modelId="{7DACA640-F039-4B67-B131-A2EC99303C04}" type="sibTrans" cxnId="{FA4DBAB7-82A0-4DA7-A841-13C9932E53F3}">
      <dgm:prSet/>
      <dgm:spPr/>
      <dgm:t>
        <a:bodyPr/>
        <a:lstStyle/>
        <a:p>
          <a:endParaRPr lang="en-US"/>
        </a:p>
      </dgm:t>
    </dgm:pt>
    <dgm:pt modelId="{0E9B3E6A-DFEA-4320-897B-87EB09931D96}" type="pres">
      <dgm:prSet presAssocID="{77F0DCE5-E871-40A3-8E50-75D3F3DAC8E6}" presName="matrix" presStyleCnt="0">
        <dgm:presLayoutVars>
          <dgm:chMax val="1"/>
          <dgm:dir/>
          <dgm:resizeHandles val="exact"/>
        </dgm:presLayoutVars>
      </dgm:prSet>
      <dgm:spPr/>
    </dgm:pt>
    <dgm:pt modelId="{29D421EB-430D-4045-BD25-DEC9EE49431C}" type="pres">
      <dgm:prSet presAssocID="{77F0DCE5-E871-40A3-8E50-75D3F3DAC8E6}" presName="diamond" presStyleLbl="bgShp" presStyleIdx="0" presStyleCnt="1"/>
      <dgm:spPr/>
    </dgm:pt>
    <dgm:pt modelId="{BE59758D-CC55-49FB-BE89-594781246A91}" type="pres">
      <dgm:prSet presAssocID="{77F0DCE5-E871-40A3-8E50-75D3F3DAC8E6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515150B-1AD2-4BF0-8616-D0AC24215857}" type="pres">
      <dgm:prSet presAssocID="{77F0DCE5-E871-40A3-8E50-75D3F3DAC8E6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ED5F3988-82D5-4820-81B4-CE04860D14AB}" type="pres">
      <dgm:prSet presAssocID="{77F0DCE5-E871-40A3-8E50-75D3F3DAC8E6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FAA525E0-4E09-420E-966C-D1FCDE480061}" type="pres">
      <dgm:prSet presAssocID="{77F0DCE5-E871-40A3-8E50-75D3F3DAC8E6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BE8891F-12F8-4E25-9A74-CF5ADA9ABAA9}" type="presOf" srcId="{E27301E4-645B-42CB-AE6E-22AD6E2DD41E}" destId="{1515150B-1AD2-4BF0-8616-D0AC24215857}" srcOrd="0" destOrd="0" presId="urn:microsoft.com/office/officeart/2005/8/layout/matrix3"/>
    <dgm:cxn modelId="{8DCB4F23-64EA-4732-85A9-67C6179BD976}" srcId="{77F0DCE5-E871-40A3-8E50-75D3F3DAC8E6}" destId="{E27301E4-645B-42CB-AE6E-22AD6E2DD41E}" srcOrd="1" destOrd="0" parTransId="{057F3729-2C9A-45AE-873D-A827FA14C65F}" sibTransId="{BAF9EFD7-5468-4637-B78B-29186313FF4C}"/>
    <dgm:cxn modelId="{BAE86D4A-1EDB-432E-B024-87C67DAC1972}" type="presOf" srcId="{21FCE819-2FDB-4B95-B1A3-74864F99AB82}" destId="{1515150B-1AD2-4BF0-8616-D0AC24215857}" srcOrd="0" destOrd="2" presId="urn:microsoft.com/office/officeart/2005/8/layout/matrix3"/>
    <dgm:cxn modelId="{0FF9764B-DF5A-4834-8F81-01998BEB7C5D}" type="presOf" srcId="{77F0DCE5-E871-40A3-8E50-75D3F3DAC8E6}" destId="{0E9B3E6A-DFEA-4320-897B-87EB09931D96}" srcOrd="0" destOrd="0" presId="urn:microsoft.com/office/officeart/2005/8/layout/matrix3"/>
    <dgm:cxn modelId="{D6C1515B-ABB5-4235-8B05-901E094CE72D}" srcId="{E27301E4-645B-42CB-AE6E-22AD6E2DD41E}" destId="{70FF35C1-E567-4451-A57F-8DF4E074B9AB}" srcOrd="0" destOrd="0" parTransId="{8128F027-8BF2-457B-8231-3C48D0FC3358}" sibTransId="{C25EF032-C546-40BF-91B3-69E0A74DAF69}"/>
    <dgm:cxn modelId="{DC0BD16D-D145-4C26-A411-9525AFD775BC}" type="presOf" srcId="{7C7BE776-CD38-4122-92BA-C5FB01080D8E}" destId="{FAA525E0-4E09-420E-966C-D1FCDE480061}" srcOrd="0" destOrd="0" presId="urn:microsoft.com/office/officeart/2005/8/layout/matrix3"/>
    <dgm:cxn modelId="{915CA76E-2C0B-4E00-A82E-94D1E77CCF13}" srcId="{E27301E4-645B-42CB-AE6E-22AD6E2DD41E}" destId="{21FCE819-2FDB-4B95-B1A3-74864F99AB82}" srcOrd="1" destOrd="0" parTransId="{FEBFC3F7-AB9A-416B-AD7C-AD870EFB42EB}" sibTransId="{DA1D69A9-86BB-4E03-8B59-D1D50473009C}"/>
    <dgm:cxn modelId="{923CD672-3E05-4B8D-9112-F2F0D9011C43}" type="presOf" srcId="{106D7931-0022-4262-88E1-D81F9F161520}" destId="{ED5F3988-82D5-4820-81B4-CE04860D14AB}" srcOrd="0" destOrd="0" presId="urn:microsoft.com/office/officeart/2005/8/layout/matrix3"/>
    <dgm:cxn modelId="{70616A7B-0C27-4005-AE90-295E69BDDE9A}" type="presOf" srcId="{70FF35C1-E567-4451-A57F-8DF4E074B9AB}" destId="{1515150B-1AD2-4BF0-8616-D0AC24215857}" srcOrd="0" destOrd="1" presId="urn:microsoft.com/office/officeart/2005/8/layout/matrix3"/>
    <dgm:cxn modelId="{C724A89F-FB48-4B7C-ADA8-10C3F469299D}" srcId="{77F0DCE5-E871-40A3-8E50-75D3F3DAC8E6}" destId="{284BC358-9608-4F66-BDD1-27FEC277560B}" srcOrd="0" destOrd="0" parTransId="{635A5BC1-7964-4DFF-8FCB-39666ED5396F}" sibTransId="{E3CABF71-B3B0-4A45-90B8-B497534E2978}"/>
    <dgm:cxn modelId="{33D35EA4-9BED-42CD-B1B4-5E98AE5F3F38}" type="presOf" srcId="{284BC358-9608-4F66-BDD1-27FEC277560B}" destId="{BE59758D-CC55-49FB-BE89-594781246A91}" srcOrd="0" destOrd="0" presId="urn:microsoft.com/office/officeart/2005/8/layout/matrix3"/>
    <dgm:cxn modelId="{FA4DBAB7-82A0-4DA7-A841-13C9932E53F3}" srcId="{77F0DCE5-E871-40A3-8E50-75D3F3DAC8E6}" destId="{7C7BE776-CD38-4122-92BA-C5FB01080D8E}" srcOrd="3" destOrd="0" parTransId="{54B67A52-C873-49A9-98B5-4BF709AF7D93}" sibTransId="{7DACA640-F039-4B67-B131-A2EC99303C04}"/>
    <dgm:cxn modelId="{DCAD5EBC-12B2-4D50-9696-95CAD756976C}" type="presOf" srcId="{1EAC3307-F42E-47BA-B86E-D447AE8C889E}" destId="{1515150B-1AD2-4BF0-8616-D0AC24215857}" srcOrd="0" destOrd="3" presId="urn:microsoft.com/office/officeart/2005/8/layout/matrix3"/>
    <dgm:cxn modelId="{56E93EF3-B153-4CC6-A513-64B9C9BE06F5}" srcId="{77F0DCE5-E871-40A3-8E50-75D3F3DAC8E6}" destId="{106D7931-0022-4262-88E1-D81F9F161520}" srcOrd="2" destOrd="0" parTransId="{D9D4CEE4-C357-492D-889C-29E157D16FB2}" sibTransId="{EF1F7C9D-6D0C-4009-AD4D-3C7F8707D2D0}"/>
    <dgm:cxn modelId="{C8BB23F9-0B2A-407E-8F9A-8C447D3DE1AB}" srcId="{E27301E4-645B-42CB-AE6E-22AD6E2DD41E}" destId="{1EAC3307-F42E-47BA-B86E-D447AE8C889E}" srcOrd="2" destOrd="0" parTransId="{4ED60FA6-7DA6-4262-8FC1-29E845E5EC14}" sibTransId="{2022D25A-5EF6-4DFB-A874-F99E69835783}"/>
    <dgm:cxn modelId="{5AEED5E3-2401-48FA-913B-6589ADB44CCD}" type="presParOf" srcId="{0E9B3E6A-DFEA-4320-897B-87EB09931D96}" destId="{29D421EB-430D-4045-BD25-DEC9EE49431C}" srcOrd="0" destOrd="0" presId="urn:microsoft.com/office/officeart/2005/8/layout/matrix3"/>
    <dgm:cxn modelId="{B138470E-B794-4D49-A878-A84243BAB00E}" type="presParOf" srcId="{0E9B3E6A-DFEA-4320-897B-87EB09931D96}" destId="{BE59758D-CC55-49FB-BE89-594781246A91}" srcOrd="1" destOrd="0" presId="urn:microsoft.com/office/officeart/2005/8/layout/matrix3"/>
    <dgm:cxn modelId="{01B4B50E-FFB0-471F-BC2D-5A846A960081}" type="presParOf" srcId="{0E9B3E6A-DFEA-4320-897B-87EB09931D96}" destId="{1515150B-1AD2-4BF0-8616-D0AC24215857}" srcOrd="2" destOrd="0" presId="urn:microsoft.com/office/officeart/2005/8/layout/matrix3"/>
    <dgm:cxn modelId="{D7DACE61-C4FD-477A-B9F0-BA73E02148C1}" type="presParOf" srcId="{0E9B3E6A-DFEA-4320-897B-87EB09931D96}" destId="{ED5F3988-82D5-4820-81B4-CE04860D14AB}" srcOrd="3" destOrd="0" presId="urn:microsoft.com/office/officeart/2005/8/layout/matrix3"/>
    <dgm:cxn modelId="{490BF752-F52A-4E59-97B2-BD45B16FC0F2}" type="presParOf" srcId="{0E9B3E6A-DFEA-4320-897B-87EB09931D96}" destId="{FAA525E0-4E09-420E-966C-D1FCDE480061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0FBECDA-EF30-4B32-8273-3A7C0EE02D26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46DCEF4-AABA-4C9B-831F-99C470AD7E77}">
      <dgm:prSet phldrT="[Text]" custT="1"/>
      <dgm:spPr/>
      <dgm:t>
        <a:bodyPr/>
        <a:lstStyle/>
        <a:p>
          <a:r>
            <a:rPr lang="en-US" sz="1200" dirty="0"/>
            <a:t>Individual from a family with a known </a:t>
          </a:r>
          <a:r>
            <a:rPr lang="en-US" sz="1200" i="1" dirty="0"/>
            <a:t>BRCA1/2 </a:t>
          </a:r>
          <a:r>
            <a:rPr lang="en-US" sz="1200" dirty="0"/>
            <a:t>pathogenic/likely pathogenic variant, including such variants found on research testing</a:t>
          </a:r>
        </a:p>
      </dgm:t>
    </dgm:pt>
    <dgm:pt modelId="{53526D95-BF8E-4DB6-B347-6827A9969631}" type="parTrans" cxnId="{B26D57CD-A0D7-4C33-8DCC-C52F9B4A1F79}">
      <dgm:prSet/>
      <dgm:spPr/>
      <dgm:t>
        <a:bodyPr/>
        <a:lstStyle/>
        <a:p>
          <a:endParaRPr lang="en-US" sz="2400"/>
        </a:p>
      </dgm:t>
    </dgm:pt>
    <dgm:pt modelId="{F8BB30CC-1EE9-4083-98EF-7E82ACCEF3DB}" type="sibTrans" cxnId="{B26D57CD-A0D7-4C33-8DCC-C52F9B4A1F79}">
      <dgm:prSet/>
      <dgm:spPr/>
      <dgm:t>
        <a:bodyPr/>
        <a:lstStyle/>
        <a:p>
          <a:endParaRPr lang="en-US" sz="2400"/>
        </a:p>
      </dgm:t>
    </dgm:pt>
    <dgm:pt modelId="{17446E8F-9FFB-4561-BCB0-667E3975A697}">
      <dgm:prSet phldrT="[Text]" custT="1"/>
      <dgm:spPr/>
      <dgm:t>
        <a:bodyPr/>
        <a:lstStyle/>
        <a:p>
          <a:r>
            <a:rPr lang="en-US" sz="1200" dirty="0"/>
            <a:t>Personal history of breast cancer + one or more of the following:</a:t>
          </a:r>
        </a:p>
      </dgm:t>
    </dgm:pt>
    <dgm:pt modelId="{68F41171-73AA-469D-B6ED-C46D12C30EF0}" type="parTrans" cxnId="{426EFB60-8675-47DD-B384-B91FFFAD3ADB}">
      <dgm:prSet/>
      <dgm:spPr/>
      <dgm:t>
        <a:bodyPr/>
        <a:lstStyle/>
        <a:p>
          <a:endParaRPr lang="en-US" sz="2400"/>
        </a:p>
      </dgm:t>
    </dgm:pt>
    <dgm:pt modelId="{BA1603D6-928F-44E9-AE5A-2A4DD187C102}" type="sibTrans" cxnId="{426EFB60-8675-47DD-B384-B91FFFAD3ADB}">
      <dgm:prSet/>
      <dgm:spPr/>
      <dgm:t>
        <a:bodyPr/>
        <a:lstStyle/>
        <a:p>
          <a:endParaRPr lang="en-US" sz="2400"/>
        </a:p>
      </dgm:t>
    </dgm:pt>
    <dgm:pt modelId="{B5DB0C93-99E7-465E-B2A8-5191D9CC6C1A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Diagnosed </a:t>
          </a:r>
          <a:r>
            <a:rPr lang="en-US" sz="1000" dirty="0">
              <a:latin typeface="Calibri" panose="020F0502020204030204" pitchFamily="34" charset="0"/>
              <a:cs typeface="Calibri" panose="020F0502020204030204" pitchFamily="34" charset="0"/>
            </a:rPr>
            <a:t>≤ 45y</a:t>
          </a:r>
          <a:endParaRPr lang="en-US" sz="1000" dirty="0"/>
        </a:p>
      </dgm:t>
    </dgm:pt>
    <dgm:pt modelId="{FD62C52C-08CE-407D-A147-E197B600DB88}" type="parTrans" cxnId="{55533204-613D-40B4-A5CC-AC9E0A4A674F}">
      <dgm:prSet/>
      <dgm:spPr/>
      <dgm:t>
        <a:bodyPr/>
        <a:lstStyle/>
        <a:p>
          <a:endParaRPr lang="en-US" sz="2400"/>
        </a:p>
      </dgm:t>
    </dgm:pt>
    <dgm:pt modelId="{9DD35B4D-06FA-45A7-80C4-9A1C4D037331}" type="sibTrans" cxnId="{55533204-613D-40B4-A5CC-AC9E0A4A674F}">
      <dgm:prSet/>
      <dgm:spPr/>
      <dgm:t>
        <a:bodyPr/>
        <a:lstStyle/>
        <a:p>
          <a:endParaRPr lang="en-US" sz="2400"/>
        </a:p>
      </dgm:t>
    </dgm:pt>
    <dgm:pt modelId="{B6849C76-FC28-4AB2-AB36-CA24990D5F7C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Diagnosed </a:t>
          </a:r>
          <a:r>
            <a:rPr lang="en-US" sz="1000" dirty="0">
              <a:latin typeface="Calibri" panose="020F0502020204030204" pitchFamily="34" charset="0"/>
              <a:cs typeface="Calibri" panose="020F0502020204030204" pitchFamily="34" charset="0"/>
            </a:rPr>
            <a:t>≤ 60y with:</a:t>
          </a:r>
          <a:endParaRPr lang="en-US" sz="1000" dirty="0"/>
        </a:p>
      </dgm:t>
    </dgm:pt>
    <dgm:pt modelId="{689183FB-A0B1-4E44-B7BB-F890743F84A3}" type="parTrans" cxnId="{298990B9-C969-4432-B841-EFD327BA933A}">
      <dgm:prSet/>
      <dgm:spPr/>
      <dgm:t>
        <a:bodyPr/>
        <a:lstStyle/>
        <a:p>
          <a:endParaRPr lang="en-US" sz="2400"/>
        </a:p>
      </dgm:t>
    </dgm:pt>
    <dgm:pt modelId="{48079530-7392-4290-94B8-101B498AD9A6}" type="sibTrans" cxnId="{298990B9-C969-4432-B841-EFD327BA933A}">
      <dgm:prSet/>
      <dgm:spPr/>
      <dgm:t>
        <a:bodyPr/>
        <a:lstStyle/>
        <a:p>
          <a:endParaRPr lang="en-US" sz="2400"/>
        </a:p>
      </dgm:t>
    </dgm:pt>
    <dgm:pt modelId="{8440180D-29CD-47E6-BA76-36963FB3AAB5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Diagnosed at any age with:</a:t>
          </a:r>
        </a:p>
      </dgm:t>
    </dgm:pt>
    <dgm:pt modelId="{833D4353-124F-4897-AD9B-CDCD9EDB2A05}" type="parTrans" cxnId="{6B01D07E-2207-40CE-A497-1EDBF6F85B23}">
      <dgm:prSet/>
      <dgm:spPr/>
      <dgm:t>
        <a:bodyPr/>
        <a:lstStyle/>
        <a:p>
          <a:endParaRPr lang="en-US" sz="2400"/>
        </a:p>
      </dgm:t>
    </dgm:pt>
    <dgm:pt modelId="{2072A8F2-8C94-480F-9A2D-18459B6AACDE}" type="sibTrans" cxnId="{6B01D07E-2207-40CE-A497-1EDBF6F85B23}">
      <dgm:prSet/>
      <dgm:spPr/>
      <dgm:t>
        <a:bodyPr/>
        <a:lstStyle/>
        <a:p>
          <a:endParaRPr lang="en-US" sz="2400"/>
        </a:p>
      </dgm:t>
    </dgm:pt>
    <dgm:pt modelId="{BB9ECA24-BCAB-4B5F-A933-2790492632FB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Diagnosed 46-50y with:</a:t>
          </a:r>
        </a:p>
      </dgm:t>
    </dgm:pt>
    <dgm:pt modelId="{29F9E193-3012-4A85-86F6-E22F8E063252}" type="parTrans" cxnId="{ADA7FF5A-C681-46C0-B5A5-4A5FEEAF999A}">
      <dgm:prSet/>
      <dgm:spPr/>
      <dgm:t>
        <a:bodyPr/>
        <a:lstStyle/>
        <a:p>
          <a:endParaRPr lang="en-US" sz="2400"/>
        </a:p>
      </dgm:t>
    </dgm:pt>
    <dgm:pt modelId="{741DAD55-1D67-4998-86AC-24E3F9C191A0}" type="sibTrans" cxnId="{ADA7FF5A-C681-46C0-B5A5-4A5FEEAF999A}">
      <dgm:prSet/>
      <dgm:spPr/>
      <dgm:t>
        <a:bodyPr/>
        <a:lstStyle/>
        <a:p>
          <a:endParaRPr lang="en-US" sz="2400"/>
        </a:p>
      </dgm:t>
    </dgm:pt>
    <dgm:pt modelId="{CEF73D32-7EF3-40B8-B80C-02F23560C997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An additional breast cancer primary at any age</a:t>
          </a:r>
        </a:p>
      </dgm:t>
    </dgm:pt>
    <dgm:pt modelId="{73A13B49-27A2-411C-8CAA-DD6A8C825FF3}" type="parTrans" cxnId="{BB64490C-DC52-477C-8DFA-7E06BEBF6539}">
      <dgm:prSet/>
      <dgm:spPr/>
      <dgm:t>
        <a:bodyPr/>
        <a:lstStyle/>
        <a:p>
          <a:endParaRPr lang="en-US" sz="2400"/>
        </a:p>
      </dgm:t>
    </dgm:pt>
    <dgm:pt modelId="{FAC55747-D32D-4850-AD21-88A83E340EAB}" type="sibTrans" cxnId="{BB64490C-DC52-477C-8DFA-7E06BEBF6539}">
      <dgm:prSet/>
      <dgm:spPr/>
      <dgm:t>
        <a:bodyPr/>
        <a:lstStyle/>
        <a:p>
          <a:endParaRPr lang="en-US" sz="2400"/>
        </a:p>
      </dgm:t>
    </dgm:pt>
    <dgm:pt modelId="{6384302B-B0AE-45B8-B7DC-5CCB89524493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>
              <a:latin typeface="Calibri" panose="020F0502020204030204" pitchFamily="34" charset="0"/>
              <a:cs typeface="Calibri" panose="020F0502020204030204" pitchFamily="34" charset="0"/>
            </a:rPr>
            <a:t>≥1 close blood relative with breast cancer at any age</a:t>
          </a:r>
          <a:endParaRPr lang="en-US" sz="1000" dirty="0"/>
        </a:p>
      </dgm:t>
    </dgm:pt>
    <dgm:pt modelId="{2B2966F8-B8C3-4A8A-9D12-AFA86AB35E32}" type="parTrans" cxnId="{1D30C7B7-D6D7-4C4C-8221-6AEE0EC4C37A}">
      <dgm:prSet/>
      <dgm:spPr/>
      <dgm:t>
        <a:bodyPr/>
        <a:lstStyle/>
        <a:p>
          <a:endParaRPr lang="en-US" sz="2400"/>
        </a:p>
      </dgm:t>
    </dgm:pt>
    <dgm:pt modelId="{173234AB-1B58-429A-981F-54CDA442F039}" type="sibTrans" cxnId="{1D30C7B7-D6D7-4C4C-8221-6AEE0EC4C37A}">
      <dgm:prSet/>
      <dgm:spPr/>
      <dgm:t>
        <a:bodyPr/>
        <a:lstStyle/>
        <a:p>
          <a:endParaRPr lang="en-US" sz="2400"/>
        </a:p>
      </dgm:t>
    </dgm:pt>
    <dgm:pt modelId="{05EA805D-F878-4EEE-B7EB-7F3A1C6D0F3E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>
              <a:latin typeface="Calibri" panose="020F0502020204030204" pitchFamily="34" charset="0"/>
              <a:cs typeface="Calibri" panose="020F0502020204030204" pitchFamily="34" charset="0"/>
            </a:rPr>
            <a:t>≥1 close blood relative with high-grade (Gleason score ≥7) prostate cancer</a:t>
          </a:r>
          <a:endParaRPr lang="en-US" sz="1000" dirty="0"/>
        </a:p>
      </dgm:t>
    </dgm:pt>
    <dgm:pt modelId="{52A882EA-97CC-445D-A4DA-8235A66B8B7E}" type="parTrans" cxnId="{D652D832-5293-44EC-815D-C806013FFC62}">
      <dgm:prSet/>
      <dgm:spPr/>
      <dgm:t>
        <a:bodyPr/>
        <a:lstStyle/>
        <a:p>
          <a:endParaRPr lang="en-US" sz="2400"/>
        </a:p>
      </dgm:t>
    </dgm:pt>
    <dgm:pt modelId="{0160CDD1-B99D-42DE-9937-D96BD5E901BB}" type="sibTrans" cxnId="{D652D832-5293-44EC-815D-C806013FFC62}">
      <dgm:prSet/>
      <dgm:spPr/>
      <dgm:t>
        <a:bodyPr/>
        <a:lstStyle/>
        <a:p>
          <a:endParaRPr lang="en-US" sz="2400"/>
        </a:p>
      </dgm:t>
    </dgm:pt>
    <dgm:pt modelId="{64C04F36-6AC3-4701-8D9B-E85A3C182DEE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An unknown or limited family history</a:t>
          </a:r>
        </a:p>
      </dgm:t>
    </dgm:pt>
    <dgm:pt modelId="{8D9D2804-4869-482B-9DE1-C882C3EE9D86}" type="parTrans" cxnId="{7E1A6FE4-5C8E-4E48-846A-B295F7BB687D}">
      <dgm:prSet/>
      <dgm:spPr/>
      <dgm:t>
        <a:bodyPr/>
        <a:lstStyle/>
        <a:p>
          <a:endParaRPr lang="en-US" sz="2400"/>
        </a:p>
      </dgm:t>
    </dgm:pt>
    <dgm:pt modelId="{50F201C1-D88B-4DF9-9802-8A1C7C6A2078}" type="sibTrans" cxnId="{7E1A6FE4-5C8E-4E48-846A-B295F7BB687D}">
      <dgm:prSet/>
      <dgm:spPr/>
      <dgm:t>
        <a:bodyPr/>
        <a:lstStyle/>
        <a:p>
          <a:endParaRPr lang="en-US" sz="2400"/>
        </a:p>
      </dgm:t>
    </dgm:pt>
    <dgm:pt modelId="{3FED43FC-C528-4370-9EBF-DA1D6D62CB6D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Triple-negative breast cancer</a:t>
          </a:r>
        </a:p>
      </dgm:t>
    </dgm:pt>
    <dgm:pt modelId="{5D922867-DED3-4803-A522-F4B4CFEBDD1A}" type="parTrans" cxnId="{8FD587A2-FB76-42EF-ACFD-257D2E3797FA}">
      <dgm:prSet/>
      <dgm:spPr/>
      <dgm:t>
        <a:bodyPr/>
        <a:lstStyle/>
        <a:p>
          <a:endParaRPr lang="en-US" sz="2400"/>
        </a:p>
      </dgm:t>
    </dgm:pt>
    <dgm:pt modelId="{3BEE50AE-B84C-4F7A-9DF7-C4867A7E421A}" type="sibTrans" cxnId="{8FD587A2-FB76-42EF-ACFD-257D2E3797FA}">
      <dgm:prSet/>
      <dgm:spPr/>
      <dgm:t>
        <a:bodyPr/>
        <a:lstStyle/>
        <a:p>
          <a:endParaRPr lang="en-US" sz="2400"/>
        </a:p>
      </dgm:t>
    </dgm:pt>
    <dgm:pt modelId="{C2F34891-77C7-40EF-9CA1-D9C5F4B252D9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>
              <a:latin typeface="Calibri" panose="020F0502020204030204" pitchFamily="34" charset="0"/>
              <a:cs typeface="Calibri" panose="020F0502020204030204" pitchFamily="34" charset="0"/>
            </a:rPr>
            <a:t>≥1 close blood relative with:</a:t>
          </a:r>
          <a:endParaRPr lang="en-US" sz="1000" dirty="0"/>
        </a:p>
      </dgm:t>
    </dgm:pt>
    <dgm:pt modelId="{2EA13707-3773-4EA9-ACD9-7357CBB4CBC2}" type="parTrans" cxnId="{C5C9FA23-ECD3-4235-8BD6-AC4D270D5BA1}">
      <dgm:prSet/>
      <dgm:spPr/>
      <dgm:t>
        <a:bodyPr/>
        <a:lstStyle/>
        <a:p>
          <a:endParaRPr lang="en-US" sz="2400"/>
        </a:p>
      </dgm:t>
    </dgm:pt>
    <dgm:pt modelId="{038746B7-0F8C-48C3-A07C-243962A85EE1}" type="sibTrans" cxnId="{C5C9FA23-ECD3-4235-8BD6-AC4D270D5BA1}">
      <dgm:prSet/>
      <dgm:spPr/>
      <dgm:t>
        <a:bodyPr/>
        <a:lstStyle/>
        <a:p>
          <a:endParaRPr lang="en-US" sz="2400"/>
        </a:p>
      </dgm:t>
    </dgm:pt>
    <dgm:pt modelId="{C56CA49A-3E68-4B41-9EF7-F7EEFE701DC2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Breast cancer diagnosed </a:t>
          </a:r>
          <a:r>
            <a:rPr lang="en-US" sz="1000" dirty="0">
              <a:latin typeface="Calibri" panose="020F0502020204030204" pitchFamily="34" charset="0"/>
              <a:cs typeface="Calibri" panose="020F0502020204030204" pitchFamily="34" charset="0"/>
            </a:rPr>
            <a:t>≤50y; or</a:t>
          </a:r>
          <a:endParaRPr lang="en-US" sz="1000" dirty="0"/>
        </a:p>
      </dgm:t>
    </dgm:pt>
    <dgm:pt modelId="{A8171D92-01AB-407C-A8DE-5C0824EC04D8}" type="parTrans" cxnId="{26EA08EF-6905-4713-B3BF-333D0B56D764}">
      <dgm:prSet/>
      <dgm:spPr/>
      <dgm:t>
        <a:bodyPr/>
        <a:lstStyle/>
        <a:p>
          <a:endParaRPr lang="en-US" sz="2400"/>
        </a:p>
      </dgm:t>
    </dgm:pt>
    <dgm:pt modelId="{F0B5C8A9-697A-4EB0-AFC7-AB68C64D6FEC}" type="sibTrans" cxnId="{26EA08EF-6905-4713-B3BF-333D0B56D764}">
      <dgm:prSet/>
      <dgm:spPr/>
      <dgm:t>
        <a:bodyPr/>
        <a:lstStyle/>
        <a:p>
          <a:endParaRPr lang="en-US" sz="2400"/>
        </a:p>
      </dgm:t>
    </dgm:pt>
    <dgm:pt modelId="{96F506DA-604C-40CF-BB2B-913DD64ED792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Ovarian carcinoma; or</a:t>
          </a:r>
        </a:p>
      </dgm:t>
    </dgm:pt>
    <dgm:pt modelId="{7DF6794B-2738-4609-BFAB-1CB58DBDB00D}" type="parTrans" cxnId="{F944971B-D62F-45B8-9746-6A9355493CE7}">
      <dgm:prSet/>
      <dgm:spPr/>
      <dgm:t>
        <a:bodyPr/>
        <a:lstStyle/>
        <a:p>
          <a:endParaRPr lang="en-US" sz="2400"/>
        </a:p>
      </dgm:t>
    </dgm:pt>
    <dgm:pt modelId="{AD32D021-5335-4B4B-B0FF-DB26E1005DF3}" type="sibTrans" cxnId="{F944971B-D62F-45B8-9746-6A9355493CE7}">
      <dgm:prSet/>
      <dgm:spPr/>
      <dgm:t>
        <a:bodyPr/>
        <a:lstStyle/>
        <a:p>
          <a:endParaRPr lang="en-US" sz="2400"/>
        </a:p>
      </dgm:t>
    </dgm:pt>
    <dgm:pt modelId="{CC02B894-A025-416F-94BE-654B305F99DA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Male breast cancer; or</a:t>
          </a:r>
        </a:p>
      </dgm:t>
    </dgm:pt>
    <dgm:pt modelId="{204317C7-B966-416F-A81F-17A87E9C4702}" type="parTrans" cxnId="{068F6866-05BB-4F4B-A9F6-8F845F7102E7}">
      <dgm:prSet/>
      <dgm:spPr/>
      <dgm:t>
        <a:bodyPr/>
        <a:lstStyle/>
        <a:p>
          <a:endParaRPr lang="en-US" sz="2400"/>
        </a:p>
      </dgm:t>
    </dgm:pt>
    <dgm:pt modelId="{BE4A30DA-C2C3-4521-9525-3F40152EADDE}" type="sibTrans" cxnId="{068F6866-05BB-4F4B-A9F6-8F845F7102E7}">
      <dgm:prSet/>
      <dgm:spPr/>
      <dgm:t>
        <a:bodyPr/>
        <a:lstStyle/>
        <a:p>
          <a:endParaRPr lang="en-US" sz="2400"/>
        </a:p>
      </dgm:t>
    </dgm:pt>
    <dgm:pt modelId="{1495346A-5227-4091-8431-DCA300039A38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Metastatic prostate cancer; or</a:t>
          </a:r>
        </a:p>
      </dgm:t>
    </dgm:pt>
    <dgm:pt modelId="{9D0636F2-1801-4787-8581-6F95580EEC5D}" type="parTrans" cxnId="{91A59D5B-3B52-4F17-AF03-9AA67E226736}">
      <dgm:prSet/>
      <dgm:spPr/>
      <dgm:t>
        <a:bodyPr/>
        <a:lstStyle/>
        <a:p>
          <a:endParaRPr lang="en-US" sz="2400"/>
        </a:p>
      </dgm:t>
    </dgm:pt>
    <dgm:pt modelId="{CC3B17CE-2A1C-43D2-BA5A-7CA1651489C0}" type="sibTrans" cxnId="{91A59D5B-3B52-4F17-AF03-9AA67E226736}">
      <dgm:prSet/>
      <dgm:spPr/>
      <dgm:t>
        <a:bodyPr/>
        <a:lstStyle/>
        <a:p>
          <a:endParaRPr lang="en-US" sz="2400"/>
        </a:p>
      </dgm:t>
    </dgm:pt>
    <dgm:pt modelId="{5E8C61A6-2940-4FC5-8134-EB44FB4F7BA4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Pancreatic cancer</a:t>
          </a:r>
        </a:p>
      </dgm:t>
    </dgm:pt>
    <dgm:pt modelId="{437FE770-6F65-4018-9797-C0181CDC61E6}" type="parTrans" cxnId="{7563B333-2D4E-4250-9AE1-09CAF26D3491}">
      <dgm:prSet/>
      <dgm:spPr/>
      <dgm:t>
        <a:bodyPr/>
        <a:lstStyle/>
        <a:p>
          <a:endParaRPr lang="en-US" sz="2400"/>
        </a:p>
      </dgm:t>
    </dgm:pt>
    <dgm:pt modelId="{328E75CA-2DCD-4F74-9ECF-AD9FB2C9ABDE}" type="sibTrans" cxnId="{7563B333-2D4E-4250-9AE1-09CAF26D3491}">
      <dgm:prSet/>
      <dgm:spPr/>
      <dgm:t>
        <a:bodyPr/>
        <a:lstStyle/>
        <a:p>
          <a:endParaRPr lang="en-US" sz="2400"/>
        </a:p>
      </dgm:t>
    </dgm:pt>
    <dgm:pt modelId="{72DF3271-9FEE-43B5-AF6E-7BD13BFDF684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>
              <a:latin typeface="Calibri" panose="020F0502020204030204" pitchFamily="34" charset="0"/>
              <a:cs typeface="Calibri" panose="020F0502020204030204" pitchFamily="34" charset="0"/>
            </a:rPr>
            <a:t>≥2 additional diagnoses of breast cancer at any age in patient and/or in close blood relatives</a:t>
          </a:r>
          <a:endParaRPr lang="en-US" sz="1000" dirty="0"/>
        </a:p>
      </dgm:t>
    </dgm:pt>
    <dgm:pt modelId="{F9820D73-993F-4422-A3CE-CC8870A0AEA8}" type="parTrans" cxnId="{28726E13-D221-4CC3-A975-58E253B0078F}">
      <dgm:prSet/>
      <dgm:spPr/>
      <dgm:t>
        <a:bodyPr/>
        <a:lstStyle/>
        <a:p>
          <a:endParaRPr lang="en-US" sz="2400"/>
        </a:p>
      </dgm:t>
    </dgm:pt>
    <dgm:pt modelId="{58E5CC6D-ADA0-4677-9B4C-C7D4E547F2D4}" type="sibTrans" cxnId="{28726E13-D221-4CC3-A975-58E253B0078F}">
      <dgm:prSet/>
      <dgm:spPr/>
      <dgm:t>
        <a:bodyPr/>
        <a:lstStyle/>
        <a:p>
          <a:endParaRPr lang="en-US" sz="2400"/>
        </a:p>
      </dgm:t>
    </dgm:pt>
    <dgm:pt modelId="{A6CA8F8E-36E8-4B5F-84D8-2745044675B9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000" dirty="0"/>
            <a:t>Ashkenazi Jewish ancestry</a:t>
          </a:r>
        </a:p>
      </dgm:t>
    </dgm:pt>
    <dgm:pt modelId="{C2B8FC89-1493-4874-A827-A04E982E4B53}" type="parTrans" cxnId="{883D3F00-D224-42AC-84B4-E9B597DA496E}">
      <dgm:prSet/>
      <dgm:spPr/>
      <dgm:t>
        <a:bodyPr/>
        <a:lstStyle/>
        <a:p>
          <a:endParaRPr lang="en-US" sz="2400"/>
        </a:p>
      </dgm:t>
    </dgm:pt>
    <dgm:pt modelId="{052E4B4C-3205-4B73-B157-D696A893073A}" type="sibTrans" cxnId="{883D3F00-D224-42AC-84B4-E9B597DA496E}">
      <dgm:prSet/>
      <dgm:spPr/>
      <dgm:t>
        <a:bodyPr/>
        <a:lstStyle/>
        <a:p>
          <a:endParaRPr lang="en-US" sz="2400"/>
        </a:p>
      </dgm:t>
    </dgm:pt>
    <dgm:pt modelId="{D7483A5D-6E1A-4551-8CBA-E118864921FF}">
      <dgm:prSet phldrT="[Text]" custT="1"/>
      <dgm:spPr/>
      <dgm:t>
        <a:bodyPr/>
        <a:lstStyle/>
        <a:p>
          <a:r>
            <a:rPr lang="en-US" sz="1200" dirty="0"/>
            <a:t>Personal history of ovarian carcinoma</a:t>
          </a:r>
        </a:p>
      </dgm:t>
    </dgm:pt>
    <dgm:pt modelId="{F1579CE9-4041-48FC-8809-DE840CC97F57}" type="parTrans" cxnId="{4F5482A9-1E8C-4A71-92D4-F28B99787EE6}">
      <dgm:prSet/>
      <dgm:spPr/>
      <dgm:t>
        <a:bodyPr/>
        <a:lstStyle/>
        <a:p>
          <a:endParaRPr lang="en-US" sz="2400"/>
        </a:p>
      </dgm:t>
    </dgm:pt>
    <dgm:pt modelId="{7A454B95-BA24-4CF8-A26C-952FD5BF0211}" type="sibTrans" cxnId="{4F5482A9-1E8C-4A71-92D4-F28B99787EE6}">
      <dgm:prSet/>
      <dgm:spPr/>
      <dgm:t>
        <a:bodyPr/>
        <a:lstStyle/>
        <a:p>
          <a:endParaRPr lang="en-US" sz="2400"/>
        </a:p>
      </dgm:t>
    </dgm:pt>
    <dgm:pt modelId="{0A81448E-AF80-45D6-A125-6C5C35FF57EA}">
      <dgm:prSet phldrT="[Text]" custT="1"/>
      <dgm:spPr/>
      <dgm:t>
        <a:bodyPr/>
        <a:lstStyle/>
        <a:p>
          <a:r>
            <a:rPr lang="en-US" sz="1200" dirty="0"/>
            <a:t>Personal history of male breast cancer</a:t>
          </a:r>
        </a:p>
      </dgm:t>
    </dgm:pt>
    <dgm:pt modelId="{7E2C27FF-2288-438B-9CAB-7273C7092D41}" type="parTrans" cxnId="{4BDB8B5D-AD4D-4FC0-A108-513C8CB4970F}">
      <dgm:prSet/>
      <dgm:spPr/>
      <dgm:t>
        <a:bodyPr/>
        <a:lstStyle/>
        <a:p>
          <a:endParaRPr lang="en-US" sz="2400"/>
        </a:p>
      </dgm:t>
    </dgm:pt>
    <dgm:pt modelId="{B57FF39B-829B-48CB-B49A-B9E752F3440F}" type="sibTrans" cxnId="{4BDB8B5D-AD4D-4FC0-A108-513C8CB4970F}">
      <dgm:prSet/>
      <dgm:spPr/>
      <dgm:t>
        <a:bodyPr/>
        <a:lstStyle/>
        <a:p>
          <a:endParaRPr lang="en-US" sz="2400"/>
        </a:p>
      </dgm:t>
    </dgm:pt>
    <dgm:pt modelId="{D6721CE3-C95C-4FDA-9040-F30E8B4A27D8}" type="pres">
      <dgm:prSet presAssocID="{30FBECDA-EF30-4B32-8273-3A7C0EE02D26}" presName="linear" presStyleCnt="0">
        <dgm:presLayoutVars>
          <dgm:dir/>
          <dgm:animLvl val="lvl"/>
          <dgm:resizeHandles val="exact"/>
        </dgm:presLayoutVars>
      </dgm:prSet>
      <dgm:spPr/>
    </dgm:pt>
    <dgm:pt modelId="{D2C9159A-6E51-4B8E-B44D-DD488DCD2C86}" type="pres">
      <dgm:prSet presAssocID="{046DCEF4-AABA-4C9B-831F-99C470AD7E77}" presName="parentLin" presStyleCnt="0"/>
      <dgm:spPr/>
    </dgm:pt>
    <dgm:pt modelId="{B2976C5E-A4D9-4CA5-8570-24F0FEBA550C}" type="pres">
      <dgm:prSet presAssocID="{046DCEF4-AABA-4C9B-831F-99C470AD7E77}" presName="parentLeftMargin" presStyleLbl="node1" presStyleIdx="0" presStyleCnt="4"/>
      <dgm:spPr/>
    </dgm:pt>
    <dgm:pt modelId="{765856D5-4B19-4C50-BF44-AB71AFF1D134}" type="pres">
      <dgm:prSet presAssocID="{046DCEF4-AABA-4C9B-831F-99C470AD7E77}" presName="parentText" presStyleLbl="node1" presStyleIdx="0" presStyleCnt="4" custScaleX="133169">
        <dgm:presLayoutVars>
          <dgm:chMax val="0"/>
          <dgm:bulletEnabled val="1"/>
        </dgm:presLayoutVars>
      </dgm:prSet>
      <dgm:spPr/>
    </dgm:pt>
    <dgm:pt modelId="{105BE257-44BF-4E4D-9822-E01E323322F8}" type="pres">
      <dgm:prSet presAssocID="{046DCEF4-AABA-4C9B-831F-99C470AD7E77}" presName="negativeSpace" presStyleCnt="0"/>
      <dgm:spPr/>
    </dgm:pt>
    <dgm:pt modelId="{C0EE9D42-E786-4FF6-9E39-4CA360658691}" type="pres">
      <dgm:prSet presAssocID="{046DCEF4-AABA-4C9B-831F-99C470AD7E77}" presName="childText" presStyleLbl="conFgAcc1" presStyleIdx="0" presStyleCnt="4" custScaleY="89392" custLinFactNeighborY="-37948">
        <dgm:presLayoutVars>
          <dgm:bulletEnabled val="1"/>
        </dgm:presLayoutVars>
      </dgm:prSet>
      <dgm:spPr/>
    </dgm:pt>
    <dgm:pt modelId="{40ABFF46-403C-4FB9-A025-483DFEC32CBD}" type="pres">
      <dgm:prSet presAssocID="{F8BB30CC-1EE9-4083-98EF-7E82ACCEF3DB}" presName="spaceBetweenRectangles" presStyleCnt="0"/>
      <dgm:spPr/>
    </dgm:pt>
    <dgm:pt modelId="{2802FD63-A73D-47ED-8618-0370F64EAF17}" type="pres">
      <dgm:prSet presAssocID="{17446E8F-9FFB-4561-BCB0-667E3975A697}" presName="parentLin" presStyleCnt="0"/>
      <dgm:spPr/>
    </dgm:pt>
    <dgm:pt modelId="{9CF70574-32BA-450F-B846-974C5A8B76A2}" type="pres">
      <dgm:prSet presAssocID="{17446E8F-9FFB-4561-BCB0-667E3975A697}" presName="parentLeftMargin" presStyleLbl="node1" presStyleIdx="0" presStyleCnt="4"/>
      <dgm:spPr/>
    </dgm:pt>
    <dgm:pt modelId="{11232BEA-4866-4BB5-A827-E91953642061}" type="pres">
      <dgm:prSet presAssocID="{17446E8F-9FFB-4561-BCB0-667E3975A697}" presName="parentText" presStyleLbl="node1" presStyleIdx="1" presStyleCnt="4" custScaleX="133169" custScaleY="76673" custLinFactNeighborY="-11390">
        <dgm:presLayoutVars>
          <dgm:chMax val="0"/>
          <dgm:bulletEnabled val="1"/>
        </dgm:presLayoutVars>
      </dgm:prSet>
      <dgm:spPr/>
    </dgm:pt>
    <dgm:pt modelId="{343A670E-7003-4039-A9AC-7603838E1526}" type="pres">
      <dgm:prSet presAssocID="{17446E8F-9FFB-4561-BCB0-667E3975A697}" presName="negativeSpace" presStyleCnt="0"/>
      <dgm:spPr/>
    </dgm:pt>
    <dgm:pt modelId="{E0C5ED54-3394-437D-9CD1-6DFCCB1D205A}" type="pres">
      <dgm:prSet presAssocID="{17446E8F-9FFB-4561-BCB0-667E3975A697}" presName="childText" presStyleLbl="conFgAcc1" presStyleIdx="1" presStyleCnt="4">
        <dgm:presLayoutVars>
          <dgm:bulletEnabled val="1"/>
        </dgm:presLayoutVars>
      </dgm:prSet>
      <dgm:spPr/>
    </dgm:pt>
    <dgm:pt modelId="{995104C2-48E1-474D-A4A3-78C552FC71F6}" type="pres">
      <dgm:prSet presAssocID="{BA1603D6-928F-44E9-AE5A-2A4DD187C102}" presName="spaceBetweenRectangles" presStyleCnt="0"/>
      <dgm:spPr/>
    </dgm:pt>
    <dgm:pt modelId="{EE630985-CC87-4B15-A4D4-F3533E6AF42E}" type="pres">
      <dgm:prSet presAssocID="{D7483A5D-6E1A-4551-8CBA-E118864921FF}" presName="parentLin" presStyleCnt="0"/>
      <dgm:spPr/>
    </dgm:pt>
    <dgm:pt modelId="{11FC835A-2258-4214-96B0-B7F0E96A1D56}" type="pres">
      <dgm:prSet presAssocID="{D7483A5D-6E1A-4551-8CBA-E118864921FF}" presName="parentLeftMargin" presStyleLbl="node1" presStyleIdx="1" presStyleCnt="4"/>
      <dgm:spPr/>
    </dgm:pt>
    <dgm:pt modelId="{8CF231AC-8232-43E5-A5CD-6CD96792B3C8}" type="pres">
      <dgm:prSet presAssocID="{D7483A5D-6E1A-4551-8CBA-E118864921FF}" presName="parentText" presStyleLbl="node1" presStyleIdx="2" presStyleCnt="4" custScaleX="133169" custScaleY="51677" custLinFactNeighborY="-11508">
        <dgm:presLayoutVars>
          <dgm:chMax val="0"/>
          <dgm:bulletEnabled val="1"/>
        </dgm:presLayoutVars>
      </dgm:prSet>
      <dgm:spPr/>
    </dgm:pt>
    <dgm:pt modelId="{68206D38-4AF0-4BD4-8AC9-D20F5106AC0D}" type="pres">
      <dgm:prSet presAssocID="{D7483A5D-6E1A-4551-8CBA-E118864921FF}" presName="negativeSpace" presStyleCnt="0"/>
      <dgm:spPr/>
    </dgm:pt>
    <dgm:pt modelId="{5ECE16E3-0EEA-438B-BC8D-74BF430834F1}" type="pres">
      <dgm:prSet presAssocID="{D7483A5D-6E1A-4551-8CBA-E118864921FF}" presName="childText" presStyleLbl="conFgAcc1" presStyleIdx="2" presStyleCnt="4" custScaleY="40999" custLinFactNeighborY="66409">
        <dgm:presLayoutVars>
          <dgm:bulletEnabled val="1"/>
        </dgm:presLayoutVars>
      </dgm:prSet>
      <dgm:spPr/>
    </dgm:pt>
    <dgm:pt modelId="{5286E867-5D99-4F86-BE1A-A8BC74835236}" type="pres">
      <dgm:prSet presAssocID="{7A454B95-BA24-4CF8-A26C-952FD5BF0211}" presName="spaceBetweenRectangles" presStyleCnt="0"/>
      <dgm:spPr/>
    </dgm:pt>
    <dgm:pt modelId="{BE60AA0C-A5AC-44BA-BB17-4CA73CB1AF42}" type="pres">
      <dgm:prSet presAssocID="{0A81448E-AF80-45D6-A125-6C5C35FF57EA}" presName="parentLin" presStyleCnt="0"/>
      <dgm:spPr/>
    </dgm:pt>
    <dgm:pt modelId="{B8EB6D5A-B257-48E5-A9F0-EDD34B1ABFD5}" type="pres">
      <dgm:prSet presAssocID="{0A81448E-AF80-45D6-A125-6C5C35FF57EA}" presName="parentLeftMargin" presStyleLbl="node1" presStyleIdx="2" presStyleCnt="4"/>
      <dgm:spPr/>
    </dgm:pt>
    <dgm:pt modelId="{031643AF-AC8E-4D14-9430-9E046DDA25A7}" type="pres">
      <dgm:prSet presAssocID="{0A81448E-AF80-45D6-A125-6C5C35FF57EA}" presName="parentText" presStyleLbl="node1" presStyleIdx="3" presStyleCnt="4" custScaleX="133169" custScaleY="56877">
        <dgm:presLayoutVars>
          <dgm:chMax val="0"/>
          <dgm:bulletEnabled val="1"/>
        </dgm:presLayoutVars>
      </dgm:prSet>
      <dgm:spPr/>
    </dgm:pt>
    <dgm:pt modelId="{6C7E37E9-E49B-467B-9B1E-068F33426671}" type="pres">
      <dgm:prSet presAssocID="{0A81448E-AF80-45D6-A125-6C5C35FF57EA}" presName="negativeSpace" presStyleCnt="0"/>
      <dgm:spPr/>
    </dgm:pt>
    <dgm:pt modelId="{09619A3A-4878-4288-995F-C41C7793B9A0}" type="pres">
      <dgm:prSet presAssocID="{0A81448E-AF80-45D6-A125-6C5C35FF57EA}" presName="childText" presStyleLbl="conFgAcc1" presStyleIdx="3" presStyleCnt="4" custScaleY="44935" custLinFactNeighborY="30175">
        <dgm:presLayoutVars>
          <dgm:bulletEnabled val="1"/>
        </dgm:presLayoutVars>
      </dgm:prSet>
      <dgm:spPr/>
    </dgm:pt>
  </dgm:ptLst>
  <dgm:cxnLst>
    <dgm:cxn modelId="{883D3F00-D224-42AC-84B4-E9B597DA496E}" srcId="{17446E8F-9FFB-4561-BCB0-667E3975A697}" destId="{A6CA8F8E-36E8-4B5F-84D8-2745044675B9}" srcOrd="4" destOrd="0" parTransId="{C2B8FC89-1493-4874-A827-A04E982E4B53}" sibTransId="{052E4B4C-3205-4B73-B157-D696A893073A}"/>
    <dgm:cxn modelId="{55533204-613D-40B4-A5CC-AC9E0A4A674F}" srcId="{17446E8F-9FFB-4561-BCB0-667E3975A697}" destId="{B5DB0C93-99E7-465E-B2A8-5191D9CC6C1A}" srcOrd="0" destOrd="0" parTransId="{FD62C52C-08CE-407D-A147-E197B600DB88}" sibTransId="{9DD35B4D-06FA-45A7-80C4-9A1C4D037331}"/>
    <dgm:cxn modelId="{606D1008-F240-4FF0-BEB1-9771949A5DA7}" type="presOf" srcId="{CEF73D32-7EF3-40B8-B80C-02F23560C997}" destId="{E0C5ED54-3394-437D-9CD1-6DFCCB1D205A}" srcOrd="0" destOrd="2" presId="urn:microsoft.com/office/officeart/2005/8/layout/list1"/>
    <dgm:cxn modelId="{BB64490C-DC52-477C-8DFA-7E06BEBF6539}" srcId="{BB9ECA24-BCAB-4B5F-A933-2790492632FB}" destId="{CEF73D32-7EF3-40B8-B80C-02F23560C997}" srcOrd="0" destOrd="0" parTransId="{73A13B49-27A2-411C-8CAA-DD6A8C825FF3}" sibTransId="{FAC55747-D32D-4850-AD21-88A83E340EAB}"/>
    <dgm:cxn modelId="{0C4B6212-BF25-48FC-8429-388BB93B4E02}" type="presOf" srcId="{05EA805D-F878-4EEE-B7EB-7F3A1C6D0F3E}" destId="{E0C5ED54-3394-437D-9CD1-6DFCCB1D205A}" srcOrd="0" destOrd="4" presId="urn:microsoft.com/office/officeart/2005/8/layout/list1"/>
    <dgm:cxn modelId="{28726E13-D221-4CC3-A975-58E253B0078F}" srcId="{8440180D-29CD-47E6-BA76-36963FB3AAB5}" destId="{72DF3271-9FEE-43B5-AF6E-7BD13BFDF684}" srcOrd="1" destOrd="0" parTransId="{F9820D73-993F-4422-A3CE-CC8870A0AEA8}" sibTransId="{58E5CC6D-ADA0-4677-9B4C-C7D4E547F2D4}"/>
    <dgm:cxn modelId="{F944971B-D62F-45B8-9746-6A9355493CE7}" srcId="{C2F34891-77C7-40EF-9CA1-D9C5F4B252D9}" destId="{96F506DA-604C-40CF-BB2B-913DD64ED792}" srcOrd="1" destOrd="0" parTransId="{7DF6794B-2738-4609-BFAB-1CB58DBDB00D}" sibTransId="{AD32D021-5335-4B4B-B0FF-DB26E1005DF3}"/>
    <dgm:cxn modelId="{C5C9FA23-ECD3-4235-8BD6-AC4D270D5BA1}" srcId="{8440180D-29CD-47E6-BA76-36963FB3AAB5}" destId="{C2F34891-77C7-40EF-9CA1-D9C5F4B252D9}" srcOrd="0" destOrd="0" parTransId="{2EA13707-3773-4EA9-ACD9-7357CBB4CBC2}" sibTransId="{038746B7-0F8C-48C3-A07C-243962A85EE1}"/>
    <dgm:cxn modelId="{E721612E-7E2A-4DE8-A7DF-18BC1D21E687}" type="presOf" srcId="{17446E8F-9FFB-4561-BCB0-667E3975A697}" destId="{9CF70574-32BA-450F-B846-974C5A8B76A2}" srcOrd="0" destOrd="0" presId="urn:microsoft.com/office/officeart/2005/8/layout/list1"/>
    <dgm:cxn modelId="{1094DD31-870E-4F3A-B831-1EF2A0EBA115}" type="presOf" srcId="{64C04F36-6AC3-4701-8D9B-E85A3C182DEE}" destId="{E0C5ED54-3394-437D-9CD1-6DFCCB1D205A}" srcOrd="0" destOrd="5" presId="urn:microsoft.com/office/officeart/2005/8/layout/list1"/>
    <dgm:cxn modelId="{D652D832-5293-44EC-815D-C806013FFC62}" srcId="{BB9ECA24-BCAB-4B5F-A933-2790492632FB}" destId="{05EA805D-F878-4EEE-B7EB-7F3A1C6D0F3E}" srcOrd="2" destOrd="0" parTransId="{52A882EA-97CC-445D-A4DA-8235A66B8B7E}" sibTransId="{0160CDD1-B99D-42DE-9937-D96BD5E901BB}"/>
    <dgm:cxn modelId="{7563B333-2D4E-4250-9AE1-09CAF26D3491}" srcId="{C2F34891-77C7-40EF-9CA1-D9C5F4B252D9}" destId="{5E8C61A6-2940-4FC5-8134-EB44FB4F7BA4}" srcOrd="4" destOrd="0" parTransId="{437FE770-6F65-4018-9797-C0181CDC61E6}" sibTransId="{328E75CA-2DCD-4F74-9ECF-AD9FB2C9ABDE}"/>
    <dgm:cxn modelId="{78C05434-B9B3-45F0-85A7-35710318CB6B}" type="presOf" srcId="{B6849C76-FC28-4AB2-AB36-CA24990D5F7C}" destId="{E0C5ED54-3394-437D-9CD1-6DFCCB1D205A}" srcOrd="0" destOrd="6" presId="urn:microsoft.com/office/officeart/2005/8/layout/list1"/>
    <dgm:cxn modelId="{41F20435-65B5-462D-86A5-22612F6F8397}" type="presOf" srcId="{C2F34891-77C7-40EF-9CA1-D9C5F4B252D9}" destId="{E0C5ED54-3394-437D-9CD1-6DFCCB1D205A}" srcOrd="0" destOrd="9" presId="urn:microsoft.com/office/officeart/2005/8/layout/list1"/>
    <dgm:cxn modelId="{92759138-9B33-454D-B3E5-BE4DAD88E695}" type="presOf" srcId="{8440180D-29CD-47E6-BA76-36963FB3AAB5}" destId="{E0C5ED54-3394-437D-9CD1-6DFCCB1D205A}" srcOrd="0" destOrd="8" presId="urn:microsoft.com/office/officeart/2005/8/layout/list1"/>
    <dgm:cxn modelId="{7D508939-F50E-42E9-90D4-983EFCC35A75}" type="presOf" srcId="{A6CA8F8E-36E8-4B5F-84D8-2745044675B9}" destId="{E0C5ED54-3394-437D-9CD1-6DFCCB1D205A}" srcOrd="0" destOrd="16" presId="urn:microsoft.com/office/officeart/2005/8/layout/list1"/>
    <dgm:cxn modelId="{7AE2B944-0482-4A25-A14D-38D61A3DB141}" type="presOf" srcId="{72DF3271-9FEE-43B5-AF6E-7BD13BFDF684}" destId="{E0C5ED54-3394-437D-9CD1-6DFCCB1D205A}" srcOrd="0" destOrd="15" presId="urn:microsoft.com/office/officeart/2005/8/layout/list1"/>
    <dgm:cxn modelId="{A8A8CF47-E64B-42D8-A4F8-01E73A3DD713}" type="presOf" srcId="{BB9ECA24-BCAB-4B5F-A933-2790492632FB}" destId="{E0C5ED54-3394-437D-9CD1-6DFCCB1D205A}" srcOrd="0" destOrd="1" presId="urn:microsoft.com/office/officeart/2005/8/layout/list1"/>
    <dgm:cxn modelId="{BFCE8D4C-7B63-4757-BB2F-CC84CD880E58}" type="presOf" srcId="{3FED43FC-C528-4370-9EBF-DA1D6D62CB6D}" destId="{E0C5ED54-3394-437D-9CD1-6DFCCB1D205A}" srcOrd="0" destOrd="7" presId="urn:microsoft.com/office/officeart/2005/8/layout/list1"/>
    <dgm:cxn modelId="{37A9A152-F739-4BDF-BA6A-451AF0DEA651}" type="presOf" srcId="{6384302B-B0AE-45B8-B7DC-5CCB89524493}" destId="{E0C5ED54-3394-437D-9CD1-6DFCCB1D205A}" srcOrd="0" destOrd="3" presId="urn:microsoft.com/office/officeart/2005/8/layout/list1"/>
    <dgm:cxn modelId="{ADA7FF5A-C681-46C0-B5A5-4A5FEEAF999A}" srcId="{17446E8F-9FFB-4561-BCB0-667E3975A697}" destId="{BB9ECA24-BCAB-4B5F-A933-2790492632FB}" srcOrd="1" destOrd="0" parTransId="{29F9E193-3012-4A85-86F6-E22F8E063252}" sibTransId="{741DAD55-1D67-4998-86AC-24E3F9C191A0}"/>
    <dgm:cxn modelId="{91A59D5B-3B52-4F17-AF03-9AA67E226736}" srcId="{C2F34891-77C7-40EF-9CA1-D9C5F4B252D9}" destId="{1495346A-5227-4091-8431-DCA300039A38}" srcOrd="3" destOrd="0" parTransId="{9D0636F2-1801-4787-8581-6F95580EEC5D}" sibTransId="{CC3B17CE-2A1C-43D2-BA5A-7CA1651489C0}"/>
    <dgm:cxn modelId="{4BDB8B5D-AD4D-4FC0-A108-513C8CB4970F}" srcId="{30FBECDA-EF30-4B32-8273-3A7C0EE02D26}" destId="{0A81448E-AF80-45D6-A125-6C5C35FF57EA}" srcOrd="3" destOrd="0" parTransId="{7E2C27FF-2288-438B-9CAB-7273C7092D41}" sibTransId="{B57FF39B-829B-48CB-B49A-B9E752F3440F}"/>
    <dgm:cxn modelId="{426EFB60-8675-47DD-B384-B91FFFAD3ADB}" srcId="{30FBECDA-EF30-4B32-8273-3A7C0EE02D26}" destId="{17446E8F-9FFB-4561-BCB0-667E3975A697}" srcOrd="1" destOrd="0" parTransId="{68F41171-73AA-469D-B6ED-C46D12C30EF0}" sibTransId="{BA1603D6-928F-44E9-AE5A-2A4DD187C102}"/>
    <dgm:cxn modelId="{D003D764-6F1E-4B43-ADFD-1DC714237BD9}" type="presOf" srcId="{B5DB0C93-99E7-465E-B2A8-5191D9CC6C1A}" destId="{E0C5ED54-3394-437D-9CD1-6DFCCB1D205A}" srcOrd="0" destOrd="0" presId="urn:microsoft.com/office/officeart/2005/8/layout/list1"/>
    <dgm:cxn modelId="{068F6866-05BB-4F4B-A9F6-8F845F7102E7}" srcId="{C2F34891-77C7-40EF-9CA1-D9C5F4B252D9}" destId="{CC02B894-A025-416F-94BE-654B305F99DA}" srcOrd="2" destOrd="0" parTransId="{204317C7-B966-416F-A81F-17A87E9C4702}" sibTransId="{BE4A30DA-C2C3-4521-9525-3F40152EADDE}"/>
    <dgm:cxn modelId="{DC793C68-9570-489A-8946-D075EC9EA875}" type="presOf" srcId="{D7483A5D-6E1A-4551-8CBA-E118864921FF}" destId="{11FC835A-2258-4214-96B0-B7F0E96A1D56}" srcOrd="0" destOrd="0" presId="urn:microsoft.com/office/officeart/2005/8/layout/list1"/>
    <dgm:cxn modelId="{8538C975-031E-4749-AF52-08F345ADC9F8}" type="presOf" srcId="{96F506DA-604C-40CF-BB2B-913DD64ED792}" destId="{E0C5ED54-3394-437D-9CD1-6DFCCB1D205A}" srcOrd="0" destOrd="11" presId="urn:microsoft.com/office/officeart/2005/8/layout/list1"/>
    <dgm:cxn modelId="{6B01D07E-2207-40CE-A497-1EDBF6F85B23}" srcId="{17446E8F-9FFB-4561-BCB0-667E3975A697}" destId="{8440180D-29CD-47E6-BA76-36963FB3AAB5}" srcOrd="3" destOrd="0" parTransId="{833D4353-124F-4897-AD9B-CDCD9EDB2A05}" sibTransId="{2072A8F2-8C94-480F-9A2D-18459B6AACDE}"/>
    <dgm:cxn modelId="{020C0185-EADB-48F3-B3F6-973C42A2FDF2}" type="presOf" srcId="{5E8C61A6-2940-4FC5-8134-EB44FB4F7BA4}" destId="{E0C5ED54-3394-437D-9CD1-6DFCCB1D205A}" srcOrd="0" destOrd="14" presId="urn:microsoft.com/office/officeart/2005/8/layout/list1"/>
    <dgm:cxn modelId="{29481D90-370C-4D3B-AC3F-105FDE9AF656}" type="presOf" srcId="{0A81448E-AF80-45D6-A125-6C5C35FF57EA}" destId="{031643AF-AC8E-4D14-9430-9E046DDA25A7}" srcOrd="1" destOrd="0" presId="urn:microsoft.com/office/officeart/2005/8/layout/list1"/>
    <dgm:cxn modelId="{2849ED94-F84B-4AB0-8B71-7B037B44386E}" type="presOf" srcId="{046DCEF4-AABA-4C9B-831F-99C470AD7E77}" destId="{765856D5-4B19-4C50-BF44-AB71AFF1D134}" srcOrd="1" destOrd="0" presId="urn:microsoft.com/office/officeart/2005/8/layout/list1"/>
    <dgm:cxn modelId="{8FD587A2-FB76-42EF-ACFD-257D2E3797FA}" srcId="{B6849C76-FC28-4AB2-AB36-CA24990D5F7C}" destId="{3FED43FC-C528-4370-9EBF-DA1D6D62CB6D}" srcOrd="0" destOrd="0" parTransId="{5D922867-DED3-4803-A522-F4B4CFEBDD1A}" sibTransId="{3BEE50AE-B84C-4F7A-9DF7-C4867A7E421A}"/>
    <dgm:cxn modelId="{F3AFE7A3-0A94-42F0-B399-3F1DBC0C3336}" type="presOf" srcId="{CC02B894-A025-416F-94BE-654B305F99DA}" destId="{E0C5ED54-3394-437D-9CD1-6DFCCB1D205A}" srcOrd="0" destOrd="12" presId="urn:microsoft.com/office/officeart/2005/8/layout/list1"/>
    <dgm:cxn modelId="{4F5482A9-1E8C-4A71-92D4-F28B99787EE6}" srcId="{30FBECDA-EF30-4B32-8273-3A7C0EE02D26}" destId="{D7483A5D-6E1A-4551-8CBA-E118864921FF}" srcOrd="2" destOrd="0" parTransId="{F1579CE9-4041-48FC-8809-DE840CC97F57}" sibTransId="{7A454B95-BA24-4CF8-A26C-952FD5BF0211}"/>
    <dgm:cxn modelId="{1D30C7B7-D6D7-4C4C-8221-6AEE0EC4C37A}" srcId="{BB9ECA24-BCAB-4B5F-A933-2790492632FB}" destId="{6384302B-B0AE-45B8-B7DC-5CCB89524493}" srcOrd="1" destOrd="0" parTransId="{2B2966F8-B8C3-4A8A-9D12-AFA86AB35E32}" sibTransId="{173234AB-1B58-429A-981F-54CDA442F039}"/>
    <dgm:cxn modelId="{298990B9-C969-4432-B841-EFD327BA933A}" srcId="{17446E8F-9FFB-4561-BCB0-667E3975A697}" destId="{B6849C76-FC28-4AB2-AB36-CA24990D5F7C}" srcOrd="2" destOrd="0" parTransId="{689183FB-A0B1-4E44-B7BB-F890743F84A3}" sibTransId="{48079530-7392-4290-94B8-101B498AD9A6}"/>
    <dgm:cxn modelId="{74C8FFC4-CB6C-46BB-83B9-D28547439061}" type="presOf" srcId="{0A81448E-AF80-45D6-A125-6C5C35FF57EA}" destId="{B8EB6D5A-B257-48E5-A9F0-EDD34B1ABFD5}" srcOrd="0" destOrd="0" presId="urn:microsoft.com/office/officeart/2005/8/layout/list1"/>
    <dgm:cxn modelId="{F35E0EC6-D774-444A-8CCE-C06ACA72D185}" type="presOf" srcId="{1495346A-5227-4091-8431-DCA300039A38}" destId="{E0C5ED54-3394-437D-9CD1-6DFCCB1D205A}" srcOrd="0" destOrd="13" presId="urn:microsoft.com/office/officeart/2005/8/layout/list1"/>
    <dgm:cxn modelId="{B26D57CD-A0D7-4C33-8DCC-C52F9B4A1F79}" srcId="{30FBECDA-EF30-4B32-8273-3A7C0EE02D26}" destId="{046DCEF4-AABA-4C9B-831F-99C470AD7E77}" srcOrd="0" destOrd="0" parTransId="{53526D95-BF8E-4DB6-B347-6827A9969631}" sibTransId="{F8BB30CC-1EE9-4083-98EF-7E82ACCEF3DB}"/>
    <dgm:cxn modelId="{EC39DED6-9F71-42D2-8443-F1746D840B21}" type="presOf" srcId="{C56CA49A-3E68-4B41-9EF7-F7EEFE701DC2}" destId="{E0C5ED54-3394-437D-9CD1-6DFCCB1D205A}" srcOrd="0" destOrd="10" presId="urn:microsoft.com/office/officeart/2005/8/layout/list1"/>
    <dgm:cxn modelId="{67355DD9-FCC1-42F5-9448-5B36623B164B}" type="presOf" srcId="{D7483A5D-6E1A-4551-8CBA-E118864921FF}" destId="{8CF231AC-8232-43E5-A5CD-6CD96792B3C8}" srcOrd="1" destOrd="0" presId="urn:microsoft.com/office/officeart/2005/8/layout/list1"/>
    <dgm:cxn modelId="{390221DE-D63A-4567-BD4B-9EB2E90334E7}" type="presOf" srcId="{046DCEF4-AABA-4C9B-831F-99C470AD7E77}" destId="{B2976C5E-A4D9-4CA5-8570-24F0FEBA550C}" srcOrd="0" destOrd="0" presId="urn:microsoft.com/office/officeart/2005/8/layout/list1"/>
    <dgm:cxn modelId="{44A444E0-EA84-41B3-8AF0-53062AC952EC}" type="presOf" srcId="{30FBECDA-EF30-4B32-8273-3A7C0EE02D26}" destId="{D6721CE3-C95C-4FDA-9040-F30E8B4A27D8}" srcOrd="0" destOrd="0" presId="urn:microsoft.com/office/officeart/2005/8/layout/list1"/>
    <dgm:cxn modelId="{7E1A6FE4-5C8E-4E48-846A-B295F7BB687D}" srcId="{BB9ECA24-BCAB-4B5F-A933-2790492632FB}" destId="{64C04F36-6AC3-4701-8D9B-E85A3C182DEE}" srcOrd="3" destOrd="0" parTransId="{8D9D2804-4869-482B-9DE1-C882C3EE9D86}" sibTransId="{50F201C1-D88B-4DF9-9802-8A1C7C6A2078}"/>
    <dgm:cxn modelId="{26EA08EF-6905-4713-B3BF-333D0B56D764}" srcId="{C2F34891-77C7-40EF-9CA1-D9C5F4B252D9}" destId="{C56CA49A-3E68-4B41-9EF7-F7EEFE701DC2}" srcOrd="0" destOrd="0" parTransId="{A8171D92-01AB-407C-A8DE-5C0824EC04D8}" sibTransId="{F0B5C8A9-697A-4EB0-AFC7-AB68C64D6FEC}"/>
    <dgm:cxn modelId="{1BCA2EF7-29BA-4D66-A1ED-B2B41A859B1F}" type="presOf" srcId="{17446E8F-9FFB-4561-BCB0-667E3975A697}" destId="{11232BEA-4866-4BB5-A827-E91953642061}" srcOrd="1" destOrd="0" presId="urn:microsoft.com/office/officeart/2005/8/layout/list1"/>
    <dgm:cxn modelId="{857096FB-012B-48D8-9A22-82B88EF6BEDB}" type="presParOf" srcId="{D6721CE3-C95C-4FDA-9040-F30E8B4A27D8}" destId="{D2C9159A-6E51-4B8E-B44D-DD488DCD2C86}" srcOrd="0" destOrd="0" presId="urn:microsoft.com/office/officeart/2005/8/layout/list1"/>
    <dgm:cxn modelId="{627A03B5-765B-4B30-A192-3B3390ECF7D9}" type="presParOf" srcId="{D2C9159A-6E51-4B8E-B44D-DD488DCD2C86}" destId="{B2976C5E-A4D9-4CA5-8570-24F0FEBA550C}" srcOrd="0" destOrd="0" presId="urn:microsoft.com/office/officeart/2005/8/layout/list1"/>
    <dgm:cxn modelId="{E5EB6E5C-4AD0-4CFA-917E-34B1AC078CA8}" type="presParOf" srcId="{D2C9159A-6E51-4B8E-B44D-DD488DCD2C86}" destId="{765856D5-4B19-4C50-BF44-AB71AFF1D134}" srcOrd="1" destOrd="0" presId="urn:microsoft.com/office/officeart/2005/8/layout/list1"/>
    <dgm:cxn modelId="{3474F99A-1F9D-4B9A-A702-0CE87E23CCCB}" type="presParOf" srcId="{D6721CE3-C95C-4FDA-9040-F30E8B4A27D8}" destId="{105BE257-44BF-4E4D-9822-E01E323322F8}" srcOrd="1" destOrd="0" presId="urn:microsoft.com/office/officeart/2005/8/layout/list1"/>
    <dgm:cxn modelId="{4C88C2BB-AF4D-47D1-9B8D-68F1BEEB2FB2}" type="presParOf" srcId="{D6721CE3-C95C-4FDA-9040-F30E8B4A27D8}" destId="{C0EE9D42-E786-4FF6-9E39-4CA360658691}" srcOrd="2" destOrd="0" presId="urn:microsoft.com/office/officeart/2005/8/layout/list1"/>
    <dgm:cxn modelId="{8230051D-0B46-4370-A7DD-2747115F8870}" type="presParOf" srcId="{D6721CE3-C95C-4FDA-9040-F30E8B4A27D8}" destId="{40ABFF46-403C-4FB9-A025-483DFEC32CBD}" srcOrd="3" destOrd="0" presId="urn:microsoft.com/office/officeart/2005/8/layout/list1"/>
    <dgm:cxn modelId="{9FDD77E2-137D-4416-ABE5-F9153B20ABC7}" type="presParOf" srcId="{D6721CE3-C95C-4FDA-9040-F30E8B4A27D8}" destId="{2802FD63-A73D-47ED-8618-0370F64EAF17}" srcOrd="4" destOrd="0" presId="urn:microsoft.com/office/officeart/2005/8/layout/list1"/>
    <dgm:cxn modelId="{AB7630DB-6D01-4BA7-8380-186DAF8A6890}" type="presParOf" srcId="{2802FD63-A73D-47ED-8618-0370F64EAF17}" destId="{9CF70574-32BA-450F-B846-974C5A8B76A2}" srcOrd="0" destOrd="0" presId="urn:microsoft.com/office/officeart/2005/8/layout/list1"/>
    <dgm:cxn modelId="{7F532384-CC54-4092-8764-B442C5320EFB}" type="presParOf" srcId="{2802FD63-A73D-47ED-8618-0370F64EAF17}" destId="{11232BEA-4866-4BB5-A827-E91953642061}" srcOrd="1" destOrd="0" presId="urn:microsoft.com/office/officeart/2005/8/layout/list1"/>
    <dgm:cxn modelId="{1B85FD77-D3AC-4176-8C39-FAA4C5B7F61C}" type="presParOf" srcId="{D6721CE3-C95C-4FDA-9040-F30E8B4A27D8}" destId="{343A670E-7003-4039-A9AC-7603838E1526}" srcOrd="5" destOrd="0" presId="urn:microsoft.com/office/officeart/2005/8/layout/list1"/>
    <dgm:cxn modelId="{8AC7D39E-00A0-4729-8AE5-24256DB578E5}" type="presParOf" srcId="{D6721CE3-C95C-4FDA-9040-F30E8B4A27D8}" destId="{E0C5ED54-3394-437D-9CD1-6DFCCB1D205A}" srcOrd="6" destOrd="0" presId="urn:microsoft.com/office/officeart/2005/8/layout/list1"/>
    <dgm:cxn modelId="{441908CD-7600-4673-8CCF-7989F6EF7602}" type="presParOf" srcId="{D6721CE3-C95C-4FDA-9040-F30E8B4A27D8}" destId="{995104C2-48E1-474D-A4A3-78C552FC71F6}" srcOrd="7" destOrd="0" presId="urn:microsoft.com/office/officeart/2005/8/layout/list1"/>
    <dgm:cxn modelId="{63118E45-1BEF-41FC-915F-C113F6D3D2E9}" type="presParOf" srcId="{D6721CE3-C95C-4FDA-9040-F30E8B4A27D8}" destId="{EE630985-CC87-4B15-A4D4-F3533E6AF42E}" srcOrd="8" destOrd="0" presId="urn:microsoft.com/office/officeart/2005/8/layout/list1"/>
    <dgm:cxn modelId="{A3772B0D-7786-4C55-A3DC-7BD496A01897}" type="presParOf" srcId="{EE630985-CC87-4B15-A4D4-F3533E6AF42E}" destId="{11FC835A-2258-4214-96B0-B7F0E96A1D56}" srcOrd="0" destOrd="0" presId="urn:microsoft.com/office/officeart/2005/8/layout/list1"/>
    <dgm:cxn modelId="{03DC3F7C-EB68-4424-90DF-FEB310A51D00}" type="presParOf" srcId="{EE630985-CC87-4B15-A4D4-F3533E6AF42E}" destId="{8CF231AC-8232-43E5-A5CD-6CD96792B3C8}" srcOrd="1" destOrd="0" presId="urn:microsoft.com/office/officeart/2005/8/layout/list1"/>
    <dgm:cxn modelId="{EA61A103-F661-4FCF-B836-64B093C4E0FA}" type="presParOf" srcId="{D6721CE3-C95C-4FDA-9040-F30E8B4A27D8}" destId="{68206D38-4AF0-4BD4-8AC9-D20F5106AC0D}" srcOrd="9" destOrd="0" presId="urn:microsoft.com/office/officeart/2005/8/layout/list1"/>
    <dgm:cxn modelId="{70BFB7D6-1BE6-4140-95A2-224E475467E5}" type="presParOf" srcId="{D6721CE3-C95C-4FDA-9040-F30E8B4A27D8}" destId="{5ECE16E3-0EEA-438B-BC8D-74BF430834F1}" srcOrd="10" destOrd="0" presId="urn:microsoft.com/office/officeart/2005/8/layout/list1"/>
    <dgm:cxn modelId="{315706E4-70F5-463C-A49A-B04F927ACAE4}" type="presParOf" srcId="{D6721CE3-C95C-4FDA-9040-F30E8B4A27D8}" destId="{5286E867-5D99-4F86-BE1A-A8BC74835236}" srcOrd="11" destOrd="0" presId="urn:microsoft.com/office/officeart/2005/8/layout/list1"/>
    <dgm:cxn modelId="{E1B05A54-842F-4931-A458-38376FEE9144}" type="presParOf" srcId="{D6721CE3-C95C-4FDA-9040-F30E8B4A27D8}" destId="{BE60AA0C-A5AC-44BA-BB17-4CA73CB1AF42}" srcOrd="12" destOrd="0" presId="urn:microsoft.com/office/officeart/2005/8/layout/list1"/>
    <dgm:cxn modelId="{EE966D23-4B4F-4613-B7C8-4FED833564A7}" type="presParOf" srcId="{BE60AA0C-A5AC-44BA-BB17-4CA73CB1AF42}" destId="{B8EB6D5A-B257-48E5-A9F0-EDD34B1ABFD5}" srcOrd="0" destOrd="0" presId="urn:microsoft.com/office/officeart/2005/8/layout/list1"/>
    <dgm:cxn modelId="{1A367FC5-873B-4BA1-9E31-40D03D6F9AB4}" type="presParOf" srcId="{BE60AA0C-A5AC-44BA-BB17-4CA73CB1AF42}" destId="{031643AF-AC8E-4D14-9430-9E046DDA25A7}" srcOrd="1" destOrd="0" presId="urn:microsoft.com/office/officeart/2005/8/layout/list1"/>
    <dgm:cxn modelId="{07F02082-5817-48F4-9561-23CF46BAC586}" type="presParOf" srcId="{D6721CE3-C95C-4FDA-9040-F30E8B4A27D8}" destId="{6C7E37E9-E49B-467B-9B1E-068F33426671}" srcOrd="13" destOrd="0" presId="urn:microsoft.com/office/officeart/2005/8/layout/list1"/>
    <dgm:cxn modelId="{7BDBAE00-32A2-447D-97AA-153B63A5355D}" type="presParOf" srcId="{D6721CE3-C95C-4FDA-9040-F30E8B4A27D8}" destId="{09619A3A-4878-4288-995F-C41C7793B9A0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C3B5A4-1286-4720-81C7-69F6C54FB13F}">
      <dsp:nvSpPr>
        <dsp:cNvPr id="0" name=""/>
        <dsp:cNvSpPr/>
      </dsp:nvSpPr>
      <dsp:spPr>
        <a:xfrm>
          <a:off x="0" y="11896"/>
          <a:ext cx="5089676" cy="336960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PD-L1 IC or TC</a:t>
          </a:r>
        </a:p>
      </dsp:txBody>
      <dsp:txXfrm>
        <a:off x="16449" y="28345"/>
        <a:ext cx="5056778" cy="304062"/>
      </dsp:txXfrm>
    </dsp:sp>
    <dsp:sp modelId="{B37F9023-7E34-48E1-BBD1-D369AE657D23}">
      <dsp:nvSpPr>
        <dsp:cNvPr id="0" name=""/>
        <dsp:cNvSpPr/>
      </dsp:nvSpPr>
      <dsp:spPr>
        <a:xfrm>
          <a:off x="0" y="400696"/>
          <a:ext cx="5089676" cy="336960"/>
        </a:xfrm>
        <a:prstGeom prst="roundRect">
          <a:avLst/>
        </a:prstGeom>
        <a:solidFill>
          <a:schemeClr val="accent1">
            <a:shade val="80000"/>
            <a:hueOff val="64707"/>
            <a:satOff val="-3907"/>
            <a:lumOff val="316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CD8+ T cells</a:t>
          </a:r>
          <a:endParaRPr lang="en-US" sz="1050" b="1" kern="1200" dirty="0"/>
        </a:p>
      </dsp:txBody>
      <dsp:txXfrm>
        <a:off x="16449" y="417145"/>
        <a:ext cx="5056778" cy="304062"/>
      </dsp:txXfrm>
    </dsp:sp>
    <dsp:sp modelId="{412358C5-8DD3-4C26-87E5-7E1CB6A7CDBF}">
      <dsp:nvSpPr>
        <dsp:cNvPr id="0" name=""/>
        <dsp:cNvSpPr/>
      </dsp:nvSpPr>
      <dsp:spPr>
        <a:xfrm>
          <a:off x="0" y="789496"/>
          <a:ext cx="5089676" cy="336960"/>
        </a:xfrm>
        <a:prstGeom prst="roundRect">
          <a:avLst/>
        </a:prstGeom>
        <a:solidFill>
          <a:schemeClr val="accent1">
            <a:shade val="80000"/>
            <a:hueOff val="129415"/>
            <a:satOff val="-7814"/>
            <a:lumOff val="632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Stromal TILs</a:t>
          </a:r>
          <a:endParaRPr lang="en-US" sz="1050" b="1" kern="1200" dirty="0"/>
        </a:p>
      </dsp:txBody>
      <dsp:txXfrm>
        <a:off x="16449" y="805945"/>
        <a:ext cx="5056778" cy="304062"/>
      </dsp:txXfrm>
    </dsp:sp>
    <dsp:sp modelId="{26799821-1718-4033-901E-439D6908AA84}">
      <dsp:nvSpPr>
        <dsp:cNvPr id="0" name=""/>
        <dsp:cNvSpPr/>
      </dsp:nvSpPr>
      <dsp:spPr>
        <a:xfrm>
          <a:off x="0" y="1178296"/>
          <a:ext cx="5089676" cy="336960"/>
        </a:xfrm>
        <a:prstGeom prst="roundRect">
          <a:avLst/>
        </a:prstGeom>
        <a:solidFill>
          <a:schemeClr val="accent1">
            <a:shade val="80000"/>
            <a:hueOff val="194122"/>
            <a:satOff val="-11720"/>
            <a:lumOff val="94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 dirty="0"/>
            <a:t>Stromal Granzyme B expression</a:t>
          </a:r>
        </a:p>
      </dsp:txBody>
      <dsp:txXfrm>
        <a:off x="16449" y="1194745"/>
        <a:ext cx="5056778" cy="304062"/>
      </dsp:txXfrm>
    </dsp:sp>
    <dsp:sp modelId="{00B65FD2-1380-446F-85A3-C8DD3108B08A}">
      <dsp:nvSpPr>
        <dsp:cNvPr id="0" name=""/>
        <dsp:cNvSpPr/>
      </dsp:nvSpPr>
      <dsp:spPr>
        <a:xfrm>
          <a:off x="0" y="1567096"/>
          <a:ext cx="5089676" cy="336960"/>
        </a:xfrm>
        <a:prstGeom prst="roundRect">
          <a:avLst/>
        </a:prstGeom>
        <a:solidFill>
          <a:schemeClr val="accent1">
            <a:shade val="80000"/>
            <a:hueOff val="258830"/>
            <a:satOff val="-15627"/>
            <a:lumOff val="1264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Interferon-related gene expression</a:t>
          </a:r>
          <a:endParaRPr lang="en-US" sz="1050" b="1" kern="1200" dirty="0"/>
        </a:p>
      </dsp:txBody>
      <dsp:txXfrm>
        <a:off x="16449" y="1583545"/>
        <a:ext cx="5056778" cy="304062"/>
      </dsp:txXfrm>
    </dsp:sp>
    <dsp:sp modelId="{26E9E4DA-C338-42A8-A6CE-05E0C5BF9DA2}">
      <dsp:nvSpPr>
        <dsp:cNvPr id="0" name=""/>
        <dsp:cNvSpPr/>
      </dsp:nvSpPr>
      <dsp:spPr>
        <a:xfrm>
          <a:off x="0" y="1955896"/>
          <a:ext cx="5089676" cy="336960"/>
        </a:xfrm>
        <a:prstGeom prst="roundRect">
          <a:avLst/>
        </a:prstGeom>
        <a:solidFill>
          <a:schemeClr val="accent1">
            <a:shade val="80000"/>
            <a:hueOff val="323537"/>
            <a:satOff val="-19534"/>
            <a:lumOff val="1580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MHC-1 and antigen expression machinery</a:t>
          </a:r>
          <a:endParaRPr lang="en-US" sz="1050" b="1" kern="1200" dirty="0"/>
        </a:p>
      </dsp:txBody>
      <dsp:txXfrm>
        <a:off x="16449" y="1972345"/>
        <a:ext cx="5056778" cy="304062"/>
      </dsp:txXfrm>
    </dsp:sp>
    <dsp:sp modelId="{C242FE03-0C64-4D32-A75E-662B086191A0}">
      <dsp:nvSpPr>
        <dsp:cNvPr id="0" name=""/>
        <dsp:cNvSpPr/>
      </dsp:nvSpPr>
      <dsp:spPr>
        <a:xfrm>
          <a:off x="0" y="2344696"/>
          <a:ext cx="5089676" cy="336960"/>
        </a:xfrm>
        <a:prstGeom prst="roundRect">
          <a:avLst/>
        </a:prstGeom>
        <a:solidFill>
          <a:schemeClr val="accent1">
            <a:shade val="80000"/>
            <a:hueOff val="388244"/>
            <a:satOff val="-23441"/>
            <a:lumOff val="189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Cytokines</a:t>
          </a:r>
          <a:endParaRPr lang="en-US" sz="1050" b="1" kern="1200" dirty="0"/>
        </a:p>
      </dsp:txBody>
      <dsp:txXfrm>
        <a:off x="16449" y="2361145"/>
        <a:ext cx="5056778" cy="304062"/>
      </dsp:txXfrm>
    </dsp:sp>
    <dsp:sp modelId="{5E548268-666D-46D0-8469-AC8260F21A99}">
      <dsp:nvSpPr>
        <dsp:cNvPr id="0" name=""/>
        <dsp:cNvSpPr/>
      </dsp:nvSpPr>
      <dsp:spPr>
        <a:xfrm>
          <a:off x="0" y="2733496"/>
          <a:ext cx="5089676" cy="336960"/>
        </a:xfrm>
        <a:prstGeom prst="roundRect">
          <a:avLst/>
        </a:prstGeom>
        <a:solidFill>
          <a:schemeClr val="accent1">
            <a:shade val="80000"/>
            <a:hueOff val="452952"/>
            <a:satOff val="-27348"/>
            <a:lumOff val="221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MDSCs</a:t>
          </a:r>
          <a:endParaRPr lang="en-US" sz="1050" b="1" kern="1200" dirty="0"/>
        </a:p>
      </dsp:txBody>
      <dsp:txXfrm>
        <a:off x="16449" y="2749945"/>
        <a:ext cx="5056778" cy="304062"/>
      </dsp:txXfrm>
    </dsp:sp>
    <dsp:sp modelId="{11988B18-A32C-4A21-B5A2-C7AE75D75BC7}">
      <dsp:nvSpPr>
        <dsp:cNvPr id="0" name=""/>
        <dsp:cNvSpPr/>
      </dsp:nvSpPr>
      <dsp:spPr>
        <a:xfrm>
          <a:off x="0" y="3122296"/>
          <a:ext cx="5089676" cy="336960"/>
        </a:xfrm>
        <a:prstGeom prst="roundRect">
          <a:avLst/>
        </a:prstGeom>
        <a:solidFill>
          <a:schemeClr val="accent1">
            <a:shade val="80000"/>
            <a:hueOff val="517659"/>
            <a:satOff val="-31255"/>
            <a:lumOff val="2527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Tumor mutational burden</a:t>
          </a:r>
          <a:endParaRPr lang="en-US" sz="1050" b="1" kern="1200" dirty="0"/>
        </a:p>
      </dsp:txBody>
      <dsp:txXfrm>
        <a:off x="16449" y="3138745"/>
        <a:ext cx="5056778" cy="304062"/>
      </dsp:txXfrm>
    </dsp:sp>
    <dsp:sp modelId="{CFE10F6D-A4ED-4AE2-8E29-66982E3C0563}">
      <dsp:nvSpPr>
        <dsp:cNvPr id="0" name=""/>
        <dsp:cNvSpPr/>
      </dsp:nvSpPr>
      <dsp:spPr>
        <a:xfrm>
          <a:off x="0" y="3511096"/>
          <a:ext cx="5089676" cy="336960"/>
        </a:xfrm>
        <a:prstGeom prst="roundRect">
          <a:avLst/>
        </a:prstGeom>
        <a:solidFill>
          <a:schemeClr val="accent1">
            <a:shade val="80000"/>
            <a:hueOff val="582367"/>
            <a:satOff val="-35161"/>
            <a:lumOff val="2843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Immune gene signatures</a:t>
          </a:r>
          <a:endParaRPr lang="en-US" sz="1050" b="1" kern="1200" dirty="0"/>
        </a:p>
      </dsp:txBody>
      <dsp:txXfrm>
        <a:off x="16449" y="3527545"/>
        <a:ext cx="5056778" cy="304062"/>
      </dsp:txXfrm>
    </dsp:sp>
    <dsp:sp modelId="{D7C30335-3703-444B-8FB6-77D9E78D7212}">
      <dsp:nvSpPr>
        <dsp:cNvPr id="0" name=""/>
        <dsp:cNvSpPr/>
      </dsp:nvSpPr>
      <dsp:spPr>
        <a:xfrm>
          <a:off x="0" y="3899896"/>
          <a:ext cx="5089676" cy="336960"/>
        </a:xfrm>
        <a:prstGeom prst="roundRect">
          <a:avLst/>
        </a:prstGeom>
        <a:solidFill>
          <a:schemeClr val="accent1">
            <a:shade val="80000"/>
            <a:hueOff val="647074"/>
            <a:satOff val="-39068"/>
            <a:lumOff val="3159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Microsatellite instability</a:t>
          </a:r>
          <a:endParaRPr lang="en-US" sz="1050" b="1" kern="1200" dirty="0"/>
        </a:p>
      </dsp:txBody>
      <dsp:txXfrm>
        <a:off x="16449" y="3916345"/>
        <a:ext cx="5056778" cy="304062"/>
      </dsp:txXfrm>
    </dsp:sp>
    <dsp:sp modelId="{25A72283-19FF-4883-A550-3D0509403D90}">
      <dsp:nvSpPr>
        <dsp:cNvPr id="0" name=""/>
        <dsp:cNvSpPr/>
      </dsp:nvSpPr>
      <dsp:spPr>
        <a:xfrm>
          <a:off x="0" y="4288696"/>
          <a:ext cx="5089676" cy="336960"/>
        </a:xfrm>
        <a:prstGeom prst="roundRect">
          <a:avLst/>
        </a:prstGeom>
        <a:solidFill>
          <a:schemeClr val="accent1">
            <a:shade val="80000"/>
            <a:hueOff val="711781"/>
            <a:satOff val="-42975"/>
            <a:lumOff val="347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l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50" b="1" kern="1200"/>
            <a:t>Gut microbiome</a:t>
          </a:r>
          <a:endParaRPr lang="en-US" sz="1050" b="1" kern="1200" dirty="0"/>
        </a:p>
      </dsp:txBody>
      <dsp:txXfrm>
        <a:off x="16449" y="4305145"/>
        <a:ext cx="5056778" cy="3040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E1B795-3156-4D5D-B0E5-A5391EB738A7}">
      <dsp:nvSpPr>
        <dsp:cNvPr id="0" name=""/>
        <dsp:cNvSpPr/>
      </dsp:nvSpPr>
      <dsp:spPr>
        <a:xfrm>
          <a:off x="0" y="3561276"/>
          <a:ext cx="10972800" cy="77912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TNBC patients who test positive for </a:t>
          </a:r>
          <a:r>
            <a:rPr lang="en-US" sz="1800" b="1" kern="1200" dirty="0" err="1"/>
            <a:t>dMMR</a:t>
          </a:r>
          <a:r>
            <a:rPr lang="en-US" sz="1800" b="1" kern="1200" dirty="0"/>
            <a:t>/MSI-H can be treated with pembrolizumab</a:t>
          </a:r>
        </a:p>
      </dsp:txBody>
      <dsp:txXfrm>
        <a:off x="0" y="3561276"/>
        <a:ext cx="10972800" cy="779120"/>
      </dsp:txXfrm>
    </dsp:sp>
    <dsp:sp modelId="{3E66C0C7-32F9-4A2D-90E8-A1D27FA10E8D}">
      <dsp:nvSpPr>
        <dsp:cNvPr id="0" name=""/>
        <dsp:cNvSpPr/>
      </dsp:nvSpPr>
      <dsp:spPr>
        <a:xfrm rot="10800000">
          <a:off x="0" y="2374676"/>
          <a:ext cx="10972800" cy="1198286"/>
        </a:xfrm>
        <a:prstGeom prst="upArrowCallout">
          <a:avLst/>
        </a:prstGeom>
        <a:solidFill>
          <a:schemeClr val="accent3">
            <a:hueOff val="146543"/>
            <a:satOff val="28340"/>
            <a:lumOff val="-686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However, MSI-H is rare in breast cancer (&lt;2%)</a:t>
          </a:r>
          <a:r>
            <a:rPr lang="en-US" sz="1800" b="1" kern="1200" baseline="30000" dirty="0"/>
            <a:t>2,3</a:t>
          </a:r>
          <a:r>
            <a:rPr lang="en-US" sz="1800" b="1" kern="1200" dirty="0"/>
            <a:t> and hence most often is tested as part of a broad </a:t>
          </a:r>
          <a:br>
            <a:rPr lang="en-US" sz="1800" b="1" kern="1200" dirty="0"/>
          </a:br>
          <a:r>
            <a:rPr lang="en-US" sz="1800" b="1" kern="1200" dirty="0"/>
            <a:t>NGS profiling test</a:t>
          </a:r>
        </a:p>
      </dsp:txBody>
      <dsp:txXfrm rot="10800000">
        <a:off x="0" y="2374676"/>
        <a:ext cx="10972800" cy="778610"/>
      </dsp:txXfrm>
    </dsp:sp>
    <dsp:sp modelId="{73471B39-853F-4656-878D-FCBD88B280BF}">
      <dsp:nvSpPr>
        <dsp:cNvPr id="0" name=""/>
        <dsp:cNvSpPr/>
      </dsp:nvSpPr>
      <dsp:spPr>
        <a:xfrm rot="10800000">
          <a:off x="0" y="1188076"/>
          <a:ext cx="10972800" cy="1198286"/>
        </a:xfrm>
        <a:prstGeom prst="upArrowCallout">
          <a:avLst/>
        </a:prstGeom>
        <a:solidFill>
          <a:schemeClr val="accent3">
            <a:hueOff val="293085"/>
            <a:satOff val="56680"/>
            <a:lumOff val="-137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 dirty="0"/>
            <a:t>Endometrial cancer is associated with </a:t>
          </a:r>
          <a:r>
            <a:rPr lang="en-US" sz="1800" b="1" kern="1200" dirty="0" err="1"/>
            <a:t>dMMR</a:t>
          </a:r>
          <a:r>
            <a:rPr lang="en-US" sz="1800" b="1" kern="1200" dirty="0"/>
            <a:t> in ~20-33% of cases</a:t>
          </a:r>
          <a:r>
            <a:rPr lang="en-US" sz="1800" b="1" kern="1200" baseline="30000" dirty="0"/>
            <a:t>2,3</a:t>
          </a:r>
          <a:r>
            <a:rPr lang="en-US" sz="1800" b="1" kern="1200" dirty="0"/>
            <a:t> and MSI testing is standard for </a:t>
          </a:r>
          <a:br>
            <a:rPr lang="en-US" sz="1800" b="1" kern="1200" dirty="0"/>
          </a:br>
          <a:r>
            <a:rPr lang="en-US" sz="1800" b="1" kern="1200" dirty="0"/>
            <a:t>endometrial cancer</a:t>
          </a:r>
        </a:p>
      </dsp:txBody>
      <dsp:txXfrm rot="10800000">
        <a:off x="0" y="1188076"/>
        <a:ext cx="10972800" cy="778610"/>
      </dsp:txXfrm>
    </dsp:sp>
    <dsp:sp modelId="{317C1CE0-9431-4FB3-800D-20F3BAF4F1E6}">
      <dsp:nvSpPr>
        <dsp:cNvPr id="0" name=""/>
        <dsp:cNvSpPr/>
      </dsp:nvSpPr>
      <dsp:spPr>
        <a:xfrm rot="10800000">
          <a:off x="0" y="1476"/>
          <a:ext cx="10972800" cy="1198286"/>
        </a:xfrm>
        <a:prstGeom prst="upArrowCallout">
          <a:avLst/>
        </a:prstGeom>
        <a:solidFill>
          <a:schemeClr val="accent3">
            <a:hueOff val="439628"/>
            <a:satOff val="85020"/>
            <a:lumOff val="-20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Histology agnostic approval of pembrolizumab</a:t>
          </a:r>
          <a:r>
            <a:rPr lang="en-US" sz="1600" b="1" kern="1200" baseline="30000" dirty="0"/>
            <a:t>1</a:t>
          </a:r>
          <a:r>
            <a:rPr lang="en-US" sz="1600" b="1" kern="1200" dirty="0"/>
            <a:t> in all </a:t>
          </a:r>
          <a:r>
            <a:rPr lang="en-US" sz="1600" b="1" kern="1200" dirty="0" err="1"/>
            <a:t>dMMR</a:t>
          </a:r>
          <a:r>
            <a:rPr lang="en-US" sz="1600" b="1" kern="1200" dirty="0"/>
            <a:t> and/or MSI-H tumors was based on:</a:t>
          </a:r>
        </a:p>
      </dsp:txBody>
      <dsp:txXfrm rot="-10800000">
        <a:off x="0" y="1476"/>
        <a:ext cx="10972800" cy="420598"/>
      </dsp:txXfrm>
    </dsp:sp>
    <dsp:sp modelId="{B7FE12CD-D41A-43F9-A661-D2A452F8FE02}">
      <dsp:nvSpPr>
        <dsp:cNvPr id="0" name=""/>
        <dsp:cNvSpPr/>
      </dsp:nvSpPr>
      <dsp:spPr>
        <a:xfrm>
          <a:off x="0" y="422074"/>
          <a:ext cx="5486399" cy="358287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39.6% ORR among 149 pts with 15 different tumor types and </a:t>
          </a:r>
        </a:p>
      </dsp:txBody>
      <dsp:txXfrm>
        <a:off x="0" y="422074"/>
        <a:ext cx="5486399" cy="358287"/>
      </dsp:txXfrm>
    </dsp:sp>
    <dsp:sp modelId="{829140BB-5003-4862-8745-EE0D5B0769CB}">
      <dsp:nvSpPr>
        <dsp:cNvPr id="0" name=""/>
        <dsp:cNvSpPr/>
      </dsp:nvSpPr>
      <dsp:spPr>
        <a:xfrm>
          <a:off x="5486400" y="422074"/>
          <a:ext cx="5486399" cy="358287"/>
        </a:xfrm>
        <a:prstGeom prst="rect">
          <a:avLst/>
        </a:prstGeom>
        <a:solidFill>
          <a:srgbClr val="C9D4DC"/>
        </a:solidFill>
        <a:ln w="25400" cap="flat" cmpd="sng" algn="ctr">
          <a:solidFill>
            <a:srgbClr val="E1E2E2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20320" rIns="113792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Durable responses:  ≥6 months in 78% of responders </a:t>
          </a:r>
        </a:p>
      </dsp:txBody>
      <dsp:txXfrm>
        <a:off x="5486400" y="422074"/>
        <a:ext cx="5486399" cy="3582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C9F48A-DD50-4245-A04A-C122FD472971}">
      <dsp:nvSpPr>
        <dsp:cNvPr id="0" name=""/>
        <dsp:cNvSpPr/>
      </dsp:nvSpPr>
      <dsp:spPr>
        <a:xfrm>
          <a:off x="2143" y="637174"/>
          <a:ext cx="4570214" cy="29992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Genetic testing for BRCA mutations was contingent on meeting one of a complicated set of criteria: 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Individuals with family history of known deleterious BRCA 1/2 mutation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Personal history of:</a:t>
          </a:r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diagnosed with breast cancer at </a:t>
          </a:r>
          <a:r>
            <a:rPr lang="en-US" sz="1400" u="sng" kern="1200"/>
            <a:t>&lt;</a:t>
          </a:r>
          <a:r>
            <a:rPr lang="en-US" sz="1400" kern="1200"/>
            <a:t> 50 years</a:t>
          </a:r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or TNBC </a:t>
          </a:r>
          <a:r>
            <a:rPr lang="en-US" sz="1400" u="sng" kern="1200"/>
            <a:t>&lt;</a:t>
          </a:r>
          <a:r>
            <a:rPr lang="en-US" sz="1400" kern="1200"/>
            <a:t> 60 years 	</a:t>
          </a:r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any ovarian cancer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Strong family history via genetic pedigree</a:t>
          </a:r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Ashkenazi Jewish ancestry </a:t>
          </a:r>
        </a:p>
      </dsp:txBody>
      <dsp:txXfrm>
        <a:off x="89987" y="725018"/>
        <a:ext cx="4394526" cy="2823514"/>
      </dsp:txXfrm>
    </dsp:sp>
    <dsp:sp modelId="{FEA45EF2-0844-4269-974E-B314977F96AA}">
      <dsp:nvSpPr>
        <dsp:cNvPr id="0" name=""/>
        <dsp:cNvSpPr/>
      </dsp:nvSpPr>
      <dsp:spPr>
        <a:xfrm>
          <a:off x="5029378" y="1570068"/>
          <a:ext cx="968885" cy="113341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5029378" y="1796751"/>
        <a:ext cx="678220" cy="680047"/>
      </dsp:txXfrm>
    </dsp:sp>
    <dsp:sp modelId="{B2714AE5-4CC1-4F4F-905C-1CE6184369E9}">
      <dsp:nvSpPr>
        <dsp:cNvPr id="0" name=""/>
        <dsp:cNvSpPr/>
      </dsp:nvSpPr>
      <dsp:spPr>
        <a:xfrm>
          <a:off x="6400442" y="637174"/>
          <a:ext cx="4570214" cy="29992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However, this changed in 2018 after new clinical trial data</a:t>
          </a:r>
        </a:p>
      </dsp:txBody>
      <dsp:txXfrm>
        <a:off x="6488286" y="725018"/>
        <a:ext cx="4394526" cy="28235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9D421EB-430D-4045-BD25-DEC9EE49431C}">
      <dsp:nvSpPr>
        <dsp:cNvPr id="0" name=""/>
        <dsp:cNvSpPr/>
      </dsp:nvSpPr>
      <dsp:spPr>
        <a:xfrm>
          <a:off x="748941" y="0"/>
          <a:ext cx="4273651" cy="4273651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59758D-CC55-49FB-BE89-594781246A91}">
      <dsp:nvSpPr>
        <dsp:cNvPr id="0" name=""/>
        <dsp:cNvSpPr/>
      </dsp:nvSpPr>
      <dsp:spPr>
        <a:xfrm>
          <a:off x="1154938" y="405996"/>
          <a:ext cx="1666723" cy="16667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Individuals with family history of known deleterious BRCA 1/2 mutation</a:t>
          </a:r>
        </a:p>
      </dsp:txBody>
      <dsp:txXfrm>
        <a:off x="1236301" y="487359"/>
        <a:ext cx="1503997" cy="1503997"/>
      </dsp:txXfrm>
    </dsp:sp>
    <dsp:sp modelId="{1515150B-1AD2-4BF0-8616-D0AC24215857}">
      <dsp:nvSpPr>
        <dsp:cNvPr id="0" name=""/>
        <dsp:cNvSpPr/>
      </dsp:nvSpPr>
      <dsp:spPr>
        <a:xfrm>
          <a:off x="2949872" y="405996"/>
          <a:ext cx="1666723" cy="16667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Personal history of cancer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any BC at </a:t>
          </a:r>
          <a:r>
            <a:rPr lang="en-US" sz="1200" u="sng" kern="1200"/>
            <a:t>&lt;</a:t>
          </a:r>
          <a:r>
            <a:rPr lang="en-US" sz="1200" kern="1200"/>
            <a:t> 50 years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TNBC  </a:t>
          </a:r>
          <a:r>
            <a:rPr lang="en-US" sz="1200" u="sng" kern="1200"/>
            <a:t>&lt;</a:t>
          </a:r>
          <a:r>
            <a:rPr lang="en-US" sz="1200" kern="1200"/>
            <a:t> 60 years 	</a:t>
          </a: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kern="1200"/>
            <a:t>any ovarian cancer</a:t>
          </a:r>
        </a:p>
      </dsp:txBody>
      <dsp:txXfrm>
        <a:off x="3031235" y="487359"/>
        <a:ext cx="1503997" cy="1503997"/>
      </dsp:txXfrm>
    </dsp:sp>
    <dsp:sp modelId="{ED5F3988-82D5-4820-81B4-CE04860D14AB}">
      <dsp:nvSpPr>
        <dsp:cNvPr id="0" name=""/>
        <dsp:cNvSpPr/>
      </dsp:nvSpPr>
      <dsp:spPr>
        <a:xfrm>
          <a:off x="1154938" y="2200930"/>
          <a:ext cx="1666723" cy="16667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Strong family history via genetic pedigree Ashkenazi Jewish ancestry </a:t>
          </a:r>
        </a:p>
      </dsp:txBody>
      <dsp:txXfrm>
        <a:off x="1236301" y="2282293"/>
        <a:ext cx="1503997" cy="1503997"/>
      </dsp:txXfrm>
    </dsp:sp>
    <dsp:sp modelId="{FAA525E0-4E09-420E-966C-D1FCDE480061}">
      <dsp:nvSpPr>
        <dsp:cNvPr id="0" name=""/>
        <dsp:cNvSpPr/>
      </dsp:nvSpPr>
      <dsp:spPr>
        <a:xfrm>
          <a:off x="2949872" y="2200930"/>
          <a:ext cx="1666723" cy="166672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/>
            <a:t>Any individual diagnosed with HER2- </a:t>
          </a:r>
          <a:r>
            <a:rPr lang="en-US" sz="1600" b="1" kern="1200"/>
            <a:t>metastatic</a:t>
          </a:r>
          <a:r>
            <a:rPr lang="en-US" sz="1600" kern="1200"/>
            <a:t> breast cancer</a:t>
          </a:r>
        </a:p>
      </dsp:txBody>
      <dsp:txXfrm>
        <a:off x="3031235" y="2282293"/>
        <a:ext cx="1503997" cy="15039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EE9D42-E786-4FF6-9E39-4CA360658691}">
      <dsp:nvSpPr>
        <dsp:cNvPr id="0" name=""/>
        <dsp:cNvSpPr/>
      </dsp:nvSpPr>
      <dsp:spPr>
        <a:xfrm>
          <a:off x="0" y="259494"/>
          <a:ext cx="4969001" cy="40548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5856D5-4B19-4C50-BF44-AB71AFF1D134}">
      <dsp:nvSpPr>
        <dsp:cNvPr id="0" name=""/>
        <dsp:cNvSpPr/>
      </dsp:nvSpPr>
      <dsp:spPr>
        <a:xfrm>
          <a:off x="248450" y="30699"/>
          <a:ext cx="4632019" cy="5313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472" tIns="0" rIns="131472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Individual from a family with a known </a:t>
          </a:r>
          <a:r>
            <a:rPr lang="en-US" sz="1200" i="1" kern="1200" dirty="0"/>
            <a:t>BRCA1/2 </a:t>
          </a:r>
          <a:r>
            <a:rPr lang="en-US" sz="1200" kern="1200" dirty="0"/>
            <a:t>pathogenic/likely pathogenic variant, including such variants found on research testing</a:t>
          </a:r>
        </a:p>
      </dsp:txBody>
      <dsp:txXfrm>
        <a:off x="274389" y="56638"/>
        <a:ext cx="4580141" cy="479482"/>
      </dsp:txXfrm>
    </dsp:sp>
    <dsp:sp modelId="{E0C5ED54-3394-437D-9CD1-6DFCCB1D205A}">
      <dsp:nvSpPr>
        <dsp:cNvPr id="0" name=""/>
        <dsp:cNvSpPr/>
      </dsp:nvSpPr>
      <dsp:spPr>
        <a:xfrm>
          <a:off x="0" y="940791"/>
          <a:ext cx="4969001" cy="3628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5650" tIns="374904" rIns="38565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Diagnosed </a:t>
          </a:r>
          <a:r>
            <a:rPr lang="en-US" sz="1000" kern="1200" dirty="0">
              <a:latin typeface="Calibri" panose="020F0502020204030204" pitchFamily="34" charset="0"/>
              <a:cs typeface="Calibri" panose="020F0502020204030204" pitchFamily="34" charset="0"/>
            </a:rPr>
            <a:t>≤ 45y</a:t>
          </a:r>
          <a:endParaRPr lang="en-US" sz="1000" kern="1200" dirty="0"/>
        </a:p>
        <a:p>
          <a:pPr marL="57150" lvl="1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Diagnosed 46-50y with:</a:t>
          </a:r>
        </a:p>
        <a:p>
          <a:pPr marL="114300" lvl="2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An additional breast cancer primary at any age</a:t>
          </a:r>
        </a:p>
        <a:p>
          <a:pPr marL="114300" lvl="2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>
              <a:latin typeface="Calibri" panose="020F0502020204030204" pitchFamily="34" charset="0"/>
              <a:cs typeface="Calibri" panose="020F0502020204030204" pitchFamily="34" charset="0"/>
            </a:rPr>
            <a:t>≥1 close blood relative with breast cancer at any age</a:t>
          </a:r>
          <a:endParaRPr lang="en-US" sz="1000" kern="1200" dirty="0"/>
        </a:p>
        <a:p>
          <a:pPr marL="114300" lvl="2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>
              <a:latin typeface="Calibri" panose="020F0502020204030204" pitchFamily="34" charset="0"/>
              <a:cs typeface="Calibri" panose="020F0502020204030204" pitchFamily="34" charset="0"/>
            </a:rPr>
            <a:t>≥1 close blood relative with high-grade (Gleason score ≥7) prostate cancer</a:t>
          </a:r>
          <a:endParaRPr lang="en-US" sz="1000" kern="1200" dirty="0"/>
        </a:p>
        <a:p>
          <a:pPr marL="114300" lvl="2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An unknown or limited family history</a:t>
          </a:r>
        </a:p>
        <a:p>
          <a:pPr marL="57150" lvl="1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Diagnosed </a:t>
          </a:r>
          <a:r>
            <a:rPr lang="en-US" sz="1000" kern="1200" dirty="0">
              <a:latin typeface="Calibri" panose="020F0502020204030204" pitchFamily="34" charset="0"/>
              <a:cs typeface="Calibri" panose="020F0502020204030204" pitchFamily="34" charset="0"/>
            </a:rPr>
            <a:t>≤ 60y with:</a:t>
          </a:r>
          <a:endParaRPr lang="en-US" sz="1000" kern="1200" dirty="0"/>
        </a:p>
        <a:p>
          <a:pPr marL="114300" lvl="2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Triple-negative breast cancer</a:t>
          </a:r>
        </a:p>
        <a:p>
          <a:pPr marL="57150" lvl="1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Diagnosed at any age with:</a:t>
          </a:r>
        </a:p>
        <a:p>
          <a:pPr marL="114300" lvl="2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>
              <a:latin typeface="Calibri" panose="020F0502020204030204" pitchFamily="34" charset="0"/>
              <a:cs typeface="Calibri" panose="020F0502020204030204" pitchFamily="34" charset="0"/>
            </a:rPr>
            <a:t>≥1 close blood relative with:</a:t>
          </a:r>
          <a:endParaRPr lang="en-US" sz="1000" kern="1200" dirty="0"/>
        </a:p>
        <a:p>
          <a:pPr marL="171450" lvl="3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Breast cancer diagnosed </a:t>
          </a:r>
          <a:r>
            <a:rPr lang="en-US" sz="1000" kern="1200" dirty="0">
              <a:latin typeface="Calibri" panose="020F0502020204030204" pitchFamily="34" charset="0"/>
              <a:cs typeface="Calibri" panose="020F0502020204030204" pitchFamily="34" charset="0"/>
            </a:rPr>
            <a:t>≤50y; or</a:t>
          </a:r>
          <a:endParaRPr lang="en-US" sz="1000" kern="1200" dirty="0"/>
        </a:p>
        <a:p>
          <a:pPr marL="171450" lvl="3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Ovarian carcinoma; or</a:t>
          </a:r>
        </a:p>
        <a:p>
          <a:pPr marL="171450" lvl="3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Male breast cancer; or</a:t>
          </a:r>
        </a:p>
        <a:p>
          <a:pPr marL="171450" lvl="3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Metastatic prostate cancer; or</a:t>
          </a:r>
        </a:p>
        <a:p>
          <a:pPr marL="171450" lvl="3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Pancreatic cancer</a:t>
          </a:r>
        </a:p>
        <a:p>
          <a:pPr marL="114300" lvl="2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>
              <a:latin typeface="Calibri" panose="020F0502020204030204" pitchFamily="34" charset="0"/>
              <a:cs typeface="Calibri" panose="020F0502020204030204" pitchFamily="34" charset="0"/>
            </a:rPr>
            <a:t>≥2 additional diagnoses of breast cancer at any age in patient and/or in close blood relatives</a:t>
          </a:r>
          <a:endParaRPr lang="en-US" sz="1000" kern="1200" dirty="0"/>
        </a:p>
        <a:p>
          <a:pPr marL="57150" lvl="1" indent="-57150" algn="l" defTabSz="4445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/>
            <a:t>Ashkenazi Jewish ancestry</a:t>
          </a:r>
        </a:p>
      </dsp:txBody>
      <dsp:txXfrm>
        <a:off x="0" y="940791"/>
        <a:ext cx="4969001" cy="3628800"/>
      </dsp:txXfrm>
    </dsp:sp>
    <dsp:sp modelId="{11232BEA-4866-4BB5-A827-E91953642061}">
      <dsp:nvSpPr>
        <dsp:cNvPr id="0" name=""/>
        <dsp:cNvSpPr/>
      </dsp:nvSpPr>
      <dsp:spPr>
        <a:xfrm>
          <a:off x="248450" y="738539"/>
          <a:ext cx="4632019" cy="4074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472" tIns="0" rIns="131472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Personal history of breast cancer + one or more of the following:</a:t>
          </a:r>
        </a:p>
      </dsp:txBody>
      <dsp:txXfrm>
        <a:off x="268338" y="758427"/>
        <a:ext cx="4592243" cy="367633"/>
      </dsp:txXfrm>
    </dsp:sp>
    <dsp:sp modelId="{5ECE16E3-0EEA-438B-BC8D-74BF430834F1}">
      <dsp:nvSpPr>
        <dsp:cNvPr id="0" name=""/>
        <dsp:cNvSpPr/>
      </dsp:nvSpPr>
      <dsp:spPr>
        <a:xfrm>
          <a:off x="0" y="4740251"/>
          <a:ext cx="4969001" cy="18597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F231AC-8232-43E5-A5CD-6CD96792B3C8}">
      <dsp:nvSpPr>
        <dsp:cNvPr id="0" name=""/>
        <dsp:cNvSpPr/>
      </dsp:nvSpPr>
      <dsp:spPr>
        <a:xfrm>
          <a:off x="248450" y="4605642"/>
          <a:ext cx="4632019" cy="27459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472" tIns="0" rIns="131472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Personal history of ovarian carcinoma</a:t>
          </a:r>
        </a:p>
      </dsp:txBody>
      <dsp:txXfrm>
        <a:off x="261854" y="4619046"/>
        <a:ext cx="4605211" cy="247782"/>
      </dsp:txXfrm>
    </dsp:sp>
    <dsp:sp modelId="{09619A3A-4878-4288-995F-C41C7793B9A0}">
      <dsp:nvSpPr>
        <dsp:cNvPr id="0" name=""/>
        <dsp:cNvSpPr/>
      </dsp:nvSpPr>
      <dsp:spPr>
        <a:xfrm>
          <a:off x="0" y="5075584"/>
          <a:ext cx="4969001" cy="2038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1643AF-AC8E-4D14-9430-9E046DDA25A7}">
      <dsp:nvSpPr>
        <dsp:cNvPr id="0" name=""/>
        <dsp:cNvSpPr/>
      </dsp:nvSpPr>
      <dsp:spPr>
        <a:xfrm>
          <a:off x="248450" y="4958873"/>
          <a:ext cx="4632019" cy="3022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1472" tIns="0" rIns="131472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Personal history of male breast cancer</a:t>
          </a:r>
        </a:p>
      </dsp:txBody>
      <dsp:txXfrm>
        <a:off x="263203" y="4973626"/>
        <a:ext cx="4602513" cy="2727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065057C-F634-3A44-8488-CFE63A026FDC}" type="datetimeFigureOut">
              <a:rPr lang="en-US" smtClean="0"/>
              <a:t>12/17/19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57CC0E8-80DC-1148-BD97-9A79A9919E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4911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D9031981-EC50-471B-8B58-6312E0B2CCC6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CC7E021-88B4-43A6-BEFB-1B930518BC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68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7E021-88B4-43A6-BEFB-1B930518BC2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52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7E021-88B4-43A6-BEFB-1B930518BC2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599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7E021-88B4-43A6-BEFB-1B930518BC2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854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7E021-88B4-43A6-BEFB-1B930518BC2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674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06E77A-D234-EB43-88F7-F531D124F96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4501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7E021-88B4-43A6-BEFB-1B930518BC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431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7E021-88B4-43A6-BEFB-1B930518BC2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782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C7E021-88B4-43A6-BEFB-1B930518BC2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0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5392"/>
            <a:ext cx="12192000" cy="4336288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4368800"/>
            <a:ext cx="12192000" cy="252114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375121" y="4749853"/>
            <a:ext cx="10363200" cy="95789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7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375121" y="5415428"/>
            <a:ext cx="8534400" cy="839005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01068" y="4903249"/>
            <a:ext cx="2682240" cy="562167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7589" y="6367001"/>
            <a:ext cx="7573804" cy="522945"/>
          </a:xfrm>
          <a:prstGeom prst="rect">
            <a:avLst/>
          </a:prstGeom>
        </p:spPr>
        <p:txBody>
          <a:bodyPr/>
          <a:lstStyle>
            <a:lvl1pPr algn="r">
              <a:defRPr sz="1333"/>
            </a:lvl1pPr>
            <a:lvl3pPr>
              <a:defRPr sz="1067">
                <a:solidFill>
                  <a:schemeClr val="bg1"/>
                </a:solidFill>
              </a:defRPr>
            </a:lvl3pPr>
          </a:lstStyle>
          <a:p>
            <a:pPr marL="0" lvl="2" algn="r"/>
            <a:r>
              <a:rPr lang="en-US" b="1"/>
              <a:t>CONFIDENTIAL</a:t>
            </a:r>
            <a:r>
              <a:rPr lang="en-US"/>
              <a:t> – Contains proprietary information. Not intended for external distribution. 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712730" y="6367000"/>
            <a:ext cx="454047" cy="256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fld id="{C673820B-E1A6-4810-93D0-880E4DE7F26D}" type="slidenum">
              <a:rPr lang="en-US" sz="1067" i="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1067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44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5333" b="1">
                <a:latin typeface="Arial Narrow" panose="020B0606020202030204" pitchFamily="34" charset="0"/>
              </a:defRPr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1094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5333" b="1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90718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sz="5333" b="1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F7636A-006D-EC4E-AF94-20D84BBC0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61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n-US" sz="5333" b="1"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866805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7385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F964A-6681-7C4A-8CD9-1FB8738AB060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51F0F-6F9C-7A4D-9DD0-A593530D5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36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780577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83679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2574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32112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40148"/>
            <a:ext cx="12192000" cy="4336288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4368800"/>
            <a:ext cx="12192000" cy="252114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375121" y="4749853"/>
            <a:ext cx="10363200" cy="95789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7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375121" y="5415428"/>
            <a:ext cx="8534400" cy="839005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01068" y="4903249"/>
            <a:ext cx="2682240" cy="562167"/>
          </a:xfrm>
          <a:prstGeom prst="rect">
            <a:avLst/>
          </a:prstGeom>
        </p:spPr>
      </p:pic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7589" y="6367001"/>
            <a:ext cx="7573804" cy="522945"/>
          </a:xfrm>
          <a:prstGeom prst="rect">
            <a:avLst/>
          </a:prstGeom>
        </p:spPr>
        <p:txBody>
          <a:bodyPr/>
          <a:lstStyle>
            <a:lvl1pPr algn="r">
              <a:defRPr sz="1333"/>
            </a:lvl1pPr>
            <a:lvl3pPr>
              <a:defRPr sz="1067">
                <a:solidFill>
                  <a:schemeClr val="bg1"/>
                </a:solidFill>
              </a:defRPr>
            </a:lvl3pPr>
          </a:lstStyle>
          <a:p>
            <a:pPr marL="0" lvl="2" algn="r"/>
            <a:r>
              <a:rPr lang="en-US" b="1"/>
              <a:t>CONFIDENTIAL</a:t>
            </a:r>
            <a:r>
              <a:rPr lang="en-US"/>
              <a:t> – Contains proprietary information. Not intended for external distribution. 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712730" y="6367000"/>
            <a:ext cx="454047" cy="256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fld id="{C673820B-E1A6-4810-93D0-880E4DE7F26D}" type="slidenum">
              <a:rPr lang="en-US" sz="1067" i="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1067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41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20000" y="2112963"/>
            <a:ext cx="10982400" cy="401362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20000" y="55080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14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A7CD0-78D0-42EA-ADB5-8E9333008CA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9581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20000" y="2112963"/>
            <a:ext cx="10742400" cy="4013627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0000" y="550801"/>
            <a:ext cx="10075917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1"/>
            <a:ext cx="10075917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D83D96-D520-43E8-9FE3-99F474E31BD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298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914401" y="2145600"/>
            <a:ext cx="6643649" cy="12192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914402" y="3370145"/>
            <a:ext cx="6643649" cy="672000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Arial Narrow"/>
                <a:cs typeface="Arial Narrow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720000" y="4132146"/>
            <a:ext cx="10742400" cy="1994017"/>
          </a:xfrm>
          <a:solidFill>
            <a:schemeClr val="bg1">
              <a:lumMod val="85000"/>
            </a:schemeClr>
          </a:solidFill>
        </p:spPr>
        <p:txBody>
          <a:bodyPr anchor="ctr"/>
          <a:lstStyle>
            <a:lvl1pPr marL="0" marR="0" indent="0" algn="ctr" defTabSz="60958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0000"/>
              </a:buClr>
              <a:buSzPct val="35000"/>
              <a:buFont typeface="Wingdings" charset="2"/>
              <a:buNone/>
              <a:tabLst/>
              <a:defRPr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720000" y="2112964"/>
            <a:ext cx="10742400" cy="1895281"/>
          </a:xfrm>
        </p:spPr>
        <p:txBody>
          <a:bodyPr>
            <a:noAutofit/>
          </a:bodyPr>
          <a:lstStyle>
            <a:lvl1pPr marL="0" indent="0">
              <a:buNone/>
              <a:defRPr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720000" y="550801"/>
            <a:ext cx="7006269" cy="553999"/>
          </a:xfrm>
        </p:spPr>
        <p:txBody>
          <a:bodyPr anchor="b">
            <a:noAutofit/>
          </a:bodyPr>
          <a:lstStyle>
            <a:lvl1pPr>
              <a:defRPr sz="32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20000" y="1080001"/>
            <a:ext cx="7006269" cy="488795"/>
          </a:xfrm>
        </p:spPr>
        <p:txBody>
          <a:bodyPr>
            <a:noAutofit/>
          </a:bodyPr>
          <a:lstStyle>
            <a:lvl1pPr marL="0" indent="0">
              <a:buNone/>
              <a:defRPr sz="2667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3CF81-11EA-405E-A3EC-9D48E6C9B03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001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F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692A5-A8C0-47CD-A2C0-7DF226E98A5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5339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914402" y="3692527"/>
            <a:ext cx="3992033" cy="2140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defRPr/>
            </a:pPr>
            <a:r>
              <a:rPr lang="en-US" altLang="en-US" sz="2067" b="1" baseline="30000" dirty="0">
                <a:solidFill>
                  <a:schemeClr val="tx1"/>
                </a:solidFill>
                <a:latin typeface="Arial Narrow" pitchFamily="34" charset="0"/>
              </a:rPr>
              <a:t>Contacts ESMO </a:t>
            </a:r>
          </a:p>
          <a:p>
            <a:pPr eaLnBrk="1" hangingPunct="1">
              <a:defRPr/>
            </a:pPr>
            <a:endParaRPr lang="en-US" altLang="en-US" sz="2067" b="1" baseline="30000" dirty="0">
              <a:solidFill>
                <a:schemeClr val="tx1"/>
              </a:solidFill>
              <a:latin typeface="Arial Narrow" pitchFamily="34" charset="0"/>
            </a:endParaRPr>
          </a:p>
          <a:p>
            <a:pPr eaLnBrk="1" hangingPunct="1">
              <a:defRPr/>
            </a:pPr>
            <a:r>
              <a:rPr lang="en-US" altLang="en-US" sz="2067" baseline="30000" dirty="0">
                <a:solidFill>
                  <a:schemeClr val="tx1"/>
                </a:solidFill>
                <a:latin typeface="Arial Narrow" pitchFamily="34" charset="0"/>
              </a:rPr>
              <a:t>European Society for Medical Oncology </a:t>
            </a:r>
            <a:br>
              <a:rPr lang="en-US" altLang="en-US" sz="2067" baseline="30000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en-US" altLang="en-US" sz="2067" baseline="30000" dirty="0">
                <a:solidFill>
                  <a:schemeClr val="tx1"/>
                </a:solidFill>
                <a:latin typeface="Arial Narrow" pitchFamily="34" charset="0"/>
              </a:rPr>
              <a:t>Via Ginevra 4, CH-6900 Lugano</a:t>
            </a:r>
            <a:br>
              <a:rPr lang="en-US" altLang="en-US" sz="2067" baseline="30000" dirty="0">
                <a:solidFill>
                  <a:schemeClr val="tx1"/>
                </a:solidFill>
                <a:latin typeface="Arial Narrow" pitchFamily="34" charset="0"/>
              </a:rPr>
            </a:br>
            <a:endParaRPr lang="en-US" altLang="en-US" sz="2067" baseline="30000" dirty="0">
              <a:solidFill>
                <a:schemeClr val="tx1"/>
              </a:solidFill>
              <a:latin typeface="Arial Narrow" pitchFamily="34" charset="0"/>
            </a:endParaRPr>
          </a:p>
          <a:p>
            <a:pPr eaLnBrk="1" hangingPunct="1">
              <a:defRPr/>
            </a:pPr>
            <a:br>
              <a:rPr lang="en-US" altLang="en-US" sz="2067" baseline="30000" dirty="0">
                <a:solidFill>
                  <a:schemeClr val="tx1"/>
                </a:solidFill>
                <a:latin typeface="Arial Narrow" pitchFamily="34" charset="0"/>
              </a:rPr>
            </a:br>
            <a:r>
              <a:rPr lang="en-US" altLang="en-US" sz="2067" baseline="30000" dirty="0">
                <a:solidFill>
                  <a:schemeClr val="tx1"/>
                </a:solidFill>
                <a:latin typeface="Arial Narrow" pitchFamily="34" charset="0"/>
              </a:rPr>
              <a:t>http://</a:t>
            </a:r>
            <a:r>
              <a:rPr lang="en-US" altLang="en-US" sz="2067" baseline="30000" dirty="0" err="1">
                <a:solidFill>
                  <a:schemeClr val="tx1"/>
                </a:solidFill>
                <a:latin typeface="Arial Narrow" pitchFamily="34" charset="0"/>
              </a:rPr>
              <a:t>www.esmo.org</a:t>
            </a:r>
            <a:endParaRPr lang="en-US" altLang="en-US" sz="2067" b="1" baseline="0" dirty="0">
              <a:solidFill>
                <a:schemeClr val="tx1"/>
              </a:solidFill>
              <a:latin typeface="Arial Narrow" pitchFamily="34" charset="0"/>
            </a:endParaRPr>
          </a:p>
          <a:p>
            <a:pPr marL="0" marR="0" indent="0" algn="l" defTabSz="60958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en-US" sz="2067" baseline="30000" dirty="0" err="1">
                <a:solidFill>
                  <a:schemeClr val="tx1"/>
                </a:solidFill>
                <a:latin typeface="Arial Narrow" pitchFamily="34" charset="0"/>
              </a:rPr>
              <a:t>esmo@esmo.org</a:t>
            </a:r>
            <a:endParaRPr lang="en-US" altLang="en-US" sz="2067" baseline="30000" dirty="0">
              <a:solidFill>
                <a:schemeClr val="tx1"/>
              </a:solidFill>
              <a:latin typeface="Arial Narrow" pitchFamily="34" charset="0"/>
            </a:endParaRPr>
          </a:p>
          <a:p>
            <a:pPr eaLnBrk="1" hangingPunct="1">
              <a:defRPr/>
            </a:pPr>
            <a:endParaRPr lang="en-US" altLang="en-US" sz="2400" baseline="30000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5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914401" y="2266720"/>
            <a:ext cx="6924495" cy="297517"/>
          </a:xfrm>
        </p:spPr>
        <p:txBody>
          <a:bodyPr tIns="140400" anchor="ctr">
            <a:noAutofit/>
          </a:bodyPr>
          <a:lstStyle>
            <a:lvl1pPr marL="0" indent="0" rtl="0">
              <a:buFontTx/>
              <a:buNone/>
              <a:defRPr lang="en-US" sz="2267" b="1" i="0" u="none" strike="noStrike" baseline="30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914400" y="2664487"/>
            <a:ext cx="6924493" cy="270475"/>
          </a:xfrm>
        </p:spPr>
        <p:txBody>
          <a:bodyPr tIns="93600" bIns="0" anchor="ctr">
            <a:noAutofit/>
          </a:bodyPr>
          <a:lstStyle>
            <a:lvl1pPr marL="0" indent="0" rtl="0">
              <a:buFontTx/>
              <a:buNone/>
              <a:defRPr lang="en-US" sz="2267" b="0" i="0" u="none" strike="noStrike" baseline="30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18"/>
          <p:cNvSpPr>
            <a:spLocks noGrp="1"/>
          </p:cNvSpPr>
          <p:nvPr>
            <p:ph type="body" sz="quarter" idx="12" hasCustomPrompt="1"/>
          </p:nvPr>
        </p:nvSpPr>
        <p:spPr>
          <a:xfrm>
            <a:off x="914400" y="2937600"/>
            <a:ext cx="6924493" cy="297600"/>
          </a:xfrm>
        </p:spPr>
        <p:txBody>
          <a:bodyPr tIns="93600" bIns="0" anchor="ctr">
            <a:noAutofit/>
          </a:bodyPr>
          <a:lstStyle>
            <a:lvl1pPr marL="0" indent="0" rtl="0">
              <a:buFontTx/>
              <a:buNone/>
              <a:defRPr lang="en-US" sz="2267" b="0" i="0" u="none" strike="noStrike" baseline="30000" smtClean="0">
                <a:solidFill>
                  <a:schemeClr val="tx1"/>
                </a:solidFill>
              </a:defRPr>
            </a:lvl1pPr>
          </a:lstStyle>
          <a:p>
            <a:pPr lvl="0"/>
            <a:r>
              <a:rPr lang="fr-CH" dirty="0"/>
              <a:t>Click to edit Master text style</a:t>
            </a: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9FB4C-FCC4-423E-B433-D9FA2CAED6D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5505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0771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InsidePageW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"/>
          <p:cNvSpPr/>
          <p:nvPr/>
        </p:nvSpPr>
        <p:spPr>
          <a:xfrm>
            <a:off x="10949155" y="6750348"/>
            <a:ext cx="1242845" cy="107651"/>
          </a:xfrm>
          <a:prstGeom prst="rect">
            <a:avLst/>
          </a:prstGeom>
          <a:solidFill>
            <a:srgbClr val="2875B4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1097280">
              <a:lnSpc>
                <a:spcPct val="100000"/>
              </a:lnSpc>
              <a:defRPr sz="3200" b="0" spc="0">
                <a:solidFill>
                  <a:srgbClr val="2875B4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600"/>
          </a:p>
        </p:txBody>
      </p:sp>
      <p:sp>
        <p:nvSpPr>
          <p:cNvPr id="26" name="Rectangle"/>
          <p:cNvSpPr/>
          <p:nvPr/>
        </p:nvSpPr>
        <p:spPr>
          <a:xfrm>
            <a:off x="7862193" y="6750349"/>
            <a:ext cx="3126582" cy="107651"/>
          </a:xfrm>
          <a:prstGeom prst="rect">
            <a:avLst/>
          </a:prstGeom>
          <a:solidFill>
            <a:srgbClr val="00BDF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1097280">
              <a:lnSpc>
                <a:spcPct val="100000"/>
              </a:lnSpc>
              <a:defRPr sz="3200" b="0" spc="0">
                <a:solidFill>
                  <a:srgbClr val="2875B4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600"/>
          </a:p>
        </p:txBody>
      </p:sp>
      <p:sp>
        <p:nvSpPr>
          <p:cNvPr id="27" name="Rectangle"/>
          <p:cNvSpPr/>
          <p:nvPr/>
        </p:nvSpPr>
        <p:spPr>
          <a:xfrm>
            <a:off x="-1" y="6750349"/>
            <a:ext cx="7913591" cy="107651"/>
          </a:xfrm>
          <a:prstGeom prst="rect">
            <a:avLst/>
          </a:prstGeom>
          <a:solidFill>
            <a:srgbClr val="9BDCFF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algn="ctr" defTabSz="1097280">
              <a:lnSpc>
                <a:spcPct val="100000"/>
              </a:lnSpc>
              <a:defRPr sz="3200" b="0" spc="0">
                <a:solidFill>
                  <a:srgbClr val="2875B4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3947064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340725"/>
            <a:ext cx="12192000" cy="25492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9581" y="4749853"/>
            <a:ext cx="10363200" cy="95789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7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09581" y="5415428"/>
            <a:ext cx="8534400" cy="839005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36"/>
            <a:ext cx="12192000" cy="4336288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7589" y="6367001"/>
            <a:ext cx="7573804" cy="522945"/>
          </a:xfrm>
          <a:prstGeom prst="rect">
            <a:avLst/>
          </a:prstGeom>
        </p:spPr>
        <p:txBody>
          <a:bodyPr/>
          <a:lstStyle>
            <a:lvl1pPr algn="r">
              <a:defRPr sz="1333"/>
            </a:lvl1pPr>
            <a:lvl3pPr>
              <a:defRPr sz="1067">
                <a:solidFill>
                  <a:schemeClr val="bg1"/>
                </a:solidFill>
              </a:defRPr>
            </a:lvl3pPr>
          </a:lstStyle>
          <a:p>
            <a:pPr marL="0" lvl="2" algn="r"/>
            <a:r>
              <a:rPr lang="en-US" b="1"/>
              <a:t>CONFIDENTIAL</a:t>
            </a:r>
            <a:r>
              <a:rPr lang="en-US"/>
              <a:t> – Contains proprietary information. Not intended for external distribution. 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712730" y="6367000"/>
            <a:ext cx="454047" cy="256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fld id="{C673820B-E1A6-4810-93D0-880E4DE7F26D}" type="slidenum">
              <a:rPr lang="en-US" sz="1067" i="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1067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8275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336288"/>
          </a:xfrm>
          <a:prstGeom prst="rect">
            <a:avLst/>
          </a:prstGeom>
        </p:spPr>
      </p:pic>
      <p:sp>
        <p:nvSpPr>
          <p:cNvPr id="3" name="Rectangle 2"/>
          <p:cNvSpPr/>
          <p:nvPr userDrawn="1"/>
        </p:nvSpPr>
        <p:spPr>
          <a:xfrm>
            <a:off x="0" y="4336289"/>
            <a:ext cx="12192000" cy="255365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375121" y="4749853"/>
            <a:ext cx="10363200" cy="95789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7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375121" y="5415428"/>
            <a:ext cx="8534400" cy="839005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901068" y="4903249"/>
            <a:ext cx="2682240" cy="562167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7589" y="6367001"/>
            <a:ext cx="7573804" cy="522945"/>
          </a:xfrm>
          <a:prstGeom prst="rect">
            <a:avLst/>
          </a:prstGeom>
        </p:spPr>
        <p:txBody>
          <a:bodyPr/>
          <a:lstStyle>
            <a:lvl1pPr algn="r">
              <a:defRPr sz="1333"/>
            </a:lvl1pPr>
            <a:lvl3pPr>
              <a:defRPr sz="1067">
                <a:solidFill>
                  <a:schemeClr val="bg1"/>
                </a:solidFill>
              </a:defRPr>
            </a:lvl3pPr>
          </a:lstStyle>
          <a:p>
            <a:pPr marL="0" lvl="2" algn="r"/>
            <a:r>
              <a:rPr lang="en-US" b="1"/>
              <a:t>CONFIDENTIAL</a:t>
            </a:r>
            <a:r>
              <a:rPr lang="en-US"/>
              <a:t> – Contains proprietary information. Not intended for external distribution. </a:t>
            </a: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11712730" y="6367000"/>
            <a:ext cx="454047" cy="256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fld id="{C673820B-E1A6-4810-93D0-880E4DE7F26D}" type="slidenum">
              <a:rPr lang="en-US" sz="1067" i="0" smtClean="0">
                <a:solidFill>
                  <a:schemeClr val="bg1"/>
                </a:solidFill>
              </a:rPr>
              <a:pPr algn="r">
                <a:defRPr/>
              </a:pPr>
              <a:t>‹#›</a:t>
            </a:fld>
            <a:endParaRPr lang="en-US" sz="1067" i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99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er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340725"/>
            <a:ext cx="12192000" cy="2549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9581" y="4749853"/>
            <a:ext cx="10363200" cy="95789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7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09581" y="5415428"/>
            <a:ext cx="8534400" cy="839005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4436"/>
            <a:ext cx="12192000" cy="4336288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7589" y="6367000"/>
            <a:ext cx="7573804" cy="522945"/>
          </a:xfrm>
          <a:prstGeom prst="rect">
            <a:avLst/>
          </a:prstGeom>
        </p:spPr>
        <p:txBody>
          <a:bodyPr/>
          <a:lstStyle>
            <a:lvl1pPr algn="r">
              <a:defRPr sz="1333"/>
            </a:lvl1pPr>
            <a:lvl3pPr>
              <a:defRPr sz="1067">
                <a:solidFill>
                  <a:schemeClr val="tx2"/>
                </a:solidFill>
              </a:defRPr>
            </a:lvl3pPr>
          </a:lstStyle>
          <a:p>
            <a:pPr marL="0" lvl="2" algn="r"/>
            <a:r>
              <a:rPr lang="en-US" b="1"/>
              <a:t>CONFIDENTIAL</a:t>
            </a:r>
            <a:r>
              <a:rPr lang="en-US"/>
              <a:t> – Contains proprietary information. Not intended for external distribution. </a:t>
            </a:r>
          </a:p>
          <a:p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11712730" y="6367000"/>
            <a:ext cx="454047" cy="256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fld id="{C673820B-E1A6-4810-93D0-880E4DE7F26D}" type="slidenum">
              <a:rPr lang="en-US" sz="1067" i="0" smtClean="0">
                <a:solidFill>
                  <a:srgbClr val="004B84"/>
                </a:solidFill>
              </a:rPr>
              <a:pPr algn="r">
                <a:defRPr/>
              </a:pPr>
              <a:t>‹#›</a:t>
            </a:fld>
            <a:endParaRPr lang="en-US" sz="1067" i="0" dirty="0">
              <a:solidFill>
                <a:srgbClr val="004B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15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er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337890"/>
            <a:ext cx="12192000" cy="255205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0" name="Title 1"/>
          <p:cNvSpPr>
            <a:spLocks noGrp="1"/>
          </p:cNvSpPr>
          <p:nvPr>
            <p:ph type="ctrTitle" hasCustomPrompt="1"/>
          </p:nvPr>
        </p:nvSpPr>
        <p:spPr>
          <a:xfrm>
            <a:off x="609581" y="4749853"/>
            <a:ext cx="10363200" cy="95789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7" b="1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21" name="Subtitle 2"/>
          <p:cNvSpPr>
            <a:spLocks noGrp="1"/>
          </p:cNvSpPr>
          <p:nvPr>
            <p:ph type="subTitle" idx="1"/>
          </p:nvPr>
        </p:nvSpPr>
        <p:spPr>
          <a:xfrm>
            <a:off x="609581" y="5415428"/>
            <a:ext cx="8534400" cy="839005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601"/>
            <a:ext cx="12192000" cy="4336288"/>
          </a:xfrm>
          <a:prstGeom prst="rect">
            <a:avLst/>
          </a:prstGeom>
        </p:spPr>
      </p:pic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7589" y="6367000"/>
            <a:ext cx="7573804" cy="522945"/>
          </a:xfrm>
          <a:prstGeom prst="rect">
            <a:avLst/>
          </a:prstGeom>
        </p:spPr>
        <p:txBody>
          <a:bodyPr/>
          <a:lstStyle>
            <a:lvl1pPr algn="r">
              <a:defRPr sz="1333"/>
            </a:lvl1pPr>
            <a:lvl3pPr>
              <a:defRPr sz="1067">
                <a:solidFill>
                  <a:schemeClr val="tx2"/>
                </a:solidFill>
              </a:defRPr>
            </a:lvl3pPr>
          </a:lstStyle>
          <a:p>
            <a:pPr marL="0" lvl="2" algn="r"/>
            <a:r>
              <a:rPr lang="en-US" b="1"/>
              <a:t>CONFIDENTIAL</a:t>
            </a:r>
            <a:r>
              <a:rPr lang="en-US"/>
              <a:t> – Contains proprietary information. Not intended for external distribution. </a:t>
            </a:r>
          </a:p>
          <a:p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11712730" y="6367000"/>
            <a:ext cx="454047" cy="256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fld id="{C673820B-E1A6-4810-93D0-880E4DE7F26D}" type="slidenum">
              <a:rPr lang="en-US" sz="1067" i="0" smtClean="0">
                <a:solidFill>
                  <a:srgbClr val="004B84"/>
                </a:solidFill>
              </a:rPr>
              <a:pPr algn="r">
                <a:defRPr/>
              </a:pPr>
              <a:t>‹#›</a:t>
            </a:fld>
            <a:endParaRPr lang="en-US" sz="1067" i="0" dirty="0">
              <a:solidFill>
                <a:srgbClr val="004B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4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arah Cannon Supergraphic_ 20150921-01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16793"/>
            <a:ext cx="12192000" cy="4485593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609581" y="4749853"/>
            <a:ext cx="10363200" cy="957892"/>
          </a:xfrm>
          <a:prstGeom prst="rect">
            <a:avLst/>
          </a:prstGeom>
          <a:ln>
            <a:noFill/>
          </a:ln>
        </p:spPr>
        <p:txBody>
          <a:bodyPr/>
          <a:lstStyle>
            <a:lvl1pPr algn="l">
              <a:defRPr sz="4267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609581" y="5415428"/>
            <a:ext cx="8534400" cy="839005"/>
          </a:xfrm>
          <a:ln>
            <a:noFill/>
          </a:ln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64" y="762282"/>
            <a:ext cx="3806368" cy="1030605"/>
          </a:xfrm>
          <a:prstGeom prst="rect">
            <a:avLst/>
          </a:prstGeom>
        </p:spPr>
      </p:pic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7589" y="6367000"/>
            <a:ext cx="7573804" cy="522945"/>
          </a:xfrm>
          <a:prstGeom prst="rect">
            <a:avLst/>
          </a:prstGeom>
        </p:spPr>
        <p:txBody>
          <a:bodyPr/>
          <a:lstStyle>
            <a:lvl1pPr algn="r">
              <a:defRPr sz="1333"/>
            </a:lvl1pPr>
            <a:lvl3pPr>
              <a:defRPr sz="1067">
                <a:solidFill>
                  <a:schemeClr val="tx2"/>
                </a:solidFill>
              </a:defRPr>
            </a:lvl3pPr>
          </a:lstStyle>
          <a:p>
            <a:pPr marL="0" lvl="2" algn="r"/>
            <a:r>
              <a:rPr lang="en-US" b="1"/>
              <a:t>CONFIDENTIAL </a:t>
            </a:r>
            <a:r>
              <a:rPr lang="en-US"/>
              <a:t>– Contains proprietary information. Not intended for external distribution.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79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HEADING 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476646"/>
            <a:ext cx="10972800" cy="491393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algn="l">
              <a:defRPr sz="2133" b="1" cap="all" baseline="0">
                <a:latin typeface="+mj-lt"/>
              </a:defRPr>
            </a:lvl1pPr>
          </a:lstStyle>
          <a:p>
            <a:r>
              <a:rPr lang="en-US" dirty="0"/>
              <a:t>CLICK HERE TO EDIT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435301"/>
            <a:ext cx="10972800" cy="4273651"/>
          </a:xfrm>
        </p:spPr>
        <p:txBody>
          <a:bodyPr/>
          <a:lstStyle>
            <a:lvl4pPr>
              <a:defRPr>
                <a:solidFill>
                  <a:srgbClr val="0E70C2"/>
                </a:solidFill>
              </a:defRPr>
            </a:lvl4pPr>
            <a:lvl5pPr>
              <a:defRPr>
                <a:solidFill>
                  <a:srgbClr val="0E70C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6721477"/>
            <a:ext cx="12192000" cy="16846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30" y="5945689"/>
            <a:ext cx="2367271" cy="632223"/>
          </a:xfrm>
          <a:prstGeom prst="rect">
            <a:avLst/>
          </a:prstGeom>
        </p:spPr>
      </p:pic>
      <p:cxnSp>
        <p:nvCxnSpPr>
          <p:cNvPr id="5" name="Straight Connector 4"/>
          <p:cNvCxnSpPr/>
          <p:nvPr userDrawn="1"/>
        </p:nvCxnSpPr>
        <p:spPr>
          <a:xfrm>
            <a:off x="632162" y="895045"/>
            <a:ext cx="10950239" cy="0"/>
          </a:xfrm>
          <a:prstGeom prst="line">
            <a:avLst/>
          </a:prstGeom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7589" y="6367000"/>
            <a:ext cx="7573804" cy="522945"/>
          </a:xfrm>
          <a:prstGeom prst="rect">
            <a:avLst/>
          </a:prstGeom>
        </p:spPr>
        <p:txBody>
          <a:bodyPr/>
          <a:lstStyle>
            <a:lvl1pPr algn="r">
              <a:defRPr sz="1333"/>
            </a:lvl1pPr>
            <a:lvl3pPr>
              <a:defRPr sz="1067">
                <a:solidFill>
                  <a:schemeClr val="tx2"/>
                </a:solidFill>
              </a:defRPr>
            </a:lvl3pPr>
          </a:lstStyle>
          <a:p>
            <a:pPr marL="0" lvl="2" algn="r"/>
            <a:r>
              <a:rPr lang="en-US" b="1"/>
              <a:t>CONFIDENTIAL </a:t>
            </a:r>
            <a:r>
              <a:rPr lang="en-US"/>
              <a:t>– Contains proprietary information. Not intended for external distribution.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31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47424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-1" y="6721477"/>
            <a:ext cx="12192001" cy="16846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87589" y="6367000"/>
            <a:ext cx="7573804" cy="522945"/>
          </a:xfrm>
          <a:prstGeom prst="rect">
            <a:avLst/>
          </a:prstGeom>
        </p:spPr>
        <p:txBody>
          <a:bodyPr/>
          <a:lstStyle>
            <a:lvl1pPr algn="r">
              <a:defRPr sz="1333"/>
            </a:lvl1pPr>
            <a:lvl3pPr>
              <a:defRPr sz="1067">
                <a:solidFill>
                  <a:schemeClr val="tx2"/>
                </a:solidFill>
              </a:defRPr>
            </a:lvl3pPr>
          </a:lstStyle>
          <a:p>
            <a:pPr marL="0" lvl="2" algn="r"/>
            <a:r>
              <a:rPr lang="en-US" b="1"/>
              <a:t>CONFIDENTIAL</a:t>
            </a:r>
            <a:r>
              <a:rPr lang="en-US"/>
              <a:t> – Contains proprietary information. Not intended for external distribution.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7" r:id="rId1"/>
    <p:sldLayoutId id="2147493474" r:id="rId2"/>
    <p:sldLayoutId id="2147493470" r:id="rId3"/>
    <p:sldLayoutId id="2147493472" r:id="rId4"/>
    <p:sldLayoutId id="2147493469" r:id="rId5"/>
    <p:sldLayoutId id="2147493468" r:id="rId6"/>
    <p:sldLayoutId id="2147493475" r:id="rId7"/>
    <p:sldLayoutId id="2147493476" r:id="rId8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064DCC-870D-A54D-853E-EB795CB4C1AA}" type="datetimeFigureOut">
              <a:rPr lang="en-US" smtClean="0"/>
              <a:t>12/17/19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E7506D9-11D1-4EDF-8D7F-95F25EAFBD39}" type="slidenum">
              <a:rPr lang="en-US" altLang="en-US" smtClean="0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25752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8" r:id="rId1"/>
    <p:sldLayoutId id="2147493479" r:id="rId2"/>
    <p:sldLayoutId id="2147493480" r:id="rId3"/>
    <p:sldLayoutId id="2147493481" r:id="rId4"/>
    <p:sldLayoutId id="2147493482" r:id="rId5"/>
    <p:sldLayoutId id="2147493483" r:id="rId6"/>
    <p:sldLayoutId id="2147493484" r:id="rId7"/>
    <p:sldLayoutId id="2147493485" r:id="rId8"/>
    <p:sldLayoutId id="2147493486" r:id="rId9"/>
    <p:sldLayoutId id="2147493487" r:id="rId10"/>
    <p:sldLayoutId id="2147493488" r:id="rId11"/>
    <p:sldLayoutId id="2147493489" r:id="rId12"/>
    <p:sldLayoutId id="2147493490" r:id="rId13"/>
    <p:sldLayoutId id="2147493491" r:id="rId14"/>
    <p:sldLayoutId id="2147493492" r:id="rId15"/>
    <p:sldLayoutId id="2147493493" r:id="rId16"/>
    <p:sldLayoutId id="2147493494" r:id="rId17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hf sldNum="0" hdr="0" ftr="0" dt="0"/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844550" y="177800"/>
            <a:ext cx="10502900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844550" y="1574800"/>
            <a:ext cx="10502900" cy="4648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rPr dirty="0"/>
              <a:t>Body Level One</a:t>
            </a:r>
          </a:p>
          <a:p>
            <a:pPr lvl="1"/>
            <a:r>
              <a:rPr dirty="0"/>
              <a:t>Body Level Two</a:t>
            </a:r>
          </a:p>
          <a:p>
            <a:pPr lvl="2"/>
            <a:r>
              <a:rPr dirty="0"/>
              <a:t>Body Level Three</a:t>
            </a:r>
          </a:p>
          <a:p>
            <a:pPr lvl="3"/>
            <a:r>
              <a:rPr dirty="0"/>
              <a:t>Body Level Four</a:t>
            </a:r>
          </a:p>
          <a:p>
            <a:pPr lvl="4"/>
            <a:r>
              <a:rPr dirty="0"/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6286681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93496" r:id="rId1"/>
    <p:sldLayoutId id="2147493497" r:id="rId2"/>
  </p:sldLayoutIdLst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xStyles>
    <p:titleStyle>
      <a:lvl1pPr marL="0" marR="0" indent="0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1" i="0" u="none" strike="noStrike" cap="none" spc="0" baseline="0">
          <a:ln>
            <a:noFill/>
          </a:ln>
          <a:solidFill>
            <a:srgbClr val="2F80AB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Helvetica Neue"/>
        </a:defRPr>
      </a:lvl1pPr>
      <a:lvl2pPr marL="0" marR="0" indent="0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1" i="0" u="none" strike="noStrike" cap="none" spc="-150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1" i="0" u="none" strike="noStrike" cap="none" spc="-150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1" i="0" u="none" strike="noStrike" cap="none" spc="-150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1" i="0" u="none" strike="noStrike" cap="none" spc="-150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1" i="0" u="none" strike="noStrike" cap="none" spc="-150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1" i="0" u="none" strike="noStrike" cap="none" spc="-150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1" i="0" u="none" strike="noStrike" cap="none" spc="-150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750" b="1" i="0" u="none" strike="noStrike" cap="none" spc="-150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357187" marR="0" indent="-357187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700" b="1" i="0" u="none" strike="noStrike" cap="none" spc="0" baseline="0">
          <a:ln>
            <a:noFill/>
          </a:ln>
          <a:solidFill>
            <a:srgbClr val="2F80AB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Helvetica Neue"/>
        </a:defRPr>
      </a:lvl1pPr>
      <a:lvl2pPr marL="674688" marR="0" indent="-357188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700" b="1" i="0" u="none" strike="noStrike" cap="none" spc="0" baseline="0">
          <a:ln>
            <a:noFill/>
          </a:ln>
          <a:solidFill>
            <a:srgbClr val="2F80AB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Helvetica Neue"/>
        </a:defRPr>
      </a:lvl2pPr>
      <a:lvl3pPr marL="992188" marR="0" indent="-357188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700" b="1" i="0" u="none" strike="noStrike" cap="none" spc="0" baseline="0">
          <a:ln>
            <a:noFill/>
          </a:ln>
          <a:solidFill>
            <a:srgbClr val="2F80AB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Helvetica Neue"/>
        </a:defRPr>
      </a:lvl3pPr>
      <a:lvl4pPr marL="1309688" marR="0" indent="-357188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700" b="1" i="0" u="none" strike="noStrike" cap="none" spc="0" baseline="0">
          <a:ln>
            <a:noFill/>
          </a:ln>
          <a:solidFill>
            <a:srgbClr val="2F80AB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Helvetica Neue"/>
        </a:defRPr>
      </a:lvl4pPr>
      <a:lvl5pPr marL="1627188" marR="0" indent="-357188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700" b="1" i="0" u="none" strike="noStrike" cap="none" spc="0" baseline="0">
          <a:ln>
            <a:noFill/>
          </a:ln>
          <a:solidFill>
            <a:srgbClr val="2F80AB"/>
          </a:solidFill>
          <a:uFillTx/>
          <a:latin typeface="Arial" panose="020B0604020202020204" pitchFamily="34" charset="0"/>
          <a:ea typeface="+mj-ea"/>
          <a:cs typeface="Arial" panose="020B0604020202020204" pitchFamily="34" charset="0"/>
          <a:sym typeface="Helvetica Neue"/>
        </a:defRPr>
      </a:lvl5pPr>
      <a:lvl6pPr marL="1944688" marR="0" indent="-357188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700" b="1" i="0" u="none" strike="noStrike" cap="none" spc="-81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6pPr>
      <a:lvl7pPr marL="2262188" marR="0" indent="-357188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700" b="1" i="0" u="none" strike="noStrike" cap="none" spc="-81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7pPr>
      <a:lvl8pPr marL="2579688" marR="0" indent="-357188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700" b="1" i="0" u="none" strike="noStrike" cap="none" spc="-81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8pPr>
      <a:lvl9pPr marL="2897188" marR="0" indent="-357188" algn="l" defTabSz="412750" rtl="0" eaLnBrk="1" latinLnBrk="0" hangingPunct="1">
        <a:lnSpc>
          <a:spcPct val="8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2700" b="1" i="0" u="none" strike="noStrike" cap="none" spc="-81" baseline="0">
          <a:ln>
            <a:noFill/>
          </a:ln>
          <a:solidFill>
            <a:srgbClr val="2F80AB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1143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2286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3429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4572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5715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6858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8001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914400" algn="ctr" defTabSz="41275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da.gov/NewsEvents/Newsroom/PressAnnouncements/ucm560167.htm" TargetMode="Externa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2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4114" y="1982073"/>
            <a:ext cx="11063129" cy="957892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Established Management Paradigms for Advanced 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3200" dirty="0">
                <a:solidFill>
                  <a:schemeClr val="bg1"/>
                </a:solidFill>
              </a:rPr>
              <a:t>Triple-Negative Breast Cancer (TNBC); Actionable and Other Potentially Relevant Biomarkers to Inform Decision-Making </a:t>
            </a:r>
            <a:endParaRPr lang="en-US" sz="2667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8823" y="4802558"/>
            <a:ext cx="8534400" cy="135505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000" b="1" dirty="0"/>
              <a:t>Erika Hamilton, MD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Director, Breast and Gynecologic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Research Program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Sarah Cannon Research Institute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Nashville, Tennessee</a:t>
            </a:r>
          </a:p>
        </p:txBody>
      </p:sp>
    </p:spTree>
    <p:extLst>
      <p:ext uri="{BB962C8B-B14F-4D97-AF65-F5344CB8AC3E}">
        <p14:creationId xmlns:p14="http://schemas.microsoft.com/office/powerpoint/2010/main" val="122227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IM</a:t>
            </a:r>
            <a:r>
              <a:rPr lang="en-US" cap="none" dirty="0"/>
              <a:t>passsion</a:t>
            </a:r>
            <a:r>
              <a:rPr lang="en-US" dirty="0"/>
              <a:t>130: Clinical Outcomes by PD-L1 test type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05010" y="2168625"/>
            <a:ext cx="8359889" cy="2826377"/>
            <a:chOff x="177770" y="1929184"/>
            <a:chExt cx="6269917" cy="2119783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177770" y="1929184"/>
              <a:ext cx="1778924" cy="2068302"/>
            </a:xfrm>
            <a:prstGeom prst="rect">
              <a:avLst/>
            </a:prstGeom>
            <a:ln w="12700">
              <a:noFill/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grayscl/>
            </a:blip>
            <a:stretch>
              <a:fillRect/>
            </a:stretch>
          </p:blipFill>
          <p:spPr>
            <a:xfrm>
              <a:off x="4602253" y="1974456"/>
              <a:ext cx="1845434" cy="2074511"/>
            </a:xfrm>
            <a:prstGeom prst="rect">
              <a:avLst/>
            </a:prstGeom>
            <a:ln w="12700">
              <a:noFill/>
            </a:ln>
          </p:spPr>
        </p:pic>
      </p:grpSp>
      <p:sp>
        <p:nvSpPr>
          <p:cNvPr id="9" name="Rectangle 8"/>
          <p:cNvSpPr/>
          <p:nvPr/>
        </p:nvSpPr>
        <p:spPr>
          <a:xfrm>
            <a:off x="1338755" y="5445074"/>
            <a:ext cx="9368637" cy="420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33" b="1" dirty="0">
                <a:solidFill>
                  <a:schemeClr val="accent5"/>
                </a:solidFill>
              </a:rPr>
              <a:t>Clinical benefit in 22C3+ and SP263+ subgroups driven by the SP142+ subgroup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50533" y="1889138"/>
            <a:ext cx="127203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Population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445171" y="1886076"/>
            <a:ext cx="11123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Population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437795" y="6253233"/>
            <a:ext cx="22047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>
                <a:solidFill>
                  <a:schemeClr val="accent2"/>
                </a:solidFill>
              </a:rPr>
              <a:t>Rugo</a:t>
            </a:r>
            <a:r>
              <a:rPr lang="en-US" sz="1600" dirty="0">
                <a:solidFill>
                  <a:schemeClr val="accent2"/>
                </a:solidFill>
              </a:rPr>
              <a:t> H et al ESMO 2019</a:t>
            </a: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3900668"/>
              </p:ext>
            </p:extLst>
          </p:nvPr>
        </p:nvGraphicFramePr>
        <p:xfrm>
          <a:off x="2670796" y="2176948"/>
          <a:ext cx="3343060" cy="3130136"/>
        </p:xfrm>
        <a:graphic>
          <a:graphicData uri="http://schemas.openxmlformats.org/drawingml/2006/table">
            <a:tbl>
              <a:tblPr/>
              <a:tblGrid>
                <a:gridCol w="779023">
                  <a:extLst>
                    <a:ext uri="{9D8B030D-6E8A-4147-A177-3AD203B41FA5}">
                      <a16:colId xmlns:a16="http://schemas.microsoft.com/office/drawing/2014/main" val="3476070544"/>
                    </a:ext>
                  </a:extLst>
                </a:gridCol>
                <a:gridCol w="791811">
                  <a:extLst>
                    <a:ext uri="{9D8B030D-6E8A-4147-A177-3AD203B41FA5}">
                      <a16:colId xmlns:a16="http://schemas.microsoft.com/office/drawing/2014/main" val="1503084601"/>
                    </a:ext>
                  </a:extLst>
                </a:gridCol>
                <a:gridCol w="713695">
                  <a:extLst>
                    <a:ext uri="{9D8B030D-6E8A-4147-A177-3AD203B41FA5}">
                      <a16:colId xmlns:a16="http://schemas.microsoft.com/office/drawing/2014/main" val="2970080097"/>
                    </a:ext>
                  </a:extLst>
                </a:gridCol>
                <a:gridCol w="1058531">
                  <a:extLst>
                    <a:ext uri="{9D8B030D-6E8A-4147-A177-3AD203B41FA5}">
                      <a16:colId xmlns:a16="http://schemas.microsoft.com/office/drawing/2014/main" val="3145740290"/>
                    </a:ext>
                  </a:extLst>
                </a:gridCol>
              </a:tblGrid>
              <a:tr h="27913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OS, months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HR (95% CI)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2389915"/>
                  </a:ext>
                </a:extLst>
              </a:tr>
              <a:tr h="27913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A+nP</a:t>
                      </a:r>
                      <a:endParaRPr lang="en-US" sz="1400" b="1" i="0" u="none" strike="noStrike" dirty="0">
                        <a:solidFill>
                          <a:srgbClr val="4472C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P+nP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</a:rPr>
                        <a:t>D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9542513"/>
                  </a:ext>
                </a:extLst>
              </a:tr>
              <a:tr h="5237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27.3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 (0.52, 0.98)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5211021"/>
                  </a:ext>
                </a:extLst>
              </a:tr>
              <a:tr h="500380"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>
                        <a:solidFill>
                          <a:srgbClr val="4472C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3454175"/>
                  </a:ext>
                </a:extLst>
              </a:tr>
              <a:tr h="5237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21.3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21.8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-0.5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 (0.64, 1.31)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1760971"/>
                  </a:ext>
                </a:extLst>
              </a:tr>
              <a:tr h="500380"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>
                        <a:solidFill>
                          <a:srgbClr val="4472C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3200"/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187954"/>
                  </a:ext>
                </a:extLst>
              </a:tr>
              <a:tr h="52370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14.7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19.6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-4.9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1.08 (0.67, 1.76)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5738288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646184"/>
              </p:ext>
            </p:extLst>
          </p:nvPr>
        </p:nvGraphicFramePr>
        <p:xfrm>
          <a:off x="8624469" y="2168625"/>
          <a:ext cx="3463569" cy="2825475"/>
        </p:xfrm>
        <a:graphic>
          <a:graphicData uri="http://schemas.openxmlformats.org/drawingml/2006/table">
            <a:tbl>
              <a:tblPr/>
              <a:tblGrid>
                <a:gridCol w="812800">
                  <a:extLst>
                    <a:ext uri="{9D8B030D-6E8A-4147-A177-3AD203B41FA5}">
                      <a16:colId xmlns:a16="http://schemas.microsoft.com/office/drawing/2014/main" val="2436582036"/>
                    </a:ext>
                  </a:extLst>
                </a:gridCol>
                <a:gridCol w="812800">
                  <a:extLst>
                    <a:ext uri="{9D8B030D-6E8A-4147-A177-3AD203B41FA5}">
                      <a16:colId xmlns:a16="http://schemas.microsoft.com/office/drawing/2014/main" val="3622038984"/>
                    </a:ext>
                  </a:extLst>
                </a:gridCol>
                <a:gridCol w="666025">
                  <a:extLst>
                    <a:ext uri="{9D8B030D-6E8A-4147-A177-3AD203B41FA5}">
                      <a16:colId xmlns:a16="http://schemas.microsoft.com/office/drawing/2014/main" val="1247665388"/>
                    </a:ext>
                  </a:extLst>
                </a:gridCol>
                <a:gridCol w="1171944">
                  <a:extLst>
                    <a:ext uri="{9D8B030D-6E8A-4147-A177-3AD203B41FA5}">
                      <a16:colId xmlns:a16="http://schemas.microsoft.com/office/drawing/2014/main" val="1260148275"/>
                    </a:ext>
                  </a:extLst>
                </a:gridCol>
              </a:tblGrid>
              <a:tr h="273663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Median OS, months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HR (95% CI)</a:t>
                      </a:r>
                    </a:p>
                  </a:txBody>
                  <a:tcPr marL="12700" marR="12700" marT="12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4260829"/>
                  </a:ext>
                </a:extLst>
              </a:tr>
              <a:tr h="29298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A+nP</a:t>
                      </a:r>
                      <a:endParaRPr lang="en-US" sz="1400" b="1" i="0" u="none" strike="noStrike" dirty="0">
                        <a:solidFill>
                          <a:srgbClr val="4472C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P+nP</a:t>
                      </a:r>
                      <a:endParaRPr lang="en-US" sz="14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Symbol" panose="05050102010706020507" pitchFamily="18" charset="2"/>
                        </a:rPr>
                        <a:t>D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179401"/>
                  </a:ext>
                </a:extLst>
              </a:tr>
              <a:tr h="48200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27.3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17.9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9.4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 (0.52, 0.97)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898383"/>
                  </a:ext>
                </a:extLst>
              </a:tr>
              <a:tr h="340241"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4472C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7558284"/>
                  </a:ext>
                </a:extLst>
              </a:tr>
              <a:tr h="500912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21.4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21.0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0.87 (0.58, 1.29)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470709"/>
                  </a:ext>
                </a:extLst>
              </a:tr>
              <a:tr h="412328"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>
                        <a:solidFill>
                          <a:srgbClr val="4472C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2700" marR="12700" marT="1270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986190"/>
                  </a:ext>
                </a:extLst>
              </a:tr>
              <a:tr h="52333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4472C4"/>
                          </a:solidFill>
                          <a:effectLst/>
                          <a:latin typeface="Calibri" panose="020F0502020204030204" pitchFamily="34" charset="0"/>
                        </a:rPr>
                        <a:t>17.9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20.5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-2.6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 (0.72, 1.68)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3914475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651820" y="1042244"/>
            <a:ext cx="8888361" cy="4205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133" b="1" dirty="0"/>
              <a:t>Analysis conducted in 614 patients (biomarker evaluable population)</a:t>
            </a:r>
          </a:p>
        </p:txBody>
      </p:sp>
    </p:spTree>
    <p:extLst>
      <p:ext uri="{BB962C8B-B14F-4D97-AF65-F5344CB8AC3E}">
        <p14:creationId xmlns:p14="http://schemas.microsoft.com/office/powerpoint/2010/main" val="3001928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KEYNOTE 522: Neoadjuvant Chemo + Pembrolizumab In TNBC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178" y="1019804"/>
            <a:ext cx="11615990" cy="47205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360111" y="5884423"/>
            <a:ext cx="2364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Schmid</a:t>
            </a:r>
            <a:r>
              <a:rPr lang="en-US" sz="1600" dirty="0"/>
              <a:t> P et al ESMO 2019</a:t>
            </a:r>
          </a:p>
        </p:txBody>
      </p:sp>
    </p:spTree>
    <p:extLst>
      <p:ext uri="{BB962C8B-B14F-4D97-AF65-F5344CB8AC3E}">
        <p14:creationId xmlns:p14="http://schemas.microsoft.com/office/powerpoint/2010/main" val="3445986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KEYNOTE 522: Neoadjuvant Chemo + Pembrolizumab In TNBC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10939" y="1259141"/>
            <a:ext cx="1133278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867" b="1" dirty="0">
                <a:solidFill>
                  <a:schemeClr val="tx2"/>
                </a:solidFill>
              </a:rPr>
              <a:t>Addition of </a:t>
            </a:r>
            <a:r>
              <a:rPr lang="en-US" sz="1867" b="1" dirty="0" err="1">
                <a:solidFill>
                  <a:schemeClr val="tx2"/>
                </a:solidFill>
              </a:rPr>
              <a:t>pembrolizumab</a:t>
            </a:r>
            <a:r>
              <a:rPr lang="en-US" sz="1867" b="1" dirty="0">
                <a:solidFill>
                  <a:schemeClr val="tx2"/>
                </a:solidFill>
              </a:rPr>
              <a:t> to neoadjuvant chemo led to statistically significant improvement in pCR of 13.6%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596515" y="6039158"/>
            <a:ext cx="23648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Schmid</a:t>
            </a:r>
            <a:r>
              <a:rPr lang="en-US" sz="1600" dirty="0"/>
              <a:t> P et al ESMO 2019</a:t>
            </a:r>
          </a:p>
        </p:txBody>
      </p:sp>
      <p:sp>
        <p:nvSpPr>
          <p:cNvPr id="6" name="Rectangle 5"/>
          <p:cNvSpPr/>
          <p:nvPr/>
        </p:nvSpPr>
        <p:spPr>
          <a:xfrm>
            <a:off x="410939" y="1747197"/>
            <a:ext cx="8534400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buFont typeface="Arial" panose="020B0604020202020204" pitchFamily="34" charset="0"/>
              <a:buChar char="•"/>
            </a:pPr>
            <a:r>
              <a:rPr lang="en-US" sz="1867" b="1" dirty="0">
                <a:solidFill>
                  <a:schemeClr val="tx2"/>
                </a:solidFill>
              </a:rPr>
              <a:t>Benefit with </a:t>
            </a:r>
            <a:r>
              <a:rPr lang="en-US" sz="1867" b="1" dirty="0" err="1">
                <a:solidFill>
                  <a:schemeClr val="tx2"/>
                </a:solidFill>
              </a:rPr>
              <a:t>pembrolizumab</a:t>
            </a:r>
            <a:r>
              <a:rPr lang="en-US" sz="1867" b="1" dirty="0">
                <a:solidFill>
                  <a:schemeClr val="tx2"/>
                </a:solidFill>
              </a:rPr>
              <a:t> was independent of PD-L1 status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246309" y="2215081"/>
            <a:ext cx="11715084" cy="3347596"/>
            <a:chOff x="184731" y="2506260"/>
            <a:chExt cx="8786313" cy="2510697"/>
          </a:xfrm>
        </p:grpSpPr>
        <p:grpSp>
          <p:nvGrpSpPr>
            <p:cNvPr id="13" name="Group 12"/>
            <p:cNvGrpSpPr/>
            <p:nvPr/>
          </p:nvGrpSpPr>
          <p:grpSpPr>
            <a:xfrm>
              <a:off x="184731" y="2506260"/>
              <a:ext cx="7543342" cy="2510697"/>
              <a:chOff x="206037" y="2460656"/>
              <a:chExt cx="7543342" cy="2510697"/>
            </a:xfrm>
          </p:grpSpPr>
          <p:grpSp>
            <p:nvGrpSpPr>
              <p:cNvPr id="17" name="Group 16"/>
              <p:cNvGrpSpPr/>
              <p:nvPr/>
            </p:nvGrpSpPr>
            <p:grpSpPr>
              <a:xfrm>
                <a:off x="3990764" y="2460656"/>
                <a:ext cx="3758615" cy="2510697"/>
                <a:chOff x="3722482" y="2464900"/>
                <a:chExt cx="3758615" cy="2510697"/>
              </a:xfrm>
            </p:grpSpPr>
            <p:grpSp>
              <p:nvGrpSpPr>
                <p:cNvPr id="12" name="Group 11"/>
                <p:cNvGrpSpPr/>
                <p:nvPr/>
              </p:nvGrpSpPr>
              <p:grpSpPr>
                <a:xfrm>
                  <a:off x="3722482" y="2643963"/>
                  <a:ext cx="3758615" cy="2331634"/>
                  <a:chOff x="3722482" y="2643963"/>
                  <a:chExt cx="3758615" cy="2331634"/>
                </a:xfrm>
              </p:grpSpPr>
              <p:pic>
                <p:nvPicPr>
                  <p:cNvPr id="10" name="Picture 9"/>
                  <p:cNvPicPr>
                    <a:picLocks noChangeAspect="1"/>
                  </p:cNvPicPr>
                  <p:nvPr/>
                </p:nvPicPr>
                <p:blipFill>
                  <a:blip r:embed="rId2"/>
                  <a:stretch>
                    <a:fillRect/>
                  </a:stretch>
                </p:blipFill>
                <p:spPr>
                  <a:xfrm>
                    <a:off x="3722482" y="2643963"/>
                    <a:ext cx="3758615" cy="2331634"/>
                  </a:xfrm>
                  <a:prstGeom prst="rect">
                    <a:avLst/>
                  </a:prstGeom>
                </p:spPr>
              </p:pic>
              <p:sp>
                <p:nvSpPr>
                  <p:cNvPr id="11" name="Rectangle 10"/>
                  <p:cNvSpPr/>
                  <p:nvPr/>
                </p:nvSpPr>
                <p:spPr>
                  <a:xfrm>
                    <a:off x="3722482" y="4543647"/>
                    <a:ext cx="232830" cy="23160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3200"/>
                  </a:p>
                </p:txBody>
              </p:sp>
            </p:grpSp>
            <p:sp>
              <p:nvSpPr>
                <p:cNvPr id="15" name="TextBox 14"/>
                <p:cNvSpPr txBox="1"/>
                <p:nvPr/>
              </p:nvSpPr>
              <p:spPr>
                <a:xfrm>
                  <a:off x="4873255" y="2464900"/>
                  <a:ext cx="2023968" cy="238575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467" b="1" dirty="0"/>
                    <a:t>By PD-L1 status*: ypT0/Tis ypN0</a:t>
                  </a:r>
                </a:p>
              </p:txBody>
            </p:sp>
          </p:grpSp>
          <p:sp>
            <p:nvSpPr>
              <p:cNvPr id="20" name="TextBox 19"/>
              <p:cNvSpPr txBox="1"/>
              <p:nvPr/>
            </p:nvSpPr>
            <p:spPr>
              <a:xfrm>
                <a:off x="206037" y="3911435"/>
                <a:ext cx="138548" cy="22309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en-US" sz="1333" b="1" dirty="0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8" name="Rectangle 7"/>
            <p:cNvSpPr/>
            <p:nvPr/>
          </p:nvSpPr>
          <p:spPr>
            <a:xfrm>
              <a:off x="7535478" y="3384561"/>
              <a:ext cx="1435566" cy="3924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>
                  <a:solidFill>
                    <a:schemeClr val="accent2"/>
                  </a:solidFill>
                </a:rPr>
                <a:t>*PD-L1 assessed by </a:t>
              </a:r>
            </a:p>
            <a:p>
              <a:r>
                <a:rPr lang="en-US" sz="1400" b="1" dirty="0">
                  <a:solidFill>
                    <a:schemeClr val="accent2"/>
                  </a:solidFill>
                </a:rPr>
                <a:t>22C3 </a:t>
              </a:r>
              <a:r>
                <a:rPr lang="en-US" sz="1400" b="1" dirty="0" err="1">
                  <a:solidFill>
                    <a:schemeClr val="accent2"/>
                  </a:solidFill>
                </a:rPr>
                <a:t>pharmDx</a:t>
              </a:r>
              <a:r>
                <a:rPr lang="en-US" sz="1400" b="1" dirty="0">
                  <a:solidFill>
                    <a:schemeClr val="accent2"/>
                  </a:solidFill>
                </a:rPr>
                <a:t> assay</a:t>
              </a: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51229" y="2215080"/>
            <a:ext cx="4250216" cy="3277107"/>
            <a:chOff x="228934" y="2513158"/>
            <a:chExt cx="3187662" cy="2457830"/>
          </a:xfrm>
        </p:grpSpPr>
        <p:grpSp>
          <p:nvGrpSpPr>
            <p:cNvPr id="16" name="Group 15"/>
            <p:cNvGrpSpPr/>
            <p:nvPr/>
          </p:nvGrpSpPr>
          <p:grpSpPr>
            <a:xfrm>
              <a:off x="1190847" y="2513158"/>
              <a:ext cx="2225749" cy="2457830"/>
              <a:chOff x="1190847" y="2513158"/>
              <a:chExt cx="2225749" cy="2457830"/>
            </a:xfrm>
          </p:grpSpPr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90847" y="2539257"/>
                <a:ext cx="2225749" cy="2431731"/>
              </a:xfrm>
              <a:prstGeom prst="rect">
                <a:avLst/>
              </a:prstGeom>
            </p:spPr>
          </p:pic>
          <p:sp>
            <p:nvSpPr>
              <p:cNvPr id="14" name="TextBox 13"/>
              <p:cNvSpPr txBox="1"/>
              <p:nvPr/>
            </p:nvSpPr>
            <p:spPr>
              <a:xfrm>
                <a:off x="1708297" y="2513158"/>
                <a:ext cx="1691232" cy="23857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1467" b="1" dirty="0"/>
                  <a:t>Primary EP: ypT0/Tis ypN0</a:t>
                </a:r>
              </a:p>
            </p:txBody>
          </p:sp>
        </p:grp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28934" y="2919756"/>
              <a:ext cx="1182018" cy="42329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221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Higher Immunogenicity in Primary Tumors Compared to Metastatic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66858" y="1186488"/>
            <a:ext cx="5089676" cy="646331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accent2"/>
                </a:solidFill>
              </a:rPr>
              <a:t>Potential Biomarkers of Immune Response </a:t>
            </a:r>
            <a:endParaRPr lang="en-US" sz="1867" b="1" dirty="0">
              <a:solidFill>
                <a:schemeClr val="accent2"/>
              </a:solidFill>
            </a:endParaRPr>
          </a:p>
          <a:p>
            <a:endParaRPr lang="en-US" sz="1467" dirty="0"/>
          </a:p>
        </p:txBody>
      </p:sp>
      <p:sp>
        <p:nvSpPr>
          <p:cNvPr id="13" name="Rectangle 12"/>
          <p:cNvSpPr/>
          <p:nvPr/>
        </p:nvSpPr>
        <p:spPr>
          <a:xfrm>
            <a:off x="369717" y="4143826"/>
            <a:ext cx="896745" cy="23554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9" name="TextBox 8"/>
          <p:cNvSpPr txBox="1"/>
          <p:nvPr/>
        </p:nvSpPr>
        <p:spPr>
          <a:xfrm>
            <a:off x="7842325" y="6201410"/>
            <a:ext cx="39249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Bianchini</a:t>
            </a:r>
            <a:r>
              <a:rPr lang="en-US" sz="1600" dirty="0"/>
              <a:t> G et al 2017; </a:t>
            </a:r>
            <a:r>
              <a:rPr lang="en-US" sz="1600" dirty="0" err="1"/>
              <a:t>Szekely</a:t>
            </a:r>
            <a:r>
              <a:rPr lang="en-US" sz="1600" dirty="0"/>
              <a:t> B et al 2018</a:t>
            </a:r>
          </a:p>
          <a:p>
            <a:r>
              <a:rPr lang="en-US" sz="1600" dirty="0"/>
              <a:t>Tarantino P &amp; </a:t>
            </a:r>
            <a:r>
              <a:rPr lang="en-US" sz="1600" dirty="0" err="1"/>
              <a:t>Curigliano</a:t>
            </a:r>
            <a:r>
              <a:rPr lang="en-US" sz="1600" dirty="0"/>
              <a:t> G 2019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87857644"/>
              </p:ext>
            </p:extLst>
          </p:nvPr>
        </p:nvGraphicFramePr>
        <p:xfrm>
          <a:off x="6966858" y="1603828"/>
          <a:ext cx="5089676" cy="4637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35466" y="993545"/>
            <a:ext cx="5930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/>
              <a:t>Tumor/immune co-evolution leads to an increasing immunoediting </a:t>
            </a:r>
          </a:p>
          <a:p>
            <a:r>
              <a:rPr lang="en-US" sz="1600" b="1" dirty="0"/>
              <a:t>and immune subversion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068057" y="1603827"/>
            <a:ext cx="5512280" cy="4181904"/>
            <a:chOff x="944627" y="959742"/>
            <a:chExt cx="4134210" cy="3136428"/>
          </a:xfrm>
        </p:grpSpPr>
        <p:sp>
          <p:nvSpPr>
            <p:cNvPr id="14" name="Rectangle 13"/>
            <p:cNvSpPr/>
            <p:nvPr/>
          </p:nvSpPr>
          <p:spPr>
            <a:xfrm>
              <a:off x="3938516" y="2853625"/>
              <a:ext cx="487180" cy="17665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49846" y="3329503"/>
              <a:ext cx="3327273" cy="76666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9"/>
            <a:srcRect l="13115" t="7508" r="18474"/>
            <a:stretch/>
          </p:blipFill>
          <p:spPr>
            <a:xfrm>
              <a:off x="944627" y="959742"/>
              <a:ext cx="3481067" cy="2324784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3990853" y="2896002"/>
              <a:ext cx="581147" cy="141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3409705" y="2656498"/>
              <a:ext cx="1669132" cy="530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b="1" dirty="0">
                  <a:solidFill>
                    <a:schemeClr val="accent2"/>
                  </a:solidFill>
                </a:rPr>
                <a:t>No T-cell infiltrates</a:t>
              </a:r>
            </a:p>
            <a:p>
              <a:r>
                <a:rPr lang="en-US" sz="1000" b="1" dirty="0">
                  <a:solidFill>
                    <a:schemeClr val="accent2"/>
                  </a:solidFill>
                </a:rPr>
                <a:t>No anti-tumor immunity</a:t>
              </a:r>
            </a:p>
            <a:p>
              <a:r>
                <a:rPr lang="en-US" sz="1000" b="1" dirty="0">
                  <a:solidFill>
                    <a:schemeClr val="accent2"/>
                  </a:solidFill>
                </a:rPr>
                <a:t>Immunosuppressive environment                                                     d/t </a:t>
              </a:r>
              <a:r>
                <a:rPr lang="en-US" sz="1000" b="1" dirty="0" err="1">
                  <a:solidFill>
                    <a:schemeClr val="accent2"/>
                  </a:solidFill>
                </a:rPr>
                <a:t>immunoediting</a:t>
              </a:r>
              <a:endParaRPr lang="en-US" sz="1000" b="1" dirty="0">
                <a:solidFill>
                  <a:schemeClr val="accent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99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67" dirty="0"/>
              <a:t>The MSI Testing Story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7858893"/>
              </p:ext>
            </p:extLst>
          </p:nvPr>
        </p:nvGraphicFramePr>
        <p:xfrm>
          <a:off x="609600" y="1209369"/>
          <a:ext cx="10972800" cy="43418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89005" y="5978255"/>
            <a:ext cx="678608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04792" indent="-304792">
              <a:buAutoNum type="arabicPeriod"/>
            </a:pPr>
            <a:r>
              <a:rPr lang="en-US" sz="1400" dirty="0">
                <a:hlinkClick r:id="rId8"/>
              </a:rPr>
              <a:t>https://www.fda.gov/NewsEvents/Newsroom/PressAnnouncements/ucm560167.htm</a:t>
            </a:r>
            <a:endParaRPr lang="en-US" sz="1400" dirty="0"/>
          </a:p>
          <a:p>
            <a:pPr marL="304792" indent="-304792">
              <a:buAutoNum type="arabicPeriod"/>
            </a:pPr>
            <a:r>
              <a:rPr lang="en-US" sz="1400" dirty="0"/>
              <a:t>Bonneville R et al 2017</a:t>
            </a:r>
          </a:p>
          <a:p>
            <a:pPr marL="304792" indent="-304792">
              <a:buAutoNum type="arabicPeriod"/>
            </a:pPr>
            <a:r>
              <a:rPr lang="en-US" sz="1400" dirty="0"/>
              <a:t>Dudley JC et al 2016</a:t>
            </a:r>
          </a:p>
        </p:txBody>
      </p:sp>
    </p:spTree>
    <p:extLst>
      <p:ext uri="{BB962C8B-B14F-4D97-AF65-F5344CB8AC3E}">
        <p14:creationId xmlns:p14="http://schemas.microsoft.com/office/powerpoint/2010/main" val="376053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cap="none" dirty="0" err="1"/>
              <a:t>g</a:t>
            </a:r>
            <a:r>
              <a:rPr lang="en-US" dirty="0" err="1"/>
              <a:t>brca</a:t>
            </a:r>
            <a:r>
              <a:rPr lang="en-US" dirty="0"/>
              <a:t> alterations and impact on breast cancer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18683" y="2691272"/>
            <a:ext cx="1736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in 300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90881" y="1100836"/>
            <a:ext cx="11076656" cy="1265315"/>
            <a:chOff x="1593211" y="941704"/>
            <a:chExt cx="6303015" cy="900430"/>
          </a:xfrm>
        </p:grpSpPr>
        <p:sp>
          <p:nvSpPr>
            <p:cNvPr id="8" name="Freeform 7"/>
            <p:cNvSpPr/>
            <p:nvPr/>
          </p:nvSpPr>
          <p:spPr>
            <a:xfrm>
              <a:off x="1593211" y="941704"/>
              <a:ext cx="1800861" cy="900430"/>
            </a:xfrm>
            <a:custGeom>
              <a:avLst/>
              <a:gdLst>
                <a:gd name="connsiteX0" fmla="*/ 0 w 1800861"/>
                <a:gd name="connsiteY0" fmla="*/ 90043 h 900430"/>
                <a:gd name="connsiteX1" fmla="*/ 90043 w 1800861"/>
                <a:gd name="connsiteY1" fmla="*/ 0 h 900430"/>
                <a:gd name="connsiteX2" fmla="*/ 1710818 w 1800861"/>
                <a:gd name="connsiteY2" fmla="*/ 0 h 900430"/>
                <a:gd name="connsiteX3" fmla="*/ 1800861 w 1800861"/>
                <a:gd name="connsiteY3" fmla="*/ 90043 h 900430"/>
                <a:gd name="connsiteX4" fmla="*/ 1800861 w 1800861"/>
                <a:gd name="connsiteY4" fmla="*/ 810387 h 900430"/>
                <a:gd name="connsiteX5" fmla="*/ 1710818 w 1800861"/>
                <a:gd name="connsiteY5" fmla="*/ 900430 h 900430"/>
                <a:gd name="connsiteX6" fmla="*/ 90043 w 1800861"/>
                <a:gd name="connsiteY6" fmla="*/ 900430 h 900430"/>
                <a:gd name="connsiteX7" fmla="*/ 0 w 1800861"/>
                <a:gd name="connsiteY7" fmla="*/ 810387 h 900430"/>
                <a:gd name="connsiteX8" fmla="*/ 0 w 1800861"/>
                <a:gd name="connsiteY8" fmla="*/ 90043 h 90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861" h="900430">
                  <a:moveTo>
                    <a:pt x="0" y="90043"/>
                  </a:moveTo>
                  <a:cubicBezTo>
                    <a:pt x="0" y="40314"/>
                    <a:pt x="40314" y="0"/>
                    <a:pt x="90043" y="0"/>
                  </a:cubicBezTo>
                  <a:lnTo>
                    <a:pt x="1710818" y="0"/>
                  </a:lnTo>
                  <a:cubicBezTo>
                    <a:pt x="1760547" y="0"/>
                    <a:pt x="1800861" y="40314"/>
                    <a:pt x="1800861" y="90043"/>
                  </a:cubicBezTo>
                  <a:lnTo>
                    <a:pt x="1800861" y="810387"/>
                  </a:lnTo>
                  <a:cubicBezTo>
                    <a:pt x="1800861" y="860116"/>
                    <a:pt x="1760547" y="900430"/>
                    <a:pt x="1710818" y="900430"/>
                  </a:cubicBezTo>
                  <a:lnTo>
                    <a:pt x="90043" y="900430"/>
                  </a:lnTo>
                  <a:cubicBezTo>
                    <a:pt x="40314" y="900430"/>
                    <a:pt x="0" y="860116"/>
                    <a:pt x="0" y="810387"/>
                  </a:cubicBezTo>
                  <a:lnTo>
                    <a:pt x="0" y="9004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424" tIns="67337" rIns="83424" bIns="67337" numCol="1" spcCol="1270" anchor="ctr" anchorCtr="0">
              <a:noAutofit/>
            </a:bodyPr>
            <a:lstStyle/>
            <a:p>
              <a:pPr algn="ctr" defTabSz="112603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33" dirty="0"/>
                <a:t>Prevalence of </a:t>
              </a:r>
              <a:r>
                <a:rPr lang="en-US" sz="2533" i="1" dirty="0"/>
                <a:t>BRCA </a:t>
              </a:r>
              <a:r>
                <a:rPr lang="en-US" sz="2533" dirty="0"/>
                <a:t>mutations</a:t>
              </a:r>
            </a:p>
          </p:txBody>
        </p:sp>
        <p:sp>
          <p:nvSpPr>
            <p:cNvPr id="9" name="Freeform 8"/>
            <p:cNvSpPr/>
            <p:nvPr/>
          </p:nvSpPr>
          <p:spPr>
            <a:xfrm>
              <a:off x="3844288" y="941704"/>
              <a:ext cx="1800861" cy="900430"/>
            </a:xfrm>
            <a:custGeom>
              <a:avLst/>
              <a:gdLst>
                <a:gd name="connsiteX0" fmla="*/ 0 w 1800861"/>
                <a:gd name="connsiteY0" fmla="*/ 90043 h 900430"/>
                <a:gd name="connsiteX1" fmla="*/ 90043 w 1800861"/>
                <a:gd name="connsiteY1" fmla="*/ 0 h 900430"/>
                <a:gd name="connsiteX2" fmla="*/ 1710818 w 1800861"/>
                <a:gd name="connsiteY2" fmla="*/ 0 h 900430"/>
                <a:gd name="connsiteX3" fmla="*/ 1800861 w 1800861"/>
                <a:gd name="connsiteY3" fmla="*/ 90043 h 900430"/>
                <a:gd name="connsiteX4" fmla="*/ 1800861 w 1800861"/>
                <a:gd name="connsiteY4" fmla="*/ 810387 h 900430"/>
                <a:gd name="connsiteX5" fmla="*/ 1710818 w 1800861"/>
                <a:gd name="connsiteY5" fmla="*/ 900430 h 900430"/>
                <a:gd name="connsiteX6" fmla="*/ 90043 w 1800861"/>
                <a:gd name="connsiteY6" fmla="*/ 900430 h 900430"/>
                <a:gd name="connsiteX7" fmla="*/ 0 w 1800861"/>
                <a:gd name="connsiteY7" fmla="*/ 810387 h 900430"/>
                <a:gd name="connsiteX8" fmla="*/ 0 w 1800861"/>
                <a:gd name="connsiteY8" fmla="*/ 90043 h 90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861" h="900430">
                  <a:moveTo>
                    <a:pt x="0" y="90043"/>
                  </a:moveTo>
                  <a:cubicBezTo>
                    <a:pt x="0" y="40314"/>
                    <a:pt x="40314" y="0"/>
                    <a:pt x="90043" y="0"/>
                  </a:cubicBezTo>
                  <a:lnTo>
                    <a:pt x="1710818" y="0"/>
                  </a:lnTo>
                  <a:cubicBezTo>
                    <a:pt x="1760547" y="0"/>
                    <a:pt x="1800861" y="40314"/>
                    <a:pt x="1800861" y="90043"/>
                  </a:cubicBezTo>
                  <a:lnTo>
                    <a:pt x="1800861" y="810387"/>
                  </a:lnTo>
                  <a:cubicBezTo>
                    <a:pt x="1800861" y="860116"/>
                    <a:pt x="1760547" y="900430"/>
                    <a:pt x="1710818" y="900430"/>
                  </a:cubicBezTo>
                  <a:lnTo>
                    <a:pt x="90043" y="900430"/>
                  </a:lnTo>
                  <a:cubicBezTo>
                    <a:pt x="40314" y="900430"/>
                    <a:pt x="0" y="860116"/>
                    <a:pt x="0" y="810387"/>
                  </a:cubicBezTo>
                  <a:lnTo>
                    <a:pt x="0" y="9004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424" tIns="67337" rIns="83424" bIns="67337" numCol="1" spcCol="1270" anchor="ctr" anchorCtr="0">
              <a:noAutofit/>
            </a:bodyPr>
            <a:lstStyle/>
            <a:p>
              <a:pPr algn="ctr" defTabSz="112603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33" dirty="0"/>
                <a:t>Development of breast cancer in women</a:t>
              </a:r>
            </a:p>
          </p:txBody>
        </p:sp>
        <p:sp>
          <p:nvSpPr>
            <p:cNvPr id="10" name="Freeform 9"/>
            <p:cNvSpPr/>
            <p:nvPr/>
          </p:nvSpPr>
          <p:spPr>
            <a:xfrm>
              <a:off x="6095365" y="941704"/>
              <a:ext cx="1800861" cy="900430"/>
            </a:xfrm>
            <a:custGeom>
              <a:avLst/>
              <a:gdLst>
                <a:gd name="connsiteX0" fmla="*/ 0 w 1800861"/>
                <a:gd name="connsiteY0" fmla="*/ 90043 h 900430"/>
                <a:gd name="connsiteX1" fmla="*/ 90043 w 1800861"/>
                <a:gd name="connsiteY1" fmla="*/ 0 h 900430"/>
                <a:gd name="connsiteX2" fmla="*/ 1710818 w 1800861"/>
                <a:gd name="connsiteY2" fmla="*/ 0 h 900430"/>
                <a:gd name="connsiteX3" fmla="*/ 1800861 w 1800861"/>
                <a:gd name="connsiteY3" fmla="*/ 90043 h 900430"/>
                <a:gd name="connsiteX4" fmla="*/ 1800861 w 1800861"/>
                <a:gd name="connsiteY4" fmla="*/ 810387 h 900430"/>
                <a:gd name="connsiteX5" fmla="*/ 1710818 w 1800861"/>
                <a:gd name="connsiteY5" fmla="*/ 900430 h 900430"/>
                <a:gd name="connsiteX6" fmla="*/ 90043 w 1800861"/>
                <a:gd name="connsiteY6" fmla="*/ 900430 h 900430"/>
                <a:gd name="connsiteX7" fmla="*/ 0 w 1800861"/>
                <a:gd name="connsiteY7" fmla="*/ 810387 h 900430"/>
                <a:gd name="connsiteX8" fmla="*/ 0 w 1800861"/>
                <a:gd name="connsiteY8" fmla="*/ 90043 h 900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0861" h="900430">
                  <a:moveTo>
                    <a:pt x="0" y="90043"/>
                  </a:moveTo>
                  <a:cubicBezTo>
                    <a:pt x="0" y="40314"/>
                    <a:pt x="40314" y="0"/>
                    <a:pt x="90043" y="0"/>
                  </a:cubicBezTo>
                  <a:lnTo>
                    <a:pt x="1710818" y="0"/>
                  </a:lnTo>
                  <a:cubicBezTo>
                    <a:pt x="1760547" y="0"/>
                    <a:pt x="1800861" y="40314"/>
                    <a:pt x="1800861" y="90043"/>
                  </a:cubicBezTo>
                  <a:lnTo>
                    <a:pt x="1800861" y="810387"/>
                  </a:lnTo>
                  <a:cubicBezTo>
                    <a:pt x="1800861" y="860116"/>
                    <a:pt x="1760547" y="900430"/>
                    <a:pt x="1710818" y="900430"/>
                  </a:cubicBezTo>
                  <a:lnTo>
                    <a:pt x="90043" y="900430"/>
                  </a:lnTo>
                  <a:cubicBezTo>
                    <a:pt x="40314" y="900430"/>
                    <a:pt x="0" y="860116"/>
                    <a:pt x="0" y="810387"/>
                  </a:cubicBezTo>
                  <a:lnTo>
                    <a:pt x="0" y="90043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83424" tIns="67337" rIns="83424" bIns="67337" numCol="1" spcCol="1270" anchor="ctr" anchorCtr="0">
              <a:noAutofit/>
            </a:bodyPr>
            <a:lstStyle/>
            <a:p>
              <a:pPr algn="ctr" defTabSz="1126039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533" dirty="0"/>
                <a:t>20 years after the 1</a:t>
              </a:r>
              <a:r>
                <a:rPr lang="en-US" sz="2533" baseline="30000" dirty="0"/>
                <a:t>st</a:t>
              </a:r>
              <a:r>
                <a:rPr lang="en-US" sz="2533" dirty="0"/>
                <a:t> breast cancer diagnosis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885050" y="2691273"/>
            <a:ext cx="1287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/>
              <a:t>BRCA1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85050" y="3195521"/>
            <a:ext cx="12871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/>
              <a:t>BRCA2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18683" y="3195520"/>
            <a:ext cx="1736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in 800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4886" y="5064391"/>
            <a:ext cx="3704347" cy="318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67" i="1" dirty="0"/>
              <a:t>Certain ethnic groups have higher prevalence: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34586" y="5414070"/>
            <a:ext cx="173695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7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 in 40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43200" y="5457938"/>
            <a:ext cx="14494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i="1" dirty="0"/>
              <a:t>Ashkenazi Jews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4262684" y="1100836"/>
            <a:ext cx="0" cy="4868728"/>
          </a:xfrm>
          <a:prstGeom prst="line">
            <a:avLst/>
          </a:prstGeom>
          <a:ln w="952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142880" y="1100836"/>
            <a:ext cx="0" cy="4868728"/>
          </a:xfrm>
          <a:prstGeom prst="line">
            <a:avLst/>
          </a:prstGeom>
          <a:ln w="9525" cap="flat" cmpd="sng" algn="ctr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22" name="Chart 21"/>
          <p:cNvGraphicFramePr/>
          <p:nvPr/>
        </p:nvGraphicFramePr>
        <p:xfrm>
          <a:off x="4157537" y="2375180"/>
          <a:ext cx="2091993" cy="137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3" name="Chart 22"/>
          <p:cNvGraphicFramePr/>
          <p:nvPr/>
        </p:nvGraphicFramePr>
        <p:xfrm>
          <a:off x="4153262" y="3582611"/>
          <a:ext cx="2091993" cy="137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Chart 23"/>
          <p:cNvGraphicFramePr/>
          <p:nvPr/>
        </p:nvGraphicFramePr>
        <p:xfrm>
          <a:off x="4157537" y="4771572"/>
          <a:ext cx="2091993" cy="1372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5451620" y="2342625"/>
            <a:ext cx="802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12%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23800" y="3501689"/>
            <a:ext cx="802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72%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548219" y="4771572"/>
            <a:ext cx="802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69%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53804" y="2588847"/>
            <a:ext cx="1810739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7" dirty="0"/>
              <a:t>General Population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45255" y="3677705"/>
            <a:ext cx="1810739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7" i="1" dirty="0"/>
              <a:t>BRCA1 </a:t>
            </a:r>
            <a:r>
              <a:rPr lang="en-US" sz="1867" dirty="0"/>
              <a:t>Mutation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40399" y="4980723"/>
            <a:ext cx="1810739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7" i="1" dirty="0"/>
              <a:t>BRCA2</a:t>
            </a:r>
          </a:p>
          <a:p>
            <a:pPr algn="ctr"/>
            <a:r>
              <a:rPr lang="en-US" sz="1867" dirty="0"/>
              <a:t>Mutation</a:t>
            </a:r>
          </a:p>
        </p:txBody>
      </p:sp>
      <p:graphicFrame>
        <p:nvGraphicFramePr>
          <p:cNvPr id="32" name="Chart 31"/>
          <p:cNvGraphicFramePr/>
          <p:nvPr/>
        </p:nvGraphicFramePr>
        <p:xfrm>
          <a:off x="9819557" y="2609854"/>
          <a:ext cx="2453723" cy="1622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33" name="Chart 32"/>
          <p:cNvGraphicFramePr/>
          <p:nvPr/>
        </p:nvGraphicFramePr>
        <p:xfrm>
          <a:off x="9843615" y="4169279"/>
          <a:ext cx="2453723" cy="16228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10003208" y="2539613"/>
            <a:ext cx="802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40%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174489" y="2984553"/>
            <a:ext cx="2324096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7" dirty="0"/>
              <a:t>Women with </a:t>
            </a:r>
            <a:r>
              <a:rPr lang="en-US" sz="1867" i="1" dirty="0"/>
              <a:t>BRCA1</a:t>
            </a:r>
            <a:r>
              <a:rPr lang="en-US" sz="1867" dirty="0"/>
              <a:t> mutation that will have contralateral BC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947247" y="4086841"/>
            <a:ext cx="8021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26%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118528" y="4531781"/>
            <a:ext cx="2324096" cy="954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67" dirty="0"/>
              <a:t>Women with </a:t>
            </a:r>
            <a:r>
              <a:rPr lang="en-US" sz="1867" i="1" dirty="0"/>
              <a:t>BRCA2</a:t>
            </a:r>
            <a:r>
              <a:rPr lang="en-US" sz="1867" dirty="0"/>
              <a:t> mutation that will have contralateral BC</a:t>
            </a: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563" y="3796336"/>
            <a:ext cx="1163059" cy="1163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1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genes associated with higher risk of breast cancer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251" y="968040"/>
            <a:ext cx="4953868" cy="5108217"/>
          </a:xfrm>
          <a:prstGeom prst="rect">
            <a:avLst/>
          </a:prstGeom>
        </p:spPr>
      </p:pic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357431662"/>
              </p:ext>
            </p:extLst>
          </p:nvPr>
        </p:nvGraphicFramePr>
        <p:xfrm>
          <a:off x="5710951" y="1546619"/>
          <a:ext cx="6073423" cy="4241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916550" y="6076257"/>
            <a:ext cx="50448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Afghahi</a:t>
            </a:r>
            <a:r>
              <a:rPr lang="en-US" sz="1600" dirty="0"/>
              <a:t> A &amp; AW Kurian, </a:t>
            </a:r>
            <a:r>
              <a:rPr lang="en-US" sz="1600" dirty="0" err="1"/>
              <a:t>Curr</a:t>
            </a:r>
            <a:r>
              <a:rPr lang="en-US" sz="1600" dirty="0"/>
              <a:t>. Treat. Options in </a:t>
            </a:r>
            <a:r>
              <a:rPr lang="en-US" sz="1600" dirty="0" err="1"/>
              <a:t>Oncol</a:t>
            </a:r>
            <a:r>
              <a:rPr lang="en-US" sz="1600" dirty="0"/>
              <a:t>. 2017</a:t>
            </a:r>
          </a:p>
        </p:txBody>
      </p:sp>
    </p:spTree>
    <p:extLst>
      <p:ext uri="{BB962C8B-B14F-4D97-AF65-F5344CB8AC3E}">
        <p14:creationId xmlns:p14="http://schemas.microsoft.com/office/powerpoint/2010/main" val="1841214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BRCA Testing prior to 2018 was complicated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8848234"/>
              </p:ext>
            </p:extLst>
          </p:nvPr>
        </p:nvGraphicFramePr>
        <p:xfrm>
          <a:off x="609600" y="1435101"/>
          <a:ext cx="10972800" cy="4273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761" y="3370005"/>
            <a:ext cx="1623964" cy="1623964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59275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6167457" y="1818968"/>
            <a:ext cx="5973135" cy="3175819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3" name="Rectangle 12"/>
          <p:cNvSpPr/>
          <p:nvPr/>
        </p:nvSpPr>
        <p:spPr>
          <a:xfrm>
            <a:off x="122866" y="1818968"/>
            <a:ext cx="5973135" cy="3175819"/>
          </a:xfrm>
          <a:prstGeom prst="rect">
            <a:avLst/>
          </a:prstGeom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PARP Inhibitors For Treatment Of </a:t>
            </a:r>
            <a:r>
              <a:rPr lang="en-US" cap="none" dirty="0" err="1"/>
              <a:t>g</a:t>
            </a:r>
            <a:r>
              <a:rPr lang="en-US" dirty="0" err="1"/>
              <a:t>BRCA</a:t>
            </a:r>
            <a:r>
              <a:rPr lang="en-US" dirty="0"/>
              <a:t> Mutant HER2- MBC</a:t>
            </a:r>
          </a:p>
        </p:txBody>
      </p:sp>
      <p:sp>
        <p:nvSpPr>
          <p:cNvPr id="6" name="Rectangle 5"/>
          <p:cNvSpPr/>
          <p:nvPr/>
        </p:nvSpPr>
        <p:spPr>
          <a:xfrm>
            <a:off x="122866" y="1369679"/>
            <a:ext cx="5973135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 err="1"/>
              <a:t>OlympiAD</a:t>
            </a:r>
            <a:r>
              <a:rPr lang="en-US" sz="1600" b="1" dirty="0"/>
              <a:t>: </a:t>
            </a:r>
            <a:r>
              <a:rPr lang="en-US" sz="1600" b="1" dirty="0" err="1"/>
              <a:t>Olaparib</a:t>
            </a:r>
            <a:r>
              <a:rPr lang="en-US" sz="1600" b="1" dirty="0"/>
              <a:t> vs Chemo in </a:t>
            </a:r>
            <a:r>
              <a:rPr lang="en-US" sz="1600" b="1" dirty="0" err="1"/>
              <a:t>gBRCA</a:t>
            </a:r>
            <a:r>
              <a:rPr lang="en-US" sz="1600" b="1" dirty="0"/>
              <a:t> mutant HER2- MBC </a:t>
            </a:r>
          </a:p>
        </p:txBody>
      </p:sp>
      <p:sp>
        <p:nvSpPr>
          <p:cNvPr id="7" name="Rectangle 6"/>
          <p:cNvSpPr/>
          <p:nvPr/>
        </p:nvSpPr>
        <p:spPr>
          <a:xfrm>
            <a:off x="988119" y="5220491"/>
            <a:ext cx="9753600" cy="6669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867" b="1" dirty="0" err="1">
                <a:solidFill>
                  <a:schemeClr val="tx2"/>
                </a:solidFill>
              </a:rPr>
              <a:t>Olaparib</a:t>
            </a:r>
            <a:r>
              <a:rPr lang="en-US" sz="1867" b="1" dirty="0">
                <a:solidFill>
                  <a:schemeClr val="tx2"/>
                </a:solidFill>
              </a:rPr>
              <a:t> and </a:t>
            </a:r>
            <a:r>
              <a:rPr lang="en-US" sz="1867" b="1" dirty="0" err="1">
                <a:solidFill>
                  <a:schemeClr val="tx2"/>
                </a:solidFill>
              </a:rPr>
              <a:t>Talazoparib</a:t>
            </a:r>
            <a:r>
              <a:rPr lang="en-US" sz="1867" b="1" dirty="0">
                <a:solidFill>
                  <a:schemeClr val="tx2"/>
                </a:solidFill>
              </a:rPr>
              <a:t> received FDA approval for the treatment of </a:t>
            </a:r>
            <a:r>
              <a:rPr lang="en-US" sz="1867" b="1" dirty="0" err="1">
                <a:solidFill>
                  <a:schemeClr val="tx2"/>
                </a:solidFill>
              </a:rPr>
              <a:t>gBRCA</a:t>
            </a:r>
            <a:r>
              <a:rPr lang="en-US" sz="1867" b="1" dirty="0">
                <a:solidFill>
                  <a:schemeClr val="tx2"/>
                </a:solidFill>
              </a:rPr>
              <a:t> mutant HER2- MBC in January and October 2018 respectively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34670" y="1369679"/>
            <a:ext cx="5726724" cy="33855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600" b="1" dirty="0"/>
              <a:t>EMBRACA: </a:t>
            </a:r>
            <a:r>
              <a:rPr lang="en-US" sz="1600" b="1" dirty="0" err="1"/>
              <a:t>Talazoparib</a:t>
            </a:r>
            <a:r>
              <a:rPr lang="en-US" sz="1600" b="1" dirty="0"/>
              <a:t> vs chemo in </a:t>
            </a:r>
            <a:r>
              <a:rPr lang="en-US" sz="1600" b="1" dirty="0" err="1"/>
              <a:t>gBRCA</a:t>
            </a:r>
            <a:r>
              <a:rPr lang="en-US" sz="1600" b="1" dirty="0"/>
              <a:t> mutant HER2- MBC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354142" y="6150521"/>
            <a:ext cx="28716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Robson M et al NEJM 2017</a:t>
            </a:r>
          </a:p>
          <a:p>
            <a:r>
              <a:rPr lang="en-US" sz="1600" dirty="0"/>
              <a:t>Litton J et al NEJM 2018</a:t>
            </a:r>
          </a:p>
        </p:txBody>
      </p:sp>
      <p:pic>
        <p:nvPicPr>
          <p:cNvPr id="2050" name="Picture 2" descr="https://www.nejm.org/na101/home/literatum/publisher/mms/journals/content/nejm/2017/nejm_2017.377.issue-6/nejmoa1706450/20180122/images/img_xlarge/nejmoa1706450_f2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8" t="2978" r="1196" b="50685"/>
          <a:stretch/>
        </p:blipFill>
        <p:spPr bwMode="auto">
          <a:xfrm>
            <a:off x="347267" y="1894874"/>
            <a:ext cx="5315146" cy="3019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pic>
        <p:nvPicPr>
          <p:cNvPr id="2052" name="Picture 4" descr="https://www.nejm.org/na101/home/literatum/publisher/mms/journals/content/nejm/2018/nejm_2018.379.issue-8/nejmoa1802905/20180817/images/img_xlarge/nejmoa1802905_f1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" t="2722" r="1268" b="56793"/>
          <a:stretch/>
        </p:blipFill>
        <p:spPr bwMode="auto">
          <a:xfrm>
            <a:off x="6234669" y="2474081"/>
            <a:ext cx="5610064" cy="2259284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354142" y="1909823"/>
            <a:ext cx="225375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Progression-free Survival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959317"/>
              </p:ext>
            </p:extLst>
          </p:nvPr>
        </p:nvGraphicFramePr>
        <p:xfrm>
          <a:off x="3765369" y="2159964"/>
          <a:ext cx="2194674" cy="14386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876671">
                  <a:extLst>
                    <a:ext uri="{9D8B030D-6E8A-4147-A177-3AD203B41FA5}">
                      <a16:colId xmlns:a16="http://schemas.microsoft.com/office/drawing/2014/main" val="1567942287"/>
                    </a:ext>
                  </a:extLst>
                </a:gridCol>
                <a:gridCol w="610579">
                  <a:extLst>
                    <a:ext uri="{9D8B030D-6E8A-4147-A177-3AD203B41FA5}">
                      <a16:colId xmlns:a16="http://schemas.microsoft.com/office/drawing/2014/main" val="106111533"/>
                    </a:ext>
                  </a:extLst>
                </a:gridCol>
                <a:gridCol w="707424">
                  <a:extLst>
                    <a:ext uri="{9D8B030D-6E8A-4147-A177-3AD203B41FA5}">
                      <a16:colId xmlns:a16="http://schemas.microsoft.com/office/drawing/2014/main" val="2464558729"/>
                    </a:ext>
                  </a:extLst>
                </a:gridCol>
              </a:tblGrid>
              <a:tr h="292608">
                <a:tc>
                  <a:txBody>
                    <a:bodyPr/>
                    <a:lstStyle/>
                    <a:p>
                      <a:pPr algn="ctr"/>
                      <a:endParaRPr lang="en-US" sz="800" b="1" dirty="0"/>
                    </a:p>
                  </a:txBody>
                  <a:tcPr marL="121920" marR="121920" marT="60960" marB="6096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 err="1"/>
                        <a:t>Olaparib</a:t>
                      </a:r>
                      <a:endParaRPr lang="en-US" sz="800" b="1" dirty="0"/>
                    </a:p>
                    <a:p>
                      <a:pPr algn="ctr"/>
                      <a:r>
                        <a:rPr lang="en-US" sz="800" b="1" dirty="0"/>
                        <a:t>300</a:t>
                      </a:r>
                      <a:r>
                        <a:rPr lang="en-US" sz="800" b="1" baseline="0" dirty="0"/>
                        <a:t> mg </a:t>
                      </a:r>
                      <a:r>
                        <a:rPr lang="en-US" sz="800" b="1" baseline="0" dirty="0" err="1"/>
                        <a:t>bd</a:t>
                      </a:r>
                      <a:endParaRPr lang="en-US" sz="800" b="1" dirty="0"/>
                    </a:p>
                  </a:txBody>
                  <a:tcPr marL="24384" marR="24384" marT="24384" marB="243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/>
                        <a:t>Chemotherapy</a:t>
                      </a:r>
                      <a:r>
                        <a:rPr lang="en-US" sz="800" b="1" baseline="0" dirty="0"/>
                        <a:t> TPC</a:t>
                      </a:r>
                      <a:endParaRPr lang="en-US" sz="800" b="1" dirty="0"/>
                    </a:p>
                  </a:txBody>
                  <a:tcPr marL="24384" marR="24384" marT="24384" marB="24384" anchor="ctr"/>
                </a:tc>
                <a:extLst>
                  <a:ext uri="{0D108BD9-81ED-4DB2-BD59-A6C34878D82A}">
                    <a16:rowId xmlns:a16="http://schemas.microsoft.com/office/drawing/2014/main" val="34830589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/>
                        <a:t>Progression/ deaths, n (%)</a:t>
                      </a:r>
                    </a:p>
                  </a:txBody>
                  <a:tcPr marL="24384" marR="24384" marT="24384" marB="243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/>
                        <a:t>163 (79.5)</a:t>
                      </a:r>
                    </a:p>
                  </a:txBody>
                  <a:tcPr marL="121920" marR="121920"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/>
                        <a:t>71 (73.2)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3093263884"/>
                  </a:ext>
                </a:extLst>
              </a:tr>
              <a:tr h="292608"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/>
                        <a:t>Median PFS, months</a:t>
                      </a:r>
                    </a:p>
                  </a:txBody>
                  <a:tcPr marL="24384" marR="24384" marT="24384" marB="243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/>
                        <a:t>7.0</a:t>
                      </a:r>
                    </a:p>
                  </a:txBody>
                  <a:tcPr marL="24384" marR="24384" marT="24384" marB="24384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b="1" dirty="0"/>
                        <a:t>4.2</a:t>
                      </a:r>
                    </a:p>
                  </a:txBody>
                  <a:tcPr marL="121920" marR="121920" marT="60960" marB="60960" anchor="ctr"/>
                </a:tc>
                <a:extLst>
                  <a:ext uri="{0D108BD9-81ED-4DB2-BD59-A6C34878D82A}">
                    <a16:rowId xmlns:a16="http://schemas.microsoft.com/office/drawing/2014/main" val="4187708977"/>
                  </a:ext>
                </a:extLst>
              </a:tr>
              <a:tr h="243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800" b="1" dirty="0"/>
                        <a:t>HR 0.58</a:t>
                      </a:r>
                    </a:p>
                  </a:txBody>
                  <a:tcPr marL="121920" marR="121920" marT="60960" marB="6096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4418023"/>
                  </a:ext>
                </a:extLst>
              </a:tr>
              <a:tr h="243840">
                <a:tc gridSpan="3">
                  <a:txBody>
                    <a:bodyPr/>
                    <a:lstStyle/>
                    <a:p>
                      <a:pPr algn="ctr"/>
                      <a:r>
                        <a:rPr lang="en-US" sz="800" b="1" dirty="0"/>
                        <a:t>95% CI 0.43 to 0.80; P=0.0009</a:t>
                      </a:r>
                    </a:p>
                  </a:txBody>
                  <a:tcPr marL="121920" marR="121920" marT="60960" marB="60960" anchor="ctr"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32049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877961" y="1909824"/>
            <a:ext cx="225375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Progression-free Survival</a:t>
            </a:r>
          </a:p>
        </p:txBody>
      </p:sp>
    </p:spTree>
    <p:extLst>
      <p:ext uri="{BB962C8B-B14F-4D97-AF65-F5344CB8AC3E}">
        <p14:creationId xmlns:p14="http://schemas.microsoft.com/office/powerpoint/2010/main" val="179964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Germline BRCA Testing in 2019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9467731"/>
              </p:ext>
            </p:extLst>
          </p:nvPr>
        </p:nvGraphicFramePr>
        <p:xfrm>
          <a:off x="167150" y="1505165"/>
          <a:ext cx="5771535" cy="4273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5704471" y="867270"/>
            <a:ext cx="56683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i="1" dirty="0">
                <a:solidFill>
                  <a:schemeClr val="tx2"/>
                </a:solidFill>
              </a:rPr>
              <a:t>Select BRCA1/2 </a:t>
            </a:r>
            <a:r>
              <a:rPr lang="en-US" sz="1600" b="1" dirty="0">
                <a:solidFill>
                  <a:schemeClr val="tx2"/>
                </a:solidFill>
              </a:rPr>
              <a:t>Testing Criteria - NCCN guidelines Version 3.2019</a:t>
            </a:r>
            <a:endParaRPr lang="en-US" sz="1600" dirty="0">
              <a:solidFill>
                <a:schemeClr val="tx2"/>
              </a:solidFill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93031820"/>
              </p:ext>
            </p:extLst>
          </p:nvPr>
        </p:nvGraphicFramePr>
        <p:xfrm>
          <a:off x="6613398" y="1227339"/>
          <a:ext cx="4969002" cy="52917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109517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DE579-FDCD-DB4E-A044-71868E186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Disclosures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3501818-F39A-8B44-B4A4-F17B07DDED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2831653"/>
              </p:ext>
            </p:extLst>
          </p:nvPr>
        </p:nvGraphicFramePr>
        <p:xfrm>
          <a:off x="1347536" y="1351039"/>
          <a:ext cx="10480843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7432">
                  <a:extLst>
                    <a:ext uri="{9D8B030D-6E8A-4147-A177-3AD203B41FA5}">
                      <a16:colId xmlns:a16="http://schemas.microsoft.com/office/drawing/2014/main" val="1072795779"/>
                    </a:ext>
                  </a:extLst>
                </a:gridCol>
                <a:gridCol w="7903411">
                  <a:extLst>
                    <a:ext uri="{9D8B030D-6E8A-4147-A177-3AD203B41FA5}">
                      <a16:colId xmlns:a16="http://schemas.microsoft.com/office/drawing/2014/main" val="1902186506"/>
                    </a:ext>
                  </a:extLst>
                </a:gridCol>
              </a:tblGrid>
              <a:tr h="109728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000000"/>
                          </a:solidFill>
                        </a:rPr>
                        <a:t>Consulting Agreements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AstraZeneca Pharmaceuticals LP, Black Diamond Therapeutics Inc,</a:t>
                      </a:r>
                    </a:p>
                    <a:p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Boehringer Ingelheim Pharmaceuticals Inc, Daiichi Sankyo Inc, Genentech, Lilly,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Mersana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Therapeutics, Novartis, Pfizer Inc, Puma Biotechnology Inc, Roche Laboratories Inc, Silverback Therapeutics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32832745"/>
                  </a:ext>
                </a:extLst>
              </a:tr>
              <a:tr h="3535680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rgbClr val="000000"/>
                          </a:solidFill>
                        </a:rPr>
                        <a:t>Contracted Research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AbbVie Inc,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Acerta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Pharma — A member of the AstraZeneca Group,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Aravive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Inc,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ArQule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Inc,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Arvinas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, AstraZeneca Pharmaceuticals LP,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BerGenBio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ASA, Black Diamond Therapeutics Inc, Boehringer Ingelheim Pharmaceuticals Inc, Clovis Oncology,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Curis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Inc,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CytomX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Therapeutics, Daiichi Sankyo Inc,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Deciphera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Pharmaceuticals,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eFFECTOR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Therapeutics Inc, Eisai Inc, EMD Serono Inc,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Fochon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Pharmaceuticals Ltd,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Fosun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Orinove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PharmaTech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Inc, FUJIFILM Pharmaceuticals USA Inc, Genentech, H3 Biomedicine, Harpoon Therapeutics, Hutchison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MediPharma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Immunomedics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Inc,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InventisBio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, Leap Therapeutics Inc, Lilly,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Lycera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MacroGenics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Inc, Marker Therapeutics Inc,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Medivation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Inc, a Pfizer Company,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Mersana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Therapeutics,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Merus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BV, Molecular Templates, Novartis,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NuCana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OncoMed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Pharmaceuticals Inc, Pfizer Inc, Radius Health Inc, Regeneron Pharmaceuticals Inc,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Rgenix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, Roche Laboratories Inc, Seattle Genetics,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Sermonix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Pharmaceuticals, Silverback Therapeutics,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Stemcentrx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Sutro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Biopharma,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Syndax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Pharmaceuticals Inc, Syros Pharmaceuticals Inc, Taiho Oncology Inc, Takeda Oncology,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Tesaro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, A GSK Company, Torque Therapeutics, Unum Therapeutics,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Verastem</a:t>
                      </a:r>
                      <a:r>
                        <a:rPr lang="en-US" sz="1600" b="0" dirty="0">
                          <a:solidFill>
                            <a:srgbClr val="000000"/>
                          </a:solidFill>
                        </a:rPr>
                        <a:t> Inc, Zenith Epigenetics Ltd, </a:t>
                      </a:r>
                      <a:r>
                        <a:rPr lang="en-US" sz="1600" b="0" dirty="0" err="1">
                          <a:solidFill>
                            <a:srgbClr val="000000"/>
                          </a:solidFill>
                        </a:rPr>
                        <a:t>Zymeworks</a:t>
                      </a:r>
                      <a:endParaRPr lang="en-US" sz="1600" b="0" dirty="0">
                        <a:solidFill>
                          <a:srgbClr val="000000"/>
                        </a:solidFill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545451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514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Genetic Testing For BRCA And Other Genes Associated With Hereditary Breast Cancer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06320"/>
            <a:ext cx="3098800" cy="939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7499" y="2259393"/>
            <a:ext cx="2489200" cy="698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490" y="3032895"/>
            <a:ext cx="1841500" cy="914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t="6417" b="12389"/>
          <a:stretch/>
        </p:blipFill>
        <p:spPr>
          <a:xfrm>
            <a:off x="311999" y="4256302"/>
            <a:ext cx="2070100" cy="69088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24347" y="1003555"/>
            <a:ext cx="2184400" cy="9652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97266" y="2446885"/>
            <a:ext cx="2095500" cy="8001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9"/>
          <a:srcRect t="6610" b="11014"/>
          <a:stretch/>
        </p:blipFill>
        <p:spPr>
          <a:xfrm>
            <a:off x="3783097" y="5320563"/>
            <a:ext cx="1866900" cy="105664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98801" y="3738099"/>
            <a:ext cx="2326881" cy="120395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10396" y="1019262"/>
            <a:ext cx="2565400" cy="108602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63333" y="2259392"/>
            <a:ext cx="4916169" cy="10414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58767" y="3751678"/>
            <a:ext cx="2552700" cy="74245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449418" y="4947183"/>
            <a:ext cx="2324100" cy="901700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6560674" y="1147214"/>
            <a:ext cx="2867481" cy="4479924"/>
            <a:chOff x="4766385" y="795622"/>
            <a:chExt cx="2150611" cy="3359943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4918503" y="795622"/>
              <a:ext cx="1956086" cy="3359943"/>
            </a:xfrm>
            <a:prstGeom prst="rect">
              <a:avLst/>
            </a:prstGeom>
            <a:ln w="12700">
              <a:solidFill>
                <a:schemeClr val="accent2"/>
              </a:solidFill>
              <a:prstDash val="solid"/>
            </a:ln>
          </p:spPr>
        </p:pic>
        <p:sp>
          <p:nvSpPr>
            <p:cNvPr id="10" name="Oval 9"/>
            <p:cNvSpPr/>
            <p:nvPr/>
          </p:nvSpPr>
          <p:spPr>
            <a:xfrm>
              <a:off x="4766385" y="1463453"/>
              <a:ext cx="2150611" cy="1191257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</p:spTree>
    <p:extLst>
      <p:ext uri="{BB962C8B-B14F-4D97-AF65-F5344CB8AC3E}">
        <p14:creationId xmlns:p14="http://schemas.microsoft.com/office/powerpoint/2010/main" val="317455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12188952" cy="1314679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Case Presentation: Dr </a:t>
            </a:r>
            <a:r>
              <a:rPr lang="en-US" sz="4000" dirty="0" err="1">
                <a:solidFill>
                  <a:schemeClr val="bg1"/>
                </a:solidFill>
              </a:rPr>
              <a:t>Loi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0050"/>
            <a:ext cx="11085576" cy="3873271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800" b="1" dirty="0"/>
              <a:t>40-year-old woman initially treated in 2016 with FEC-docetaxel </a:t>
            </a:r>
            <a:br>
              <a:rPr lang="en-US" sz="2800" b="1" dirty="0"/>
            </a:br>
            <a:r>
              <a:rPr lang="en-US" sz="2800" b="1" dirty="0"/>
              <a:t>and radiation therapy for T1N1 TNBC presents with newly diagnosed recurrent disease with low volume lung and sternal metastases. ECOG = 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8670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12188952" cy="1314679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Case Presentation: Dr </a:t>
            </a:r>
            <a:r>
              <a:rPr lang="en-US" sz="4000" dirty="0" err="1">
                <a:solidFill>
                  <a:schemeClr val="bg1"/>
                </a:solidFill>
              </a:rPr>
              <a:t>Loi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0050"/>
            <a:ext cx="11058144" cy="4776470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40-year-old woman initially treated in 2016 with FEC-docetaxel </a:t>
            </a:r>
            <a:br>
              <a:rPr lang="en-US" sz="2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and radiation therapy for T1N1 TNBC presents with newly diagnosed recurrent disease with low volume lung and sternal metastases. ECOG = 0</a:t>
            </a:r>
          </a:p>
          <a:p>
            <a:pPr>
              <a:spcBef>
                <a:spcPts val="1200"/>
              </a:spcBef>
            </a:pPr>
            <a:r>
              <a:rPr lang="en-US" sz="2800" b="1" dirty="0"/>
              <a:t>Genomic testing reveals a germline BRCA mutation </a:t>
            </a:r>
          </a:p>
          <a:p>
            <a:pPr>
              <a:spcBef>
                <a:spcPts val="1200"/>
              </a:spcBef>
            </a:pPr>
            <a:r>
              <a:rPr lang="en-US" sz="2800" b="1" dirty="0"/>
              <a:t>PD-L1 positive by SP142 assay</a:t>
            </a:r>
          </a:p>
        </p:txBody>
      </p:sp>
    </p:spTree>
    <p:extLst>
      <p:ext uri="{BB962C8B-B14F-4D97-AF65-F5344CB8AC3E}">
        <p14:creationId xmlns:p14="http://schemas.microsoft.com/office/powerpoint/2010/main" val="2239552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12188952" cy="1314679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Case Presentation: Dr </a:t>
            </a:r>
            <a:r>
              <a:rPr lang="en-US" sz="4000" dirty="0" err="1">
                <a:solidFill>
                  <a:schemeClr val="bg1"/>
                </a:solidFill>
              </a:rPr>
              <a:t>Loi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0050"/>
            <a:ext cx="11076432" cy="4776470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40-year-old woman initially treated in 2016 with FEC-docetaxel </a:t>
            </a:r>
            <a:br>
              <a:rPr lang="en-US" sz="2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and radiation therapy for T1N1 TNBC presents with newly diagnosed recurrent disease with low volume lung and sternal metastases. ECOG = 0</a:t>
            </a:r>
          </a:p>
          <a:p>
            <a:pPr>
              <a:spcBef>
                <a:spcPts val="1200"/>
              </a:spcBef>
            </a:pP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Genomic testing reveals a germline BRCA mutation </a:t>
            </a:r>
          </a:p>
          <a:p>
            <a:pPr>
              <a:spcBef>
                <a:spcPts val="1200"/>
              </a:spcBef>
            </a:pP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PD-L1 positive by SP142 assay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800" b="1" dirty="0"/>
              <a:t>She is started on nab-paclitaxel/</a:t>
            </a:r>
            <a:r>
              <a:rPr lang="en-US" sz="2800" b="1" dirty="0" err="1"/>
              <a:t>atezolizumab</a:t>
            </a:r>
            <a:r>
              <a:rPr lang="en-US" sz="2800" b="1" dirty="0"/>
              <a:t>. At the first restaging CT after 2 cycles, there is new small volume (15-20 mm) lymphadenopathy seen in her mediastinum. She is clinically well.</a:t>
            </a:r>
          </a:p>
        </p:txBody>
      </p:sp>
    </p:spTree>
    <p:extLst>
      <p:ext uri="{BB962C8B-B14F-4D97-AF65-F5344CB8AC3E}">
        <p14:creationId xmlns:p14="http://schemas.microsoft.com/office/powerpoint/2010/main" val="350618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"/>
            <a:ext cx="12188952" cy="1314679"/>
          </a:xfrm>
          <a:solidFill>
            <a:schemeClr val="accent1"/>
          </a:solidFill>
        </p:spPr>
        <p:txBody>
          <a:bodyPr>
            <a:norm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Case Presentation: Dr </a:t>
            </a:r>
            <a:r>
              <a:rPr lang="en-US" sz="4000" dirty="0" err="1">
                <a:solidFill>
                  <a:schemeClr val="bg1"/>
                </a:solidFill>
              </a:rPr>
              <a:t>Loi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0050"/>
            <a:ext cx="11122152" cy="4776470"/>
          </a:xfrm>
        </p:spPr>
        <p:txBody>
          <a:bodyPr>
            <a:no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40-year-old woman initially treated in 2016 with FEC-docetaxel </a:t>
            </a:r>
            <a:br>
              <a:rPr lang="en-US" sz="2800" b="1" dirty="0">
                <a:solidFill>
                  <a:schemeClr val="bg1">
                    <a:lumMod val="65000"/>
                  </a:schemeClr>
                </a:solidFill>
              </a:rPr>
            </a:b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and radiation therapy for T1N1 TNBC presents with newly diagnosed recurrent disease with low volume lung and sternal metastases. ECOG = 0</a:t>
            </a:r>
          </a:p>
          <a:p>
            <a:pPr>
              <a:spcBef>
                <a:spcPts val="1200"/>
              </a:spcBef>
            </a:pP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Genomic testing reveals a germline BRCA mutation </a:t>
            </a:r>
          </a:p>
          <a:p>
            <a:pPr>
              <a:spcBef>
                <a:spcPts val="1200"/>
              </a:spcBef>
            </a:pP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PD-L1 positive by SP142 assay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She is started on nab-paclitaxel/</a:t>
            </a:r>
            <a:r>
              <a:rPr lang="en-US" sz="2800" b="1" dirty="0" err="1">
                <a:solidFill>
                  <a:schemeClr val="bg1">
                    <a:lumMod val="65000"/>
                  </a:schemeClr>
                </a:solidFill>
              </a:rPr>
              <a:t>atezolizumab</a:t>
            </a:r>
            <a:r>
              <a:rPr lang="en-US" sz="2800" b="1" dirty="0">
                <a:solidFill>
                  <a:schemeClr val="bg1">
                    <a:lumMod val="65000"/>
                  </a:schemeClr>
                </a:solidFill>
              </a:rPr>
              <a:t>. At the first restaging CT after 2 cycles, there is new small volume (15-20 mm) lymphadenopathy seen in her mediastinum. She is clinically well.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800" b="1" dirty="0"/>
              <a:t>She continues on treatment for 18 months, when her sternal metastases become symptomatic. Rest of lung disease remains in near CR.</a:t>
            </a:r>
          </a:p>
        </p:txBody>
      </p:sp>
    </p:spTree>
    <p:extLst>
      <p:ext uri="{BB962C8B-B14F-4D97-AF65-F5344CB8AC3E}">
        <p14:creationId xmlns:p14="http://schemas.microsoft.com/office/powerpoint/2010/main" val="603489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Enter Title/Headline Here"/>
          <p:cNvSpPr txBox="1"/>
          <p:nvPr/>
        </p:nvSpPr>
        <p:spPr>
          <a:xfrm>
            <a:off x="380185" y="376397"/>
            <a:ext cx="11528402" cy="4616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defRPr sz="7500" spc="-300"/>
            </a:lvl1pPr>
          </a:lstStyle>
          <a:p>
            <a:pPr marL="0" marR="0" lvl="0" indent="0" algn="l" defTabSz="412750" rtl="0" eaLnBrk="1" fontAlgn="auto" latinLnBrk="0" hangingPunct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3750" b="1" i="0" u="none" strike="noStrike" kern="0" cap="none" spc="-300" normalizeH="0" baseline="0" noProof="0" dirty="0">
              <a:ln>
                <a:noFill/>
              </a:ln>
              <a:solidFill>
                <a:srgbClr val="2F80AB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" name="Enter Title/Headline Here">
            <a:extLst>
              <a:ext uri="{FF2B5EF4-FFF2-40B4-BE49-F238E27FC236}">
                <a16:creationId xmlns:a16="http://schemas.microsoft.com/office/drawing/2014/main" id="{B1C508B3-9AEB-F940-BEF8-9412EB17CC3C}"/>
              </a:ext>
            </a:extLst>
          </p:cNvPr>
          <p:cNvSpPr txBox="1"/>
          <p:nvPr/>
        </p:nvSpPr>
        <p:spPr>
          <a:xfrm>
            <a:off x="935571" y="336837"/>
            <a:ext cx="10973016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defRPr sz="7500" spc="-300"/>
            </a:lvl1pPr>
          </a:lstStyle>
          <a:p>
            <a:pPr marL="0" marR="0" lvl="0" indent="0" algn="l" defTabSz="41275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2F80AB"/>
                </a:solidFill>
                <a:effectLst/>
                <a:uLnTx/>
                <a:uFillTx/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Case Presentation: Dr Robson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2F80AB"/>
              </a:solidFill>
              <a:effectLst/>
              <a:uLnTx/>
              <a:uFillTx/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D7DD12-121A-3044-8184-1066195DCFEF}"/>
              </a:ext>
            </a:extLst>
          </p:cNvPr>
          <p:cNvSpPr txBox="1"/>
          <p:nvPr/>
        </p:nvSpPr>
        <p:spPr>
          <a:xfrm>
            <a:off x="935571" y="1444562"/>
            <a:ext cx="10668599" cy="39805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t">
            <a:spAutoFit/>
          </a:bodyPr>
          <a:lstStyle/>
          <a:p>
            <a:pPr lvl="0">
              <a:lnSpc>
                <a:spcPct val="100000"/>
              </a:lnSpc>
            </a:pPr>
            <a:r>
              <a:rPr lang="en-US" sz="2800" b="1" kern="0" dirty="0">
                <a:solidFill>
                  <a:srgbClr val="00000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42-year-old with cT2N1 TNBC, s/p neoadjuvant </a:t>
            </a:r>
            <a:r>
              <a:rPr lang="en-US" sz="2800" b="1" kern="0" dirty="0" err="1">
                <a:solidFill>
                  <a:srgbClr val="00000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ddAC</a:t>
            </a:r>
            <a:r>
              <a:rPr lang="en-US" sz="2800" b="1" kern="0" dirty="0">
                <a:solidFill>
                  <a:srgbClr val="00000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-T with ypT2N1 disease. Receives adjuvant capecitabine, XRT. Presents with bony metastasis, primary PD-L1+ (2% IC by SP142). Receives nab-paclitaxel and </a:t>
            </a:r>
            <a:r>
              <a:rPr lang="en-US" sz="2800" b="1" kern="0" dirty="0" err="1">
                <a:solidFill>
                  <a:srgbClr val="00000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atezolizumab</a:t>
            </a:r>
            <a:r>
              <a:rPr lang="en-US" sz="2800" b="1" kern="0" dirty="0">
                <a:solidFill>
                  <a:srgbClr val="000000"/>
                </a:solidFill>
                <a:latin typeface="Arial" panose="020B0604020202020204" pitchFamily="34" charset="0"/>
                <a:ea typeface="Helvetica Neue"/>
                <a:cs typeface="Arial" panose="020B0604020202020204" pitchFamily="34" charset="0"/>
                <a:sym typeface="Helvetica Neue"/>
              </a:rPr>
              <a:t>. SD on first restaging and POD on second restaging (16 weeks). 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your preferred next line of therapy?</a:t>
            </a:r>
          </a:p>
          <a:p>
            <a:pPr marL="457200" indent="-4572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 you continue </a:t>
            </a:r>
            <a:r>
              <a:rPr lang="en-US" sz="28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atezolizumab</a:t>
            </a:r>
            <a:r>
              <a:rPr lang="en-US" sz="28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after progression? </a:t>
            </a:r>
          </a:p>
          <a:p>
            <a:pPr lvl="0" defTabSz="412750" hangingPunct="0">
              <a:defRPr/>
            </a:pPr>
            <a:endParaRPr lang="en-US" sz="2800" b="1" kern="0" dirty="0">
              <a:solidFill>
                <a:srgbClr val="000000"/>
              </a:solidFill>
              <a:latin typeface="Arial" panose="020B0604020202020204" pitchFamily="34" charset="0"/>
              <a:ea typeface="Helvetica Neue"/>
              <a:cs typeface="Arial" panose="020B0604020202020204" pitchFamily="34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67293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>
                <a:sym typeface="Calibri"/>
              </a:rPr>
              <a:t>Atezolizumab + </a:t>
            </a:r>
            <a:r>
              <a:rPr lang="en-US" i="1" dirty="0">
                <a:sym typeface="Calibri"/>
              </a:rPr>
              <a:t>nab</a:t>
            </a:r>
            <a:r>
              <a:rPr lang="en-US" dirty="0">
                <a:sym typeface="Calibri"/>
              </a:rPr>
              <a:t>-Paclitaxel: SOC For PD-L1+ 1</a:t>
            </a:r>
            <a:r>
              <a:rPr lang="en-US" baseline="30000" dirty="0">
                <a:sym typeface="Calibri"/>
              </a:rPr>
              <a:t>st</a:t>
            </a:r>
            <a:r>
              <a:rPr lang="en-US" dirty="0">
                <a:sym typeface="Calibri"/>
              </a:rPr>
              <a:t> line </a:t>
            </a:r>
            <a:r>
              <a:rPr lang="en-US" cap="none" dirty="0">
                <a:sym typeface="Calibri"/>
              </a:rPr>
              <a:t>m</a:t>
            </a:r>
            <a:r>
              <a:rPr lang="en-US" dirty="0">
                <a:sym typeface="Calibri"/>
              </a:rPr>
              <a:t>TNBC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602727" y="1050208"/>
            <a:ext cx="6345140" cy="4205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133" b="1" dirty="0">
                <a:solidFill>
                  <a:schemeClr val="tx1"/>
                </a:solidFill>
              </a:rPr>
              <a:t>IMpassion130: Interim Overall Survival Analysis</a:t>
            </a:r>
            <a:endParaRPr lang="en-US" sz="2133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0883" y="5979894"/>
            <a:ext cx="2511844" cy="66910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3" name="TextBox 2"/>
          <p:cNvSpPr txBox="1"/>
          <p:nvPr/>
        </p:nvSpPr>
        <p:spPr>
          <a:xfrm>
            <a:off x="90883" y="6283375"/>
            <a:ext cx="8586952" cy="42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67" dirty="0">
                <a:solidFill>
                  <a:schemeClr val="accent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§ </a:t>
            </a:r>
            <a:r>
              <a:rPr lang="en-US" sz="1067" dirty="0">
                <a:solidFill>
                  <a:schemeClr val="accent2"/>
                </a:solidFill>
              </a:rPr>
              <a:t>PD-L1 expression on IC was evaluated using the VENTANA PD-L1 SP142 IHC assay with a ≥ 1% cutoff</a:t>
            </a:r>
          </a:p>
          <a:p>
            <a:r>
              <a:rPr lang="en-US" sz="1067" dirty="0">
                <a:solidFill>
                  <a:schemeClr val="accent2"/>
                </a:solidFill>
              </a:rPr>
              <a:t>IC= immune cells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87918" y="5212708"/>
            <a:ext cx="11558772" cy="66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867" dirty="0"/>
              <a:t>The survival benefit was driven by PD-L1 IC+ patients only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sz="1867" dirty="0"/>
              <a:t>Atezolizumab + </a:t>
            </a:r>
            <a:r>
              <a:rPr lang="en-US" sz="1867" i="1" dirty="0"/>
              <a:t>nab</a:t>
            </a:r>
            <a:r>
              <a:rPr lang="en-US" sz="1867" dirty="0"/>
              <a:t>-paclitaxel received accelerated approval by FDA for PD-L1+ 1</a:t>
            </a:r>
            <a:r>
              <a:rPr lang="en-US" sz="1867" baseline="30000" dirty="0"/>
              <a:t>st</a:t>
            </a:r>
            <a:r>
              <a:rPr lang="en-US" sz="1867" dirty="0"/>
              <a:t> line </a:t>
            </a:r>
            <a:r>
              <a:rPr lang="en-US" sz="1867" dirty="0" err="1"/>
              <a:t>mTNBC</a:t>
            </a:r>
            <a:r>
              <a:rPr lang="en-US" sz="1867" dirty="0"/>
              <a:t> in March 2019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265336" y="6238175"/>
            <a:ext cx="2511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/>
              <a:t>Schmid</a:t>
            </a:r>
            <a:r>
              <a:rPr lang="en-US" sz="1600" dirty="0"/>
              <a:t> P et al NEJM 2018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608048" y="2153734"/>
            <a:ext cx="5084725" cy="2875020"/>
            <a:chOff x="435678" y="1335459"/>
            <a:chExt cx="3813544" cy="2156265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3"/>
            <a:srcRect r="14805"/>
            <a:stretch/>
          </p:blipFill>
          <p:spPr>
            <a:xfrm>
              <a:off x="435678" y="1335459"/>
              <a:ext cx="3813544" cy="2156265"/>
            </a:xfrm>
            <a:prstGeom prst="rect">
              <a:avLst/>
            </a:prstGeom>
            <a:ln w="9525">
              <a:solidFill>
                <a:schemeClr val="accent2"/>
              </a:solidFill>
            </a:ln>
          </p:spPr>
        </p:pic>
        <p:sp>
          <p:nvSpPr>
            <p:cNvPr id="13" name="Rectangle 12"/>
            <p:cNvSpPr/>
            <p:nvPr/>
          </p:nvSpPr>
          <p:spPr>
            <a:xfrm>
              <a:off x="3213019" y="1417674"/>
              <a:ext cx="1029115" cy="5775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465233" y="2153734"/>
            <a:ext cx="5282564" cy="2875020"/>
            <a:chOff x="4331472" y="1336396"/>
            <a:chExt cx="3961923" cy="2156265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4"/>
            <a:srcRect l="-224" t="10419" r="13994" b="142"/>
            <a:stretch/>
          </p:blipFill>
          <p:spPr>
            <a:xfrm>
              <a:off x="4331472" y="1336396"/>
              <a:ext cx="3961923" cy="2156265"/>
            </a:xfrm>
            <a:prstGeom prst="rect">
              <a:avLst/>
            </a:prstGeom>
            <a:ln w="9525">
              <a:solidFill>
                <a:schemeClr val="accent2"/>
              </a:solidFill>
            </a:ln>
          </p:spPr>
        </p:pic>
        <p:sp>
          <p:nvSpPr>
            <p:cNvPr id="15" name="Rectangle 14"/>
            <p:cNvSpPr/>
            <p:nvPr/>
          </p:nvSpPr>
          <p:spPr>
            <a:xfrm>
              <a:off x="7194698" y="1435395"/>
              <a:ext cx="1091609" cy="57753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20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229716" y="1652557"/>
            <a:ext cx="1841388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b="1" dirty="0"/>
              <a:t>ITT Population</a:t>
            </a:r>
            <a:endParaRPr lang="en-US" sz="1867" dirty="0"/>
          </a:p>
        </p:txBody>
      </p:sp>
      <p:sp>
        <p:nvSpPr>
          <p:cNvPr id="18" name="TextBox 17"/>
          <p:cNvSpPr txBox="1"/>
          <p:nvPr/>
        </p:nvSpPr>
        <p:spPr>
          <a:xfrm>
            <a:off x="8120898" y="1613849"/>
            <a:ext cx="2244782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67" b="1" dirty="0"/>
              <a:t>PD-L1 IC+</a:t>
            </a:r>
            <a:r>
              <a:rPr lang="en-US" sz="1867" b="1" baseline="30000" dirty="0">
                <a:latin typeface="Calibri" panose="020F0502020204030204" pitchFamily="34" charset="0"/>
                <a:cs typeface="Calibri" panose="020F0502020204030204" pitchFamily="34" charset="0"/>
              </a:rPr>
              <a:t>§ </a:t>
            </a:r>
            <a:r>
              <a:rPr lang="en-US" sz="1867" b="1" dirty="0">
                <a:latin typeface="Calibri" panose="020F0502020204030204" pitchFamily="34" charset="0"/>
                <a:cs typeface="Calibri" panose="020F0502020204030204" pitchFamily="34" charset="0"/>
              </a:rPr>
              <a:t>Subgroup</a:t>
            </a:r>
            <a:endParaRPr lang="en-US" sz="1867" dirty="0"/>
          </a:p>
        </p:txBody>
      </p:sp>
    </p:spTree>
    <p:extLst>
      <p:ext uri="{BB962C8B-B14F-4D97-AF65-F5344CB8AC3E}">
        <p14:creationId xmlns:p14="http://schemas.microsoft.com/office/powerpoint/2010/main" val="1444773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All PD-L1 IHC Tests Are Not Equal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r="50854"/>
          <a:stretch/>
        </p:blipFill>
        <p:spPr>
          <a:xfrm>
            <a:off x="6096000" y="2355989"/>
            <a:ext cx="2310581" cy="31306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9630327" y="6225964"/>
            <a:ext cx="22047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err="1"/>
              <a:t>Rugo</a:t>
            </a:r>
            <a:r>
              <a:rPr lang="en-US" sz="1600" dirty="0"/>
              <a:t> H et al ESMO 2019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51820" y="1042244"/>
            <a:ext cx="8888361" cy="42056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133" b="1" dirty="0"/>
              <a:t>Different PD-L1 assays were analyzed in a post-hoc analysis of IMpassion130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02260" y="1777653"/>
            <a:ext cx="2017540" cy="3796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67" b="1" dirty="0"/>
              <a:t>PD-L1+ Prevalence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67396" y="1777653"/>
            <a:ext cx="2515882" cy="37965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867" b="1" dirty="0"/>
              <a:t>Analytical Concordance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2">
            <a:grayscl/>
          </a:blip>
          <a:srcRect l="49216"/>
          <a:stretch/>
        </p:blipFill>
        <p:spPr>
          <a:xfrm>
            <a:off x="8406581" y="2355989"/>
            <a:ext cx="2387563" cy="3130683"/>
          </a:xfrm>
          <a:prstGeom prst="rect">
            <a:avLst/>
          </a:prstGeom>
        </p:spPr>
      </p:pic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373539891"/>
              </p:ext>
            </p:extLst>
          </p:nvPr>
        </p:nvGraphicFramePr>
        <p:xfrm>
          <a:off x="908072" y="2109365"/>
          <a:ext cx="3660877" cy="3950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1494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Sarah Cannon Color Palette">
      <a:dk1>
        <a:srgbClr val="094C88"/>
      </a:dk1>
      <a:lt1>
        <a:sysClr val="window" lastClr="FFFFFF"/>
      </a:lt1>
      <a:dk2>
        <a:srgbClr val="1F497D"/>
      </a:dk2>
      <a:lt2>
        <a:srgbClr val="EEECE1"/>
      </a:lt2>
      <a:accent1>
        <a:srgbClr val="0E70C2"/>
      </a:accent1>
      <a:accent2>
        <a:srgbClr val="3F424A"/>
      </a:accent2>
      <a:accent3>
        <a:srgbClr val="9B9D9E"/>
      </a:accent3>
      <a:accent4>
        <a:srgbClr val="0E70C2"/>
      </a:accent4>
      <a:accent5>
        <a:srgbClr val="0E70C2"/>
      </a:accent5>
      <a:accent6>
        <a:srgbClr val="0E70C2"/>
      </a:accent6>
      <a:hlink>
        <a:srgbClr val="0E70C2"/>
      </a:hlink>
      <a:folHlink>
        <a:srgbClr val="CCCCCC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FFFFFF"/>
      </a:dk1>
      <a:lt1>
        <a:srgbClr val="2F80AB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8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1" i="0" u="none" strike="noStrike" cap="none" spc="-162" normalizeH="0" baseline="0">
            <a:ln>
              <a:noFill/>
            </a:ln>
            <a:solidFill>
              <a:srgbClr val="2F80AB"/>
            </a:solidFill>
            <a:effectLst/>
            <a:uFillTx/>
            <a:latin typeface="+mj-lt"/>
            <a:ea typeface="+mj-ea"/>
            <a:cs typeface="+mj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Scott Johnson_AdminTemplate061918" id="{0B6D17B7-56BF-CE43-A028-DDD85FFF2959}" vid="{04CE7444-541C-9146-A0B4-5E337869B300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fd15fe4c-cb9d-43a4-9fe7-efa38562a86e"/>
    <ds:schemaRef ds:uri="http://schemas.microsoft.com/office/2006/documentManagement/types"/>
    <ds:schemaRef ds:uri="http://www.w3.org/XML/1998/namespace"/>
    <ds:schemaRef ds:uri="http://schemas.microsoft.com/sharepoint/v3"/>
    <ds:schemaRef ds:uri="http://purl.org/dc/dcmitype/"/>
    <ds:schemaRef ds:uri="http://schemas.microsoft.com/office/2006/metadata/properties"/>
    <ds:schemaRef ds:uri="7806f642-549b-4dd4-93ea-95e4da52eeb1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52A401D8-5939-4BE4-A66F-1863210337AB}"/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9322</TotalTime>
  <Words>1437</Words>
  <Application>Microsoft Macintosh PowerPoint</Application>
  <PresentationFormat>Widescreen</PresentationFormat>
  <Paragraphs>225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Arial Narrow</vt:lpstr>
      <vt:lpstr>Calibri</vt:lpstr>
      <vt:lpstr>Helvetica Neue</vt:lpstr>
      <vt:lpstr>Symbol</vt:lpstr>
      <vt:lpstr>Wingdings</vt:lpstr>
      <vt:lpstr>Office Theme</vt:lpstr>
      <vt:lpstr>1_Office Theme</vt:lpstr>
      <vt:lpstr>White</vt:lpstr>
      <vt:lpstr>Established Management Paradigms for Advanced  Triple-Negative Breast Cancer (TNBC); Actionable and Other Potentially Relevant Biomarkers to Inform Decision-Making </vt:lpstr>
      <vt:lpstr>Disclosures</vt:lpstr>
      <vt:lpstr>Case Presentation: Dr Loi</vt:lpstr>
      <vt:lpstr>Case Presentation: Dr Loi</vt:lpstr>
      <vt:lpstr>Case Presentation: Dr Loi</vt:lpstr>
      <vt:lpstr>Case Presentation: Dr Loi</vt:lpstr>
      <vt:lpstr>PowerPoint Presentation</vt:lpstr>
      <vt:lpstr>Atezolizumab + nab-Paclitaxel: SOC For PD-L1+ 1st line mTNBC</vt:lpstr>
      <vt:lpstr>All PD-L1 IHC Tests Are Not Equal</vt:lpstr>
      <vt:lpstr>IMpasssion130: Clinical Outcomes by PD-L1 test type</vt:lpstr>
      <vt:lpstr>KEYNOTE 522: Neoadjuvant Chemo + Pembrolizumab In TNBC</vt:lpstr>
      <vt:lpstr>KEYNOTE 522: Neoadjuvant Chemo + Pembrolizumab In TNBC</vt:lpstr>
      <vt:lpstr>Higher Immunogenicity in Primary Tumors Compared to Metastatic</vt:lpstr>
      <vt:lpstr>The MSI Testing Story</vt:lpstr>
      <vt:lpstr>gbrca alterations and impact on breast cancer</vt:lpstr>
      <vt:lpstr>Other genes associated with higher risk of breast cancer</vt:lpstr>
      <vt:lpstr>BRCA Testing prior to 2018 was complicated</vt:lpstr>
      <vt:lpstr>PARP Inhibitors For Treatment Of gBRCA Mutant HER2- MBC</vt:lpstr>
      <vt:lpstr>Germline BRCA Testing in 2019</vt:lpstr>
      <vt:lpstr>Genetic Testing For BRCA And Other Genes Associated With Hereditary Breast Cancer</vt:lpstr>
    </vt:vector>
  </TitlesOfParts>
  <Manager/>
  <Company>Research To Practice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To Practice</dc:title>
  <dc:subject/>
  <dc:creator>Research To Practice</dc:creator>
  <cp:keywords/>
  <dc:description/>
  <cp:lastModifiedBy>Silvana Izquierdo</cp:lastModifiedBy>
  <cp:revision>454</cp:revision>
  <cp:lastPrinted>2019-11-26T18:27:00Z</cp:lastPrinted>
  <dcterms:created xsi:type="dcterms:W3CDTF">2010-04-12T23:12:02Z</dcterms:created>
  <dcterms:modified xsi:type="dcterms:W3CDTF">2019-12-17T17:03:09Z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  <property fmtid="{D5CDD505-2E9C-101B-9397-08002B2CF9AE}" pid="3" name="TaxKeyword">
    <vt:lpwstr/>
  </property>
</Properties>
</file>